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 id="2147483684" r:id="rId4"/>
  </p:sldMasterIdLst>
  <p:notesMasterIdLst>
    <p:notesMasterId r:id="rId26"/>
  </p:notesMasterIdLst>
  <p:sldIdLst>
    <p:sldId id="256" r:id="rId5"/>
    <p:sldId id="307" r:id="rId6"/>
    <p:sldId id="258" r:id="rId7"/>
    <p:sldId id="337" r:id="rId8"/>
    <p:sldId id="338" r:id="rId9"/>
    <p:sldId id="335" r:id="rId10"/>
    <p:sldId id="323" r:id="rId11"/>
    <p:sldId id="331" r:id="rId12"/>
    <p:sldId id="330" r:id="rId13"/>
    <p:sldId id="278" r:id="rId14"/>
    <p:sldId id="259" r:id="rId15"/>
    <p:sldId id="280" r:id="rId16"/>
    <p:sldId id="282" r:id="rId17"/>
    <p:sldId id="281" r:id="rId18"/>
    <p:sldId id="283" r:id="rId19"/>
    <p:sldId id="284" r:id="rId20"/>
    <p:sldId id="260" r:id="rId21"/>
    <p:sldId id="261" r:id="rId22"/>
    <p:sldId id="262" r:id="rId23"/>
    <p:sldId id="263" r:id="rId24"/>
    <p:sldId id="274"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Lato" panose="020F0502020204030203" pitchFamily="34" charset="0"/>
      <p:regular r:id="rId33"/>
      <p:bold r:id="rId34"/>
      <p:italic r:id="rId35"/>
      <p:boldItalic r:id="rId36"/>
    </p:embeddedFont>
    <p:embeddedFont>
      <p:font typeface="Montserrat" panose="02000505000000020004" pitchFamily="2" charset="0"/>
      <p:regular r:id="rId37"/>
      <p:bold r:id="rId38"/>
      <p:italic r:id="rId39"/>
      <p:boldItalic r:id="rId40"/>
    </p:embeddedFont>
    <p:embeddedFont>
      <p:font typeface="Nunito ExtraBold" pitchFamily="2" charset="0"/>
      <p:bold r:id="rId41"/>
      <p:boldItalic r:id="rId42"/>
    </p:embeddedFont>
    <p:embeddedFont>
      <p:font typeface="Open Sans ExtraBold" panose="020B0906030804020204" pitchFamily="34" charset="0"/>
      <p:bold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jkM3qiZGow962ZcxKG35R1qvHu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25D5A-430F-4317-963C-D7101938CBBA}">
  <a:tblStyle styleId="{98025D5A-430F-4317-963C-D7101938CBB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69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3.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8"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font" Target="fonts/font18.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bf1a68b5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bf1a68b5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
        <p:cNvGrpSpPr/>
        <p:nvPr/>
      </p:nvGrpSpPr>
      <p:grpSpPr>
        <a:xfrm>
          <a:off x="0" y="0"/>
          <a:ext cx="0" cy="0"/>
          <a:chOff x="0" y="0"/>
          <a:chExt cx="0" cy="0"/>
        </a:xfrm>
      </p:grpSpPr>
      <p:grpSp>
        <p:nvGrpSpPr>
          <p:cNvPr id="10" name="Google Shape;10;p24"/>
          <p:cNvGrpSpPr/>
          <p:nvPr/>
        </p:nvGrpSpPr>
        <p:grpSpPr>
          <a:xfrm>
            <a:off x="0" y="381001"/>
            <a:ext cx="1037850" cy="1016288"/>
            <a:chOff x="0" y="381001"/>
            <a:chExt cx="1037850" cy="1016288"/>
          </a:xfrm>
        </p:grpSpPr>
        <p:sp>
          <p:nvSpPr>
            <p:cNvPr id="11" name="Google Shape;11;p2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4"/>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 name="Google Shape;14;p24"/>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5" name="Google Shape;1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33"/>
          <p:cNvGrpSpPr/>
          <p:nvPr/>
        </p:nvGrpSpPr>
        <p:grpSpPr>
          <a:xfrm>
            <a:off x="4406400" y="0"/>
            <a:ext cx="4737600" cy="5143065"/>
            <a:chOff x="4406400" y="0"/>
            <a:chExt cx="4737600" cy="5143065"/>
          </a:xfrm>
        </p:grpSpPr>
        <p:sp>
          <p:nvSpPr>
            <p:cNvPr id="107" name="Google Shape;107;p33"/>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3"/>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3"/>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3"/>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3"/>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3"/>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3"/>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3"/>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3"/>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3"/>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3"/>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3"/>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3"/>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3"/>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3"/>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3"/>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33"/>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3"/>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740838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961964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9E9E0-396D-4347-9882-37D9975286E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218141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9E9E0-396D-4347-9882-37D9975286E2}"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574235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9E9E0-396D-4347-9882-37D9975286E2}" type="datetimeFigureOut">
              <a:rPr lang="en-IN" smtClean="0"/>
              <a:t>09-11-2023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521059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9E9E0-396D-4347-9882-37D9975286E2}" type="datetimeFigureOut">
              <a:rPr lang="en-IN" smtClean="0"/>
              <a:t>09-11-2023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165235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9E9E0-396D-4347-9882-37D9975286E2}" type="datetimeFigureOut">
              <a:rPr lang="en-IN" smtClean="0"/>
              <a:t>09-11-2023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895138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39E9E0-396D-4347-9882-37D9975286E2}"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6566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5"/>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25"/>
          <p:cNvGrpSpPr/>
          <p:nvPr/>
        </p:nvGrpSpPr>
        <p:grpSpPr>
          <a:xfrm>
            <a:off x="0" y="490"/>
            <a:ext cx="5153705" cy="5134399"/>
            <a:chOff x="0" y="75"/>
            <a:chExt cx="5153705" cy="5152950"/>
          </a:xfrm>
        </p:grpSpPr>
        <p:sp>
          <p:nvSpPr>
            <p:cNvPr id="19" name="Google Shape;19;p25"/>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5"/>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25"/>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4" name="Google Shape;24;p25"/>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25" name="Google Shape;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39E9E0-396D-4347-9882-37D9975286E2}"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060946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726130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386076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0" y="490"/>
            <a:ext cx="5153705" cy="5134399"/>
            <a:chOff x="0" y="75"/>
            <a:chExt cx="5153705" cy="5152950"/>
          </a:xfrm>
        </p:grpSpPr>
        <p:sp>
          <p:nvSpPr>
            <p:cNvPr id="13" name="Google Shape;13;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8" name="Google Shape;18;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9" name="Google Shape;19;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29562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90927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2"/>
        <p:cNvGrpSpPr/>
        <p:nvPr/>
      </p:nvGrpSpPr>
      <p:grpSpPr>
        <a:xfrm>
          <a:off x="0" y="0"/>
          <a:ext cx="0" cy="0"/>
          <a:chOff x="0" y="0"/>
          <a:chExt cx="0" cy="0"/>
        </a:xfrm>
      </p:grpSpPr>
      <p:grpSp>
        <p:nvGrpSpPr>
          <p:cNvPr id="43" name="Google Shape;43;p4"/>
          <p:cNvGrpSpPr/>
          <p:nvPr/>
        </p:nvGrpSpPr>
        <p:grpSpPr>
          <a:xfrm>
            <a:off x="0" y="381001"/>
            <a:ext cx="1037850" cy="1016287"/>
            <a:chOff x="0" y="381001"/>
            <a:chExt cx="1037850" cy="1016287"/>
          </a:xfrm>
        </p:grpSpPr>
        <p:sp>
          <p:nvSpPr>
            <p:cNvPr id="44" name="Google Shape;44;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 name="Google Shape;47;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56982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4" name="Google Shape;54;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327384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385277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8" name="Google Shape;68;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73142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53072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26"/>
          <p:cNvGrpSpPr/>
          <p:nvPr/>
        </p:nvGrpSpPr>
        <p:grpSpPr>
          <a:xfrm>
            <a:off x="4406400" y="0"/>
            <a:ext cx="4737600" cy="5143065"/>
            <a:chOff x="4406400" y="0"/>
            <a:chExt cx="4737600" cy="5143065"/>
          </a:xfrm>
        </p:grpSpPr>
        <p:sp>
          <p:nvSpPr>
            <p:cNvPr id="28" name="Google Shape;28;p26"/>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6"/>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6"/>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6"/>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6"/>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6"/>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6"/>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6"/>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6"/>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6"/>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6"/>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6"/>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6"/>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6"/>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6"/>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2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7" name="Google Shape;97;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8" name="Google Shape;98;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9" name="Google Shape;9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662678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5" name="Google Shape;10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867251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8" name="Google Shape;12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32373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60074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
        <p:cNvGrpSpPr/>
        <p:nvPr/>
      </p:nvGrpSpPr>
      <p:grpSpPr>
        <a:xfrm>
          <a:off x="0" y="0"/>
          <a:ext cx="0" cy="0"/>
          <a:chOff x="0" y="0"/>
          <a:chExt cx="0" cy="0"/>
        </a:xfrm>
      </p:grpSpPr>
      <p:grpSp>
        <p:nvGrpSpPr>
          <p:cNvPr id="10" name="Google Shape;10;p13"/>
          <p:cNvGrpSpPr/>
          <p:nvPr/>
        </p:nvGrpSpPr>
        <p:grpSpPr>
          <a:xfrm>
            <a:off x="0" y="381001"/>
            <a:ext cx="1037850" cy="1016288"/>
            <a:chOff x="0" y="381001"/>
            <a:chExt cx="1037850" cy="1016288"/>
          </a:xfrm>
        </p:grpSpPr>
        <p:sp>
          <p:nvSpPr>
            <p:cNvPr id="11" name="Google Shape;11;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13"/>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 name="Google Shape;14;p13"/>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5" name="Google Shape;1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248053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14"/>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14"/>
          <p:cNvGrpSpPr/>
          <p:nvPr/>
        </p:nvGrpSpPr>
        <p:grpSpPr>
          <a:xfrm>
            <a:off x="0" y="490"/>
            <a:ext cx="5153705" cy="5134399"/>
            <a:chOff x="0" y="75"/>
            <a:chExt cx="5153705" cy="5152950"/>
          </a:xfrm>
        </p:grpSpPr>
        <p:sp>
          <p:nvSpPr>
            <p:cNvPr id="19" name="Google Shape;19;p14"/>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4"/>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4"/>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4" name="Google Shape;24;p14"/>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25" name="Google Shape;2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494178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grpSp>
        <p:nvGrpSpPr>
          <p:cNvPr id="27" name="Google Shape;27;p15"/>
          <p:cNvGrpSpPr/>
          <p:nvPr/>
        </p:nvGrpSpPr>
        <p:grpSpPr>
          <a:xfrm>
            <a:off x="4406400" y="0"/>
            <a:ext cx="4737600" cy="5143065"/>
            <a:chOff x="4406400" y="0"/>
            <a:chExt cx="4737600" cy="5143065"/>
          </a:xfrm>
        </p:grpSpPr>
        <p:sp>
          <p:nvSpPr>
            <p:cNvPr id="28" name="Google Shape;28;p1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5"/>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963212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grpSp>
        <p:nvGrpSpPr>
          <p:cNvPr id="49" name="Google Shape;49;p16"/>
          <p:cNvGrpSpPr/>
          <p:nvPr/>
        </p:nvGrpSpPr>
        <p:grpSpPr>
          <a:xfrm>
            <a:off x="0" y="381001"/>
            <a:ext cx="1037850" cy="1016288"/>
            <a:chOff x="0" y="381001"/>
            <a:chExt cx="1037850" cy="1016288"/>
          </a:xfrm>
        </p:grpSpPr>
        <p:sp>
          <p:nvSpPr>
            <p:cNvPr id="50" name="Google Shape;50;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1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9088958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5"/>
        <p:cNvGrpSpPr/>
        <p:nvPr/>
      </p:nvGrpSpPr>
      <p:grpSpPr>
        <a:xfrm>
          <a:off x="0" y="0"/>
          <a:ext cx="0" cy="0"/>
          <a:chOff x="0" y="0"/>
          <a:chExt cx="0" cy="0"/>
        </a:xfrm>
      </p:grpSpPr>
      <p:grpSp>
        <p:nvGrpSpPr>
          <p:cNvPr id="56" name="Google Shape;56;p17"/>
          <p:cNvGrpSpPr/>
          <p:nvPr/>
        </p:nvGrpSpPr>
        <p:grpSpPr>
          <a:xfrm>
            <a:off x="0" y="381001"/>
            <a:ext cx="1037850" cy="1016288"/>
            <a:chOff x="0" y="381001"/>
            <a:chExt cx="1037850" cy="1016288"/>
          </a:xfrm>
        </p:grpSpPr>
        <p:sp>
          <p:nvSpPr>
            <p:cNvPr id="57" name="Google Shape;57;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0" name="Google Shape;60;p17"/>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1" name="Google Shape;61;p17"/>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01025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3"/>
        <p:cNvGrpSpPr/>
        <p:nvPr/>
      </p:nvGrpSpPr>
      <p:grpSpPr>
        <a:xfrm>
          <a:off x="0" y="0"/>
          <a:ext cx="0" cy="0"/>
          <a:chOff x="0" y="0"/>
          <a:chExt cx="0" cy="0"/>
        </a:xfrm>
      </p:grpSpPr>
      <p:grpSp>
        <p:nvGrpSpPr>
          <p:cNvPr id="64" name="Google Shape;64;p18"/>
          <p:cNvGrpSpPr/>
          <p:nvPr/>
        </p:nvGrpSpPr>
        <p:grpSpPr>
          <a:xfrm>
            <a:off x="0" y="381001"/>
            <a:ext cx="1037850" cy="1016288"/>
            <a:chOff x="0" y="381001"/>
            <a:chExt cx="1037850" cy="1016288"/>
          </a:xfrm>
        </p:grpSpPr>
        <p:sp>
          <p:nvSpPr>
            <p:cNvPr id="65" name="Google Shape;65;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8" name="Google Shape;6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07931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grpSp>
        <p:nvGrpSpPr>
          <p:cNvPr id="49" name="Google Shape;49;p27"/>
          <p:cNvGrpSpPr/>
          <p:nvPr/>
        </p:nvGrpSpPr>
        <p:grpSpPr>
          <a:xfrm>
            <a:off x="0" y="381001"/>
            <a:ext cx="1037850" cy="1016288"/>
            <a:chOff x="0" y="381001"/>
            <a:chExt cx="1037850" cy="1016288"/>
          </a:xfrm>
        </p:grpSpPr>
        <p:sp>
          <p:nvSpPr>
            <p:cNvPr id="50" name="Google Shape;50;p2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2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19"/>
          <p:cNvGrpSpPr/>
          <p:nvPr/>
        </p:nvGrpSpPr>
        <p:grpSpPr>
          <a:xfrm>
            <a:off x="4406400" y="0"/>
            <a:ext cx="4737600" cy="5143500"/>
            <a:chOff x="4406400" y="0"/>
            <a:chExt cx="4737600" cy="5143500"/>
          </a:xfrm>
        </p:grpSpPr>
        <p:sp>
          <p:nvSpPr>
            <p:cNvPr id="71" name="Google Shape;71;p19"/>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9"/>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9"/>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9"/>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9"/>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9"/>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9"/>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9"/>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9"/>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9"/>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9"/>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9"/>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9"/>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9"/>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9"/>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9"/>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9"/>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19"/>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206592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20"/>
          <p:cNvGrpSpPr/>
          <p:nvPr/>
        </p:nvGrpSpPr>
        <p:grpSpPr>
          <a:xfrm>
            <a:off x="0" y="381001"/>
            <a:ext cx="1037850" cy="1016288"/>
            <a:chOff x="0" y="381001"/>
            <a:chExt cx="1037850" cy="1016288"/>
          </a:xfrm>
        </p:grpSpPr>
        <p:sp>
          <p:nvSpPr>
            <p:cNvPr id="93" name="Google Shape;93;p2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20"/>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20"/>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20"/>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6847811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21"/>
          <p:cNvGrpSpPr/>
          <p:nvPr/>
        </p:nvGrpSpPr>
        <p:grpSpPr>
          <a:xfrm>
            <a:off x="0" y="4128572"/>
            <a:ext cx="698925" cy="684657"/>
            <a:chOff x="0" y="3785672"/>
            <a:chExt cx="698925" cy="684657"/>
          </a:xfrm>
        </p:grpSpPr>
        <p:sp>
          <p:nvSpPr>
            <p:cNvPr id="101" name="Google Shape;101;p21"/>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1"/>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21"/>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036043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22"/>
          <p:cNvGrpSpPr/>
          <p:nvPr/>
        </p:nvGrpSpPr>
        <p:grpSpPr>
          <a:xfrm>
            <a:off x="4406400" y="0"/>
            <a:ext cx="4737600" cy="5143065"/>
            <a:chOff x="4406400" y="0"/>
            <a:chExt cx="4737600" cy="5143065"/>
          </a:xfrm>
        </p:grpSpPr>
        <p:sp>
          <p:nvSpPr>
            <p:cNvPr id="107" name="Google Shape;107;p22"/>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2"/>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2"/>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2"/>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2"/>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2"/>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2"/>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2"/>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2"/>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2"/>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2"/>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2"/>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2"/>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2"/>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2"/>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2"/>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2"/>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2"/>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2"/>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2"/>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906249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9332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grpSp>
        <p:nvGrpSpPr>
          <p:cNvPr id="56" name="Google Shape;56;p28"/>
          <p:cNvGrpSpPr/>
          <p:nvPr/>
        </p:nvGrpSpPr>
        <p:grpSpPr>
          <a:xfrm>
            <a:off x="0" y="381001"/>
            <a:ext cx="1037850" cy="1016288"/>
            <a:chOff x="0" y="381001"/>
            <a:chExt cx="1037850" cy="1016288"/>
          </a:xfrm>
        </p:grpSpPr>
        <p:sp>
          <p:nvSpPr>
            <p:cNvPr id="57" name="Google Shape;57;p2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2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0" name="Google Shape;60;p28"/>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1" name="Google Shape;61;p28"/>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grpSp>
        <p:nvGrpSpPr>
          <p:cNvPr id="64" name="Google Shape;64;p29"/>
          <p:cNvGrpSpPr/>
          <p:nvPr/>
        </p:nvGrpSpPr>
        <p:grpSpPr>
          <a:xfrm>
            <a:off x="0" y="381001"/>
            <a:ext cx="1037850" cy="1016288"/>
            <a:chOff x="0" y="381001"/>
            <a:chExt cx="1037850" cy="1016288"/>
          </a:xfrm>
        </p:grpSpPr>
        <p:sp>
          <p:nvSpPr>
            <p:cNvPr id="65" name="Google Shape;65;p2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8" name="Google Shape;6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30"/>
          <p:cNvGrpSpPr/>
          <p:nvPr/>
        </p:nvGrpSpPr>
        <p:grpSpPr>
          <a:xfrm>
            <a:off x="4406400" y="0"/>
            <a:ext cx="4737600" cy="5143500"/>
            <a:chOff x="4406400" y="0"/>
            <a:chExt cx="4737600" cy="5143500"/>
          </a:xfrm>
        </p:grpSpPr>
        <p:sp>
          <p:nvSpPr>
            <p:cNvPr id="71" name="Google Shape;71;p30"/>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0"/>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0"/>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0"/>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0"/>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0"/>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0"/>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0"/>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0"/>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0"/>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0"/>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0"/>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0"/>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0"/>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0"/>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0"/>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0"/>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0"/>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30"/>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31"/>
          <p:cNvGrpSpPr/>
          <p:nvPr/>
        </p:nvGrpSpPr>
        <p:grpSpPr>
          <a:xfrm>
            <a:off x="0" y="381001"/>
            <a:ext cx="1037850" cy="1016288"/>
            <a:chOff x="0" y="381001"/>
            <a:chExt cx="1037850" cy="1016288"/>
          </a:xfrm>
        </p:grpSpPr>
        <p:sp>
          <p:nvSpPr>
            <p:cNvPr id="93" name="Google Shape;93;p3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31"/>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31"/>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31"/>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32"/>
          <p:cNvGrpSpPr/>
          <p:nvPr/>
        </p:nvGrpSpPr>
        <p:grpSpPr>
          <a:xfrm>
            <a:off x="0" y="4128572"/>
            <a:ext cx="698925" cy="684657"/>
            <a:chOff x="0" y="3785672"/>
            <a:chExt cx="698925" cy="684657"/>
          </a:xfrm>
        </p:grpSpPr>
        <p:sp>
          <p:nvSpPr>
            <p:cNvPr id="101" name="Google Shape;101;p32"/>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2"/>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32"/>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639E9E0-396D-4347-9882-37D9975286E2}" type="datetimeFigureOut">
              <a:rPr lang="en-IN" smtClean="0"/>
              <a:t>09-11-2023</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551E52E-89D8-4E3D-BA65-00AD1262AB66}" type="slidenum">
              <a:rPr lang="en-IN" smtClean="0"/>
              <a:t>‹#›</a:t>
            </a:fld>
            <a:endParaRPr lang="en-IN"/>
          </a:p>
        </p:txBody>
      </p:sp>
    </p:spTree>
    <p:extLst>
      <p:ext uri="{BB962C8B-B14F-4D97-AF65-F5344CB8AC3E}">
        <p14:creationId xmlns:p14="http://schemas.microsoft.com/office/powerpoint/2010/main" val="3372771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8338775" y="25075"/>
            <a:ext cx="810825" cy="810825"/>
          </a:xfrm>
          <a:prstGeom prst="rect">
            <a:avLst/>
          </a:prstGeom>
          <a:noFill/>
          <a:ln>
            <a:noFill/>
          </a:ln>
        </p:spPr>
      </p:pic>
    </p:spTree>
    <p:extLst>
      <p:ext uri="{BB962C8B-B14F-4D97-AF65-F5344CB8AC3E}">
        <p14:creationId xmlns:p14="http://schemas.microsoft.com/office/powerpoint/2010/main" val="415797747"/>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308167894"/>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
          <p:cNvSpPr txBox="1"/>
          <p:nvPr/>
        </p:nvSpPr>
        <p:spPr>
          <a:xfrm>
            <a:off x="5028300" y="1727250"/>
            <a:ext cx="4095000" cy="844500"/>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GB" sz="3000" b="0" i="0" u="none" strike="noStrike" kern="0" cap="none" spc="0" normalizeH="0" baseline="0" noProof="0">
                <a:ln>
                  <a:noFill/>
                </a:ln>
                <a:solidFill>
                  <a:srgbClr val="FFFFFF"/>
                </a:solidFill>
                <a:effectLst/>
                <a:uLnTx/>
                <a:uFillTx/>
                <a:latin typeface="Nunito ExtraBold"/>
                <a:ea typeface="Nunito ExtraBold"/>
                <a:cs typeface="Nunito ExtraBold"/>
                <a:sym typeface="Nunito ExtraBold"/>
              </a:rPr>
              <a:t>MACHINE LEARNING</a:t>
            </a:r>
            <a:endParaRPr kumimoji="0" sz="2900" b="0" i="0" u="none" strike="noStrike" kern="0" cap="none" spc="0" normalizeH="0" baseline="0" noProof="0">
              <a:ln>
                <a:noFill/>
              </a:ln>
              <a:solidFill>
                <a:srgbClr val="FFFFFF"/>
              </a:solidFill>
              <a:effectLst/>
              <a:uLnTx/>
              <a:uFillTx/>
              <a:latin typeface="Nunito ExtraBold"/>
              <a:ea typeface="Nunito ExtraBold"/>
              <a:cs typeface="Nunito ExtraBold"/>
              <a:sym typeface="Nunit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1"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pPr>
            <a:endParaRPr lang="en-US" sz="1350" kern="1200">
              <a:solidFill>
                <a:prstClr val="white"/>
              </a:solidFill>
              <a:latin typeface="Calibri" panose="020F0502020204030204"/>
            </a:endParaRPr>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2722A3E1-497E-4526-8EBB-60F4CC80B2C2}"/>
              </a:ext>
            </a:extLst>
          </p:cNvPr>
          <p:cNvSpPr>
            <a:spLocks noGrp="1"/>
          </p:cNvSpPr>
          <p:nvPr>
            <p:ph type="title"/>
          </p:nvPr>
        </p:nvSpPr>
        <p:spPr>
          <a:xfrm>
            <a:off x="884420" y="620011"/>
            <a:ext cx="7375161" cy="994172"/>
          </a:xfrm>
        </p:spPr>
        <p:txBody>
          <a:bodyPr>
            <a:normAutofit/>
          </a:bodyPr>
          <a:lstStyle/>
          <a:p>
            <a:pPr algn="ctr"/>
            <a:r>
              <a:rPr lang="en-US" sz="3000" dirty="0">
                <a:solidFill>
                  <a:srgbClr val="FFFFFF"/>
                </a:solidFill>
                <a:latin typeface="Times New Roman" panose="02020603050405020304" pitchFamily="18" charset="0"/>
                <a:cs typeface="Times New Roman" panose="02020603050405020304" pitchFamily="18" charset="0"/>
              </a:rPr>
              <a:t>Regression</a:t>
            </a:r>
            <a:endParaRPr lang="en-IN" sz="3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F291F1-903C-4AD0-924C-132EB5C8404E}"/>
              </a:ext>
            </a:extLst>
          </p:cNvPr>
          <p:cNvSpPr>
            <a:spLocks noGrp="1"/>
          </p:cNvSpPr>
          <p:nvPr>
            <p:ph idx="1"/>
          </p:nvPr>
        </p:nvSpPr>
        <p:spPr>
          <a:xfrm>
            <a:off x="884420" y="2065453"/>
            <a:ext cx="7027128" cy="1969835"/>
          </a:xfrm>
        </p:spPr>
        <p:txBody>
          <a:bodyPr>
            <a:normAutofit fontScale="92500"/>
          </a:bodyPr>
          <a:lstStyle/>
          <a:p>
            <a:pPr marL="257175" indent="-304800">
              <a:lnSpc>
                <a:spcPct val="115000"/>
              </a:lnSpc>
              <a:spcBef>
                <a:spcPts val="0"/>
              </a:spcBef>
              <a:buSzPts val="2800"/>
              <a:buFont typeface="Calibri"/>
              <a:buChar char="•"/>
            </a:pPr>
            <a:r>
              <a:rPr lang="en-US" sz="1800" dirty="0">
                <a:latin typeface="Times New Roman" panose="02020603050405020304" pitchFamily="18" charset="0"/>
                <a:cs typeface="Times New Roman" panose="02020603050405020304" pitchFamily="18" charset="0"/>
              </a:rPr>
              <a:t>Function: a mathematical relationship enabling us to predict what values of one variable </a:t>
            </a:r>
            <a:r>
              <a:rPr lang="en-US" sz="1800" dirty="0">
                <a:solidFill>
                  <a:srgbClr val="FF0000"/>
                </a:solidFill>
                <a:latin typeface="Times New Roman" panose="02020603050405020304" pitchFamily="18" charset="0"/>
                <a:cs typeface="Times New Roman" panose="02020603050405020304" pitchFamily="18" charset="0"/>
              </a:rPr>
              <a:t>(Y)</a:t>
            </a:r>
            <a:r>
              <a:rPr lang="en-US" sz="1800" dirty="0">
                <a:latin typeface="Times New Roman" panose="02020603050405020304" pitchFamily="18" charset="0"/>
                <a:cs typeface="Times New Roman" panose="02020603050405020304" pitchFamily="18" charset="0"/>
              </a:rPr>
              <a:t> correspond to given values of another variable </a:t>
            </a:r>
            <a:r>
              <a:rPr lang="en-US" sz="1800" dirty="0">
                <a:solidFill>
                  <a:srgbClr val="FF0000"/>
                </a:solidFill>
                <a:latin typeface="Times New Roman" panose="02020603050405020304" pitchFamily="18" charset="0"/>
                <a:cs typeface="Times New Roman" panose="02020603050405020304" pitchFamily="18" charset="0"/>
              </a:rPr>
              <a:t>(X).</a:t>
            </a:r>
          </a:p>
          <a:p>
            <a:pPr marL="257175" indent="-304800">
              <a:lnSpc>
                <a:spcPct val="115000"/>
              </a:lnSpc>
              <a:spcBef>
                <a:spcPts val="0"/>
              </a:spcBef>
              <a:buSzPts val="2800"/>
              <a:buFont typeface="Calibri"/>
              <a:buChar char="•"/>
            </a:pPr>
            <a:r>
              <a:rPr lang="en-US" sz="1800" dirty="0">
                <a:latin typeface="Times New Roman" panose="02020603050405020304" pitchFamily="18" charset="0"/>
                <a:cs typeface="Times New Roman" panose="02020603050405020304" pitchFamily="18" charset="0"/>
              </a:rPr>
              <a:t> Y:  is referred to as the </a:t>
            </a:r>
            <a:r>
              <a:rPr lang="en-US" sz="1800" i="1" dirty="0">
                <a:solidFill>
                  <a:srgbClr val="FF0000"/>
                </a:solidFill>
                <a:latin typeface="Times New Roman" panose="02020603050405020304" pitchFamily="18" charset="0"/>
                <a:cs typeface="Times New Roman" panose="02020603050405020304" pitchFamily="18" charset="0"/>
              </a:rPr>
              <a:t>dependent variable</a:t>
            </a:r>
            <a:r>
              <a:rPr lang="en-US" sz="1800" dirty="0">
                <a:latin typeface="Times New Roman" panose="02020603050405020304" pitchFamily="18" charset="0"/>
                <a:cs typeface="Times New Roman" panose="02020603050405020304" pitchFamily="18" charset="0"/>
              </a:rPr>
              <a:t>, the </a:t>
            </a:r>
            <a:r>
              <a:rPr lang="en-US" sz="1800" i="1" dirty="0">
                <a:solidFill>
                  <a:srgbClr val="FF0000"/>
                </a:solidFill>
                <a:latin typeface="Times New Roman" panose="02020603050405020304" pitchFamily="18" charset="0"/>
                <a:cs typeface="Times New Roman" panose="02020603050405020304" pitchFamily="18" charset="0"/>
              </a:rPr>
              <a:t>response variable</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or the</a:t>
            </a:r>
            <a:r>
              <a:rPr lang="en-US" sz="1800" dirty="0">
                <a:solidFill>
                  <a:srgbClr val="FF0000"/>
                </a:solidFill>
                <a:latin typeface="Times New Roman" panose="02020603050405020304" pitchFamily="18" charset="0"/>
                <a:cs typeface="Times New Roman" panose="02020603050405020304" pitchFamily="18" charset="0"/>
              </a:rPr>
              <a:t> </a:t>
            </a:r>
            <a:r>
              <a:rPr lang="en-US" sz="1800" i="1" dirty="0">
                <a:solidFill>
                  <a:srgbClr val="FF0000"/>
                </a:solidFill>
                <a:latin typeface="Times New Roman" panose="02020603050405020304" pitchFamily="18" charset="0"/>
                <a:cs typeface="Times New Roman" panose="02020603050405020304" pitchFamily="18" charset="0"/>
              </a:rPr>
              <a:t>predicted variable</a:t>
            </a:r>
            <a:r>
              <a:rPr lang="en-US" sz="1800" dirty="0">
                <a:solidFill>
                  <a:srgbClr val="FF0000"/>
                </a:solidFill>
                <a:latin typeface="Times New Roman" panose="02020603050405020304" pitchFamily="18" charset="0"/>
                <a:cs typeface="Times New Roman" panose="02020603050405020304" pitchFamily="18" charset="0"/>
              </a:rPr>
              <a:t>.</a:t>
            </a:r>
          </a:p>
          <a:p>
            <a:pPr marL="257175" indent="-285750">
              <a:lnSpc>
                <a:spcPct val="115000"/>
              </a:lnSpc>
              <a:spcBef>
                <a:spcPts val="0"/>
              </a:spcBef>
              <a:buSzPts val="2400"/>
              <a:buFont typeface="Calibri"/>
              <a:buChar char="•"/>
            </a:pPr>
            <a:r>
              <a:rPr lang="en-US" sz="1800" dirty="0">
                <a:latin typeface="Times New Roman" panose="02020603050405020304" pitchFamily="18" charset="0"/>
                <a:cs typeface="Times New Roman" panose="02020603050405020304" pitchFamily="18" charset="0"/>
              </a:rPr>
              <a:t> X: is referred to as the </a:t>
            </a:r>
            <a:r>
              <a:rPr lang="en-US" sz="1800" i="1" dirty="0">
                <a:solidFill>
                  <a:srgbClr val="FF0000"/>
                </a:solidFill>
                <a:latin typeface="Times New Roman" panose="02020603050405020304" pitchFamily="18" charset="0"/>
                <a:cs typeface="Times New Roman" panose="02020603050405020304" pitchFamily="18" charset="0"/>
              </a:rPr>
              <a:t>independent variable</a:t>
            </a:r>
            <a:r>
              <a:rPr lang="en-US" sz="1800" dirty="0">
                <a:latin typeface="Times New Roman" panose="02020603050405020304" pitchFamily="18" charset="0"/>
                <a:cs typeface="Times New Roman" panose="02020603050405020304" pitchFamily="18" charset="0"/>
              </a:rPr>
              <a:t>, the </a:t>
            </a:r>
            <a:r>
              <a:rPr lang="en-US" sz="1800" i="1" dirty="0">
                <a:solidFill>
                  <a:srgbClr val="FF0000"/>
                </a:solidFill>
                <a:latin typeface="Times New Roman" panose="02020603050405020304" pitchFamily="18" charset="0"/>
                <a:cs typeface="Times New Roman" panose="02020603050405020304" pitchFamily="18" charset="0"/>
              </a:rPr>
              <a:t>explanatory variable</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or the </a:t>
            </a:r>
            <a:r>
              <a:rPr lang="en-US" sz="1800" i="1" dirty="0">
                <a:solidFill>
                  <a:srgbClr val="FF0000"/>
                </a:solidFill>
                <a:latin typeface="Times New Roman" panose="02020603050405020304" pitchFamily="18" charset="0"/>
                <a:cs typeface="Times New Roman" panose="02020603050405020304" pitchFamily="18" charset="0"/>
              </a:rPr>
              <a:t>predictor variable</a:t>
            </a:r>
            <a:r>
              <a:rPr lang="en-US" sz="1800" dirty="0">
                <a:solidFill>
                  <a:srgbClr val="FF0000"/>
                </a:solidFill>
                <a:latin typeface="Times New Roman" panose="02020603050405020304" pitchFamily="18" charset="0"/>
                <a:cs typeface="Times New Roman" panose="02020603050405020304" pitchFamily="18" charset="0"/>
              </a:rPr>
              <a:t>.</a:t>
            </a:r>
          </a:p>
          <a:p>
            <a:endParaRPr lang="en-IN" sz="1500" dirty="0">
              <a:solidFill>
                <a:srgbClr val="000000"/>
              </a:solidFill>
            </a:endParaRPr>
          </a:p>
        </p:txBody>
      </p:sp>
    </p:spTree>
    <p:extLst>
      <p:ext uri="{BB962C8B-B14F-4D97-AF65-F5344CB8AC3E}">
        <p14:creationId xmlns:p14="http://schemas.microsoft.com/office/powerpoint/2010/main" val="266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aphicFrame>
        <p:nvGraphicFramePr>
          <p:cNvPr id="175" name="Google Shape;175;p4"/>
          <p:cNvGraphicFramePr/>
          <p:nvPr/>
        </p:nvGraphicFramePr>
        <p:xfrm>
          <a:off x="1370375" y="1148025"/>
          <a:ext cx="1588950" cy="3520875"/>
        </p:xfrm>
        <a:graphic>
          <a:graphicData uri="http://schemas.openxmlformats.org/drawingml/2006/table">
            <a:tbl>
              <a:tblPr>
                <a:noFill/>
                <a:tableStyleId>{98025D5A-430F-4317-963C-D7101938CBBA}</a:tableStyleId>
              </a:tblPr>
              <a:tblGrid>
                <a:gridCol w="772525">
                  <a:extLst>
                    <a:ext uri="{9D8B030D-6E8A-4147-A177-3AD203B41FA5}">
                      <a16:colId xmlns:a16="http://schemas.microsoft.com/office/drawing/2014/main" val="20000"/>
                    </a:ext>
                  </a:extLst>
                </a:gridCol>
                <a:gridCol w="816425">
                  <a:extLst>
                    <a:ext uri="{9D8B030D-6E8A-4147-A177-3AD203B41FA5}">
                      <a16:colId xmlns:a16="http://schemas.microsoft.com/office/drawing/2014/main" val="20001"/>
                    </a:ext>
                  </a:extLst>
                </a:gridCol>
              </a:tblGrid>
              <a:tr h="503625">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AREA (sqft.)</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F0000"/>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PRICE(Lakh)</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199</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11.9</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extLst>
                  <a:ext uri="{0D108BD9-81ED-4DB2-BD59-A6C34878D82A}">
                    <a16:rowId xmlns:a16="http://schemas.microsoft.com/office/drawing/2014/main" val="10001"/>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204</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14.5</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extLst>
                  <a:ext uri="{0D108BD9-81ED-4DB2-BD59-A6C34878D82A}">
                    <a16:rowId xmlns:a16="http://schemas.microsoft.com/office/drawing/2014/main" val="10002"/>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205</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13</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extLst>
                  <a:ext uri="{0D108BD9-81ED-4DB2-BD59-A6C34878D82A}">
                    <a16:rowId xmlns:a16="http://schemas.microsoft.com/office/drawing/2014/main" val="10003"/>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207</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15.4</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extLst>
                  <a:ext uri="{0D108BD9-81ED-4DB2-BD59-A6C34878D82A}">
                    <a16:rowId xmlns:a16="http://schemas.microsoft.com/office/drawing/2014/main" val="10004"/>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208</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15.1</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extLst>
                  <a:ext uri="{0D108BD9-81ED-4DB2-BD59-A6C34878D82A}">
                    <a16:rowId xmlns:a16="http://schemas.microsoft.com/office/drawing/2014/main" val="10005"/>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215</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17</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extLst>
                  <a:ext uri="{0D108BD9-81ED-4DB2-BD59-A6C34878D82A}">
                    <a16:rowId xmlns:a16="http://schemas.microsoft.com/office/drawing/2014/main" val="10006"/>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220</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18</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extLst>
                  <a:ext uri="{0D108BD9-81ED-4DB2-BD59-A6C34878D82A}">
                    <a16:rowId xmlns:a16="http://schemas.microsoft.com/office/drawing/2014/main" val="10007"/>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213</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 15</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6B26B"/>
                    </a:solidFill>
                  </a:tcPr>
                </a:tc>
                <a:extLst>
                  <a:ext uri="{0D108BD9-81ED-4DB2-BD59-A6C34878D82A}">
                    <a16:rowId xmlns:a16="http://schemas.microsoft.com/office/drawing/2014/main" val="10008"/>
                  </a:ext>
                </a:extLst>
              </a:tr>
              <a:tr h="3283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210</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FD96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a:t>
                      </a:r>
                      <a:endParaRPr sz="1000" u="none" strike="noStrike" cap="none"/>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rgbClr val="FFD966"/>
                    </a:solidFill>
                  </a:tcPr>
                </a:tc>
                <a:extLst>
                  <a:ext uri="{0D108BD9-81ED-4DB2-BD59-A6C34878D82A}">
                    <a16:rowId xmlns:a16="http://schemas.microsoft.com/office/drawing/2014/main" val="10009"/>
                  </a:ext>
                </a:extLst>
              </a:tr>
            </a:tbl>
          </a:graphicData>
        </a:graphic>
      </p:graphicFrame>
      <p:pic>
        <p:nvPicPr>
          <p:cNvPr id="176" name="Google Shape;176;p4"/>
          <p:cNvPicPr preferRelativeResize="0"/>
          <p:nvPr/>
        </p:nvPicPr>
        <p:blipFill rotWithShape="1">
          <a:blip r:embed="rId3">
            <a:alphaModFix/>
          </a:blip>
          <a:srcRect l="8515" t="44130" r="55854" b="14840"/>
          <a:stretch/>
        </p:blipFill>
        <p:spPr>
          <a:xfrm>
            <a:off x="3758600" y="1458850"/>
            <a:ext cx="4584149" cy="2967900"/>
          </a:xfrm>
          <a:prstGeom prst="rect">
            <a:avLst/>
          </a:prstGeom>
          <a:noFill/>
          <a:ln>
            <a:noFill/>
          </a:ln>
        </p:spPr>
      </p:pic>
      <p:sp>
        <p:nvSpPr>
          <p:cNvPr id="177" name="Google Shape;177;p4"/>
          <p:cNvSpPr/>
          <p:nvPr/>
        </p:nvSpPr>
        <p:spPr>
          <a:xfrm>
            <a:off x="5425800" y="2895850"/>
            <a:ext cx="151800" cy="17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
          <p:cNvSpPr/>
          <p:nvPr/>
        </p:nvSpPr>
        <p:spPr>
          <a:xfrm>
            <a:off x="6679400" y="2398650"/>
            <a:ext cx="151800" cy="17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
          <p:cNvSpPr/>
          <p:nvPr/>
        </p:nvSpPr>
        <p:spPr>
          <a:xfrm>
            <a:off x="7422725" y="2225550"/>
            <a:ext cx="151800" cy="17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
          <p:cNvSpPr/>
          <p:nvPr/>
        </p:nvSpPr>
        <p:spPr>
          <a:xfrm>
            <a:off x="5591925" y="2856250"/>
            <a:ext cx="151800" cy="17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
          <p:cNvSpPr/>
          <p:nvPr/>
        </p:nvSpPr>
        <p:spPr>
          <a:xfrm>
            <a:off x="6357700" y="3162750"/>
            <a:ext cx="151800" cy="17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
          <p:cNvSpPr/>
          <p:nvPr/>
        </p:nvSpPr>
        <p:spPr>
          <a:xfrm>
            <a:off x="4248675" y="3663150"/>
            <a:ext cx="151800" cy="17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
          <p:cNvSpPr/>
          <p:nvPr/>
        </p:nvSpPr>
        <p:spPr>
          <a:xfrm>
            <a:off x="5019450" y="3048250"/>
            <a:ext cx="151800" cy="17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
          <p:cNvSpPr/>
          <p:nvPr/>
        </p:nvSpPr>
        <p:spPr>
          <a:xfrm>
            <a:off x="5171250" y="3373750"/>
            <a:ext cx="151800" cy="173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
          <p:cNvSpPr txBox="1"/>
          <p:nvPr/>
        </p:nvSpPr>
        <p:spPr>
          <a:xfrm>
            <a:off x="4141925" y="722625"/>
            <a:ext cx="3384600" cy="5016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GB" sz="2300" b="1" i="0" u="none" strike="noStrike" cap="none">
                <a:solidFill>
                  <a:srgbClr val="000000"/>
                </a:solidFill>
                <a:latin typeface="Arial"/>
                <a:ea typeface="Arial"/>
                <a:cs typeface="Arial"/>
                <a:sym typeface="Arial"/>
              </a:rPr>
              <a:t>LINEAR REGRESSION</a:t>
            </a:r>
            <a:endParaRPr sz="23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par>
                                <p:cTn id="8" presetID="10" presetClass="entr" presetSubtype="0" fill="hold" nodeType="withEffect">
                                  <p:stCondLst>
                                    <p:cond delay="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childTnLst>
                                </p:cTn>
                              </p:par>
                              <p:par>
                                <p:cTn id="11" presetID="10"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fade">
                                      <p:cBhvr>
                                        <p:cTn id="13" dur="1000"/>
                                        <p:tgtEl>
                                          <p:spTgt spid="178"/>
                                        </p:tgtEl>
                                      </p:cBhvr>
                                    </p:animEffect>
                                  </p:childTnLst>
                                </p:cTn>
                              </p:par>
                              <p:par>
                                <p:cTn id="14" presetID="10" presetClass="entr" presetSubtype="0" fill="hold" nodeType="with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1000"/>
                                        <p:tgtEl>
                                          <p:spTgt spid="179"/>
                                        </p:tgtEl>
                                      </p:cBhvr>
                                    </p:animEffect>
                                  </p:childTnLst>
                                </p:cTn>
                              </p:par>
                              <p:par>
                                <p:cTn id="17" presetID="10" presetClass="entr" presetSubtype="0" fill="hold" nodeType="with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fade">
                                      <p:cBhvr>
                                        <p:cTn id="19" dur="1000"/>
                                        <p:tgtEl>
                                          <p:spTgt spid="180"/>
                                        </p:tgtEl>
                                      </p:cBhvr>
                                    </p:animEffect>
                                  </p:childTnLst>
                                </p:cTn>
                              </p:par>
                              <p:par>
                                <p:cTn id="20" presetID="10" presetClass="entr" presetSubtype="0" fill="hold"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1000"/>
                                        <p:tgtEl>
                                          <p:spTgt spid="181"/>
                                        </p:tgtEl>
                                      </p:cBhvr>
                                    </p:animEffect>
                                  </p:childTnLst>
                                </p:cTn>
                              </p:par>
                              <p:par>
                                <p:cTn id="23" presetID="10" presetClass="entr" presetSubtype="0" fill="hold" nodeType="withEffect">
                                  <p:stCondLst>
                                    <p:cond delay="0"/>
                                  </p:stCondLst>
                                  <p:childTnLst>
                                    <p:set>
                                      <p:cBhvr>
                                        <p:cTn id="24" dur="1" fill="hold">
                                          <p:stCondLst>
                                            <p:cond delay="0"/>
                                          </p:stCondLst>
                                        </p:cTn>
                                        <p:tgtEl>
                                          <p:spTgt spid="182"/>
                                        </p:tgtEl>
                                        <p:attrNameLst>
                                          <p:attrName>style.visibility</p:attrName>
                                        </p:attrNameLst>
                                      </p:cBhvr>
                                      <p:to>
                                        <p:strVal val="visible"/>
                                      </p:to>
                                    </p:set>
                                    <p:animEffect transition="in" filter="fade">
                                      <p:cBhvr>
                                        <p:cTn id="25" dur="1000"/>
                                        <p:tgtEl>
                                          <p:spTgt spid="182"/>
                                        </p:tgtEl>
                                      </p:cBhvr>
                                    </p:animEffect>
                                  </p:childTnLst>
                                </p:cTn>
                              </p:par>
                              <p:par>
                                <p:cTn id="26" presetID="10" presetClass="entr" presetSubtype="0" fill="hold" nodeType="withEffect">
                                  <p:stCondLst>
                                    <p:cond delay="0"/>
                                  </p:stCondLst>
                                  <p:childTnLst>
                                    <p:set>
                                      <p:cBhvr>
                                        <p:cTn id="27" dur="1" fill="hold">
                                          <p:stCondLst>
                                            <p:cond delay="0"/>
                                          </p:stCondLst>
                                        </p:cTn>
                                        <p:tgtEl>
                                          <p:spTgt spid="183"/>
                                        </p:tgtEl>
                                        <p:attrNameLst>
                                          <p:attrName>style.visibility</p:attrName>
                                        </p:attrNameLst>
                                      </p:cBhvr>
                                      <p:to>
                                        <p:strVal val="visible"/>
                                      </p:to>
                                    </p:set>
                                    <p:animEffect transition="in" filter="fade">
                                      <p:cBhvr>
                                        <p:cTn id="28" dur="1000"/>
                                        <p:tgtEl>
                                          <p:spTgt spid="183"/>
                                        </p:tgtEl>
                                      </p:cBhvr>
                                    </p:animEffect>
                                  </p:childTnLst>
                                </p:cTn>
                              </p:par>
                              <p:par>
                                <p:cTn id="29" presetID="10" presetClass="entr" presetSubtype="0" fill="hold" nodeType="withEffect">
                                  <p:stCondLst>
                                    <p:cond delay="0"/>
                                  </p:stCondLst>
                                  <p:childTnLst>
                                    <p:set>
                                      <p:cBhvr>
                                        <p:cTn id="30" dur="1" fill="hold">
                                          <p:stCondLst>
                                            <p:cond delay="0"/>
                                          </p:stCondLst>
                                        </p:cTn>
                                        <p:tgtEl>
                                          <p:spTgt spid="184"/>
                                        </p:tgtEl>
                                        <p:attrNameLst>
                                          <p:attrName>style.visibility</p:attrName>
                                        </p:attrNameLst>
                                      </p:cBhvr>
                                      <p:to>
                                        <p:strVal val="visible"/>
                                      </p:to>
                                    </p:set>
                                    <p:animEffect transition="in" filter="fade">
                                      <p:cBhvr>
                                        <p:cTn id="31"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2" name="Title 1">
            <a:extLst>
              <a:ext uri="{FF2B5EF4-FFF2-40B4-BE49-F238E27FC236}">
                <a16:creationId xmlns:a16="http://schemas.microsoft.com/office/drawing/2014/main" id="{44CDF195-9C01-465C-BEA9-7694E372403F}"/>
              </a:ext>
            </a:extLst>
          </p:cNvPr>
          <p:cNvSpPr>
            <a:spLocks noGrp="1"/>
          </p:cNvSpPr>
          <p:nvPr>
            <p:ph type="title"/>
          </p:nvPr>
        </p:nvSpPr>
        <p:spPr>
          <a:xfrm>
            <a:off x="6699374" y="1517332"/>
            <a:ext cx="2444626" cy="2134553"/>
          </a:xfrm>
        </p:spPr>
        <p:txBody>
          <a:bodyPr vert="horz" lIns="68580" tIns="34290" rIns="68580" bIns="34290" rtlCol="0" anchor="ctr">
            <a:normAutofit/>
          </a:bodyPr>
          <a:lstStyle/>
          <a:p>
            <a:r>
              <a:rPr lang="en-US" sz="3000" dirty="0">
                <a:latin typeface="Times New Roman" panose="02020603050405020304" pitchFamily="18" charset="0"/>
                <a:cs typeface="Times New Roman" panose="02020603050405020304" pitchFamily="18" charset="0"/>
              </a:rPr>
              <a:t>Representation</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75480" y="-620425"/>
            <a:ext cx="1286609"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4" y="498231"/>
            <a:ext cx="6061974" cy="420025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pic>
        <p:nvPicPr>
          <p:cNvPr id="5" name="Content Placeholder 4">
            <a:extLst>
              <a:ext uri="{FF2B5EF4-FFF2-40B4-BE49-F238E27FC236}">
                <a16:creationId xmlns:a16="http://schemas.microsoft.com/office/drawing/2014/main" id="{D913B767-53BD-4D5F-A014-0BC4ACC52BC6}"/>
              </a:ext>
            </a:extLst>
          </p:cNvPr>
          <p:cNvPicPr>
            <a:picLocks noGrp="1" noChangeAspect="1"/>
          </p:cNvPicPr>
          <p:nvPr>
            <p:ph idx="1"/>
          </p:nvPr>
        </p:nvPicPr>
        <p:blipFill rotWithShape="1">
          <a:blip r:embed="rId2"/>
          <a:srcRect r="9126" b="-2"/>
          <a:stretch/>
        </p:blipFill>
        <p:spPr>
          <a:xfrm>
            <a:off x="408929" y="643894"/>
            <a:ext cx="5706228" cy="3908930"/>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62835" y="2544073"/>
            <a:ext cx="1289304"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spTree>
    <p:extLst>
      <p:ext uri="{BB962C8B-B14F-4D97-AF65-F5344CB8AC3E}">
        <p14:creationId xmlns:p14="http://schemas.microsoft.com/office/powerpoint/2010/main" val="422369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pPr>
            <a:endParaRPr lang="en-US" sz="1350" kern="1200">
              <a:solidFill>
                <a:prstClr val="white"/>
              </a:solidFill>
              <a:latin typeface="Calibri" panose="020F0502020204030204"/>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pPr>
            <a:endParaRPr lang="en-US" sz="1350" kern="1200">
              <a:solidFill>
                <a:prstClr val="white"/>
              </a:solidFill>
              <a:latin typeface="Calibri" panose="020F0502020204030204"/>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6653F563-6CDA-473F-A575-654B15F7FEBF}"/>
              </a:ext>
            </a:extLst>
          </p:cNvPr>
          <p:cNvSpPr>
            <a:spLocks noGrp="1"/>
          </p:cNvSpPr>
          <p:nvPr>
            <p:ph type="title"/>
          </p:nvPr>
        </p:nvSpPr>
        <p:spPr>
          <a:xfrm>
            <a:off x="480060" y="1540231"/>
            <a:ext cx="2751871" cy="2070074"/>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Steps to do:</a:t>
            </a:r>
            <a:endParaRPr lang="en-IN">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87FFC-6B11-471B-8371-B408D6C5E23A}"/>
              </a:ext>
            </a:extLst>
          </p:cNvPr>
          <p:cNvSpPr>
            <a:spLocks noGrp="1"/>
          </p:cNvSpPr>
          <p:nvPr>
            <p:ph idx="1"/>
          </p:nvPr>
        </p:nvSpPr>
        <p:spPr>
          <a:xfrm>
            <a:off x="4561584" y="367748"/>
            <a:ext cx="4231542" cy="4108559"/>
          </a:xfrm>
        </p:spPr>
        <p:txBody>
          <a:bodyPr anchor="ctr">
            <a:normAutofit fontScale="55000" lnSpcReduction="20000"/>
          </a:bodyPr>
          <a:lstStyle/>
          <a:p>
            <a:r>
              <a:rPr lang="en-US" sz="2900" dirty="0">
                <a:solidFill>
                  <a:srgbClr val="000000"/>
                </a:solidFill>
                <a:latin typeface="Times New Roman" panose="02020603050405020304" pitchFamily="18" charset="0"/>
                <a:cs typeface="Times New Roman" panose="02020603050405020304" pitchFamily="18" charset="0"/>
              </a:rPr>
              <a:t>Examine the scatterplot of the data.</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a:t>
            </a:r>
            <a:r>
              <a:rPr lang="en-US" sz="2900" dirty="0" err="1">
                <a:solidFill>
                  <a:srgbClr val="000000"/>
                </a:solidFill>
                <a:latin typeface="Times New Roman" panose="02020603050405020304" pitchFamily="18" charset="0"/>
                <a:cs typeface="Times New Roman" panose="02020603050405020304" pitchFamily="18" charset="0"/>
              </a:rPr>
              <a:t>i</a:t>
            </a:r>
            <a:r>
              <a:rPr lang="en-US" sz="2900" dirty="0">
                <a:solidFill>
                  <a:srgbClr val="000000"/>
                </a:solidFill>
                <a:latin typeface="Times New Roman" panose="02020603050405020304" pitchFamily="18" charset="0"/>
                <a:cs typeface="Times New Roman" panose="02020603050405020304" pitchFamily="18" charset="0"/>
              </a:rPr>
              <a:t>. Does the relationship look linear?</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ii. Are there points in locations they shouldn’t be?</a:t>
            </a:r>
          </a:p>
          <a:p>
            <a:pPr marL="0" indent="0">
              <a:buNone/>
            </a:pPr>
            <a:r>
              <a:rPr lang="en-US" sz="2900" dirty="0">
                <a:solidFill>
                  <a:srgbClr val="000000"/>
                </a:solidFill>
                <a:latin typeface="Times New Roman" panose="02020603050405020304" pitchFamily="18" charset="0"/>
                <a:cs typeface="Times New Roman" panose="02020603050405020304" pitchFamily="18" charset="0"/>
              </a:rPr>
              <a:t>             iii. Do we need a transformation?</a:t>
            </a:r>
          </a:p>
          <a:p>
            <a:pPr marL="0" indent="0">
              <a:buNone/>
            </a:pPr>
            <a:endParaRPr lang="en-US" sz="2900" dirty="0">
              <a:solidFill>
                <a:srgbClr val="000000"/>
              </a:solidFill>
              <a:latin typeface="Times New Roman" panose="02020603050405020304" pitchFamily="18" charset="0"/>
              <a:cs typeface="Times New Roman" panose="02020603050405020304" pitchFamily="18" charset="0"/>
            </a:endParaRPr>
          </a:p>
          <a:p>
            <a:r>
              <a:rPr lang="en-US" sz="2900" dirty="0">
                <a:solidFill>
                  <a:srgbClr val="000000"/>
                </a:solidFill>
                <a:latin typeface="Times New Roman" panose="02020603050405020304" pitchFamily="18" charset="0"/>
                <a:cs typeface="Times New Roman" panose="02020603050405020304" pitchFamily="18" charset="0"/>
              </a:rPr>
              <a:t>Assuming a linear function looks appropriate, estimate the regression parameters.</a:t>
            </a:r>
          </a:p>
          <a:p>
            <a:endParaRPr lang="en-US" sz="29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900" dirty="0">
                <a:solidFill>
                  <a:srgbClr val="000000"/>
                </a:solidFill>
                <a:latin typeface="Times New Roman" panose="02020603050405020304" pitchFamily="18" charset="0"/>
                <a:cs typeface="Times New Roman" panose="02020603050405020304" pitchFamily="18" charset="0"/>
              </a:rPr>
              <a:t>	</a:t>
            </a:r>
            <a:r>
              <a:rPr lang="en-US" sz="2900" dirty="0" err="1">
                <a:solidFill>
                  <a:srgbClr val="000000"/>
                </a:solidFill>
                <a:latin typeface="Times New Roman" panose="02020603050405020304" pitchFamily="18" charset="0"/>
                <a:cs typeface="Times New Roman" panose="02020603050405020304" pitchFamily="18" charset="0"/>
              </a:rPr>
              <a:t>i</a:t>
            </a:r>
            <a:r>
              <a:rPr lang="en-US" sz="2900" dirty="0">
                <a:solidFill>
                  <a:srgbClr val="000000"/>
                </a:solidFill>
                <a:latin typeface="Times New Roman" panose="02020603050405020304" pitchFamily="18" charset="0"/>
                <a:cs typeface="Times New Roman" panose="02020603050405020304" pitchFamily="18" charset="0"/>
              </a:rPr>
              <a:t>. How do we do this? (Method of Least Squares)</a:t>
            </a:r>
          </a:p>
          <a:p>
            <a:pPr marL="0" indent="0">
              <a:buNone/>
            </a:pPr>
            <a:endParaRPr lang="en-US" sz="2900" dirty="0">
              <a:solidFill>
                <a:srgbClr val="000000"/>
              </a:solidFill>
              <a:latin typeface="Times New Roman" panose="02020603050405020304" pitchFamily="18" charset="0"/>
              <a:cs typeface="Times New Roman" panose="02020603050405020304" pitchFamily="18" charset="0"/>
            </a:endParaRPr>
          </a:p>
          <a:p>
            <a:r>
              <a:rPr lang="en-US" sz="2900" dirty="0">
                <a:solidFill>
                  <a:srgbClr val="000000"/>
                </a:solidFill>
                <a:latin typeface="Times New Roman" panose="02020603050405020304" pitchFamily="18" charset="0"/>
                <a:cs typeface="Times New Roman" panose="02020603050405020304" pitchFamily="18" charset="0"/>
              </a:rPr>
              <a:t>If there is a significant linear relationship, estimate the response, Y, for the given values of X, and compute the residuals</a:t>
            </a:r>
          </a:p>
          <a:p>
            <a:endParaRPr lang="en-IN" sz="1650" dirty="0">
              <a:solidFill>
                <a:srgbClr val="000000"/>
              </a:solidFill>
            </a:endParaRPr>
          </a:p>
        </p:txBody>
      </p:sp>
    </p:spTree>
    <p:extLst>
      <p:ext uri="{BB962C8B-B14F-4D97-AF65-F5344CB8AC3E}">
        <p14:creationId xmlns:p14="http://schemas.microsoft.com/office/powerpoint/2010/main" val="1588589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2" name="Title 1">
            <a:extLst>
              <a:ext uri="{FF2B5EF4-FFF2-40B4-BE49-F238E27FC236}">
                <a16:creationId xmlns:a16="http://schemas.microsoft.com/office/drawing/2014/main" id="{3BD60BD2-4A4D-4315-B2DB-D4B76ABE5770}"/>
              </a:ext>
            </a:extLst>
          </p:cNvPr>
          <p:cNvSpPr>
            <a:spLocks noGrp="1"/>
          </p:cNvSpPr>
          <p:nvPr>
            <p:ph type="title"/>
          </p:nvPr>
        </p:nvSpPr>
        <p:spPr>
          <a:xfrm>
            <a:off x="6926437" y="974036"/>
            <a:ext cx="1694348" cy="2267628"/>
          </a:xfrm>
        </p:spPr>
        <p:txBody>
          <a:bodyPr vert="horz" lIns="68580" tIns="34290" rIns="68580" bIns="34290" rtlCol="0" anchor="ctr">
            <a:noAutofit/>
          </a:bodyPr>
          <a:lstStyle/>
          <a:p>
            <a:r>
              <a:rPr lang="en-US" sz="1800" dirty="0">
                <a:latin typeface="Times New Roman" panose="02020603050405020304" pitchFamily="18" charset="0"/>
                <a:cs typeface="Times New Roman" panose="02020603050405020304" pitchFamily="18" charset="0"/>
              </a:rPr>
              <a:t>A typical Linear Regression model can be represented in the form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y = b1x + b0 where b1 is slope and b0 is the intercept.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75480" y="-620425"/>
            <a:ext cx="1286609"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sym typeface="Arial"/>
            </a:endParaRPr>
          </a:p>
        </p:txBody>
      </p:sp>
      <p:sp>
        <p:nvSpPr>
          <p:cNvPr id="29"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4" y="498231"/>
            <a:ext cx="6061974" cy="420025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pic>
        <p:nvPicPr>
          <p:cNvPr id="17" name="Google Shape;127;p28">
            <a:extLst>
              <a:ext uri="{FF2B5EF4-FFF2-40B4-BE49-F238E27FC236}">
                <a16:creationId xmlns:a16="http://schemas.microsoft.com/office/drawing/2014/main" id="{0162EADF-9814-4623-B3F2-83F335C21BE3}"/>
              </a:ext>
            </a:extLst>
          </p:cNvPr>
          <p:cNvPicPr preferRelativeResize="0">
            <a:picLocks noGrp="1"/>
          </p:cNvPicPr>
          <p:nvPr>
            <p:ph idx="1"/>
          </p:nvPr>
        </p:nvPicPr>
        <p:blipFill rotWithShape="1">
          <a:blip r:embed="rId2"/>
          <a:srcRect t="9865" r="1" b="1"/>
          <a:stretch/>
        </p:blipFill>
        <p:spPr>
          <a:xfrm>
            <a:off x="408929" y="643894"/>
            <a:ext cx="5706228" cy="3908930"/>
          </a:xfrm>
          <a:prstGeom prst="rect">
            <a:avLst/>
          </a:prstGeom>
          <a:noFill/>
        </p:spPr>
      </p:pic>
      <p:sp>
        <p:nvSpPr>
          <p:cNvPr id="3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62835" y="2544073"/>
            <a:ext cx="1289304"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sym typeface="Arial"/>
            </a:endParaRPr>
          </a:p>
        </p:txBody>
      </p:sp>
    </p:spTree>
    <p:extLst>
      <p:ext uri="{BB962C8B-B14F-4D97-AF65-F5344CB8AC3E}">
        <p14:creationId xmlns:p14="http://schemas.microsoft.com/office/powerpoint/2010/main" val="1319679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pPr>
            <a:endParaRPr lang="en-US" sz="1350" kern="1200">
              <a:solidFill>
                <a:prstClr val="white"/>
              </a:solidFill>
              <a:latin typeface="Calibri" panose="020F0502020204030204"/>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pPr>
            <a:endParaRPr lang="en-US" sz="1350" kern="1200">
              <a:solidFill>
                <a:prstClr val="white"/>
              </a:solidFill>
              <a:latin typeface="Calibri" panose="020F0502020204030204"/>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6653F563-6CDA-473F-A575-654B15F7FEBF}"/>
              </a:ext>
            </a:extLst>
          </p:cNvPr>
          <p:cNvSpPr>
            <a:spLocks noGrp="1"/>
          </p:cNvSpPr>
          <p:nvPr>
            <p:ph type="title"/>
          </p:nvPr>
        </p:nvSpPr>
        <p:spPr>
          <a:xfrm>
            <a:off x="480060" y="1540231"/>
            <a:ext cx="2751871" cy="2070074"/>
          </a:xfrm>
        </p:spPr>
        <p:txBody>
          <a:bodyPr>
            <a:normAutofit/>
          </a:bodyPr>
          <a:lstStyle/>
          <a:p>
            <a:r>
              <a:rPr lang="en-US" sz="3000" dirty="0">
                <a:solidFill>
                  <a:srgbClr val="FFFFFF"/>
                </a:solidFill>
                <a:latin typeface="Times New Roman" panose="02020603050405020304" pitchFamily="18" charset="0"/>
                <a:cs typeface="Times New Roman" panose="02020603050405020304" pitchFamily="18" charset="0"/>
              </a:rPr>
              <a:t>Regression    Analysis</a:t>
            </a:r>
            <a:endParaRPr lang="en-IN" sz="3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87FFC-6B11-471B-8371-B408D6C5E23A}"/>
              </a:ext>
            </a:extLst>
          </p:cNvPr>
          <p:cNvSpPr>
            <a:spLocks noGrp="1"/>
          </p:cNvSpPr>
          <p:nvPr>
            <p:ph idx="1"/>
          </p:nvPr>
        </p:nvSpPr>
        <p:spPr>
          <a:xfrm>
            <a:off x="4636646" y="990228"/>
            <a:ext cx="3797226" cy="3163043"/>
          </a:xfrm>
        </p:spPr>
        <p:txBody>
          <a:bodyPr anchor="ctr">
            <a:normAutofit lnSpcReduction="10000"/>
          </a:bodyPr>
          <a:lstStyle/>
          <a:p>
            <a:r>
              <a:rPr lang="en-US" sz="1650" dirty="0">
                <a:solidFill>
                  <a:srgbClr val="000000"/>
                </a:solidFill>
                <a:latin typeface="Times New Roman" panose="02020603050405020304" pitchFamily="18" charset="0"/>
                <a:cs typeface="Times New Roman" panose="02020603050405020304" pitchFamily="18" charset="0"/>
              </a:rPr>
              <a:t>Thus we have the regression formula as :</a:t>
            </a:r>
          </a:p>
          <a:p>
            <a:pPr marL="0" indent="0">
              <a:buNone/>
            </a:pPr>
            <a:r>
              <a:rPr lang="en-US" sz="1650" dirty="0">
                <a:solidFill>
                  <a:srgbClr val="000000"/>
                </a:solidFill>
                <a:latin typeface="Times New Roman" panose="02020603050405020304" pitchFamily="18" charset="0"/>
                <a:cs typeface="Times New Roman" panose="02020603050405020304" pitchFamily="18" charset="0"/>
              </a:rPr>
              <a:t>	 Y =  b1X +b0 + error(e)</a:t>
            </a:r>
          </a:p>
          <a:p>
            <a:pPr marL="0" indent="0">
              <a:buNone/>
            </a:pPr>
            <a:endParaRPr lang="en-US" sz="1650" dirty="0">
              <a:solidFill>
                <a:srgbClr val="000000"/>
              </a:solidFill>
              <a:latin typeface="Times New Roman" panose="02020603050405020304" pitchFamily="18" charset="0"/>
              <a:cs typeface="Times New Roman" panose="02020603050405020304" pitchFamily="18" charset="0"/>
            </a:endParaRPr>
          </a:p>
          <a:p>
            <a:r>
              <a:rPr lang="en-US" sz="1650" dirty="0">
                <a:solidFill>
                  <a:srgbClr val="000000"/>
                </a:solidFill>
                <a:latin typeface="Times New Roman" panose="02020603050405020304" pitchFamily="18" charset="0"/>
                <a:cs typeface="Times New Roman" panose="02020603050405020304" pitchFamily="18" charset="0"/>
              </a:rPr>
              <a:t>Initially we calculate the value for slope and predict the values of Y for any given X values we have.</a:t>
            </a:r>
          </a:p>
          <a:p>
            <a:pPr marL="0" indent="0">
              <a:buNone/>
            </a:pPr>
            <a:r>
              <a:rPr lang="en-US" sz="1650" dirty="0">
                <a:solidFill>
                  <a:srgbClr val="000000"/>
                </a:solidFill>
                <a:latin typeface="Times New Roman" panose="02020603050405020304" pitchFamily="18" charset="0"/>
                <a:cs typeface="Times New Roman" panose="02020603050405020304" pitchFamily="18" charset="0"/>
              </a:rPr>
              <a:t>	Slope(b1) = ∑(x - (mean of x)(y - (mean of y))/∑(x - (mean of x))^2</a:t>
            </a:r>
          </a:p>
          <a:p>
            <a:pPr marL="0" indent="0">
              <a:buNone/>
            </a:pPr>
            <a:endParaRPr lang="en-US" sz="1650" dirty="0">
              <a:solidFill>
                <a:srgbClr val="000000"/>
              </a:solidFill>
              <a:latin typeface="Times New Roman" panose="02020603050405020304" pitchFamily="18" charset="0"/>
              <a:cs typeface="Times New Roman" panose="02020603050405020304" pitchFamily="18" charset="0"/>
            </a:endParaRPr>
          </a:p>
          <a:p>
            <a:r>
              <a:rPr lang="en-US" sz="1650" dirty="0">
                <a:solidFill>
                  <a:srgbClr val="000000"/>
                </a:solidFill>
                <a:latin typeface="Times New Roman" panose="02020603050405020304" pitchFamily="18" charset="0"/>
                <a:cs typeface="Times New Roman" panose="02020603050405020304" pitchFamily="18" charset="0"/>
              </a:rPr>
              <a:t>Thus we calculate the b0 value and find out the “Line of Regression”.</a:t>
            </a:r>
          </a:p>
          <a:p>
            <a:endParaRPr lang="en-IN" sz="1650" dirty="0">
              <a:solidFill>
                <a:srgbClr val="000000"/>
              </a:solidFill>
            </a:endParaRPr>
          </a:p>
        </p:txBody>
      </p:sp>
    </p:spTree>
    <p:extLst>
      <p:ext uri="{BB962C8B-B14F-4D97-AF65-F5344CB8AC3E}">
        <p14:creationId xmlns:p14="http://schemas.microsoft.com/office/powerpoint/2010/main" val="225946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pPr>
            <a:endParaRPr lang="en-US" sz="1350" kern="1200">
              <a:solidFill>
                <a:prstClr val="white"/>
              </a:solidFill>
              <a:latin typeface="Calibri" panose="020F0502020204030204"/>
            </a:endParaRPr>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pPr>
            <a:endParaRPr lang="en-US" sz="1350" kern="1200">
              <a:solidFill>
                <a:prstClr val="white"/>
              </a:solidFill>
              <a:latin typeface="Calibri" panose="020F0502020204030204"/>
            </a:endParaRPr>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6653F563-6CDA-473F-A575-654B15F7FEBF}"/>
              </a:ext>
            </a:extLst>
          </p:cNvPr>
          <p:cNvSpPr>
            <a:spLocks noGrp="1"/>
          </p:cNvSpPr>
          <p:nvPr>
            <p:ph type="title"/>
          </p:nvPr>
        </p:nvSpPr>
        <p:spPr>
          <a:xfrm>
            <a:off x="480060" y="1540231"/>
            <a:ext cx="2751871" cy="2070074"/>
          </a:xfrm>
        </p:spPr>
        <p:txBody>
          <a:bodyPr>
            <a:normAutofit/>
          </a:bodyPr>
          <a:lstStyle/>
          <a:p>
            <a:r>
              <a:rPr lang="en-US" sz="3000" dirty="0">
                <a:solidFill>
                  <a:srgbClr val="FFFFFF"/>
                </a:solidFill>
                <a:latin typeface="Times New Roman" panose="02020603050405020304" pitchFamily="18" charset="0"/>
                <a:cs typeface="Times New Roman" panose="02020603050405020304" pitchFamily="18" charset="0"/>
              </a:rPr>
              <a:t>Final Step:</a:t>
            </a:r>
            <a:endParaRPr lang="en-IN" sz="3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87FFC-6B11-471B-8371-B408D6C5E23A}"/>
              </a:ext>
            </a:extLst>
          </p:cNvPr>
          <p:cNvSpPr>
            <a:spLocks noGrp="1"/>
          </p:cNvSpPr>
          <p:nvPr>
            <p:ph idx="1"/>
          </p:nvPr>
        </p:nvSpPr>
        <p:spPr>
          <a:xfrm>
            <a:off x="4567930" y="601399"/>
            <a:ext cx="4228201" cy="4040174"/>
          </a:xfrm>
        </p:spPr>
        <p:txBody>
          <a:bodyPr anchor="ctr">
            <a:normAutofit lnSpcReduction="10000"/>
          </a:bodyPr>
          <a:lstStyle/>
          <a:p>
            <a:r>
              <a:rPr lang="en-US" sz="1650" dirty="0">
                <a:solidFill>
                  <a:srgbClr val="000000"/>
                </a:solidFill>
                <a:latin typeface="Times New Roman" panose="02020603050405020304" pitchFamily="18" charset="0"/>
                <a:cs typeface="Times New Roman" panose="02020603050405020304" pitchFamily="18" charset="0"/>
              </a:rPr>
              <a:t>Next our job is to reduce the distance between the actual value and the predicted value or in other words reduce the error between the actual and predicted value. Thus the line with least error will be the </a:t>
            </a:r>
            <a:r>
              <a:rPr lang="en-US" sz="1650" b="1" dirty="0">
                <a:solidFill>
                  <a:srgbClr val="000000"/>
                </a:solidFill>
                <a:latin typeface="Times New Roman" panose="02020603050405020304" pitchFamily="18" charset="0"/>
                <a:cs typeface="Times New Roman" panose="02020603050405020304" pitchFamily="18" charset="0"/>
              </a:rPr>
              <a:t>“Best Fit Line”.</a:t>
            </a:r>
          </a:p>
          <a:p>
            <a:r>
              <a:rPr lang="en-US" sz="1650" dirty="0">
                <a:solidFill>
                  <a:srgbClr val="000000"/>
                </a:solidFill>
                <a:latin typeface="Times New Roman" panose="02020603050405020304" pitchFamily="18" charset="0"/>
                <a:cs typeface="Times New Roman" panose="02020603050405020304" pitchFamily="18" charset="0"/>
              </a:rPr>
              <a:t>In order to check it out we calculate the </a:t>
            </a:r>
            <a:r>
              <a:rPr lang="en-US" sz="1650" b="1" dirty="0">
                <a:solidFill>
                  <a:srgbClr val="000000"/>
                </a:solidFill>
                <a:latin typeface="Times New Roman" panose="02020603050405020304" pitchFamily="18" charset="0"/>
                <a:cs typeface="Times New Roman" panose="02020603050405020304" pitchFamily="18" charset="0"/>
              </a:rPr>
              <a:t>“Coefficient of Determination”[R-squared value].</a:t>
            </a:r>
          </a:p>
          <a:p>
            <a:r>
              <a:rPr lang="en-US" sz="1650" dirty="0">
                <a:solidFill>
                  <a:srgbClr val="000000"/>
                </a:solidFill>
                <a:latin typeface="Times New Roman" panose="02020603050405020304" pitchFamily="18" charset="0"/>
                <a:cs typeface="Times New Roman" panose="02020603050405020304" pitchFamily="18" charset="0"/>
              </a:rPr>
              <a:t>R-squared value = 1 - ∑(y predicted - mean of y )^2/ ∑(y - mean of y)^2.</a:t>
            </a:r>
          </a:p>
          <a:p>
            <a:r>
              <a:rPr lang="en-US" sz="1650" dirty="0">
                <a:solidFill>
                  <a:srgbClr val="000000"/>
                </a:solidFill>
                <a:latin typeface="Times New Roman" panose="02020603050405020304" pitchFamily="18" charset="0"/>
                <a:cs typeface="Times New Roman" panose="02020603050405020304" pitchFamily="18" charset="0"/>
              </a:rPr>
              <a:t> R^2 = 1 – SS(res) Residual sum of squares/    		SS(tot)  Total Sum of Squares</a:t>
            </a:r>
          </a:p>
          <a:p>
            <a:r>
              <a:rPr lang="en-US" sz="1650" dirty="0">
                <a:solidFill>
                  <a:srgbClr val="000000"/>
                </a:solidFill>
                <a:latin typeface="Times New Roman" panose="02020603050405020304" pitchFamily="18" charset="0"/>
                <a:cs typeface="Times New Roman" panose="02020603050405020304" pitchFamily="18" charset="0"/>
              </a:rPr>
              <a:t>Thus our ultimate aim is to reduce the error i.e., distance between the actual and predicted values.</a:t>
            </a:r>
          </a:p>
          <a:p>
            <a:endParaRPr lang="en-IN" sz="1650" dirty="0">
              <a:solidFill>
                <a:srgbClr val="000000"/>
              </a:solidFill>
            </a:endParaRPr>
          </a:p>
        </p:txBody>
      </p:sp>
    </p:spTree>
    <p:extLst>
      <p:ext uri="{BB962C8B-B14F-4D97-AF65-F5344CB8AC3E}">
        <p14:creationId xmlns:p14="http://schemas.microsoft.com/office/powerpoint/2010/main" val="251157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5"/>
          <p:cNvPicPr preferRelativeResize="0"/>
          <p:nvPr/>
        </p:nvPicPr>
        <p:blipFill rotWithShape="1">
          <a:blip r:embed="rId3">
            <a:alphaModFix/>
          </a:blip>
          <a:srcRect l="8515" t="44130" r="55854" b="14840"/>
          <a:stretch/>
        </p:blipFill>
        <p:spPr>
          <a:xfrm>
            <a:off x="2874202" y="1114650"/>
            <a:ext cx="5697149" cy="3312100"/>
          </a:xfrm>
          <a:prstGeom prst="rect">
            <a:avLst/>
          </a:prstGeom>
          <a:noFill/>
          <a:ln>
            <a:noFill/>
          </a:ln>
        </p:spPr>
      </p:pic>
      <p:sp>
        <p:nvSpPr>
          <p:cNvPr id="191" name="Google Shape;191;p5"/>
          <p:cNvSpPr/>
          <p:nvPr/>
        </p:nvSpPr>
        <p:spPr>
          <a:xfrm>
            <a:off x="4946188" y="2718304"/>
            <a:ext cx="189000" cy="19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
          <p:cNvSpPr/>
          <p:nvPr/>
        </p:nvSpPr>
        <p:spPr>
          <a:xfrm>
            <a:off x="6504155" y="2163442"/>
            <a:ext cx="189000" cy="19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5"/>
          <p:cNvSpPr/>
          <p:nvPr/>
        </p:nvSpPr>
        <p:spPr>
          <a:xfrm>
            <a:off x="7427955" y="1970267"/>
            <a:ext cx="189000" cy="19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
          <p:cNvSpPr/>
          <p:nvPr/>
        </p:nvSpPr>
        <p:spPr>
          <a:xfrm>
            <a:off x="5152647" y="2674112"/>
            <a:ext cx="189000" cy="19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5"/>
          <p:cNvSpPr/>
          <p:nvPr/>
        </p:nvSpPr>
        <p:spPr>
          <a:xfrm>
            <a:off x="6104348" y="3016158"/>
            <a:ext cx="189000" cy="19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
          <p:cNvSpPr/>
          <p:nvPr/>
        </p:nvSpPr>
        <p:spPr>
          <a:xfrm>
            <a:off x="3483264" y="3574591"/>
            <a:ext cx="189000" cy="19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
          <p:cNvSpPr/>
          <p:nvPr/>
        </p:nvSpPr>
        <p:spPr>
          <a:xfrm>
            <a:off x="4441179" y="2888379"/>
            <a:ext cx="189000" cy="19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
          <p:cNvSpPr/>
          <p:nvPr/>
        </p:nvSpPr>
        <p:spPr>
          <a:xfrm>
            <a:off x="4629835" y="3251628"/>
            <a:ext cx="189000" cy="193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9" name="Google Shape;199;p5"/>
          <p:cNvCxnSpPr/>
          <p:nvPr/>
        </p:nvCxnSpPr>
        <p:spPr>
          <a:xfrm rot="10800000" flipH="1">
            <a:off x="3421350" y="1656475"/>
            <a:ext cx="4270500" cy="2175600"/>
          </a:xfrm>
          <a:prstGeom prst="straightConnector1">
            <a:avLst/>
          </a:prstGeom>
          <a:noFill/>
          <a:ln w="38100" cap="flat" cmpd="sng">
            <a:solidFill>
              <a:srgbClr val="FF0000"/>
            </a:solidFill>
            <a:prstDash val="solid"/>
            <a:round/>
            <a:headEnd type="none" w="sm" len="sm"/>
            <a:tailEnd type="none" w="sm" len="sm"/>
          </a:ln>
        </p:spPr>
      </p:cxnSp>
      <p:cxnSp>
        <p:nvCxnSpPr>
          <p:cNvPr id="200" name="Google Shape;200;p5"/>
          <p:cNvCxnSpPr/>
          <p:nvPr/>
        </p:nvCxnSpPr>
        <p:spPr>
          <a:xfrm rot="10800000">
            <a:off x="5562600" y="2724150"/>
            <a:ext cx="80700" cy="1275900"/>
          </a:xfrm>
          <a:prstGeom prst="straightConnector1">
            <a:avLst/>
          </a:prstGeom>
          <a:noFill/>
          <a:ln w="28575" cap="flat" cmpd="sng">
            <a:solidFill>
              <a:srgbClr val="B45F06"/>
            </a:solidFill>
            <a:prstDash val="dot"/>
            <a:round/>
            <a:headEnd type="none" w="sm" len="sm"/>
            <a:tailEnd type="none" w="sm" len="sm"/>
          </a:ln>
        </p:spPr>
      </p:cxnSp>
      <p:cxnSp>
        <p:nvCxnSpPr>
          <p:cNvPr id="201" name="Google Shape;201;p5"/>
          <p:cNvCxnSpPr/>
          <p:nvPr/>
        </p:nvCxnSpPr>
        <p:spPr>
          <a:xfrm flipH="1">
            <a:off x="3439100" y="2744300"/>
            <a:ext cx="2068200" cy="40200"/>
          </a:xfrm>
          <a:prstGeom prst="straightConnector1">
            <a:avLst/>
          </a:prstGeom>
          <a:noFill/>
          <a:ln w="28575" cap="flat" cmpd="sng">
            <a:solidFill>
              <a:srgbClr val="990000"/>
            </a:solidFill>
            <a:prstDash val="dot"/>
            <a:round/>
            <a:headEnd type="none" w="sm" len="sm"/>
            <a:tailEnd type="none" w="sm" len="sm"/>
          </a:ln>
        </p:spPr>
      </p:cxnSp>
      <p:sp>
        <p:nvSpPr>
          <p:cNvPr id="202" name="Google Shape;202;p5"/>
          <p:cNvSpPr txBox="1"/>
          <p:nvPr/>
        </p:nvSpPr>
        <p:spPr>
          <a:xfrm>
            <a:off x="293925" y="2137550"/>
            <a:ext cx="2124300" cy="1307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Lato"/>
                <a:ea typeface="Lato"/>
                <a:cs typeface="Lato"/>
                <a:sym typeface="Lato"/>
              </a:rPr>
              <a:t>Draw a best fit line which can better estimate house prices.</a:t>
            </a:r>
            <a:endParaRPr sz="1800" b="1"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000"/>
                                        <p:tgtEl>
                                          <p:spTgt spid="2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1"/>
                                        </p:tgtEl>
                                        <p:attrNameLst>
                                          <p:attrName>style.visibility</p:attrName>
                                        </p:attrNameLst>
                                      </p:cBhvr>
                                      <p:to>
                                        <p:strVal val="visible"/>
                                      </p:to>
                                    </p:set>
                                    <p:animEffect transition="in" filter="fade">
                                      <p:cBhvr>
                                        <p:cTn id="1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6"/>
          <p:cNvPicPr preferRelativeResize="0"/>
          <p:nvPr/>
        </p:nvPicPr>
        <p:blipFill rotWithShape="1">
          <a:blip r:embed="rId3">
            <a:alphaModFix/>
          </a:blip>
          <a:srcRect l="8515" t="44130" r="55854" b="14840"/>
          <a:stretch/>
        </p:blipFill>
        <p:spPr>
          <a:xfrm>
            <a:off x="3061175" y="952600"/>
            <a:ext cx="5275376" cy="3519425"/>
          </a:xfrm>
          <a:prstGeom prst="rect">
            <a:avLst/>
          </a:prstGeom>
          <a:noFill/>
          <a:ln>
            <a:noFill/>
          </a:ln>
        </p:spPr>
      </p:pic>
      <p:sp>
        <p:nvSpPr>
          <p:cNvPr id="208" name="Google Shape;208;p6"/>
          <p:cNvSpPr/>
          <p:nvPr/>
        </p:nvSpPr>
        <p:spPr>
          <a:xfrm>
            <a:off x="4979766" y="2656638"/>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6"/>
          <p:cNvSpPr/>
          <p:nvPr/>
        </p:nvSpPr>
        <p:spPr>
          <a:xfrm>
            <a:off x="6422391" y="2067043"/>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
          <p:cNvSpPr/>
          <p:nvPr/>
        </p:nvSpPr>
        <p:spPr>
          <a:xfrm>
            <a:off x="7277799" y="186177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p:nvPr/>
        </p:nvSpPr>
        <p:spPr>
          <a:xfrm>
            <a:off x="5170940" y="2609679"/>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6"/>
          <p:cNvSpPr/>
          <p:nvPr/>
        </p:nvSpPr>
        <p:spPr>
          <a:xfrm>
            <a:off x="6052183" y="297313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a:off x="3625147" y="356652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a:off x="4512144" y="2837359"/>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
          <p:cNvSpPr/>
          <p:nvPr/>
        </p:nvSpPr>
        <p:spPr>
          <a:xfrm>
            <a:off x="4686833" y="322334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6" name="Google Shape;216;p6"/>
          <p:cNvCxnSpPr/>
          <p:nvPr/>
        </p:nvCxnSpPr>
        <p:spPr>
          <a:xfrm rot="10800000" flipH="1">
            <a:off x="3573750" y="2462075"/>
            <a:ext cx="3961800" cy="779100"/>
          </a:xfrm>
          <a:prstGeom prst="straightConnector1">
            <a:avLst/>
          </a:prstGeom>
          <a:noFill/>
          <a:ln w="38100" cap="flat" cmpd="sng">
            <a:solidFill>
              <a:srgbClr val="FF9900"/>
            </a:solidFill>
            <a:prstDash val="solid"/>
            <a:round/>
            <a:headEnd type="none" w="sm" len="sm"/>
            <a:tailEnd type="none" w="sm" len="sm"/>
          </a:ln>
        </p:spPr>
      </p:cxnSp>
      <p:cxnSp>
        <p:nvCxnSpPr>
          <p:cNvPr id="217" name="Google Shape;217;p6"/>
          <p:cNvCxnSpPr/>
          <p:nvPr/>
        </p:nvCxnSpPr>
        <p:spPr>
          <a:xfrm rot="10800000" flipH="1">
            <a:off x="3573750" y="2157500"/>
            <a:ext cx="3961800" cy="725100"/>
          </a:xfrm>
          <a:prstGeom prst="straightConnector1">
            <a:avLst/>
          </a:prstGeom>
          <a:noFill/>
          <a:ln w="38100" cap="flat" cmpd="sng">
            <a:solidFill>
              <a:srgbClr val="9900FF"/>
            </a:solidFill>
            <a:prstDash val="solid"/>
            <a:round/>
            <a:headEnd type="none" w="sm" len="sm"/>
            <a:tailEnd type="none" w="sm" len="sm"/>
          </a:ln>
        </p:spPr>
      </p:cxnSp>
      <p:cxnSp>
        <p:nvCxnSpPr>
          <p:cNvPr id="218" name="Google Shape;218;p6"/>
          <p:cNvCxnSpPr/>
          <p:nvPr/>
        </p:nvCxnSpPr>
        <p:spPr>
          <a:xfrm rot="10800000" flipH="1">
            <a:off x="3573750" y="1809000"/>
            <a:ext cx="3988500" cy="2031900"/>
          </a:xfrm>
          <a:prstGeom prst="straightConnector1">
            <a:avLst/>
          </a:prstGeom>
          <a:noFill/>
          <a:ln w="38100" cap="flat" cmpd="sng">
            <a:solidFill>
              <a:srgbClr val="783F04"/>
            </a:solidFill>
            <a:prstDash val="solid"/>
            <a:round/>
            <a:headEnd type="none" w="sm" len="sm"/>
            <a:tailEnd type="none" w="sm" len="sm"/>
          </a:ln>
        </p:spPr>
      </p:cxnSp>
      <p:sp>
        <p:nvSpPr>
          <p:cNvPr id="219" name="Google Shape;219;p6"/>
          <p:cNvSpPr/>
          <p:nvPr/>
        </p:nvSpPr>
        <p:spPr>
          <a:xfrm>
            <a:off x="548750" y="1526475"/>
            <a:ext cx="2231100" cy="20319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GB" sz="1700" b="1" i="0" u="none" strike="noStrike" cap="none">
                <a:solidFill>
                  <a:srgbClr val="000000"/>
                </a:solidFill>
                <a:latin typeface="Lato"/>
                <a:ea typeface="Lato"/>
                <a:cs typeface="Lato"/>
                <a:sym typeface="Lato"/>
              </a:rPr>
              <a:t>We can draw so many lines how to decide the best one ?</a:t>
            </a:r>
            <a:endParaRPr sz="17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gtEl>
                                        <p:attrNameLst>
                                          <p:attrName>style.visibility</p:attrName>
                                        </p:attrNameLst>
                                      </p:cBhvr>
                                      <p:to>
                                        <p:strVal val="visible"/>
                                      </p:to>
                                    </p:set>
                                    <p:animEffect transition="in" filter="fade">
                                      <p:cBhvr>
                                        <p:cTn id="12" dur="1000"/>
                                        <p:tgtEl>
                                          <p:spTgt spid="2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gtEl>
                                        <p:attrNameLst>
                                          <p:attrName>style.visibility</p:attrName>
                                        </p:attrNameLst>
                                      </p:cBhvr>
                                      <p:to>
                                        <p:strVal val="visible"/>
                                      </p:to>
                                    </p:set>
                                    <p:animEffect transition="in" filter="fade">
                                      <p:cBhvr>
                                        <p:cTn id="17"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7"/>
          <p:cNvPicPr preferRelativeResize="0"/>
          <p:nvPr/>
        </p:nvPicPr>
        <p:blipFill rotWithShape="1">
          <a:blip r:embed="rId3">
            <a:alphaModFix/>
          </a:blip>
          <a:srcRect l="8515" t="44130" r="55854" b="14840"/>
          <a:stretch/>
        </p:blipFill>
        <p:spPr>
          <a:xfrm>
            <a:off x="3289775" y="1105000"/>
            <a:ext cx="5275376" cy="3519425"/>
          </a:xfrm>
          <a:prstGeom prst="rect">
            <a:avLst/>
          </a:prstGeom>
          <a:noFill/>
          <a:ln>
            <a:noFill/>
          </a:ln>
        </p:spPr>
      </p:pic>
      <p:sp>
        <p:nvSpPr>
          <p:cNvPr id="225" name="Google Shape;225;p7"/>
          <p:cNvSpPr/>
          <p:nvPr/>
        </p:nvSpPr>
        <p:spPr>
          <a:xfrm>
            <a:off x="6988016" y="2375113"/>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7"/>
          <p:cNvSpPr/>
          <p:nvPr/>
        </p:nvSpPr>
        <p:spPr>
          <a:xfrm>
            <a:off x="6630416" y="2169918"/>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7"/>
          <p:cNvSpPr/>
          <p:nvPr/>
        </p:nvSpPr>
        <p:spPr>
          <a:xfrm>
            <a:off x="7506399" y="1993601"/>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7"/>
          <p:cNvSpPr/>
          <p:nvPr/>
        </p:nvSpPr>
        <p:spPr>
          <a:xfrm>
            <a:off x="5255515" y="2762117"/>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7"/>
          <p:cNvSpPr/>
          <p:nvPr/>
        </p:nvSpPr>
        <p:spPr>
          <a:xfrm>
            <a:off x="6280783" y="312553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7"/>
          <p:cNvSpPr/>
          <p:nvPr/>
        </p:nvSpPr>
        <p:spPr>
          <a:xfrm>
            <a:off x="3853747" y="371892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7"/>
          <p:cNvSpPr/>
          <p:nvPr/>
        </p:nvSpPr>
        <p:spPr>
          <a:xfrm>
            <a:off x="4740744" y="2989759"/>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7"/>
          <p:cNvSpPr/>
          <p:nvPr/>
        </p:nvSpPr>
        <p:spPr>
          <a:xfrm>
            <a:off x="4915433" y="337574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3" name="Google Shape;233;p7"/>
          <p:cNvCxnSpPr/>
          <p:nvPr/>
        </p:nvCxnSpPr>
        <p:spPr>
          <a:xfrm rot="10800000" flipH="1">
            <a:off x="3809625" y="1971250"/>
            <a:ext cx="4022100" cy="1697400"/>
          </a:xfrm>
          <a:prstGeom prst="straightConnector1">
            <a:avLst/>
          </a:prstGeom>
          <a:noFill/>
          <a:ln w="38100" cap="flat" cmpd="sng">
            <a:solidFill>
              <a:srgbClr val="E06666"/>
            </a:solidFill>
            <a:prstDash val="solid"/>
            <a:round/>
            <a:headEnd type="none" w="sm" len="sm"/>
            <a:tailEnd type="none" w="sm" len="sm"/>
          </a:ln>
        </p:spPr>
      </p:cxnSp>
      <p:cxnSp>
        <p:nvCxnSpPr>
          <p:cNvPr id="234" name="Google Shape;234;p7"/>
          <p:cNvCxnSpPr>
            <a:endCxn id="229" idx="0"/>
          </p:cNvCxnSpPr>
          <p:nvPr/>
        </p:nvCxnSpPr>
        <p:spPr>
          <a:xfrm>
            <a:off x="6360883" y="2619436"/>
            <a:ext cx="7200" cy="506100"/>
          </a:xfrm>
          <a:prstGeom prst="straightConnector1">
            <a:avLst/>
          </a:prstGeom>
          <a:noFill/>
          <a:ln w="19050" cap="flat" cmpd="sng">
            <a:solidFill>
              <a:srgbClr val="0C343D"/>
            </a:solidFill>
            <a:prstDash val="dot"/>
            <a:round/>
            <a:headEnd type="none" w="sm" len="sm"/>
            <a:tailEnd type="none" w="sm" len="sm"/>
          </a:ln>
        </p:spPr>
      </p:cxnSp>
      <p:cxnSp>
        <p:nvCxnSpPr>
          <p:cNvPr id="235" name="Google Shape;235;p7"/>
          <p:cNvCxnSpPr>
            <a:endCxn id="232" idx="0"/>
          </p:cNvCxnSpPr>
          <p:nvPr/>
        </p:nvCxnSpPr>
        <p:spPr>
          <a:xfrm flipH="1">
            <a:off x="5002733" y="3174746"/>
            <a:ext cx="10500" cy="201000"/>
          </a:xfrm>
          <a:prstGeom prst="straightConnector1">
            <a:avLst/>
          </a:prstGeom>
          <a:noFill/>
          <a:ln w="19050" cap="flat" cmpd="sng">
            <a:solidFill>
              <a:srgbClr val="0C343D"/>
            </a:solidFill>
            <a:prstDash val="dot"/>
            <a:round/>
            <a:headEnd type="none" w="sm" len="sm"/>
            <a:tailEnd type="none" w="sm" len="sm"/>
          </a:ln>
        </p:spPr>
      </p:cxnSp>
      <p:sp>
        <p:nvSpPr>
          <p:cNvPr id="236" name="Google Shape;236;p7"/>
          <p:cNvSpPr/>
          <p:nvPr/>
        </p:nvSpPr>
        <p:spPr>
          <a:xfrm>
            <a:off x="5586952" y="3146904"/>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7"/>
          <p:cNvSpPr/>
          <p:nvPr/>
        </p:nvSpPr>
        <p:spPr>
          <a:xfrm>
            <a:off x="5856290" y="2324104"/>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7"/>
          <p:cNvSpPr/>
          <p:nvPr/>
        </p:nvSpPr>
        <p:spPr>
          <a:xfrm>
            <a:off x="5430115" y="2762104"/>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9" name="Google Shape;239;p7"/>
          <p:cNvCxnSpPr/>
          <p:nvPr/>
        </p:nvCxnSpPr>
        <p:spPr>
          <a:xfrm>
            <a:off x="5969445" y="2505903"/>
            <a:ext cx="25500" cy="256200"/>
          </a:xfrm>
          <a:prstGeom prst="straightConnector1">
            <a:avLst/>
          </a:prstGeom>
          <a:noFill/>
          <a:ln w="19050" cap="flat" cmpd="sng">
            <a:solidFill>
              <a:srgbClr val="0C343D"/>
            </a:solidFill>
            <a:prstDash val="dot"/>
            <a:round/>
            <a:headEnd type="none" w="sm" len="sm"/>
            <a:tailEnd type="none" w="sm" len="sm"/>
          </a:ln>
        </p:spPr>
      </p:cxnSp>
      <p:cxnSp>
        <p:nvCxnSpPr>
          <p:cNvPr id="240" name="Google Shape;240;p7"/>
          <p:cNvCxnSpPr/>
          <p:nvPr/>
        </p:nvCxnSpPr>
        <p:spPr>
          <a:xfrm flipH="1">
            <a:off x="3961833" y="3615546"/>
            <a:ext cx="5700" cy="138900"/>
          </a:xfrm>
          <a:prstGeom prst="straightConnector1">
            <a:avLst/>
          </a:prstGeom>
          <a:noFill/>
          <a:ln w="19050" cap="flat" cmpd="sng">
            <a:solidFill>
              <a:srgbClr val="0C343D"/>
            </a:solidFill>
            <a:prstDash val="dot"/>
            <a:round/>
            <a:headEnd type="none" w="sm" len="sm"/>
            <a:tailEnd type="none" w="sm" len="sm"/>
          </a:ln>
        </p:spPr>
      </p:cxnSp>
      <p:cxnSp>
        <p:nvCxnSpPr>
          <p:cNvPr id="241" name="Google Shape;241;p7"/>
          <p:cNvCxnSpPr/>
          <p:nvPr/>
        </p:nvCxnSpPr>
        <p:spPr>
          <a:xfrm flipH="1">
            <a:off x="7047933" y="2314196"/>
            <a:ext cx="5700" cy="138900"/>
          </a:xfrm>
          <a:prstGeom prst="straightConnector1">
            <a:avLst/>
          </a:prstGeom>
          <a:noFill/>
          <a:ln w="19050" cap="flat" cmpd="sng">
            <a:solidFill>
              <a:srgbClr val="0C343D"/>
            </a:solidFill>
            <a:prstDash val="dot"/>
            <a:round/>
            <a:headEnd type="none" w="sm" len="sm"/>
            <a:tailEnd type="none" w="sm" len="sm"/>
          </a:ln>
        </p:spPr>
      </p:cxnSp>
      <p:cxnSp>
        <p:nvCxnSpPr>
          <p:cNvPr id="242" name="Google Shape;242;p7"/>
          <p:cNvCxnSpPr/>
          <p:nvPr/>
        </p:nvCxnSpPr>
        <p:spPr>
          <a:xfrm flipH="1">
            <a:off x="5339983" y="2905771"/>
            <a:ext cx="5700" cy="138900"/>
          </a:xfrm>
          <a:prstGeom prst="straightConnector1">
            <a:avLst/>
          </a:prstGeom>
          <a:noFill/>
          <a:ln w="19050" cap="flat" cmpd="sng">
            <a:solidFill>
              <a:srgbClr val="0C343D"/>
            </a:solidFill>
            <a:prstDash val="dot"/>
            <a:round/>
            <a:headEnd type="none" w="sm" len="sm"/>
            <a:tailEnd type="none" w="sm" len="sm"/>
          </a:ln>
        </p:spPr>
      </p:cxnSp>
      <p:cxnSp>
        <p:nvCxnSpPr>
          <p:cNvPr id="243" name="Google Shape;243;p7"/>
          <p:cNvCxnSpPr>
            <a:endCxn id="236" idx="0"/>
          </p:cNvCxnSpPr>
          <p:nvPr/>
        </p:nvCxnSpPr>
        <p:spPr>
          <a:xfrm flipH="1">
            <a:off x="5674252" y="2897304"/>
            <a:ext cx="18000" cy="249600"/>
          </a:xfrm>
          <a:prstGeom prst="straightConnector1">
            <a:avLst/>
          </a:prstGeom>
          <a:noFill/>
          <a:ln w="19050" cap="flat" cmpd="sng">
            <a:solidFill>
              <a:srgbClr val="0C343D"/>
            </a:solidFill>
            <a:prstDash val="dot"/>
            <a:round/>
            <a:headEnd type="none" w="sm" len="sm"/>
            <a:tailEnd type="none" w="sm" len="sm"/>
          </a:ln>
        </p:spPr>
      </p:cxnSp>
      <p:sp>
        <p:nvSpPr>
          <p:cNvPr id="244" name="Google Shape;244;p7"/>
          <p:cNvSpPr txBox="1"/>
          <p:nvPr/>
        </p:nvSpPr>
        <p:spPr>
          <a:xfrm>
            <a:off x="587825" y="2232550"/>
            <a:ext cx="2404800" cy="11430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rgbClr val="000000"/>
                </a:solidFill>
                <a:latin typeface="Lato"/>
                <a:ea typeface="Lato"/>
                <a:cs typeface="Lato"/>
                <a:sym typeface="Lato"/>
              </a:rPr>
              <a:t>A line which is at minimum distance from each point.</a:t>
            </a:r>
            <a:endParaRPr sz="2000" b="1" i="0" u="none" strike="noStrike" cap="non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picture containing bird&#10;&#10;Description automatically generated">
            <a:extLst>
              <a:ext uri="{FF2B5EF4-FFF2-40B4-BE49-F238E27FC236}">
                <a16:creationId xmlns:a16="http://schemas.microsoft.com/office/drawing/2014/main" id="{F3EA8E0B-5522-4F92-B004-3E2C451D6230}"/>
              </a:ext>
            </a:extLst>
          </p:cNvPr>
          <p:cNvPicPr>
            <a:picLocks noGrp="1" noChangeAspect="1"/>
          </p:cNvPicPr>
          <p:nvPr>
            <p:ph idx="1"/>
          </p:nvPr>
        </p:nvPicPr>
        <p:blipFill rotWithShape="1">
          <a:blip r:embed="rId2"/>
          <a:srcRect t="22322" r="1" b="9563"/>
          <a:stretch/>
        </p:blipFill>
        <p:spPr>
          <a:xfrm>
            <a:off x="482600" y="482600"/>
            <a:ext cx="8178800" cy="4178300"/>
          </a:xfrm>
          <a:prstGeom prst="rect">
            <a:avLst/>
          </a:prstGeom>
        </p:spPr>
      </p:pic>
    </p:spTree>
    <p:extLst>
      <p:ext uri="{BB962C8B-B14F-4D97-AF65-F5344CB8AC3E}">
        <p14:creationId xmlns:p14="http://schemas.microsoft.com/office/powerpoint/2010/main" val="424859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8"/>
          <p:cNvSpPr txBox="1"/>
          <p:nvPr/>
        </p:nvSpPr>
        <p:spPr>
          <a:xfrm>
            <a:off x="2672700" y="745150"/>
            <a:ext cx="3798600" cy="5373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GB" sz="2600" b="1" i="0" u="none" strike="noStrike" cap="none">
                <a:solidFill>
                  <a:srgbClr val="000000"/>
                </a:solidFill>
                <a:latin typeface="Lato"/>
                <a:ea typeface="Lato"/>
                <a:cs typeface="Lato"/>
                <a:sym typeface="Lato"/>
              </a:rPr>
              <a:t>EQUATION OF A LINE</a:t>
            </a:r>
            <a:endParaRPr sz="2600" b="1" i="0" u="none" strike="noStrike" cap="none">
              <a:solidFill>
                <a:srgbClr val="000000"/>
              </a:solidFill>
              <a:latin typeface="Lato"/>
              <a:ea typeface="Lato"/>
              <a:cs typeface="Lato"/>
              <a:sym typeface="Lato"/>
            </a:endParaRPr>
          </a:p>
        </p:txBody>
      </p:sp>
      <p:sp>
        <p:nvSpPr>
          <p:cNvPr id="250" name="Google Shape;250;p8"/>
          <p:cNvSpPr txBox="1"/>
          <p:nvPr/>
        </p:nvSpPr>
        <p:spPr>
          <a:xfrm>
            <a:off x="2278025" y="1776950"/>
            <a:ext cx="1393500" cy="4527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rgbClr val="000000"/>
                </a:solidFill>
                <a:latin typeface="Lato"/>
                <a:ea typeface="Lato"/>
                <a:cs typeface="Lato"/>
                <a:sym typeface="Lato"/>
              </a:rPr>
              <a:t>y = mx + c</a:t>
            </a:r>
            <a:endParaRPr sz="2000" b="1" i="0" u="none" strike="noStrike" cap="none">
              <a:solidFill>
                <a:srgbClr val="000000"/>
              </a:solidFill>
              <a:latin typeface="Lato"/>
              <a:ea typeface="Lato"/>
              <a:cs typeface="Lato"/>
              <a:sym typeface="Lato"/>
            </a:endParaRPr>
          </a:p>
        </p:txBody>
      </p:sp>
      <p:sp>
        <p:nvSpPr>
          <p:cNvPr id="251" name="Google Shape;251;p8"/>
          <p:cNvSpPr txBox="1"/>
          <p:nvPr/>
        </p:nvSpPr>
        <p:spPr>
          <a:xfrm>
            <a:off x="576925" y="2724150"/>
            <a:ext cx="1393500" cy="452700"/>
          </a:xfrm>
          <a:prstGeom prst="rect">
            <a:avLst/>
          </a:prstGeom>
          <a:solidFill>
            <a:srgbClr val="A2C4C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rgbClr val="000000"/>
                </a:solidFill>
                <a:latin typeface="Lato"/>
                <a:ea typeface="Lato"/>
                <a:cs typeface="Lato"/>
                <a:sym typeface="Lato"/>
              </a:rPr>
              <a:t>m  = slope</a:t>
            </a:r>
            <a:endParaRPr sz="2000" b="1" i="0" u="none" strike="noStrike" cap="none">
              <a:solidFill>
                <a:srgbClr val="000000"/>
              </a:solidFill>
              <a:latin typeface="Lato"/>
              <a:ea typeface="Lato"/>
              <a:cs typeface="Lato"/>
              <a:sym typeface="Lato"/>
            </a:endParaRPr>
          </a:p>
        </p:txBody>
      </p:sp>
      <p:sp>
        <p:nvSpPr>
          <p:cNvPr id="252" name="Google Shape;252;p8"/>
          <p:cNvSpPr txBox="1"/>
          <p:nvPr/>
        </p:nvSpPr>
        <p:spPr>
          <a:xfrm>
            <a:off x="3979125" y="2724150"/>
            <a:ext cx="1719000" cy="452700"/>
          </a:xfrm>
          <a:prstGeom prst="rect">
            <a:avLst/>
          </a:prstGeom>
          <a:solidFill>
            <a:srgbClr val="A2C4C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000000"/>
                </a:solidFill>
                <a:latin typeface="Lato"/>
                <a:ea typeface="Lato"/>
                <a:cs typeface="Lato"/>
                <a:sym typeface="Lato"/>
              </a:rPr>
              <a:t>c  = intercept</a:t>
            </a:r>
            <a:endParaRPr sz="2000" b="1" i="0" u="none" strike="noStrike" cap="none" dirty="0">
              <a:solidFill>
                <a:srgbClr val="000000"/>
              </a:solidFill>
              <a:latin typeface="Lato"/>
              <a:ea typeface="Lato"/>
              <a:cs typeface="Lato"/>
              <a:sym typeface="Lato"/>
            </a:endParaRPr>
          </a:p>
        </p:txBody>
      </p:sp>
      <p:sp>
        <p:nvSpPr>
          <p:cNvPr id="253" name="Google Shape;253;p8"/>
          <p:cNvSpPr txBox="1"/>
          <p:nvPr/>
        </p:nvSpPr>
        <p:spPr>
          <a:xfrm>
            <a:off x="2149025" y="2724150"/>
            <a:ext cx="1651500" cy="452700"/>
          </a:xfrm>
          <a:prstGeom prst="rect">
            <a:avLst/>
          </a:prstGeom>
          <a:solidFill>
            <a:srgbClr val="A2C4C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rgbClr val="000000"/>
                </a:solidFill>
                <a:latin typeface="Lato"/>
                <a:ea typeface="Lato"/>
                <a:cs typeface="Lato"/>
                <a:sym typeface="Lato"/>
              </a:rPr>
              <a:t>x  = variable</a:t>
            </a:r>
            <a:endParaRPr sz="2000" b="1" i="0" u="none" strike="noStrike" cap="none">
              <a:solidFill>
                <a:srgbClr val="000000"/>
              </a:solidFill>
              <a:latin typeface="Lato"/>
              <a:ea typeface="Lato"/>
              <a:cs typeface="Lato"/>
              <a:sym typeface="Lato"/>
            </a:endParaRPr>
          </a:p>
        </p:txBody>
      </p:sp>
      <p:cxnSp>
        <p:nvCxnSpPr>
          <p:cNvPr id="254" name="Google Shape;254;p8"/>
          <p:cNvCxnSpPr>
            <a:stCxn id="250" idx="2"/>
            <a:endCxn id="253" idx="0"/>
          </p:cNvCxnSpPr>
          <p:nvPr/>
        </p:nvCxnSpPr>
        <p:spPr>
          <a:xfrm>
            <a:off x="2974775" y="2229650"/>
            <a:ext cx="0" cy="494400"/>
          </a:xfrm>
          <a:prstGeom prst="straightConnector1">
            <a:avLst/>
          </a:prstGeom>
          <a:noFill/>
          <a:ln w="19050" cap="flat" cmpd="sng">
            <a:solidFill>
              <a:srgbClr val="980000"/>
            </a:solidFill>
            <a:prstDash val="solid"/>
            <a:round/>
            <a:headEnd type="none" w="sm" len="sm"/>
            <a:tailEnd type="triangle" w="med" len="med"/>
          </a:ln>
        </p:spPr>
      </p:cxnSp>
      <p:cxnSp>
        <p:nvCxnSpPr>
          <p:cNvPr id="255" name="Google Shape;255;p8"/>
          <p:cNvCxnSpPr/>
          <p:nvPr/>
        </p:nvCxnSpPr>
        <p:spPr>
          <a:xfrm flipH="1">
            <a:off x="1273675" y="2110850"/>
            <a:ext cx="1451700" cy="534600"/>
          </a:xfrm>
          <a:prstGeom prst="straightConnector1">
            <a:avLst/>
          </a:prstGeom>
          <a:noFill/>
          <a:ln w="19050" cap="flat" cmpd="sng">
            <a:solidFill>
              <a:srgbClr val="980000"/>
            </a:solidFill>
            <a:prstDash val="solid"/>
            <a:round/>
            <a:headEnd type="none" w="sm" len="sm"/>
            <a:tailEnd type="triangle" w="med" len="med"/>
          </a:ln>
        </p:spPr>
      </p:cxnSp>
      <p:cxnSp>
        <p:nvCxnSpPr>
          <p:cNvPr id="256" name="Google Shape;256;p8"/>
          <p:cNvCxnSpPr/>
          <p:nvPr/>
        </p:nvCxnSpPr>
        <p:spPr>
          <a:xfrm>
            <a:off x="3446825" y="2150925"/>
            <a:ext cx="1275600" cy="573300"/>
          </a:xfrm>
          <a:prstGeom prst="straightConnector1">
            <a:avLst/>
          </a:prstGeom>
          <a:noFill/>
          <a:ln w="19050" cap="flat" cmpd="sng">
            <a:solidFill>
              <a:srgbClr val="980000"/>
            </a:solidFill>
            <a:prstDash val="solid"/>
            <a:round/>
            <a:headEnd type="none" w="sm" len="sm"/>
            <a:tailEnd type="triangle" w="med" len="med"/>
          </a:ln>
        </p:spPr>
      </p:cxnSp>
      <p:cxnSp>
        <p:nvCxnSpPr>
          <p:cNvPr id="257" name="Google Shape;257;p8"/>
          <p:cNvCxnSpPr/>
          <p:nvPr/>
        </p:nvCxnSpPr>
        <p:spPr>
          <a:xfrm>
            <a:off x="5971800" y="1776950"/>
            <a:ext cx="129300" cy="2565000"/>
          </a:xfrm>
          <a:prstGeom prst="straightConnector1">
            <a:avLst/>
          </a:prstGeom>
          <a:noFill/>
          <a:ln w="28575" cap="flat" cmpd="sng">
            <a:solidFill>
              <a:srgbClr val="FF9900"/>
            </a:solidFill>
            <a:prstDash val="solid"/>
            <a:round/>
            <a:headEnd type="none" w="sm" len="sm"/>
            <a:tailEnd type="none" w="sm" len="sm"/>
          </a:ln>
        </p:spPr>
      </p:cxnSp>
      <p:cxnSp>
        <p:nvCxnSpPr>
          <p:cNvPr id="258" name="Google Shape;258;p8"/>
          <p:cNvCxnSpPr/>
          <p:nvPr/>
        </p:nvCxnSpPr>
        <p:spPr>
          <a:xfrm flipH="1">
            <a:off x="6101150" y="4312426"/>
            <a:ext cx="2809800" cy="29400"/>
          </a:xfrm>
          <a:prstGeom prst="straightConnector1">
            <a:avLst/>
          </a:prstGeom>
          <a:noFill/>
          <a:ln w="28575" cap="flat" cmpd="sng">
            <a:solidFill>
              <a:srgbClr val="FF9900"/>
            </a:solidFill>
            <a:prstDash val="solid"/>
            <a:round/>
            <a:headEnd type="none" w="sm" len="sm"/>
            <a:tailEnd type="none" w="sm" len="sm"/>
          </a:ln>
        </p:spPr>
      </p:cxnSp>
      <p:cxnSp>
        <p:nvCxnSpPr>
          <p:cNvPr id="259" name="Google Shape;259;p8"/>
          <p:cNvCxnSpPr/>
          <p:nvPr/>
        </p:nvCxnSpPr>
        <p:spPr>
          <a:xfrm rot="10800000" flipH="1">
            <a:off x="5798125" y="1763475"/>
            <a:ext cx="2164200" cy="2257800"/>
          </a:xfrm>
          <a:prstGeom prst="straightConnector1">
            <a:avLst/>
          </a:prstGeom>
          <a:noFill/>
          <a:ln w="28575" cap="flat" cmpd="sng">
            <a:solidFill>
              <a:srgbClr val="FF00FF"/>
            </a:solidFill>
            <a:prstDash val="solid"/>
            <a:round/>
            <a:headEnd type="none" w="sm" len="sm"/>
            <a:tailEnd type="none" w="sm" len="sm"/>
          </a:ln>
        </p:spPr>
      </p:cxnSp>
      <p:sp>
        <p:nvSpPr>
          <p:cNvPr id="260" name="Google Shape;260;p8"/>
          <p:cNvSpPr txBox="1"/>
          <p:nvPr/>
        </p:nvSpPr>
        <p:spPr>
          <a:xfrm>
            <a:off x="7361200" y="1282450"/>
            <a:ext cx="1042200" cy="400800"/>
          </a:xfrm>
          <a:prstGeom prst="rect">
            <a:avLst/>
          </a:prstGeom>
          <a:solidFill>
            <a:srgbClr val="B7B7B7"/>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Lato"/>
                <a:ea typeface="Lato"/>
                <a:cs typeface="Lato"/>
                <a:sym typeface="Lato"/>
              </a:rPr>
              <a:t>y = mx + c</a:t>
            </a:r>
            <a:endParaRPr sz="1400" b="0" i="0" u="none" strike="noStrike" cap="none">
              <a:solidFill>
                <a:srgbClr val="000000"/>
              </a:solidFill>
              <a:latin typeface="Lato"/>
              <a:ea typeface="Lato"/>
              <a:cs typeface="Lato"/>
              <a:sym typeface="Lato"/>
            </a:endParaRPr>
          </a:p>
        </p:txBody>
      </p:sp>
      <p:cxnSp>
        <p:nvCxnSpPr>
          <p:cNvPr id="261" name="Google Shape;261;p8"/>
          <p:cNvCxnSpPr/>
          <p:nvPr/>
        </p:nvCxnSpPr>
        <p:spPr>
          <a:xfrm>
            <a:off x="4722425" y="3176850"/>
            <a:ext cx="1275600" cy="573300"/>
          </a:xfrm>
          <a:prstGeom prst="straightConnector1">
            <a:avLst/>
          </a:prstGeom>
          <a:noFill/>
          <a:ln w="19050" cap="flat" cmpd="sng">
            <a:solidFill>
              <a:srgbClr val="980000"/>
            </a:solidFill>
            <a:prstDash val="solid"/>
            <a:round/>
            <a:headEnd type="none" w="sm" len="sm"/>
            <a:tailEnd type="triangle" w="med" len="med"/>
          </a:ln>
        </p:spPr>
      </p:cxnSp>
      <p:cxnSp>
        <p:nvCxnSpPr>
          <p:cNvPr id="262" name="Google Shape;262;p8"/>
          <p:cNvCxnSpPr>
            <a:stCxn id="251" idx="3"/>
            <a:endCxn id="263" idx="3"/>
          </p:cNvCxnSpPr>
          <p:nvPr/>
        </p:nvCxnSpPr>
        <p:spPr>
          <a:xfrm rot="10800000" flipH="1">
            <a:off x="1970425" y="2891700"/>
            <a:ext cx="4911900" cy="58800"/>
          </a:xfrm>
          <a:prstGeom prst="straightConnector1">
            <a:avLst/>
          </a:prstGeom>
          <a:noFill/>
          <a:ln w="19050" cap="flat" cmpd="sng">
            <a:solidFill>
              <a:srgbClr val="980000"/>
            </a:solidFill>
            <a:prstDash val="solid"/>
            <a:round/>
            <a:headEnd type="none" w="sm" len="sm"/>
            <a:tailEnd type="triangle" w="med" len="med"/>
          </a:ln>
        </p:spPr>
      </p:cxnSp>
      <p:sp>
        <p:nvSpPr>
          <p:cNvPr id="264" name="Google Shape;264;p8"/>
          <p:cNvSpPr/>
          <p:nvPr/>
        </p:nvSpPr>
        <p:spPr>
          <a:xfrm>
            <a:off x="6572200" y="2987250"/>
            <a:ext cx="181200" cy="1896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8"/>
          <p:cNvSpPr/>
          <p:nvPr/>
        </p:nvSpPr>
        <p:spPr>
          <a:xfrm>
            <a:off x="6855775" y="2729850"/>
            <a:ext cx="181200" cy="1896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5" name="Google Shape;265;p8"/>
          <p:cNvCxnSpPr>
            <a:stCxn id="263" idx="4"/>
          </p:cNvCxnSpPr>
          <p:nvPr/>
        </p:nvCxnSpPr>
        <p:spPr>
          <a:xfrm>
            <a:off x="6946375" y="2919450"/>
            <a:ext cx="20700" cy="227100"/>
          </a:xfrm>
          <a:prstGeom prst="straightConnector1">
            <a:avLst/>
          </a:prstGeom>
          <a:noFill/>
          <a:ln w="28575" cap="flat" cmpd="sng">
            <a:solidFill>
              <a:srgbClr val="FF9900"/>
            </a:solidFill>
            <a:prstDash val="dot"/>
            <a:round/>
            <a:headEnd type="none" w="sm" len="sm"/>
            <a:tailEnd type="none" w="sm" len="sm"/>
          </a:ln>
        </p:spPr>
      </p:cxnSp>
      <p:cxnSp>
        <p:nvCxnSpPr>
          <p:cNvPr id="266" name="Google Shape;266;p8"/>
          <p:cNvCxnSpPr/>
          <p:nvPr/>
        </p:nvCxnSpPr>
        <p:spPr>
          <a:xfrm>
            <a:off x="6725600" y="3142250"/>
            <a:ext cx="241500" cy="4200"/>
          </a:xfrm>
          <a:prstGeom prst="straightConnector1">
            <a:avLst/>
          </a:prstGeom>
          <a:noFill/>
          <a:ln w="28575" cap="flat" cmpd="sng">
            <a:solidFill>
              <a:srgbClr val="FF9900"/>
            </a:solidFill>
            <a:prstDash val="dot"/>
            <a:round/>
            <a:headEnd type="none" w="sm" len="sm"/>
            <a:tailEnd type="none" w="sm" len="sm"/>
          </a:ln>
        </p:spPr>
      </p:cxnSp>
      <p:sp>
        <p:nvSpPr>
          <p:cNvPr id="267" name="Google Shape;267;p8"/>
          <p:cNvSpPr txBox="1"/>
          <p:nvPr/>
        </p:nvSpPr>
        <p:spPr>
          <a:xfrm>
            <a:off x="5611900" y="1513125"/>
            <a:ext cx="717900" cy="400800"/>
          </a:xfrm>
          <a:prstGeom prst="rect">
            <a:avLst/>
          </a:prstGeom>
          <a:solidFill>
            <a:srgbClr val="B7B7B7"/>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Lato"/>
                <a:ea typeface="Lato"/>
                <a:cs typeface="Lato"/>
                <a:sym typeface="Lato"/>
              </a:rPr>
              <a:t>y-axis</a:t>
            </a:r>
            <a:endParaRPr sz="1400" b="0" i="0" u="none" strike="noStrike" cap="none">
              <a:solidFill>
                <a:srgbClr val="000000"/>
              </a:solidFill>
              <a:latin typeface="Lato"/>
              <a:ea typeface="Lato"/>
              <a:cs typeface="Lato"/>
              <a:sym typeface="Lato"/>
            </a:endParaRPr>
          </a:p>
        </p:txBody>
      </p:sp>
      <p:sp>
        <p:nvSpPr>
          <p:cNvPr id="268" name="Google Shape;268;p8"/>
          <p:cNvSpPr txBox="1"/>
          <p:nvPr/>
        </p:nvSpPr>
        <p:spPr>
          <a:xfrm>
            <a:off x="8350875" y="4052000"/>
            <a:ext cx="717900" cy="400800"/>
          </a:xfrm>
          <a:prstGeom prst="rect">
            <a:avLst/>
          </a:prstGeom>
          <a:solidFill>
            <a:srgbClr val="B7B7B7"/>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Lato"/>
                <a:ea typeface="Lato"/>
                <a:cs typeface="Lato"/>
                <a:sym typeface="Lato"/>
              </a:rPr>
              <a:t>x-axis</a:t>
            </a:r>
            <a:endParaRPr sz="14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1000"/>
                                        <p:tgtEl>
                                          <p:spTgt spid="2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
                                        </p:tgtEl>
                                        <p:attrNameLst>
                                          <p:attrName>style.visibility</p:attrName>
                                        </p:attrNameLst>
                                      </p:cBhvr>
                                      <p:to>
                                        <p:strVal val="visible"/>
                                      </p:to>
                                    </p:set>
                                    <p:animEffect transition="in" filter="fade">
                                      <p:cBhvr>
                                        <p:cTn id="17" dur="1000"/>
                                        <p:tgtEl>
                                          <p:spTgt spid="2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gtEl>
                                        <p:attrNameLst>
                                          <p:attrName>style.visibility</p:attrName>
                                        </p:attrNameLst>
                                      </p:cBhvr>
                                      <p:to>
                                        <p:strVal val="visible"/>
                                      </p:to>
                                    </p:set>
                                    <p:animEffect transition="in" filter="fade">
                                      <p:cBhvr>
                                        <p:cTn id="22" dur="1000"/>
                                        <p:tgtEl>
                                          <p:spTgt spid="2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2"/>
                                        </p:tgtEl>
                                        <p:attrNameLst>
                                          <p:attrName>style.visibility</p:attrName>
                                        </p:attrNameLst>
                                      </p:cBhvr>
                                      <p:to>
                                        <p:strVal val="visible"/>
                                      </p:to>
                                    </p:set>
                                    <p:animEffect transition="in" filter="fade">
                                      <p:cBhvr>
                                        <p:cTn id="27" dur="1000"/>
                                        <p:tgtEl>
                                          <p:spTgt spid="2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4"/>
                                        </p:tgtEl>
                                        <p:attrNameLst>
                                          <p:attrName>style.visibility</p:attrName>
                                        </p:attrNameLst>
                                      </p:cBhvr>
                                      <p:to>
                                        <p:strVal val="visible"/>
                                      </p:to>
                                    </p:set>
                                    <p:animEffect transition="in" filter="fade">
                                      <p:cBhvr>
                                        <p:cTn id="32" dur="1000"/>
                                        <p:tgtEl>
                                          <p:spTgt spid="25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3"/>
                                        </p:tgtEl>
                                        <p:attrNameLst>
                                          <p:attrName>style.visibility</p:attrName>
                                        </p:attrNameLst>
                                      </p:cBhvr>
                                      <p:to>
                                        <p:strVal val="visible"/>
                                      </p:to>
                                    </p:set>
                                    <p:animEffect transition="in" filter="fade">
                                      <p:cBhvr>
                                        <p:cTn id="37" dur="1000"/>
                                        <p:tgtEl>
                                          <p:spTgt spid="2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7"/>
                                        </p:tgtEl>
                                        <p:attrNameLst>
                                          <p:attrName>style.visibility</p:attrName>
                                        </p:attrNameLst>
                                      </p:cBhvr>
                                      <p:to>
                                        <p:strVal val="visible"/>
                                      </p:to>
                                    </p:set>
                                    <p:animEffect transition="in" filter="fade">
                                      <p:cBhvr>
                                        <p:cTn id="42" dur="1000"/>
                                        <p:tgtEl>
                                          <p:spTgt spid="2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8"/>
                                        </p:tgtEl>
                                        <p:attrNameLst>
                                          <p:attrName>style.visibility</p:attrName>
                                        </p:attrNameLst>
                                      </p:cBhvr>
                                      <p:to>
                                        <p:strVal val="visible"/>
                                      </p:to>
                                    </p:set>
                                    <p:animEffect transition="in" filter="fade">
                                      <p:cBhvr>
                                        <p:cTn id="47" dur="1000"/>
                                        <p:tgtEl>
                                          <p:spTgt spid="25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8"/>
                                        </p:tgtEl>
                                        <p:attrNameLst>
                                          <p:attrName>style.visibility</p:attrName>
                                        </p:attrNameLst>
                                      </p:cBhvr>
                                      <p:to>
                                        <p:strVal val="visible"/>
                                      </p:to>
                                    </p:set>
                                    <p:animEffect transition="in" filter="fade">
                                      <p:cBhvr>
                                        <p:cTn id="52" dur="1000"/>
                                        <p:tgtEl>
                                          <p:spTgt spid="26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7"/>
                                        </p:tgtEl>
                                        <p:attrNameLst>
                                          <p:attrName>style.visibility</p:attrName>
                                        </p:attrNameLst>
                                      </p:cBhvr>
                                      <p:to>
                                        <p:strVal val="visible"/>
                                      </p:to>
                                    </p:set>
                                    <p:animEffect transition="in" filter="fade">
                                      <p:cBhvr>
                                        <p:cTn id="57" dur="1000"/>
                                        <p:tgtEl>
                                          <p:spTgt spid="26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9"/>
                                        </p:tgtEl>
                                        <p:attrNameLst>
                                          <p:attrName>style.visibility</p:attrName>
                                        </p:attrNameLst>
                                      </p:cBhvr>
                                      <p:to>
                                        <p:strVal val="visible"/>
                                      </p:to>
                                    </p:set>
                                    <p:animEffect transition="in" filter="fade">
                                      <p:cBhvr>
                                        <p:cTn id="62" dur="1000"/>
                                        <p:tgtEl>
                                          <p:spTgt spid="25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60"/>
                                        </p:tgtEl>
                                        <p:attrNameLst>
                                          <p:attrName>style.visibility</p:attrName>
                                        </p:attrNameLst>
                                      </p:cBhvr>
                                      <p:to>
                                        <p:strVal val="visible"/>
                                      </p:to>
                                    </p:set>
                                    <p:animEffect transition="in" filter="fade">
                                      <p:cBhvr>
                                        <p:cTn id="67" dur="1000"/>
                                        <p:tgtEl>
                                          <p:spTgt spid="26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61"/>
                                        </p:tgtEl>
                                        <p:attrNameLst>
                                          <p:attrName>style.visibility</p:attrName>
                                        </p:attrNameLst>
                                      </p:cBhvr>
                                      <p:to>
                                        <p:strVal val="visible"/>
                                      </p:to>
                                    </p:set>
                                    <p:animEffect transition="in" filter="fade">
                                      <p:cBhvr>
                                        <p:cTn id="72" dur="1000"/>
                                        <p:tgtEl>
                                          <p:spTgt spid="2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4"/>
                                        </p:tgtEl>
                                        <p:attrNameLst>
                                          <p:attrName>style.visibility</p:attrName>
                                        </p:attrNameLst>
                                      </p:cBhvr>
                                      <p:to>
                                        <p:strVal val="visible"/>
                                      </p:to>
                                    </p:set>
                                    <p:animEffect transition="in" filter="fade">
                                      <p:cBhvr>
                                        <p:cTn id="77" dur="1000"/>
                                        <p:tgtEl>
                                          <p:spTgt spid="26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63"/>
                                        </p:tgtEl>
                                        <p:attrNameLst>
                                          <p:attrName>style.visibility</p:attrName>
                                        </p:attrNameLst>
                                      </p:cBhvr>
                                      <p:to>
                                        <p:strVal val="visible"/>
                                      </p:to>
                                    </p:set>
                                    <p:animEffect transition="in" filter="fade">
                                      <p:cBhvr>
                                        <p:cTn id="82" dur="1000"/>
                                        <p:tgtEl>
                                          <p:spTgt spid="26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65"/>
                                        </p:tgtEl>
                                        <p:attrNameLst>
                                          <p:attrName>style.visibility</p:attrName>
                                        </p:attrNameLst>
                                      </p:cBhvr>
                                      <p:to>
                                        <p:strVal val="visible"/>
                                      </p:to>
                                    </p:set>
                                    <p:animEffect transition="in" filter="fade">
                                      <p:cBhvr>
                                        <p:cTn id="87" dur="1000"/>
                                        <p:tgtEl>
                                          <p:spTgt spid="26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66"/>
                                        </p:tgtEl>
                                        <p:attrNameLst>
                                          <p:attrName>style.visibility</p:attrName>
                                        </p:attrNameLst>
                                      </p:cBhvr>
                                      <p:to>
                                        <p:strVal val="visible"/>
                                      </p:to>
                                    </p:set>
                                    <p:animEffect transition="in" filter="fade">
                                      <p:cBhvr>
                                        <p:cTn id="92" dur="1000"/>
                                        <p:tgtEl>
                                          <p:spTgt spid="26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62"/>
                                        </p:tgtEl>
                                        <p:attrNameLst>
                                          <p:attrName>style.visibility</p:attrName>
                                        </p:attrNameLst>
                                      </p:cBhvr>
                                      <p:to>
                                        <p:strVal val="visible"/>
                                      </p:to>
                                    </p:set>
                                    <p:animEffect transition="in" filter="fade">
                                      <p:cBhvr>
                                        <p:cTn id="97"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19"/>
          <p:cNvPicPr preferRelativeResize="0"/>
          <p:nvPr/>
        </p:nvPicPr>
        <p:blipFill rotWithShape="1">
          <a:blip r:embed="rId3">
            <a:alphaModFix/>
          </a:blip>
          <a:srcRect l="8515" t="44130" r="55854" b="14840"/>
          <a:stretch/>
        </p:blipFill>
        <p:spPr>
          <a:xfrm>
            <a:off x="1934313" y="812038"/>
            <a:ext cx="5275376" cy="3519425"/>
          </a:xfrm>
          <a:prstGeom prst="rect">
            <a:avLst/>
          </a:prstGeom>
          <a:noFill/>
          <a:ln>
            <a:noFill/>
          </a:ln>
        </p:spPr>
      </p:pic>
      <p:sp>
        <p:nvSpPr>
          <p:cNvPr id="410" name="Google Shape;410;p19"/>
          <p:cNvSpPr/>
          <p:nvPr/>
        </p:nvSpPr>
        <p:spPr>
          <a:xfrm>
            <a:off x="5274954" y="187695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9"/>
          <p:cNvSpPr/>
          <p:nvPr/>
        </p:nvSpPr>
        <p:spPr>
          <a:xfrm>
            <a:off x="3900052" y="2469154"/>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9"/>
          <p:cNvSpPr/>
          <p:nvPr/>
        </p:nvSpPr>
        <p:spPr>
          <a:xfrm>
            <a:off x="4925321" y="2832574"/>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9"/>
          <p:cNvSpPr/>
          <p:nvPr/>
        </p:nvSpPr>
        <p:spPr>
          <a:xfrm>
            <a:off x="2498284" y="3425963"/>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9"/>
          <p:cNvSpPr/>
          <p:nvPr/>
        </p:nvSpPr>
        <p:spPr>
          <a:xfrm>
            <a:off x="3385281" y="2696796"/>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9"/>
          <p:cNvSpPr/>
          <p:nvPr/>
        </p:nvSpPr>
        <p:spPr>
          <a:xfrm>
            <a:off x="3559971" y="3082784"/>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6" name="Google Shape;416;p19"/>
          <p:cNvCxnSpPr/>
          <p:nvPr/>
        </p:nvCxnSpPr>
        <p:spPr>
          <a:xfrm rot="10800000" flipH="1">
            <a:off x="2134438" y="1968138"/>
            <a:ext cx="4321200" cy="1508100"/>
          </a:xfrm>
          <a:prstGeom prst="straightConnector1">
            <a:avLst/>
          </a:prstGeom>
          <a:noFill/>
          <a:ln w="38100" cap="flat" cmpd="sng">
            <a:solidFill>
              <a:srgbClr val="E06666"/>
            </a:solidFill>
            <a:prstDash val="solid"/>
            <a:round/>
            <a:headEnd type="none" w="sm" len="sm"/>
            <a:tailEnd type="none" w="sm" len="sm"/>
          </a:ln>
        </p:spPr>
      </p:cxnSp>
      <p:sp>
        <p:nvSpPr>
          <p:cNvPr id="417" name="Google Shape;417;p19"/>
          <p:cNvSpPr/>
          <p:nvPr/>
        </p:nvSpPr>
        <p:spPr>
          <a:xfrm>
            <a:off x="4231490" y="2853942"/>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9"/>
          <p:cNvSpPr/>
          <p:nvPr/>
        </p:nvSpPr>
        <p:spPr>
          <a:xfrm>
            <a:off x="4500827" y="2031142"/>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9"/>
          <p:cNvSpPr/>
          <p:nvPr/>
        </p:nvSpPr>
        <p:spPr>
          <a:xfrm>
            <a:off x="4103927" y="2469142"/>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6167313" y="1623163"/>
            <a:ext cx="174600" cy="205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1" name="Google Shape;421;p19"/>
          <p:cNvCxnSpPr/>
          <p:nvPr/>
        </p:nvCxnSpPr>
        <p:spPr>
          <a:xfrm>
            <a:off x="6240143" y="1798312"/>
            <a:ext cx="15300" cy="251100"/>
          </a:xfrm>
          <a:prstGeom prst="straightConnector1">
            <a:avLst/>
          </a:prstGeom>
          <a:noFill/>
          <a:ln w="19050" cap="flat" cmpd="sng">
            <a:solidFill>
              <a:srgbClr val="FF0000"/>
            </a:solidFill>
            <a:prstDash val="dot"/>
            <a:round/>
            <a:headEnd type="none" w="sm" len="sm"/>
            <a:tailEnd type="none" w="sm" len="sm"/>
          </a:ln>
        </p:spPr>
      </p:cxnSp>
      <p:cxnSp>
        <p:nvCxnSpPr>
          <p:cNvPr id="422" name="Google Shape;422;p19"/>
          <p:cNvCxnSpPr/>
          <p:nvPr/>
        </p:nvCxnSpPr>
        <p:spPr>
          <a:xfrm>
            <a:off x="5348293" y="2082162"/>
            <a:ext cx="39900" cy="263700"/>
          </a:xfrm>
          <a:prstGeom prst="straightConnector1">
            <a:avLst/>
          </a:prstGeom>
          <a:noFill/>
          <a:ln w="19050" cap="flat" cmpd="sng">
            <a:solidFill>
              <a:srgbClr val="FF0000"/>
            </a:solidFill>
            <a:prstDash val="dot"/>
            <a:round/>
            <a:headEnd type="none" w="sm" len="sm"/>
            <a:tailEnd type="none" w="sm" len="sm"/>
          </a:ln>
        </p:spPr>
      </p:cxnSp>
      <p:cxnSp>
        <p:nvCxnSpPr>
          <p:cNvPr id="423" name="Google Shape;423;p19"/>
          <p:cNvCxnSpPr>
            <a:stCxn id="418" idx="4"/>
          </p:cNvCxnSpPr>
          <p:nvPr/>
        </p:nvCxnSpPr>
        <p:spPr>
          <a:xfrm>
            <a:off x="4588127" y="2236342"/>
            <a:ext cx="66300" cy="443100"/>
          </a:xfrm>
          <a:prstGeom prst="straightConnector1">
            <a:avLst/>
          </a:prstGeom>
          <a:noFill/>
          <a:ln w="19050" cap="flat" cmpd="sng">
            <a:solidFill>
              <a:srgbClr val="FF0000"/>
            </a:solidFill>
            <a:prstDash val="dot"/>
            <a:round/>
            <a:headEnd type="none" w="sm" len="sm"/>
            <a:tailEnd type="none" w="sm" len="sm"/>
          </a:ln>
        </p:spPr>
      </p:cxnSp>
      <p:cxnSp>
        <p:nvCxnSpPr>
          <p:cNvPr id="424" name="Google Shape;424;p19"/>
          <p:cNvCxnSpPr/>
          <p:nvPr/>
        </p:nvCxnSpPr>
        <p:spPr>
          <a:xfrm flipH="1">
            <a:off x="4333400" y="2723975"/>
            <a:ext cx="9900" cy="159900"/>
          </a:xfrm>
          <a:prstGeom prst="straightConnector1">
            <a:avLst/>
          </a:prstGeom>
          <a:noFill/>
          <a:ln w="19050" cap="flat" cmpd="sng">
            <a:solidFill>
              <a:srgbClr val="FF0000"/>
            </a:solidFill>
            <a:prstDash val="dot"/>
            <a:round/>
            <a:headEnd type="none" w="sm" len="sm"/>
            <a:tailEnd type="none" w="sm" len="sm"/>
          </a:ln>
        </p:spPr>
      </p:cxnSp>
      <p:cxnSp>
        <p:nvCxnSpPr>
          <p:cNvPr id="425" name="Google Shape;425;p19"/>
          <p:cNvCxnSpPr>
            <a:stCxn id="411" idx="4"/>
          </p:cNvCxnSpPr>
          <p:nvPr/>
        </p:nvCxnSpPr>
        <p:spPr>
          <a:xfrm>
            <a:off x="3987352" y="2674354"/>
            <a:ext cx="66900" cy="198000"/>
          </a:xfrm>
          <a:prstGeom prst="straightConnector1">
            <a:avLst/>
          </a:prstGeom>
          <a:noFill/>
          <a:ln w="19050" cap="flat" cmpd="sng">
            <a:solidFill>
              <a:srgbClr val="FF0000"/>
            </a:solidFill>
            <a:prstDash val="dot"/>
            <a:round/>
            <a:headEnd type="none" w="sm" len="sm"/>
            <a:tailEnd type="none" w="sm" len="sm"/>
          </a:ln>
        </p:spPr>
      </p:cxnSp>
      <p:cxnSp>
        <p:nvCxnSpPr>
          <p:cNvPr id="426" name="Google Shape;426;p19"/>
          <p:cNvCxnSpPr/>
          <p:nvPr/>
        </p:nvCxnSpPr>
        <p:spPr>
          <a:xfrm>
            <a:off x="3479181" y="2853996"/>
            <a:ext cx="19200" cy="174000"/>
          </a:xfrm>
          <a:prstGeom prst="straightConnector1">
            <a:avLst/>
          </a:prstGeom>
          <a:noFill/>
          <a:ln w="19050" cap="flat" cmpd="sng">
            <a:solidFill>
              <a:srgbClr val="FF0000"/>
            </a:solidFill>
            <a:prstDash val="dot"/>
            <a:round/>
            <a:headEnd type="none" w="sm" len="sm"/>
            <a:tailEnd type="none" w="sm" len="sm"/>
          </a:ln>
        </p:spPr>
      </p:cxnSp>
      <p:cxnSp>
        <p:nvCxnSpPr>
          <p:cNvPr id="427" name="Google Shape;427;p19"/>
          <p:cNvCxnSpPr>
            <a:endCxn id="412" idx="0"/>
          </p:cNvCxnSpPr>
          <p:nvPr/>
        </p:nvCxnSpPr>
        <p:spPr>
          <a:xfrm>
            <a:off x="4973321" y="2516374"/>
            <a:ext cx="39300" cy="316200"/>
          </a:xfrm>
          <a:prstGeom prst="straightConnector1">
            <a:avLst/>
          </a:prstGeom>
          <a:noFill/>
          <a:ln w="19050" cap="flat" cmpd="sng">
            <a:solidFill>
              <a:srgbClr val="FF0000"/>
            </a:solidFill>
            <a:prstDash val="dot"/>
            <a:round/>
            <a:headEnd type="none" w="sm" len="sm"/>
            <a:tailEnd type="none" w="sm" len="sm"/>
          </a:ln>
        </p:spPr>
      </p:cxnSp>
      <p:cxnSp>
        <p:nvCxnSpPr>
          <p:cNvPr id="428" name="Google Shape;428;p19"/>
          <p:cNvCxnSpPr>
            <a:endCxn id="413" idx="0"/>
          </p:cNvCxnSpPr>
          <p:nvPr/>
        </p:nvCxnSpPr>
        <p:spPr>
          <a:xfrm>
            <a:off x="2575984" y="3377063"/>
            <a:ext cx="9600" cy="48900"/>
          </a:xfrm>
          <a:prstGeom prst="straightConnector1">
            <a:avLst/>
          </a:prstGeom>
          <a:noFill/>
          <a:ln w="19050" cap="flat" cmpd="sng">
            <a:solidFill>
              <a:srgbClr val="FF0000"/>
            </a:solidFill>
            <a:prstDash val="dot"/>
            <a:round/>
            <a:headEnd type="none" w="sm" len="sm"/>
            <a:tailEnd type="none" w="sm" len="sm"/>
          </a:ln>
        </p:spPr>
      </p:cxnSp>
      <p:cxnSp>
        <p:nvCxnSpPr>
          <p:cNvPr id="429" name="Google Shape;429;p19"/>
          <p:cNvCxnSpPr>
            <a:endCxn id="415" idx="0"/>
          </p:cNvCxnSpPr>
          <p:nvPr/>
        </p:nvCxnSpPr>
        <p:spPr>
          <a:xfrm>
            <a:off x="3631671" y="3006284"/>
            <a:ext cx="15600" cy="76500"/>
          </a:xfrm>
          <a:prstGeom prst="straightConnector1">
            <a:avLst/>
          </a:prstGeom>
          <a:noFill/>
          <a:ln w="19050" cap="flat" cmpd="sng">
            <a:solidFill>
              <a:srgbClr val="FF0000"/>
            </a:solidFill>
            <a:prstDash val="dot"/>
            <a:round/>
            <a:headEnd type="none" w="sm" len="sm"/>
            <a:tailEnd type="none" w="sm" len="sm"/>
          </a:ln>
        </p:spPr>
      </p:cxnSp>
      <p:sp>
        <p:nvSpPr>
          <p:cNvPr id="430" name="Google Shape;430;p19"/>
          <p:cNvSpPr/>
          <p:nvPr/>
        </p:nvSpPr>
        <p:spPr>
          <a:xfrm>
            <a:off x="5151150" y="2494225"/>
            <a:ext cx="123900" cy="316200"/>
          </a:xfrm>
          <a:prstGeom prst="rightBrace">
            <a:avLst>
              <a:gd name="adj1" fmla="val 50000"/>
              <a:gd name="adj2" fmla="val 50000"/>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9"/>
          <p:cNvSpPr txBox="1"/>
          <p:nvPr/>
        </p:nvSpPr>
        <p:spPr>
          <a:xfrm>
            <a:off x="5484650" y="2523875"/>
            <a:ext cx="755400" cy="378000"/>
          </a:xfrm>
          <a:prstGeom prst="rect">
            <a:avLst/>
          </a:prstGeom>
          <a:solidFill>
            <a:srgbClr val="F4CCC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Lato"/>
                <a:ea typeface="Lato"/>
                <a:cs typeface="Lato"/>
                <a:sym typeface="Lato"/>
              </a:rPr>
              <a:t>error</a:t>
            </a:r>
            <a:endParaRPr sz="1400" b="0" i="0" u="none" strike="noStrike" cap="none">
              <a:solidFill>
                <a:srgbClr val="000000"/>
              </a:solidFill>
              <a:latin typeface="Lato"/>
              <a:ea typeface="Lato"/>
              <a:cs typeface="Lato"/>
              <a:sym typeface="Lato"/>
            </a:endParaRPr>
          </a:p>
        </p:txBody>
      </p:sp>
      <p:pic>
        <p:nvPicPr>
          <p:cNvPr id="432" name="Google Shape;432;p19"/>
          <p:cNvPicPr preferRelativeResize="0"/>
          <p:nvPr/>
        </p:nvPicPr>
        <p:blipFill rotWithShape="1">
          <a:blip r:embed="rId4">
            <a:alphaModFix/>
          </a:blip>
          <a:srcRect l="36778" r="3863"/>
          <a:stretch/>
        </p:blipFill>
        <p:spPr>
          <a:xfrm>
            <a:off x="6763325" y="2210197"/>
            <a:ext cx="1798375" cy="10053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1000"/>
                                        <p:tgtEl>
                                          <p:spTgt spid="4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gtEl>
                                        <p:attrNameLst>
                                          <p:attrName>style.visibility</p:attrName>
                                        </p:attrNameLst>
                                      </p:cBhvr>
                                      <p:to>
                                        <p:strVal val="visible"/>
                                      </p:to>
                                    </p:set>
                                    <p:animEffect transition="in" filter="fade">
                                      <p:cBhvr>
                                        <p:cTn id="12" dur="1000"/>
                                        <p:tgtEl>
                                          <p:spTgt spid="4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2"/>
                                        </p:tgtEl>
                                        <p:attrNameLst>
                                          <p:attrName>style.visibility</p:attrName>
                                        </p:attrNameLst>
                                      </p:cBhvr>
                                      <p:to>
                                        <p:strVal val="visible"/>
                                      </p:to>
                                    </p:set>
                                    <p:animEffect transition="in" filter="fade">
                                      <p:cBhvr>
                                        <p:cTn id="17" dur="1000"/>
                                        <p:tgtEl>
                                          <p:spTgt spid="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
          <p:cNvSpPr txBox="1"/>
          <p:nvPr/>
        </p:nvSpPr>
        <p:spPr>
          <a:xfrm>
            <a:off x="1802800" y="769850"/>
            <a:ext cx="4880400" cy="5016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Supervised Machine Learning</a:t>
            </a:r>
            <a:endParaRPr sz="2500" b="1" i="0" u="none" strike="noStrike" cap="none">
              <a:solidFill>
                <a:srgbClr val="000000"/>
              </a:solidFill>
              <a:latin typeface="Arial"/>
              <a:ea typeface="Arial"/>
              <a:cs typeface="Arial"/>
              <a:sym typeface="Arial"/>
            </a:endParaRPr>
          </a:p>
        </p:txBody>
      </p:sp>
      <p:sp>
        <p:nvSpPr>
          <p:cNvPr id="165" name="Google Shape;165;p3"/>
          <p:cNvSpPr txBox="1"/>
          <p:nvPr/>
        </p:nvSpPr>
        <p:spPr>
          <a:xfrm>
            <a:off x="1611550" y="1848600"/>
            <a:ext cx="2310000" cy="17190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a:p>
            <a:pPr marL="457200" marR="0" lvl="0" indent="-317500" algn="l" rtl="0">
              <a:lnSpc>
                <a:spcPct val="100000"/>
              </a:lnSpc>
              <a:spcBef>
                <a:spcPts val="0"/>
              </a:spcBef>
              <a:spcAft>
                <a:spcPts val="0"/>
              </a:spcAft>
              <a:buClr>
                <a:srgbClr val="000000"/>
              </a:buClr>
              <a:buSzPts val="1400"/>
              <a:buFont typeface="Nunito ExtraBold"/>
              <a:buChar char="●"/>
            </a:pPr>
            <a:r>
              <a:rPr lang="en-GB" sz="1400" b="0" i="0" u="none" strike="noStrike" cap="none">
                <a:solidFill>
                  <a:srgbClr val="000000"/>
                </a:solidFill>
                <a:latin typeface="Nunito ExtraBold"/>
                <a:ea typeface="Nunito ExtraBold"/>
                <a:cs typeface="Nunito ExtraBold"/>
                <a:sym typeface="Nunito ExtraBold"/>
              </a:rPr>
              <a:t>Price of house ?</a:t>
            </a:r>
            <a:endParaRPr sz="1400" b="0" i="0" u="none" strike="noStrike" cap="none">
              <a:solidFill>
                <a:srgbClr val="000000"/>
              </a:solidFill>
              <a:latin typeface="Nunito ExtraBold"/>
              <a:ea typeface="Nunito ExtraBold"/>
              <a:cs typeface="Nunito ExtraBold"/>
              <a:sym typeface="Nunito ExtraBold"/>
            </a:endParaRPr>
          </a:p>
          <a:p>
            <a:pPr marL="457200" marR="0" lvl="0" indent="-317500" algn="l" rtl="0">
              <a:lnSpc>
                <a:spcPct val="100000"/>
              </a:lnSpc>
              <a:spcBef>
                <a:spcPts val="0"/>
              </a:spcBef>
              <a:spcAft>
                <a:spcPts val="0"/>
              </a:spcAft>
              <a:buClr>
                <a:srgbClr val="000000"/>
              </a:buClr>
              <a:buSzPts val="1400"/>
              <a:buFont typeface="Nunito ExtraBold"/>
              <a:buChar char="●"/>
            </a:pPr>
            <a:r>
              <a:rPr lang="en-GB" sz="1400" b="0" i="0" u="none" strike="noStrike" cap="none">
                <a:solidFill>
                  <a:srgbClr val="000000"/>
                </a:solidFill>
                <a:latin typeface="Nunito ExtraBold"/>
                <a:ea typeface="Nunito ExtraBold"/>
                <a:cs typeface="Nunito ExtraBold"/>
                <a:sym typeface="Nunito ExtraBold"/>
              </a:rPr>
              <a:t>Price of cars ?</a:t>
            </a:r>
            <a:endParaRPr sz="1400" b="0" i="0" u="none" strike="noStrike" cap="none">
              <a:solidFill>
                <a:srgbClr val="000000"/>
              </a:solidFill>
              <a:latin typeface="Nunito ExtraBold"/>
              <a:ea typeface="Nunito ExtraBold"/>
              <a:cs typeface="Nunito ExtraBold"/>
              <a:sym typeface="Nunito ExtraBold"/>
            </a:endParaRPr>
          </a:p>
          <a:p>
            <a:pPr marL="457200" marR="0" lvl="0" indent="-317500" algn="l" rtl="0">
              <a:lnSpc>
                <a:spcPct val="100000"/>
              </a:lnSpc>
              <a:spcBef>
                <a:spcPts val="0"/>
              </a:spcBef>
              <a:spcAft>
                <a:spcPts val="0"/>
              </a:spcAft>
              <a:buClr>
                <a:srgbClr val="000000"/>
              </a:buClr>
              <a:buSzPts val="1400"/>
              <a:buFont typeface="Nunito ExtraBold"/>
              <a:buChar char="●"/>
            </a:pPr>
            <a:r>
              <a:rPr lang="en-GB" sz="1400" b="0" i="0" u="none" strike="noStrike" cap="none">
                <a:solidFill>
                  <a:srgbClr val="000000"/>
                </a:solidFill>
                <a:latin typeface="Nunito ExtraBold"/>
                <a:ea typeface="Nunito ExtraBold"/>
                <a:cs typeface="Nunito ExtraBold"/>
                <a:sym typeface="Nunito ExtraBold"/>
              </a:rPr>
              <a:t>How many seconds user is going to watch a video?</a:t>
            </a:r>
            <a:endParaRPr sz="1400" b="0" i="0" u="none" strike="noStrike" cap="none">
              <a:solidFill>
                <a:srgbClr val="000000"/>
              </a:solidFill>
              <a:latin typeface="Nunito ExtraBold"/>
              <a:ea typeface="Nunito ExtraBold"/>
              <a:cs typeface="Nunito ExtraBold"/>
              <a:sym typeface="Nunito ExtraBold"/>
            </a:endParaRPr>
          </a:p>
        </p:txBody>
      </p:sp>
      <p:sp>
        <p:nvSpPr>
          <p:cNvPr id="166" name="Google Shape;166;p3"/>
          <p:cNvSpPr txBox="1"/>
          <p:nvPr/>
        </p:nvSpPr>
        <p:spPr>
          <a:xfrm>
            <a:off x="5430200" y="1848600"/>
            <a:ext cx="2310000" cy="17190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Nunito ExtraBold"/>
              <a:ea typeface="Nunito ExtraBold"/>
              <a:cs typeface="Nunito ExtraBold"/>
              <a:sym typeface="Nunito ExtraBold"/>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Nunito ExtraBold"/>
              <a:ea typeface="Nunito ExtraBold"/>
              <a:cs typeface="Nunito ExtraBold"/>
              <a:sym typeface="Nunito ExtraBold"/>
            </a:endParaRPr>
          </a:p>
          <a:p>
            <a:pPr marL="457200" marR="0" lvl="0" indent="-317500" algn="l" rtl="0">
              <a:lnSpc>
                <a:spcPct val="100000"/>
              </a:lnSpc>
              <a:spcBef>
                <a:spcPts val="0"/>
              </a:spcBef>
              <a:spcAft>
                <a:spcPts val="0"/>
              </a:spcAft>
              <a:buClr>
                <a:srgbClr val="000000"/>
              </a:buClr>
              <a:buSzPts val="1400"/>
              <a:buFont typeface="Nunito ExtraBold"/>
              <a:buChar char="●"/>
            </a:pPr>
            <a:r>
              <a:rPr lang="en-GB" sz="1400" b="0" i="0" u="none" strike="noStrike" cap="none" dirty="0">
                <a:solidFill>
                  <a:srgbClr val="000000"/>
                </a:solidFill>
                <a:latin typeface="Nunito ExtraBold"/>
                <a:ea typeface="Nunito ExtraBold"/>
                <a:cs typeface="Nunito ExtraBold"/>
                <a:sym typeface="Nunito ExtraBold"/>
              </a:rPr>
              <a:t>Fraud, Not-fraud</a:t>
            </a:r>
            <a:endParaRPr sz="1400" b="0" i="0" u="none" strike="noStrike" cap="none" dirty="0">
              <a:solidFill>
                <a:srgbClr val="000000"/>
              </a:solidFill>
              <a:latin typeface="Nunito ExtraBold"/>
              <a:ea typeface="Nunito ExtraBold"/>
              <a:cs typeface="Nunito ExtraBold"/>
              <a:sym typeface="Nunito ExtraBold"/>
            </a:endParaRPr>
          </a:p>
          <a:p>
            <a:pPr marL="457200" marR="0" lvl="0" indent="-317500" algn="l" rtl="0">
              <a:lnSpc>
                <a:spcPct val="100000"/>
              </a:lnSpc>
              <a:spcBef>
                <a:spcPts val="0"/>
              </a:spcBef>
              <a:spcAft>
                <a:spcPts val="0"/>
              </a:spcAft>
              <a:buClr>
                <a:srgbClr val="000000"/>
              </a:buClr>
              <a:buSzPts val="1400"/>
              <a:buFont typeface="Nunito ExtraBold"/>
              <a:buChar char="●"/>
            </a:pPr>
            <a:r>
              <a:rPr lang="en-GB" sz="1400" b="0" i="0" u="none" strike="noStrike" cap="none" dirty="0">
                <a:solidFill>
                  <a:srgbClr val="000000"/>
                </a:solidFill>
                <a:latin typeface="Nunito ExtraBold"/>
                <a:ea typeface="Nunito ExtraBold"/>
                <a:cs typeface="Nunito ExtraBold"/>
                <a:sym typeface="Nunito ExtraBold"/>
              </a:rPr>
              <a:t>Male or Female</a:t>
            </a:r>
            <a:endParaRPr sz="1400" b="0" i="0" u="none" strike="noStrike" cap="none" dirty="0">
              <a:solidFill>
                <a:srgbClr val="000000"/>
              </a:solidFill>
              <a:latin typeface="Nunito ExtraBold"/>
              <a:ea typeface="Nunito ExtraBold"/>
              <a:cs typeface="Nunito ExtraBold"/>
              <a:sym typeface="Nunito ExtraBold"/>
            </a:endParaRPr>
          </a:p>
          <a:p>
            <a:pPr marL="457200" marR="0" lvl="0" indent="-317500" algn="l" rtl="0">
              <a:lnSpc>
                <a:spcPct val="100000"/>
              </a:lnSpc>
              <a:spcBef>
                <a:spcPts val="0"/>
              </a:spcBef>
              <a:spcAft>
                <a:spcPts val="0"/>
              </a:spcAft>
              <a:buClr>
                <a:srgbClr val="000000"/>
              </a:buClr>
              <a:buSzPts val="1400"/>
              <a:buFont typeface="Nunito ExtraBold"/>
              <a:buChar char="●"/>
            </a:pPr>
            <a:r>
              <a:rPr lang="en-GB" sz="1400" b="0" i="0" u="none" strike="noStrike" cap="none" dirty="0">
                <a:solidFill>
                  <a:srgbClr val="000000"/>
                </a:solidFill>
                <a:latin typeface="Nunito ExtraBold"/>
                <a:ea typeface="Nunito ExtraBold"/>
                <a:cs typeface="Nunito ExtraBold"/>
                <a:sym typeface="Nunito ExtraBold"/>
              </a:rPr>
              <a:t>Dog or Cat</a:t>
            </a:r>
            <a:endParaRPr sz="1400" b="0" i="0" u="none" strike="noStrike" cap="none" dirty="0">
              <a:solidFill>
                <a:srgbClr val="000000"/>
              </a:solidFill>
              <a:latin typeface="Nunito ExtraBold"/>
              <a:ea typeface="Nunito ExtraBold"/>
              <a:cs typeface="Nunito ExtraBold"/>
              <a:sym typeface="Nunito ExtraBold"/>
            </a:endParaRPr>
          </a:p>
          <a:p>
            <a:pPr marL="457200" marR="0" lvl="0" indent="-317500" algn="l" rtl="0">
              <a:lnSpc>
                <a:spcPct val="100000"/>
              </a:lnSpc>
              <a:spcBef>
                <a:spcPts val="0"/>
              </a:spcBef>
              <a:spcAft>
                <a:spcPts val="0"/>
              </a:spcAft>
              <a:buClr>
                <a:srgbClr val="000000"/>
              </a:buClr>
              <a:buSzPts val="1400"/>
              <a:buFont typeface="Nunito ExtraBold"/>
              <a:buChar char="●"/>
            </a:pPr>
            <a:r>
              <a:rPr lang="en-GB" sz="1400" b="0" i="0" u="none" strike="noStrike" cap="none" dirty="0">
                <a:solidFill>
                  <a:srgbClr val="000000"/>
                </a:solidFill>
                <a:latin typeface="Nunito ExtraBold"/>
                <a:ea typeface="Nunito ExtraBold"/>
                <a:cs typeface="Nunito ExtraBold"/>
                <a:sym typeface="Nunito ExtraBold"/>
              </a:rPr>
              <a:t>Spam , Not spam</a:t>
            </a:r>
            <a:endParaRPr sz="1400" b="0" i="0" u="none" strike="noStrike" cap="none" dirty="0">
              <a:solidFill>
                <a:srgbClr val="000000"/>
              </a:solidFill>
              <a:latin typeface="Nunito ExtraBold"/>
              <a:ea typeface="Nunito ExtraBold"/>
              <a:cs typeface="Nunito ExtraBold"/>
              <a:sym typeface="Nunito ExtraBold"/>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Nunito ExtraBold"/>
                <a:ea typeface="Nunito ExtraBold"/>
                <a:cs typeface="Nunito ExtraBold"/>
                <a:sym typeface="Nunito ExtraBold"/>
              </a:rPr>
              <a:t> </a:t>
            </a:r>
            <a:endParaRPr sz="1400" b="0" i="0" u="none" strike="noStrike" cap="none" dirty="0">
              <a:solidFill>
                <a:srgbClr val="000000"/>
              </a:solidFill>
              <a:latin typeface="Nunito ExtraBold"/>
              <a:ea typeface="Nunito ExtraBold"/>
              <a:cs typeface="Nunito ExtraBold"/>
              <a:sym typeface="Nunito ExtraBold"/>
            </a:endParaRPr>
          </a:p>
        </p:txBody>
      </p:sp>
      <p:sp>
        <p:nvSpPr>
          <p:cNvPr id="167" name="Google Shape;167;p3"/>
          <p:cNvSpPr/>
          <p:nvPr/>
        </p:nvSpPr>
        <p:spPr>
          <a:xfrm>
            <a:off x="5430200" y="1848600"/>
            <a:ext cx="2310000" cy="38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CLASSIFICATION</a:t>
            </a:r>
            <a:endParaRPr sz="1400" b="1" i="0" u="none" strike="noStrike" cap="none">
              <a:solidFill>
                <a:srgbClr val="000000"/>
              </a:solidFill>
              <a:latin typeface="Arial"/>
              <a:ea typeface="Arial"/>
              <a:cs typeface="Arial"/>
              <a:sym typeface="Arial"/>
            </a:endParaRPr>
          </a:p>
        </p:txBody>
      </p:sp>
      <p:sp>
        <p:nvSpPr>
          <p:cNvPr id="168" name="Google Shape;168;p3"/>
          <p:cNvSpPr/>
          <p:nvPr/>
        </p:nvSpPr>
        <p:spPr>
          <a:xfrm>
            <a:off x="1611625" y="1848600"/>
            <a:ext cx="2310000" cy="38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REGRESSION</a:t>
            </a:r>
            <a:endParaRPr sz="1400" b="1" i="0" u="none" strike="noStrike" cap="none">
              <a:solidFill>
                <a:srgbClr val="000000"/>
              </a:solidFill>
              <a:latin typeface="Arial"/>
              <a:ea typeface="Arial"/>
              <a:cs typeface="Arial"/>
              <a:sym typeface="Arial"/>
            </a:endParaRPr>
          </a:p>
        </p:txBody>
      </p:sp>
      <p:sp>
        <p:nvSpPr>
          <p:cNvPr id="169" name="Google Shape;169;p3"/>
          <p:cNvSpPr txBox="1"/>
          <p:nvPr/>
        </p:nvSpPr>
        <p:spPr>
          <a:xfrm>
            <a:off x="1457200" y="3751225"/>
            <a:ext cx="2618700" cy="389400"/>
          </a:xfrm>
          <a:prstGeom prst="rect">
            <a:avLst/>
          </a:prstGeom>
          <a:solidFill>
            <a:srgbClr val="E06666"/>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Open Sans ExtraBold"/>
                <a:ea typeface="Open Sans ExtraBold"/>
                <a:cs typeface="Open Sans ExtraBold"/>
                <a:sym typeface="Open Sans ExtraBold"/>
              </a:rPr>
              <a:t>Predict Continuous values</a:t>
            </a:r>
            <a:endParaRPr sz="1400" b="0" i="0" u="none" strike="noStrike" cap="none">
              <a:solidFill>
                <a:srgbClr val="000000"/>
              </a:solidFill>
              <a:latin typeface="Open Sans ExtraBold"/>
              <a:ea typeface="Open Sans ExtraBold"/>
              <a:cs typeface="Open Sans ExtraBold"/>
              <a:sym typeface="Open Sans ExtraBold"/>
            </a:endParaRPr>
          </a:p>
        </p:txBody>
      </p:sp>
      <p:sp>
        <p:nvSpPr>
          <p:cNvPr id="170" name="Google Shape;170;p3"/>
          <p:cNvSpPr txBox="1"/>
          <p:nvPr/>
        </p:nvSpPr>
        <p:spPr>
          <a:xfrm>
            <a:off x="5388950" y="3751225"/>
            <a:ext cx="2392500" cy="389400"/>
          </a:xfrm>
          <a:prstGeom prst="rect">
            <a:avLst/>
          </a:prstGeom>
          <a:solidFill>
            <a:srgbClr val="E06666"/>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Open Sans ExtraBold"/>
                <a:ea typeface="Open Sans ExtraBold"/>
                <a:cs typeface="Open Sans ExtraBold"/>
                <a:sym typeface="Open Sans ExtraBold"/>
              </a:rPr>
              <a:t>Predict Discrete values</a:t>
            </a:r>
            <a:endParaRPr sz="1400" b="0" i="0" u="none" strike="noStrike" cap="none">
              <a:solidFill>
                <a:srgbClr val="000000"/>
              </a:solidFill>
              <a:latin typeface="Open Sans ExtraBold"/>
              <a:ea typeface="Open Sans ExtraBold"/>
              <a:cs typeface="Open Sans ExtraBold"/>
              <a:sym typeface="Open Sans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p:nvPr/>
        </p:nvSpPr>
        <p:spPr>
          <a:xfrm>
            <a:off x="1338750" y="872925"/>
            <a:ext cx="5604300" cy="452100"/>
          </a:xfrm>
          <a:prstGeom prst="rect">
            <a:avLst/>
          </a:prstGeom>
          <a:solidFill>
            <a:srgbClr val="FF9900"/>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en-GB" sz="2300" b="1" i="0" u="none" strike="noStrike" kern="0" cap="none" spc="0" normalizeH="0" baseline="0" noProof="0">
                <a:ln>
                  <a:noFill/>
                </a:ln>
                <a:solidFill>
                  <a:srgbClr val="000000"/>
                </a:solidFill>
                <a:effectLst/>
                <a:uLnTx/>
                <a:uFillTx/>
                <a:latin typeface="Arial"/>
                <a:ea typeface="Arial"/>
                <a:cs typeface="Arial"/>
                <a:sym typeface="Arial"/>
              </a:rPr>
              <a:t>CLASSIFICATION AND REGRESSION</a:t>
            </a:r>
            <a:endParaRPr kumimoji="0" sz="2300" b="1" i="0" u="none" strike="noStrike" kern="0" cap="none" spc="0" normalizeH="0" baseline="0" noProof="0">
              <a:ln>
                <a:noFill/>
              </a:ln>
              <a:solidFill>
                <a:srgbClr val="000000"/>
              </a:solidFill>
              <a:effectLst/>
              <a:uLnTx/>
              <a:uFillTx/>
              <a:latin typeface="Arial"/>
              <a:ea typeface="Arial"/>
              <a:cs typeface="Arial"/>
              <a:sym typeface="Arial"/>
            </a:endParaRPr>
          </a:p>
        </p:txBody>
      </p:sp>
      <p:graphicFrame>
        <p:nvGraphicFramePr>
          <p:cNvPr id="214" name="Google Shape;214;p9"/>
          <p:cNvGraphicFramePr/>
          <p:nvPr/>
        </p:nvGraphicFramePr>
        <p:xfrm>
          <a:off x="342900" y="2046500"/>
          <a:ext cx="1880700" cy="2362050"/>
        </p:xfrm>
        <a:graphic>
          <a:graphicData uri="http://schemas.openxmlformats.org/drawingml/2006/table">
            <a:tbl>
              <a:tblPr>
                <a:noFill/>
              </a:tblPr>
              <a:tblGrid>
                <a:gridCol w="940350">
                  <a:extLst>
                    <a:ext uri="{9D8B030D-6E8A-4147-A177-3AD203B41FA5}">
                      <a16:colId xmlns:a16="http://schemas.microsoft.com/office/drawing/2014/main" val="20000"/>
                    </a:ext>
                  </a:extLst>
                </a:gridCol>
                <a:gridCol w="9403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EXPERIENCE</a:t>
                      </a:r>
                      <a:endParaRPr sz="900" b="1"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t>SALARY</a:t>
                      </a:r>
                      <a:endParaRPr sz="900" b="1" u="none" strike="noStrike" cap="none"/>
                    </a:p>
                  </a:txBody>
                  <a:tcPr marL="91425" marR="91425" marT="91425" marB="91425">
                    <a:solidFill>
                      <a:srgbClr val="FFE599"/>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35,000</a:t>
                      </a:r>
                      <a:endParaRPr sz="1400" u="none" strike="noStrike" cap="none"/>
                    </a:p>
                  </a:txBody>
                  <a:tcPr marL="91425" marR="91425" marT="91425" marB="91425">
                    <a:solidFill>
                      <a:srgbClr val="FFE599"/>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38,000</a:t>
                      </a:r>
                      <a:endParaRPr sz="1400" u="none" strike="noStrike" cap="none"/>
                    </a:p>
                  </a:txBody>
                  <a:tcPr marL="91425" marR="91425" marT="91425" marB="91425">
                    <a:solidFill>
                      <a:srgbClr val="FFE599"/>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42,000</a:t>
                      </a:r>
                      <a:endParaRPr sz="1400" u="none" strike="noStrike" cap="none"/>
                    </a:p>
                  </a:txBody>
                  <a:tcPr marL="91425" marR="91425" marT="91425" marB="91425">
                    <a:solidFill>
                      <a:srgbClr val="FFE599"/>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45,000</a:t>
                      </a:r>
                      <a:endParaRPr sz="1400" u="none" strike="noStrike" cap="none"/>
                    </a:p>
                  </a:txBody>
                  <a:tcPr marL="91425" marR="91425" marT="91425" marB="91425">
                    <a:solidFill>
                      <a:srgbClr val="FFE599"/>
                    </a:solidFill>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48,000</a:t>
                      </a:r>
                      <a:endParaRPr sz="1400" u="none" strike="noStrike" cap="none"/>
                    </a:p>
                  </a:txBody>
                  <a:tcPr marL="91425" marR="91425" marT="91425" marB="91425">
                    <a:solidFill>
                      <a:srgbClr val="FFE599"/>
                    </a:solidFill>
                  </a:tcPr>
                </a:tc>
                <a:extLst>
                  <a:ext uri="{0D108BD9-81ED-4DB2-BD59-A6C34878D82A}">
                    <a16:rowId xmlns:a16="http://schemas.microsoft.com/office/drawing/2014/main" val="10005"/>
                  </a:ext>
                </a:extLst>
              </a:tr>
            </a:tbl>
          </a:graphicData>
        </a:graphic>
      </p:graphicFrame>
      <p:cxnSp>
        <p:nvCxnSpPr>
          <p:cNvPr id="215" name="Google Shape;215;p9"/>
          <p:cNvCxnSpPr/>
          <p:nvPr/>
        </p:nvCxnSpPr>
        <p:spPr>
          <a:xfrm>
            <a:off x="1122800" y="2350175"/>
            <a:ext cx="1987500" cy="940200"/>
          </a:xfrm>
          <a:prstGeom prst="straightConnector1">
            <a:avLst/>
          </a:prstGeom>
          <a:noFill/>
          <a:ln w="38100" cap="flat" cmpd="sng">
            <a:solidFill>
              <a:srgbClr val="00FF00"/>
            </a:solidFill>
            <a:prstDash val="solid"/>
            <a:round/>
            <a:headEnd type="none" w="sm" len="sm"/>
            <a:tailEnd type="triangle" w="med" len="med"/>
          </a:ln>
        </p:spPr>
      </p:cxnSp>
      <p:cxnSp>
        <p:nvCxnSpPr>
          <p:cNvPr id="216" name="Google Shape;216;p9"/>
          <p:cNvCxnSpPr/>
          <p:nvPr/>
        </p:nvCxnSpPr>
        <p:spPr>
          <a:xfrm>
            <a:off x="1974900" y="2166850"/>
            <a:ext cx="1162200" cy="129600"/>
          </a:xfrm>
          <a:prstGeom prst="straightConnector1">
            <a:avLst/>
          </a:prstGeom>
          <a:noFill/>
          <a:ln w="38100" cap="flat" cmpd="sng">
            <a:solidFill>
              <a:srgbClr val="00FF00"/>
            </a:solidFill>
            <a:prstDash val="solid"/>
            <a:round/>
            <a:headEnd type="none" w="sm" len="sm"/>
            <a:tailEnd type="triangle" w="med" len="med"/>
          </a:ln>
        </p:spPr>
      </p:cxnSp>
      <p:sp>
        <p:nvSpPr>
          <p:cNvPr id="217" name="Google Shape;217;p9"/>
          <p:cNvSpPr txBox="1"/>
          <p:nvPr/>
        </p:nvSpPr>
        <p:spPr>
          <a:xfrm>
            <a:off x="3190950" y="3063500"/>
            <a:ext cx="1262400" cy="452100"/>
          </a:xfrm>
          <a:prstGeom prst="rect">
            <a:avLst/>
          </a:prstGeom>
          <a:solidFill>
            <a:srgbClr val="6AA84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INDEPENDENT VARIABLE</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18" name="Google Shape;218;p9"/>
          <p:cNvSpPr txBox="1"/>
          <p:nvPr/>
        </p:nvSpPr>
        <p:spPr>
          <a:xfrm>
            <a:off x="3190950" y="2046500"/>
            <a:ext cx="1162200" cy="452100"/>
          </a:xfrm>
          <a:prstGeom prst="rect">
            <a:avLst/>
          </a:prstGeom>
          <a:solidFill>
            <a:srgbClr val="CC4125"/>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DEPENDENT </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VARIABLE</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19" name="Google Shape;219;p9"/>
          <p:cNvSpPr txBox="1"/>
          <p:nvPr/>
        </p:nvSpPr>
        <p:spPr>
          <a:xfrm>
            <a:off x="317625" y="4433300"/>
            <a:ext cx="2779800" cy="289200"/>
          </a:xfrm>
          <a:prstGeom prst="rect">
            <a:avLst/>
          </a:prstGeom>
          <a:solidFill>
            <a:srgbClr val="E06666"/>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CONTINUOUS DEPENDENT VARIABLE</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0" name="Google Shape;220;p9"/>
          <p:cNvSpPr txBox="1"/>
          <p:nvPr/>
        </p:nvSpPr>
        <p:spPr>
          <a:xfrm>
            <a:off x="393825" y="4738100"/>
            <a:ext cx="1880700" cy="289200"/>
          </a:xfrm>
          <a:prstGeom prst="rect">
            <a:avLst/>
          </a:prstGeom>
          <a:solidFill>
            <a:srgbClr val="E06666"/>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REGRESSION PROBLEM</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p:txBody>
      </p:sp>
      <p:graphicFrame>
        <p:nvGraphicFramePr>
          <p:cNvPr id="221" name="Google Shape;221;p9"/>
          <p:cNvGraphicFramePr/>
          <p:nvPr/>
        </p:nvGraphicFramePr>
        <p:xfrm>
          <a:off x="6893000" y="1936025"/>
          <a:ext cx="1880700" cy="2682120"/>
        </p:xfrm>
        <a:graphic>
          <a:graphicData uri="http://schemas.openxmlformats.org/drawingml/2006/table">
            <a:tbl>
              <a:tblPr>
                <a:noFill/>
              </a:tblPr>
              <a:tblGrid>
                <a:gridCol w="1034350">
                  <a:extLst>
                    <a:ext uri="{9D8B030D-6E8A-4147-A177-3AD203B41FA5}">
                      <a16:colId xmlns:a16="http://schemas.microsoft.com/office/drawing/2014/main" val="20000"/>
                    </a:ext>
                  </a:extLst>
                </a:gridCol>
                <a:gridCol w="846350">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900"/>
                        <a:buFont typeface="Arial"/>
                        <a:buNone/>
                      </a:pPr>
                      <a:r>
                        <a:rPr lang="en-GB" sz="900" b="1" u="none" strike="noStrike" cap="none"/>
                        <a:t>TRANSACTION AMOUNT</a:t>
                      </a:r>
                      <a:endParaRPr sz="900" b="1" u="none" strike="noStrike" cap="none"/>
                    </a:p>
                  </a:txBody>
                  <a:tcPr marL="91425" marR="91425" marT="91425" marB="91425">
                    <a:solidFill>
                      <a:srgbClr val="FFE599"/>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GB" sz="900" b="1" u="none" strike="noStrike" cap="none"/>
                        <a:t>CLASS</a:t>
                      </a:r>
                      <a:endParaRPr sz="900" b="1" u="none" strike="noStrike" cap="none"/>
                    </a:p>
                  </a:txBody>
                  <a:tcPr marL="91425" marR="91425" marT="91425" marB="91425">
                    <a:solidFill>
                      <a:srgbClr val="FFE599"/>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2,000</a:t>
                      </a:r>
                      <a:endParaRPr sz="10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NO FRAUD</a:t>
                      </a:r>
                      <a:endParaRPr sz="1000" u="none" strike="noStrike" cap="none"/>
                    </a:p>
                  </a:txBody>
                  <a:tcPr marL="91425" marR="91425" marT="91425" marB="91425">
                    <a:solidFill>
                      <a:srgbClr val="FFE599"/>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40,000</a:t>
                      </a:r>
                      <a:endParaRPr sz="10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FRAUD</a:t>
                      </a:r>
                      <a:endParaRPr sz="1000" u="none" strike="noStrike" cap="none"/>
                    </a:p>
                  </a:txBody>
                  <a:tcPr marL="91425" marR="91425" marT="91425" marB="91425">
                    <a:solidFill>
                      <a:srgbClr val="FFE599"/>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20,000</a:t>
                      </a:r>
                      <a:endParaRPr sz="10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FRAUD</a:t>
                      </a:r>
                      <a:endParaRPr sz="1000" u="none" strike="noStrike" cap="none"/>
                    </a:p>
                  </a:txBody>
                  <a:tcPr marL="91425" marR="91425" marT="91425" marB="91425">
                    <a:solidFill>
                      <a:srgbClr val="FFE599"/>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10,000</a:t>
                      </a:r>
                      <a:endParaRPr sz="10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NO FRAUD</a:t>
                      </a:r>
                      <a:endParaRPr sz="1000" u="none" strike="noStrike" cap="none"/>
                    </a:p>
                  </a:txBody>
                  <a:tcPr marL="91425" marR="91425" marT="91425" marB="91425">
                    <a:solidFill>
                      <a:srgbClr val="FFE599"/>
                    </a:solidFill>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8,000</a:t>
                      </a:r>
                      <a:endParaRPr sz="1000" u="none" strike="noStrike" cap="none"/>
                    </a:p>
                  </a:txBody>
                  <a:tcPr marL="91425" marR="91425" marT="91425" marB="91425">
                    <a:solidFill>
                      <a:srgbClr val="FFE599"/>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NO FRAUD</a:t>
                      </a:r>
                      <a:endParaRPr sz="1000" u="none" strike="noStrike" cap="none"/>
                    </a:p>
                  </a:txBody>
                  <a:tcPr marL="91425" marR="91425" marT="91425" marB="91425">
                    <a:solidFill>
                      <a:srgbClr val="FFE599"/>
                    </a:solidFill>
                  </a:tcPr>
                </a:tc>
                <a:extLst>
                  <a:ext uri="{0D108BD9-81ED-4DB2-BD59-A6C34878D82A}">
                    <a16:rowId xmlns:a16="http://schemas.microsoft.com/office/drawing/2014/main" val="10005"/>
                  </a:ext>
                </a:extLst>
              </a:tr>
            </a:tbl>
          </a:graphicData>
        </a:graphic>
      </p:graphicFrame>
      <p:sp>
        <p:nvSpPr>
          <p:cNvPr id="222" name="Google Shape;222;p9"/>
          <p:cNvSpPr txBox="1"/>
          <p:nvPr/>
        </p:nvSpPr>
        <p:spPr>
          <a:xfrm>
            <a:off x="4803875" y="2090425"/>
            <a:ext cx="1262400" cy="452100"/>
          </a:xfrm>
          <a:prstGeom prst="rect">
            <a:avLst/>
          </a:prstGeom>
          <a:solidFill>
            <a:srgbClr val="6AA84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INDEPENDENT VARIABLE</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3" name="Google Shape;223;p9"/>
          <p:cNvSpPr txBox="1"/>
          <p:nvPr/>
        </p:nvSpPr>
        <p:spPr>
          <a:xfrm>
            <a:off x="4957800" y="3063500"/>
            <a:ext cx="1162200" cy="452100"/>
          </a:xfrm>
          <a:prstGeom prst="rect">
            <a:avLst/>
          </a:prstGeom>
          <a:solidFill>
            <a:srgbClr val="CC4125"/>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DEPENDENT </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VARIABLE</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224" name="Google Shape;224;p9"/>
          <p:cNvCxnSpPr/>
          <p:nvPr/>
        </p:nvCxnSpPr>
        <p:spPr>
          <a:xfrm flipH="1">
            <a:off x="6405975" y="2336725"/>
            <a:ext cx="1638300" cy="805800"/>
          </a:xfrm>
          <a:prstGeom prst="straightConnector1">
            <a:avLst/>
          </a:prstGeom>
          <a:noFill/>
          <a:ln w="38100" cap="flat" cmpd="sng">
            <a:solidFill>
              <a:srgbClr val="00FF00"/>
            </a:solidFill>
            <a:prstDash val="solid"/>
            <a:round/>
            <a:headEnd type="none" w="sm" len="sm"/>
            <a:tailEnd type="triangle" w="med" len="med"/>
          </a:ln>
        </p:spPr>
      </p:cxnSp>
      <p:cxnSp>
        <p:nvCxnSpPr>
          <p:cNvPr id="225" name="Google Shape;225;p9"/>
          <p:cNvCxnSpPr/>
          <p:nvPr/>
        </p:nvCxnSpPr>
        <p:spPr>
          <a:xfrm flipH="1">
            <a:off x="6208725" y="2260525"/>
            <a:ext cx="873000" cy="40200"/>
          </a:xfrm>
          <a:prstGeom prst="straightConnector1">
            <a:avLst/>
          </a:prstGeom>
          <a:noFill/>
          <a:ln w="38100" cap="flat" cmpd="sng">
            <a:solidFill>
              <a:srgbClr val="00FF00"/>
            </a:solidFill>
            <a:prstDash val="solid"/>
            <a:round/>
            <a:headEnd type="none" w="sm" len="sm"/>
            <a:tailEnd type="triangle" w="med" len="med"/>
          </a:ln>
        </p:spPr>
      </p:cxnSp>
      <p:sp>
        <p:nvSpPr>
          <p:cNvPr id="226" name="Google Shape;226;p9"/>
          <p:cNvSpPr txBox="1"/>
          <p:nvPr/>
        </p:nvSpPr>
        <p:spPr>
          <a:xfrm>
            <a:off x="6120000" y="4433300"/>
            <a:ext cx="2876100" cy="289200"/>
          </a:xfrm>
          <a:prstGeom prst="rect">
            <a:avLst/>
          </a:prstGeom>
          <a:solidFill>
            <a:srgbClr val="3C78D8"/>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CATEGORICAL DEPENDENT VARIABLE</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27" name="Google Shape;227;p9"/>
          <p:cNvSpPr txBox="1"/>
          <p:nvPr/>
        </p:nvSpPr>
        <p:spPr>
          <a:xfrm>
            <a:off x="6292425" y="4738100"/>
            <a:ext cx="2181600" cy="289200"/>
          </a:xfrm>
          <a:prstGeom prst="rect">
            <a:avLst/>
          </a:prstGeom>
          <a:solidFill>
            <a:srgbClr val="3C78D8"/>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1" i="0" u="none" strike="noStrike" kern="0" cap="none" spc="0" normalizeH="0" baseline="0" noProof="0">
                <a:ln>
                  <a:noFill/>
                </a:ln>
                <a:solidFill>
                  <a:srgbClr val="000000"/>
                </a:solidFill>
                <a:effectLst/>
                <a:uLnTx/>
                <a:uFillTx/>
                <a:latin typeface="Arial"/>
                <a:ea typeface="Arial"/>
                <a:cs typeface="Arial"/>
                <a:sym typeface="Arial"/>
              </a:rPr>
              <a:t>CLASSIFICATION  PROBLEM</a:t>
            </a:r>
            <a:endParaRPr kumimoji="0" sz="1100" b="1"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0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0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gtEl>
                                        <p:attrNameLst>
                                          <p:attrName>style.visibility</p:attrName>
                                        </p:attrNameLst>
                                      </p:cBhvr>
                                      <p:to>
                                        <p:strVal val="visible"/>
                                      </p:to>
                                    </p:set>
                                    <p:animEffect transition="in" filter="fade">
                                      <p:cBhvr>
                                        <p:cTn id="17" dur="1000"/>
                                        <p:tgtEl>
                                          <p:spTgt spid="2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gtEl>
                                        <p:attrNameLst>
                                          <p:attrName>style.visibility</p:attrName>
                                        </p:attrNameLst>
                                      </p:cBhvr>
                                      <p:to>
                                        <p:strVal val="visible"/>
                                      </p:to>
                                    </p:set>
                                    <p:animEffect transition="in" filter="fade">
                                      <p:cBhvr>
                                        <p:cTn id="22" dur="1000"/>
                                        <p:tgtEl>
                                          <p:spTgt spid="2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1000"/>
                                        <p:tgtEl>
                                          <p:spTgt spid="2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9"/>
                                        </p:tgtEl>
                                        <p:attrNameLst>
                                          <p:attrName>style.visibility</p:attrName>
                                        </p:attrNameLst>
                                      </p:cBhvr>
                                      <p:to>
                                        <p:strVal val="visible"/>
                                      </p:to>
                                    </p:set>
                                    <p:animEffect transition="in" filter="fade">
                                      <p:cBhvr>
                                        <p:cTn id="32" dur="1000"/>
                                        <p:tgtEl>
                                          <p:spTgt spid="2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0"/>
                                        </p:tgtEl>
                                        <p:attrNameLst>
                                          <p:attrName>style.visibility</p:attrName>
                                        </p:attrNameLst>
                                      </p:cBhvr>
                                      <p:to>
                                        <p:strVal val="visible"/>
                                      </p:to>
                                    </p:set>
                                    <p:animEffect transition="in" filter="fade">
                                      <p:cBhvr>
                                        <p:cTn id="37" dur="1000"/>
                                        <p:tgtEl>
                                          <p:spTgt spid="2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1"/>
                                        </p:tgtEl>
                                        <p:attrNameLst>
                                          <p:attrName>style.visibility</p:attrName>
                                        </p:attrNameLst>
                                      </p:cBhvr>
                                      <p:to>
                                        <p:strVal val="visible"/>
                                      </p:to>
                                    </p:set>
                                    <p:animEffect transition="in" filter="fade">
                                      <p:cBhvr>
                                        <p:cTn id="42" dur="1000"/>
                                        <p:tgtEl>
                                          <p:spTgt spid="2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
                                        </p:tgtEl>
                                        <p:attrNameLst>
                                          <p:attrName>style.visibility</p:attrName>
                                        </p:attrNameLst>
                                      </p:cBhvr>
                                      <p:to>
                                        <p:strVal val="visible"/>
                                      </p:to>
                                    </p:set>
                                    <p:animEffect transition="in" filter="fade">
                                      <p:cBhvr>
                                        <p:cTn id="47" dur="1000"/>
                                        <p:tgtEl>
                                          <p:spTgt spid="2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2"/>
                                        </p:tgtEl>
                                        <p:attrNameLst>
                                          <p:attrName>style.visibility</p:attrName>
                                        </p:attrNameLst>
                                      </p:cBhvr>
                                      <p:to>
                                        <p:strVal val="visible"/>
                                      </p:to>
                                    </p:set>
                                    <p:animEffect transition="in" filter="fade">
                                      <p:cBhvr>
                                        <p:cTn id="52" dur="1000"/>
                                        <p:tgtEl>
                                          <p:spTgt spid="2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4"/>
                                        </p:tgtEl>
                                        <p:attrNameLst>
                                          <p:attrName>style.visibility</p:attrName>
                                        </p:attrNameLst>
                                      </p:cBhvr>
                                      <p:to>
                                        <p:strVal val="visible"/>
                                      </p:to>
                                    </p:set>
                                    <p:animEffect transition="in" filter="fade">
                                      <p:cBhvr>
                                        <p:cTn id="57" dur="1000"/>
                                        <p:tgtEl>
                                          <p:spTgt spid="2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3"/>
                                        </p:tgtEl>
                                        <p:attrNameLst>
                                          <p:attrName>style.visibility</p:attrName>
                                        </p:attrNameLst>
                                      </p:cBhvr>
                                      <p:to>
                                        <p:strVal val="visible"/>
                                      </p:to>
                                    </p:set>
                                    <p:animEffect transition="in" filter="fade">
                                      <p:cBhvr>
                                        <p:cTn id="62" dur="1000"/>
                                        <p:tgtEl>
                                          <p:spTgt spid="2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26"/>
                                        </p:tgtEl>
                                        <p:attrNameLst>
                                          <p:attrName>style.visibility</p:attrName>
                                        </p:attrNameLst>
                                      </p:cBhvr>
                                      <p:to>
                                        <p:strVal val="visible"/>
                                      </p:to>
                                    </p:set>
                                    <p:animEffect transition="in" filter="fade">
                                      <p:cBhvr>
                                        <p:cTn id="67" dur="1000"/>
                                        <p:tgtEl>
                                          <p:spTgt spid="22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27"/>
                                        </p:tgtEl>
                                        <p:attrNameLst>
                                          <p:attrName>style.visibility</p:attrName>
                                        </p:attrNameLst>
                                      </p:cBhvr>
                                      <p:to>
                                        <p:strVal val="visible"/>
                                      </p:to>
                                    </p:set>
                                    <p:animEffect transition="in" filter="fade">
                                      <p:cBhvr>
                                        <p:cTn id="72" dur="1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0"/>
          <p:cNvSpPr txBox="1"/>
          <p:nvPr/>
        </p:nvSpPr>
        <p:spPr>
          <a:xfrm>
            <a:off x="2597775" y="872925"/>
            <a:ext cx="5331600" cy="452100"/>
          </a:xfrm>
          <a:prstGeom prst="rect">
            <a:avLst/>
          </a:prstGeom>
          <a:solidFill>
            <a:srgbClr val="FF9900"/>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GB" sz="2400" b="1" i="0" u="none" strike="noStrike" kern="0" cap="none" spc="0" normalizeH="0" baseline="0" noProof="0">
                <a:ln>
                  <a:noFill/>
                </a:ln>
                <a:solidFill>
                  <a:srgbClr val="000000"/>
                </a:solidFill>
                <a:effectLst/>
                <a:uLnTx/>
                <a:uFillTx/>
                <a:latin typeface="Arial"/>
                <a:ea typeface="Arial"/>
                <a:cs typeface="Arial"/>
                <a:sym typeface="Arial"/>
              </a:rPr>
              <a:t>MACHINE LEARNING PROCESS</a:t>
            </a:r>
            <a:endParaRPr kumimoji="0" sz="24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3" name="Google Shape;233;p10"/>
          <p:cNvSpPr/>
          <p:nvPr/>
        </p:nvSpPr>
        <p:spPr>
          <a:xfrm>
            <a:off x="1330274" y="2800447"/>
            <a:ext cx="901157" cy="615508"/>
          </a:xfrm>
          <a:prstGeom prst="flowChartMagneticDisk">
            <a:avLst/>
          </a:prstGeom>
          <a:solidFill>
            <a:srgbClr val="E06666"/>
          </a:solid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GB" sz="1400" b="0" i="0" u="none" strike="noStrike" kern="0" cap="none" spc="0" normalizeH="0" baseline="0" noProof="0">
                <a:ln>
                  <a:noFill/>
                </a:ln>
                <a:solidFill>
                  <a:srgbClr val="000000"/>
                </a:solidFill>
                <a:effectLst/>
                <a:uLnTx/>
                <a:uFillTx/>
                <a:latin typeface="Arial"/>
                <a:ea typeface="Arial"/>
                <a:cs typeface="Arial"/>
                <a:sym typeface="Arial"/>
              </a:rPr>
              <a:t>DATA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4" name="Google Shape;234;p10"/>
          <p:cNvSpPr txBox="1"/>
          <p:nvPr/>
        </p:nvSpPr>
        <p:spPr>
          <a:xfrm>
            <a:off x="3035004" y="2112800"/>
            <a:ext cx="1756200" cy="2011500"/>
          </a:xfrm>
          <a:prstGeom prst="rect">
            <a:avLst/>
          </a:prstGeom>
          <a:solidFill>
            <a:srgbClr val="93C47D"/>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GB" sz="1100" b="0" i="0" u="none" strike="noStrike" kern="0" cap="none" spc="0" normalizeH="0" baseline="0" noProof="0">
                <a:ln>
                  <a:noFill/>
                </a:ln>
                <a:solidFill>
                  <a:srgbClr val="000000"/>
                </a:solidFill>
                <a:effectLst/>
                <a:uLnTx/>
                <a:uFillTx/>
                <a:latin typeface="Arial"/>
                <a:ea typeface="Arial"/>
                <a:cs typeface="Arial"/>
                <a:sym typeface="Arial"/>
              </a:rPr>
              <a:t>I</a:t>
            </a: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mputing missing values.</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Scaling and normalising features.</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Feature engineering</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Transforming categorical features into numeric</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5" name="Google Shape;235;p10"/>
          <p:cNvSpPr txBox="1"/>
          <p:nvPr/>
        </p:nvSpPr>
        <p:spPr>
          <a:xfrm>
            <a:off x="4955844" y="2120207"/>
            <a:ext cx="1756200" cy="2011500"/>
          </a:xfrm>
          <a:prstGeom prst="rect">
            <a:avLst/>
          </a:prstGeom>
          <a:solidFill>
            <a:srgbClr val="93C47D"/>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Supervised models.</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Unsupervised models.</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Reinforcement models.</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6" name="Google Shape;236;p10"/>
          <p:cNvSpPr txBox="1"/>
          <p:nvPr/>
        </p:nvSpPr>
        <p:spPr>
          <a:xfrm>
            <a:off x="6876684" y="2112800"/>
            <a:ext cx="1756200" cy="2011500"/>
          </a:xfrm>
          <a:prstGeom prst="rect">
            <a:avLst/>
          </a:prstGeom>
          <a:solidFill>
            <a:srgbClr val="93C47D"/>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endParaRPr kumimoji="0" sz="13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Confusion matrix.</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Accuracy</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Precision &amp; Recall</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Train Test  validation</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0" i="0" u="none" strike="noStrike" kern="0" cap="none" spc="0" normalizeH="0" baseline="0" noProof="0">
                <a:ln>
                  <a:noFill/>
                </a:ln>
                <a:solidFill>
                  <a:srgbClr val="000000"/>
                </a:solidFill>
                <a:effectLst/>
                <a:uLnTx/>
                <a:uFillTx/>
                <a:latin typeface="Arial"/>
                <a:ea typeface="Arial"/>
                <a:cs typeface="Arial"/>
                <a:sym typeface="Arial"/>
              </a:rPr>
              <a:t>Checking overfitting and underfitting</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7" name="Google Shape;237;p10"/>
          <p:cNvSpPr txBox="1"/>
          <p:nvPr/>
        </p:nvSpPr>
        <p:spPr>
          <a:xfrm>
            <a:off x="3034900" y="2142225"/>
            <a:ext cx="1756200" cy="4521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1" i="0" u="none" strike="noStrike" kern="0" cap="none" spc="0" normalizeH="0" baseline="0" noProof="0">
                <a:ln>
                  <a:noFill/>
                </a:ln>
                <a:solidFill>
                  <a:srgbClr val="000000"/>
                </a:solidFill>
                <a:effectLst/>
                <a:uLnTx/>
                <a:uFillTx/>
                <a:latin typeface="Arial"/>
                <a:ea typeface="Arial"/>
                <a:cs typeface="Arial"/>
                <a:sym typeface="Arial"/>
              </a:rPr>
              <a:t>PREPROCESSING</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8" name="Google Shape;238;p10"/>
          <p:cNvSpPr txBox="1"/>
          <p:nvPr/>
        </p:nvSpPr>
        <p:spPr>
          <a:xfrm>
            <a:off x="4955850" y="2142225"/>
            <a:ext cx="1756200" cy="4521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1" i="0" u="none" strike="noStrike" kern="0" cap="none" spc="0" normalizeH="0" baseline="0" noProof="0">
                <a:ln>
                  <a:noFill/>
                </a:ln>
                <a:solidFill>
                  <a:srgbClr val="000000"/>
                </a:solidFill>
                <a:effectLst/>
                <a:uLnTx/>
                <a:uFillTx/>
                <a:latin typeface="Arial"/>
                <a:ea typeface="Arial"/>
                <a:cs typeface="Arial"/>
                <a:sym typeface="Arial"/>
              </a:rPr>
              <a:t>MODELING</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9" name="Google Shape;239;p10"/>
          <p:cNvSpPr txBox="1"/>
          <p:nvPr/>
        </p:nvSpPr>
        <p:spPr>
          <a:xfrm>
            <a:off x="6876600" y="2138650"/>
            <a:ext cx="1756200" cy="4521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GB" sz="1200" b="1" i="0" u="none" strike="noStrike" kern="0" cap="none" spc="0" normalizeH="0" baseline="0" noProof="0">
                <a:ln>
                  <a:noFill/>
                </a:ln>
                <a:solidFill>
                  <a:srgbClr val="000000"/>
                </a:solidFill>
                <a:effectLst/>
                <a:uLnTx/>
                <a:uFillTx/>
                <a:latin typeface="Arial"/>
                <a:ea typeface="Arial"/>
                <a:cs typeface="Arial"/>
                <a:sym typeface="Arial"/>
              </a:rPr>
              <a:t>MODEL EVALUATION</a:t>
            </a:r>
            <a:endParaRPr kumimoji="0" sz="12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0" name="Google Shape;240;p10"/>
          <p:cNvSpPr/>
          <p:nvPr/>
        </p:nvSpPr>
        <p:spPr>
          <a:xfrm>
            <a:off x="2419850" y="1999550"/>
            <a:ext cx="429600" cy="23904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1" name="Google Shape;241;p10"/>
          <p:cNvSpPr/>
          <p:nvPr/>
        </p:nvSpPr>
        <p:spPr>
          <a:xfrm>
            <a:off x="519675" y="1504100"/>
            <a:ext cx="561300" cy="3397800"/>
          </a:xfrm>
          <a:prstGeom prst="rightArrowCallout">
            <a:avLst>
              <a:gd name="adj1" fmla="val 25000"/>
              <a:gd name="adj2" fmla="val 25000"/>
              <a:gd name="adj3" fmla="val 25000"/>
              <a:gd name="adj4" fmla="val 6497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r>
              <a:rPr kumimoji="0" lang="en-GB" sz="1300" b="1" i="0" u="none" strike="noStrike" kern="0" cap="none" spc="0" normalizeH="0" baseline="0" noProof="0">
                <a:ln>
                  <a:noFill/>
                </a:ln>
                <a:solidFill>
                  <a:srgbClr val="000000"/>
                </a:solidFill>
                <a:effectLst/>
                <a:uLnTx/>
                <a:uFillTx/>
                <a:latin typeface="Arial"/>
                <a:ea typeface="Arial"/>
                <a:cs typeface="Arial"/>
                <a:sym typeface="Arial"/>
              </a:rPr>
              <a:t>PROBLEM </a:t>
            </a:r>
            <a:endParaRPr kumimoji="0" sz="13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endParaRPr kumimoji="0" sz="13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r>
              <a:rPr kumimoji="0" lang="en-GB" sz="1300" b="1" i="0" u="none" strike="noStrike" kern="0" cap="none" spc="0" normalizeH="0" baseline="0" noProof="0">
                <a:ln>
                  <a:noFill/>
                </a:ln>
                <a:solidFill>
                  <a:srgbClr val="000000"/>
                </a:solidFill>
                <a:effectLst/>
                <a:uLnTx/>
                <a:uFillTx/>
                <a:latin typeface="Arial"/>
                <a:ea typeface="Arial"/>
                <a:cs typeface="Arial"/>
                <a:sym typeface="Arial"/>
              </a:rPr>
              <a:t>STATEMENT</a:t>
            </a:r>
            <a:endParaRPr kumimoji="0" sz="13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2" name="Google Shape;242;p10"/>
          <p:cNvSpPr/>
          <p:nvPr/>
        </p:nvSpPr>
        <p:spPr>
          <a:xfrm>
            <a:off x="2641825" y="4476400"/>
            <a:ext cx="6285000" cy="4521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3" name="Google Shape;243;p10"/>
          <p:cNvSpPr/>
          <p:nvPr/>
        </p:nvSpPr>
        <p:spPr>
          <a:xfrm>
            <a:off x="2419850" y="4476400"/>
            <a:ext cx="2197800" cy="452100"/>
          </a:xfrm>
          <a:prstGeom prst="chevron">
            <a:avLst>
              <a:gd name="adj" fmla="val 50000"/>
            </a:avLst>
          </a:prstGeom>
          <a:solidFill>
            <a:srgbClr val="FFFFFF"/>
          </a:solid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300"/>
              <a:buFont typeface="Arial"/>
              <a:buNone/>
              <a:tabLst/>
              <a:defRPr/>
            </a:pPr>
            <a:r>
              <a:rPr kumimoji="0" lang="en-GB" sz="1300" b="0" i="0" u="none" strike="noStrike" kern="0" cap="none" spc="0" normalizeH="0" baseline="0" noProof="0">
                <a:ln>
                  <a:noFill/>
                </a:ln>
                <a:solidFill>
                  <a:srgbClr val="000000"/>
                </a:solidFill>
                <a:effectLst/>
                <a:uLnTx/>
                <a:uFillTx/>
                <a:latin typeface="Arial"/>
                <a:ea typeface="Arial"/>
                <a:cs typeface="Arial"/>
                <a:sym typeface="Arial"/>
              </a:rPr>
              <a:t>Divide data into training and testing</a:t>
            </a:r>
            <a:endParaRPr kumimoji="0" sz="13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4" name="Google Shape;244;p10"/>
          <p:cNvSpPr/>
          <p:nvPr/>
        </p:nvSpPr>
        <p:spPr>
          <a:xfrm>
            <a:off x="4572000" y="4472025"/>
            <a:ext cx="2197800" cy="452100"/>
          </a:xfrm>
          <a:prstGeom prst="chevron">
            <a:avLst>
              <a:gd name="adj" fmla="val 50000"/>
            </a:avLst>
          </a:prstGeom>
          <a:solidFill>
            <a:srgbClr val="FFFFFF"/>
          </a:solid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300"/>
              <a:buFont typeface="Arial"/>
              <a:buNone/>
              <a:tabLst/>
              <a:defRPr/>
            </a:pPr>
            <a:r>
              <a:rPr kumimoji="0" lang="en-GB" sz="1300" b="0" i="0" u="none" strike="noStrike" kern="0" cap="none" spc="0" normalizeH="0" baseline="0" noProof="0">
                <a:ln>
                  <a:noFill/>
                </a:ln>
                <a:solidFill>
                  <a:srgbClr val="000000"/>
                </a:solidFill>
                <a:effectLst/>
                <a:uLnTx/>
                <a:uFillTx/>
                <a:latin typeface="Arial"/>
                <a:ea typeface="Arial"/>
                <a:cs typeface="Arial"/>
                <a:sym typeface="Arial"/>
              </a:rPr>
              <a:t>Apply model as per problem statement.</a:t>
            </a:r>
            <a:endParaRPr kumimoji="0" sz="13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5" name="Google Shape;245;p10"/>
          <p:cNvSpPr/>
          <p:nvPr/>
        </p:nvSpPr>
        <p:spPr>
          <a:xfrm>
            <a:off x="6732000" y="4476400"/>
            <a:ext cx="2197800" cy="452100"/>
          </a:xfrm>
          <a:prstGeom prst="chevron">
            <a:avLst>
              <a:gd name="adj" fmla="val 50000"/>
            </a:avLst>
          </a:prstGeom>
          <a:solidFill>
            <a:srgbClr val="FFFFFF"/>
          </a:solid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300"/>
              <a:buFont typeface="Arial"/>
              <a:buNone/>
              <a:tabLst/>
              <a:defRPr/>
            </a:pPr>
            <a:r>
              <a:rPr kumimoji="0" lang="en-GB" sz="1300" b="0" i="0" u="none" strike="noStrike" kern="0" cap="none" spc="0" normalizeH="0" baseline="0" noProof="0">
                <a:ln>
                  <a:noFill/>
                </a:ln>
                <a:solidFill>
                  <a:srgbClr val="000000"/>
                </a:solidFill>
                <a:effectLst/>
                <a:uLnTx/>
                <a:uFillTx/>
                <a:latin typeface="Arial"/>
                <a:ea typeface="Arial"/>
                <a:cs typeface="Arial"/>
                <a:sym typeface="Arial"/>
              </a:rPr>
              <a:t>Evaluate model performance</a:t>
            </a:r>
            <a:endParaRPr kumimoji="0" sz="13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246" name="Google Shape;246;p10"/>
          <p:cNvCxnSpPr/>
          <p:nvPr/>
        </p:nvCxnSpPr>
        <p:spPr>
          <a:xfrm>
            <a:off x="3612525" y="4176575"/>
            <a:ext cx="13500" cy="375900"/>
          </a:xfrm>
          <a:prstGeom prst="straightConnector1">
            <a:avLst/>
          </a:prstGeom>
          <a:noFill/>
          <a:ln w="28575" cap="flat" cmpd="sng">
            <a:solidFill>
              <a:schemeClr val="dk2"/>
            </a:solidFill>
            <a:prstDash val="solid"/>
            <a:round/>
            <a:headEnd type="none" w="sm" len="sm"/>
            <a:tailEnd type="triangle" w="med" len="med"/>
          </a:ln>
        </p:spPr>
      </p:cxnSp>
      <p:cxnSp>
        <p:nvCxnSpPr>
          <p:cNvPr id="247" name="Google Shape;247;p10"/>
          <p:cNvCxnSpPr/>
          <p:nvPr/>
        </p:nvCxnSpPr>
        <p:spPr>
          <a:xfrm>
            <a:off x="5664150" y="4100675"/>
            <a:ext cx="13500" cy="375900"/>
          </a:xfrm>
          <a:prstGeom prst="straightConnector1">
            <a:avLst/>
          </a:prstGeom>
          <a:noFill/>
          <a:ln w="28575" cap="flat" cmpd="sng">
            <a:solidFill>
              <a:schemeClr val="dk2"/>
            </a:solidFill>
            <a:prstDash val="solid"/>
            <a:round/>
            <a:headEnd type="none" w="sm" len="sm"/>
            <a:tailEnd type="triangle" w="med" len="med"/>
          </a:ln>
        </p:spPr>
      </p:cxnSp>
      <p:cxnSp>
        <p:nvCxnSpPr>
          <p:cNvPr id="248" name="Google Shape;248;p10"/>
          <p:cNvCxnSpPr/>
          <p:nvPr/>
        </p:nvCxnSpPr>
        <p:spPr>
          <a:xfrm>
            <a:off x="7715775" y="4100375"/>
            <a:ext cx="13500" cy="375900"/>
          </a:xfrm>
          <a:prstGeom prst="straightConnector1">
            <a:avLst/>
          </a:prstGeom>
          <a:noFill/>
          <a:ln w="2857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1000"/>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gtEl>
                                        <p:attrNameLst>
                                          <p:attrName>style.visibility</p:attrName>
                                        </p:attrNameLst>
                                      </p:cBhvr>
                                      <p:to>
                                        <p:strVal val="visible"/>
                                      </p:to>
                                    </p:set>
                                    <p:animEffect transition="in" filter="fade">
                                      <p:cBhvr>
                                        <p:cTn id="12" dur="1000"/>
                                        <p:tgtEl>
                                          <p:spTgt spid="2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gtEl>
                                        <p:attrNameLst>
                                          <p:attrName>style.visibility</p:attrName>
                                        </p:attrNameLst>
                                      </p:cBhvr>
                                      <p:to>
                                        <p:strVal val="visible"/>
                                      </p:to>
                                    </p:set>
                                    <p:animEffect transition="in" filter="fade">
                                      <p:cBhvr>
                                        <p:cTn id="17" dur="1000"/>
                                        <p:tgtEl>
                                          <p:spTgt spid="2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7"/>
                                        </p:tgtEl>
                                        <p:attrNameLst>
                                          <p:attrName>style.visibility</p:attrName>
                                        </p:attrNameLst>
                                      </p:cBhvr>
                                      <p:to>
                                        <p:strVal val="visible"/>
                                      </p:to>
                                    </p:set>
                                    <p:animEffect transition="in" filter="fade">
                                      <p:cBhvr>
                                        <p:cTn id="22" dur="1000"/>
                                        <p:tgtEl>
                                          <p:spTgt spid="2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4">
                                            <p:txEl>
                                              <p:pRg st="0" end="0"/>
                                            </p:txEl>
                                          </p:spTgt>
                                        </p:tgtEl>
                                        <p:attrNameLst>
                                          <p:attrName>style.visibility</p:attrName>
                                        </p:attrNameLst>
                                      </p:cBhvr>
                                      <p:to>
                                        <p:strVal val="visible"/>
                                      </p:to>
                                    </p:set>
                                    <p:animEffect transition="in" filter="fade">
                                      <p:cBhvr>
                                        <p:cTn id="27" dur="1000"/>
                                        <p:tgtEl>
                                          <p:spTgt spid="23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4">
                                            <p:txEl>
                                              <p:pRg st="1" end="1"/>
                                            </p:txEl>
                                          </p:spTgt>
                                        </p:tgtEl>
                                        <p:attrNameLst>
                                          <p:attrName>style.visibility</p:attrName>
                                        </p:attrNameLst>
                                      </p:cBhvr>
                                      <p:to>
                                        <p:strVal val="visible"/>
                                      </p:to>
                                    </p:set>
                                    <p:animEffect transition="in" filter="fade">
                                      <p:cBhvr>
                                        <p:cTn id="32" dur="1000"/>
                                        <p:tgtEl>
                                          <p:spTgt spid="23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4">
                                            <p:txEl>
                                              <p:pRg st="2" end="2"/>
                                            </p:txEl>
                                          </p:spTgt>
                                        </p:tgtEl>
                                        <p:attrNameLst>
                                          <p:attrName>style.visibility</p:attrName>
                                        </p:attrNameLst>
                                      </p:cBhvr>
                                      <p:to>
                                        <p:strVal val="visible"/>
                                      </p:to>
                                    </p:set>
                                    <p:animEffect transition="in" filter="fade">
                                      <p:cBhvr>
                                        <p:cTn id="37" dur="1000"/>
                                        <p:tgtEl>
                                          <p:spTgt spid="23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4">
                                            <p:txEl>
                                              <p:pRg st="3" end="3"/>
                                            </p:txEl>
                                          </p:spTgt>
                                        </p:tgtEl>
                                        <p:attrNameLst>
                                          <p:attrName>style.visibility</p:attrName>
                                        </p:attrNameLst>
                                      </p:cBhvr>
                                      <p:to>
                                        <p:strVal val="visible"/>
                                      </p:to>
                                    </p:set>
                                    <p:animEffect transition="in" filter="fade">
                                      <p:cBhvr>
                                        <p:cTn id="42" dur="1000"/>
                                        <p:tgtEl>
                                          <p:spTgt spid="23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4">
                                            <p:txEl>
                                              <p:pRg st="4" end="4"/>
                                            </p:txEl>
                                          </p:spTgt>
                                        </p:tgtEl>
                                        <p:attrNameLst>
                                          <p:attrName>style.visibility</p:attrName>
                                        </p:attrNameLst>
                                      </p:cBhvr>
                                      <p:to>
                                        <p:strVal val="visible"/>
                                      </p:to>
                                    </p:set>
                                    <p:animEffect transition="in" filter="fade">
                                      <p:cBhvr>
                                        <p:cTn id="47" dur="1000"/>
                                        <p:tgtEl>
                                          <p:spTgt spid="23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4">
                                            <p:txEl>
                                              <p:pRg st="5" end="5"/>
                                            </p:txEl>
                                          </p:spTgt>
                                        </p:tgtEl>
                                        <p:attrNameLst>
                                          <p:attrName>style.visibility</p:attrName>
                                        </p:attrNameLst>
                                      </p:cBhvr>
                                      <p:to>
                                        <p:strVal val="visible"/>
                                      </p:to>
                                    </p:set>
                                    <p:animEffect transition="in" filter="fade">
                                      <p:cBhvr>
                                        <p:cTn id="52" dur="1000"/>
                                        <p:tgtEl>
                                          <p:spTgt spid="234">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6"/>
                                        </p:tgtEl>
                                        <p:attrNameLst>
                                          <p:attrName>style.visibility</p:attrName>
                                        </p:attrNameLst>
                                      </p:cBhvr>
                                      <p:to>
                                        <p:strVal val="visible"/>
                                      </p:to>
                                    </p:set>
                                    <p:animEffect transition="in" filter="fade">
                                      <p:cBhvr>
                                        <p:cTn id="57" dur="1000"/>
                                        <p:tgtEl>
                                          <p:spTgt spid="24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2"/>
                                        </p:tgtEl>
                                        <p:attrNameLst>
                                          <p:attrName>style.visibility</p:attrName>
                                        </p:attrNameLst>
                                      </p:cBhvr>
                                      <p:to>
                                        <p:strVal val="visible"/>
                                      </p:to>
                                    </p:set>
                                    <p:animEffect transition="in" filter="fade">
                                      <p:cBhvr>
                                        <p:cTn id="62" dur="1000"/>
                                        <p:tgtEl>
                                          <p:spTgt spid="2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3"/>
                                        </p:tgtEl>
                                        <p:attrNameLst>
                                          <p:attrName>style.visibility</p:attrName>
                                        </p:attrNameLst>
                                      </p:cBhvr>
                                      <p:to>
                                        <p:strVal val="visible"/>
                                      </p:to>
                                    </p:set>
                                    <p:animEffect transition="in" filter="fade">
                                      <p:cBhvr>
                                        <p:cTn id="67" dur="1000"/>
                                        <p:tgtEl>
                                          <p:spTgt spid="24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fade">
                                      <p:cBhvr>
                                        <p:cTn id="72" dur="1000"/>
                                        <p:tgtEl>
                                          <p:spTgt spid="23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35">
                                            <p:txEl>
                                              <p:pRg st="0" end="0"/>
                                            </p:txEl>
                                          </p:spTgt>
                                        </p:tgtEl>
                                        <p:attrNameLst>
                                          <p:attrName>style.visibility</p:attrName>
                                        </p:attrNameLst>
                                      </p:cBhvr>
                                      <p:to>
                                        <p:strVal val="visible"/>
                                      </p:to>
                                    </p:set>
                                    <p:animEffect transition="in" filter="fade">
                                      <p:cBhvr>
                                        <p:cTn id="77" dur="1000"/>
                                        <p:tgtEl>
                                          <p:spTgt spid="23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
                                            <p:txEl>
                                              <p:pRg st="1" end="1"/>
                                            </p:txEl>
                                          </p:spTgt>
                                        </p:tgtEl>
                                        <p:attrNameLst>
                                          <p:attrName>style.visibility</p:attrName>
                                        </p:attrNameLst>
                                      </p:cBhvr>
                                      <p:to>
                                        <p:strVal val="visible"/>
                                      </p:to>
                                    </p:set>
                                    <p:animEffect transition="in" filter="fade">
                                      <p:cBhvr>
                                        <p:cTn id="82" dur="1000"/>
                                        <p:tgtEl>
                                          <p:spTgt spid="235">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5">
                                            <p:txEl>
                                              <p:pRg st="2" end="2"/>
                                            </p:txEl>
                                          </p:spTgt>
                                        </p:tgtEl>
                                        <p:attrNameLst>
                                          <p:attrName>style.visibility</p:attrName>
                                        </p:attrNameLst>
                                      </p:cBhvr>
                                      <p:to>
                                        <p:strVal val="visible"/>
                                      </p:to>
                                    </p:set>
                                    <p:animEffect transition="in" filter="fade">
                                      <p:cBhvr>
                                        <p:cTn id="87" dur="1000"/>
                                        <p:tgtEl>
                                          <p:spTgt spid="235">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35">
                                            <p:txEl>
                                              <p:pRg st="3" end="3"/>
                                            </p:txEl>
                                          </p:spTgt>
                                        </p:tgtEl>
                                        <p:attrNameLst>
                                          <p:attrName>style.visibility</p:attrName>
                                        </p:attrNameLst>
                                      </p:cBhvr>
                                      <p:to>
                                        <p:strVal val="visible"/>
                                      </p:to>
                                    </p:set>
                                    <p:animEffect transition="in" filter="fade">
                                      <p:cBhvr>
                                        <p:cTn id="92" dur="1000"/>
                                        <p:tgtEl>
                                          <p:spTgt spid="235">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35">
                                            <p:txEl>
                                              <p:pRg st="4" end="4"/>
                                            </p:txEl>
                                          </p:spTgt>
                                        </p:tgtEl>
                                        <p:attrNameLst>
                                          <p:attrName>style.visibility</p:attrName>
                                        </p:attrNameLst>
                                      </p:cBhvr>
                                      <p:to>
                                        <p:strVal val="visible"/>
                                      </p:to>
                                    </p:set>
                                    <p:animEffect transition="in" filter="fade">
                                      <p:cBhvr>
                                        <p:cTn id="97" dur="1000"/>
                                        <p:tgtEl>
                                          <p:spTgt spid="235">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35">
                                            <p:txEl>
                                              <p:pRg st="5" end="5"/>
                                            </p:txEl>
                                          </p:spTgt>
                                        </p:tgtEl>
                                        <p:attrNameLst>
                                          <p:attrName>style.visibility</p:attrName>
                                        </p:attrNameLst>
                                      </p:cBhvr>
                                      <p:to>
                                        <p:strVal val="visible"/>
                                      </p:to>
                                    </p:set>
                                    <p:animEffect transition="in" filter="fade">
                                      <p:cBhvr>
                                        <p:cTn id="102" dur="1000"/>
                                        <p:tgtEl>
                                          <p:spTgt spid="235">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47"/>
                                        </p:tgtEl>
                                        <p:attrNameLst>
                                          <p:attrName>style.visibility</p:attrName>
                                        </p:attrNameLst>
                                      </p:cBhvr>
                                      <p:to>
                                        <p:strVal val="visible"/>
                                      </p:to>
                                    </p:set>
                                    <p:animEffect transition="in" filter="fade">
                                      <p:cBhvr>
                                        <p:cTn id="107" dur="1000"/>
                                        <p:tgtEl>
                                          <p:spTgt spid="24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44"/>
                                        </p:tgtEl>
                                        <p:attrNameLst>
                                          <p:attrName>style.visibility</p:attrName>
                                        </p:attrNameLst>
                                      </p:cBhvr>
                                      <p:to>
                                        <p:strVal val="visible"/>
                                      </p:to>
                                    </p:set>
                                    <p:animEffect transition="in" filter="fade">
                                      <p:cBhvr>
                                        <p:cTn id="112" dur="1000"/>
                                        <p:tgtEl>
                                          <p:spTgt spid="24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39"/>
                                        </p:tgtEl>
                                        <p:attrNameLst>
                                          <p:attrName>style.visibility</p:attrName>
                                        </p:attrNameLst>
                                      </p:cBhvr>
                                      <p:to>
                                        <p:strVal val="visible"/>
                                      </p:to>
                                    </p:set>
                                    <p:animEffect transition="in" filter="fade">
                                      <p:cBhvr>
                                        <p:cTn id="117" dur="1000"/>
                                        <p:tgtEl>
                                          <p:spTgt spid="23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36">
                                            <p:txEl>
                                              <p:pRg st="0" end="0"/>
                                            </p:txEl>
                                          </p:spTgt>
                                        </p:tgtEl>
                                        <p:attrNameLst>
                                          <p:attrName>style.visibility</p:attrName>
                                        </p:attrNameLst>
                                      </p:cBhvr>
                                      <p:to>
                                        <p:strVal val="visible"/>
                                      </p:to>
                                    </p:set>
                                    <p:animEffect transition="in" filter="fade">
                                      <p:cBhvr>
                                        <p:cTn id="122" dur="1000"/>
                                        <p:tgtEl>
                                          <p:spTgt spid="236">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36">
                                            <p:txEl>
                                              <p:pRg st="1" end="1"/>
                                            </p:txEl>
                                          </p:spTgt>
                                        </p:tgtEl>
                                        <p:attrNameLst>
                                          <p:attrName>style.visibility</p:attrName>
                                        </p:attrNameLst>
                                      </p:cBhvr>
                                      <p:to>
                                        <p:strVal val="visible"/>
                                      </p:to>
                                    </p:set>
                                    <p:animEffect transition="in" filter="fade">
                                      <p:cBhvr>
                                        <p:cTn id="127" dur="1000"/>
                                        <p:tgtEl>
                                          <p:spTgt spid="236">
                                            <p:txEl>
                                              <p:pRg st="1" end="1"/>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236">
                                            <p:txEl>
                                              <p:pRg st="2" end="2"/>
                                            </p:txEl>
                                          </p:spTgt>
                                        </p:tgtEl>
                                        <p:attrNameLst>
                                          <p:attrName>style.visibility</p:attrName>
                                        </p:attrNameLst>
                                      </p:cBhvr>
                                      <p:to>
                                        <p:strVal val="visible"/>
                                      </p:to>
                                    </p:set>
                                    <p:animEffect transition="in" filter="fade">
                                      <p:cBhvr>
                                        <p:cTn id="132" dur="1000"/>
                                        <p:tgtEl>
                                          <p:spTgt spid="236">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236">
                                            <p:txEl>
                                              <p:pRg st="3" end="3"/>
                                            </p:txEl>
                                          </p:spTgt>
                                        </p:tgtEl>
                                        <p:attrNameLst>
                                          <p:attrName>style.visibility</p:attrName>
                                        </p:attrNameLst>
                                      </p:cBhvr>
                                      <p:to>
                                        <p:strVal val="visible"/>
                                      </p:to>
                                    </p:set>
                                    <p:animEffect transition="in" filter="fade">
                                      <p:cBhvr>
                                        <p:cTn id="137" dur="1000"/>
                                        <p:tgtEl>
                                          <p:spTgt spid="236">
                                            <p:txEl>
                                              <p:pRg st="3" end="3"/>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236">
                                            <p:txEl>
                                              <p:pRg st="4" end="4"/>
                                            </p:txEl>
                                          </p:spTgt>
                                        </p:tgtEl>
                                        <p:attrNameLst>
                                          <p:attrName>style.visibility</p:attrName>
                                        </p:attrNameLst>
                                      </p:cBhvr>
                                      <p:to>
                                        <p:strVal val="visible"/>
                                      </p:to>
                                    </p:set>
                                    <p:animEffect transition="in" filter="fade">
                                      <p:cBhvr>
                                        <p:cTn id="142" dur="1000"/>
                                        <p:tgtEl>
                                          <p:spTgt spid="236">
                                            <p:txEl>
                                              <p:pRg st="4" end="4"/>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36">
                                            <p:txEl>
                                              <p:pRg st="5" end="5"/>
                                            </p:txEl>
                                          </p:spTgt>
                                        </p:tgtEl>
                                        <p:attrNameLst>
                                          <p:attrName>style.visibility</p:attrName>
                                        </p:attrNameLst>
                                      </p:cBhvr>
                                      <p:to>
                                        <p:strVal val="visible"/>
                                      </p:to>
                                    </p:set>
                                    <p:animEffect transition="in" filter="fade">
                                      <p:cBhvr>
                                        <p:cTn id="147" dur="1000"/>
                                        <p:tgtEl>
                                          <p:spTgt spid="236">
                                            <p:txEl>
                                              <p:pRg st="5" end="5"/>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236">
                                            <p:txEl>
                                              <p:pRg st="6" end="6"/>
                                            </p:txEl>
                                          </p:spTgt>
                                        </p:tgtEl>
                                        <p:attrNameLst>
                                          <p:attrName>style.visibility</p:attrName>
                                        </p:attrNameLst>
                                      </p:cBhvr>
                                      <p:to>
                                        <p:strVal val="visible"/>
                                      </p:to>
                                    </p:set>
                                    <p:animEffect transition="in" filter="fade">
                                      <p:cBhvr>
                                        <p:cTn id="152" dur="1000"/>
                                        <p:tgtEl>
                                          <p:spTgt spid="236">
                                            <p:txEl>
                                              <p:pRg st="6" end="6"/>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236">
                                            <p:txEl>
                                              <p:pRg st="7" end="7"/>
                                            </p:txEl>
                                          </p:spTgt>
                                        </p:tgtEl>
                                        <p:attrNameLst>
                                          <p:attrName>style.visibility</p:attrName>
                                        </p:attrNameLst>
                                      </p:cBhvr>
                                      <p:to>
                                        <p:strVal val="visible"/>
                                      </p:to>
                                    </p:set>
                                    <p:animEffect transition="in" filter="fade">
                                      <p:cBhvr>
                                        <p:cTn id="157" dur="1000"/>
                                        <p:tgtEl>
                                          <p:spTgt spid="236">
                                            <p:txEl>
                                              <p:pRg st="7" end="7"/>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248"/>
                                        </p:tgtEl>
                                        <p:attrNameLst>
                                          <p:attrName>style.visibility</p:attrName>
                                        </p:attrNameLst>
                                      </p:cBhvr>
                                      <p:to>
                                        <p:strVal val="visible"/>
                                      </p:to>
                                    </p:set>
                                    <p:animEffect transition="in" filter="fade">
                                      <p:cBhvr>
                                        <p:cTn id="162" dur="1000"/>
                                        <p:tgtEl>
                                          <p:spTgt spid="248"/>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245"/>
                                        </p:tgtEl>
                                        <p:attrNameLst>
                                          <p:attrName>style.visibility</p:attrName>
                                        </p:attrNameLst>
                                      </p:cBhvr>
                                      <p:to>
                                        <p:strVal val="visible"/>
                                      </p:to>
                                    </p:set>
                                    <p:animEffect transition="in" filter="fade">
                                      <p:cBhvr>
                                        <p:cTn id="167" dur="1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p:nvPr/>
        </p:nvSpPr>
        <p:spPr>
          <a:xfrm>
            <a:off x="1876650" y="837000"/>
            <a:ext cx="5169900" cy="4521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GB" sz="2000" b="1" i="0" u="none" strike="noStrike" kern="0" cap="none" spc="0" normalizeH="0" baseline="0" noProof="0">
                <a:ln>
                  <a:noFill/>
                </a:ln>
                <a:solidFill>
                  <a:srgbClr val="000000"/>
                </a:solidFill>
                <a:effectLst/>
                <a:uLnTx/>
                <a:uFillTx/>
                <a:latin typeface="Arial"/>
                <a:ea typeface="Arial"/>
                <a:cs typeface="Arial"/>
                <a:sym typeface="Arial"/>
              </a:rPr>
              <a:t>APPLICATIONS OF MACHINE LEARNING </a:t>
            </a:r>
            <a:endParaRPr kumimoji="0" sz="20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86" name="Google Shape;186;p7"/>
          <p:cNvSpPr txBox="1"/>
          <p:nvPr/>
        </p:nvSpPr>
        <p:spPr>
          <a:xfrm>
            <a:off x="1181300" y="1668100"/>
            <a:ext cx="2848800" cy="3900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GB" sz="1500" b="1" i="0" u="none" strike="noStrike" kern="0" cap="none" spc="0" normalizeH="0" baseline="0" noProof="0">
                <a:ln>
                  <a:noFill/>
                </a:ln>
                <a:solidFill>
                  <a:srgbClr val="000000"/>
                </a:solidFill>
                <a:effectLst/>
                <a:uLnTx/>
                <a:uFillTx/>
                <a:latin typeface="Arial"/>
                <a:ea typeface="Arial"/>
                <a:cs typeface="Arial"/>
                <a:sym typeface="Arial"/>
              </a:rPr>
              <a:t>Virtual personal assistants. </a:t>
            </a:r>
            <a:endParaRPr kumimoji="0" sz="15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87" name="Google Shape;187;p7"/>
          <p:cNvSpPr txBox="1"/>
          <p:nvPr/>
        </p:nvSpPr>
        <p:spPr>
          <a:xfrm>
            <a:off x="4887850" y="1668100"/>
            <a:ext cx="2742600" cy="3900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GB" sz="1500" b="1" i="0" u="none" strike="noStrike" kern="0" cap="none" spc="0" normalizeH="0" baseline="0" noProof="0">
                <a:ln>
                  <a:noFill/>
                </a:ln>
                <a:solidFill>
                  <a:srgbClr val="000000"/>
                </a:solidFill>
                <a:effectLst/>
                <a:uLnTx/>
                <a:uFillTx/>
                <a:latin typeface="Arial"/>
                <a:ea typeface="Arial"/>
                <a:cs typeface="Arial"/>
                <a:sym typeface="Arial"/>
              </a:rPr>
              <a:t>Recommendation engines</a:t>
            </a:r>
            <a:endParaRPr kumimoji="0" sz="15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88" name="Google Shape;188;p7"/>
          <p:cNvSpPr txBox="1"/>
          <p:nvPr/>
        </p:nvSpPr>
        <p:spPr>
          <a:xfrm>
            <a:off x="4887850" y="2376750"/>
            <a:ext cx="2742600" cy="3900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GB" sz="1500" b="1" i="0" u="none" strike="noStrike" kern="0" cap="none" spc="0" normalizeH="0" baseline="0" noProof="0">
                <a:ln>
                  <a:noFill/>
                </a:ln>
                <a:solidFill>
                  <a:srgbClr val="000000"/>
                </a:solidFill>
                <a:effectLst/>
                <a:uLnTx/>
                <a:uFillTx/>
                <a:latin typeface="Arial"/>
                <a:ea typeface="Arial"/>
                <a:cs typeface="Arial"/>
                <a:sym typeface="Arial"/>
              </a:rPr>
              <a:t>Self driving cars</a:t>
            </a:r>
            <a:endParaRPr kumimoji="0" sz="15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89" name="Google Shape;189;p7"/>
          <p:cNvSpPr txBox="1"/>
          <p:nvPr/>
        </p:nvSpPr>
        <p:spPr>
          <a:xfrm>
            <a:off x="1181300" y="2376750"/>
            <a:ext cx="2848800" cy="3900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GB" sz="1500" b="1" i="0" u="none" strike="noStrike" kern="0" cap="none" spc="0" normalizeH="0" baseline="0" noProof="0">
                <a:ln>
                  <a:noFill/>
                </a:ln>
                <a:solidFill>
                  <a:srgbClr val="000000"/>
                </a:solidFill>
                <a:effectLst/>
                <a:uLnTx/>
                <a:uFillTx/>
                <a:latin typeface="Arial"/>
                <a:ea typeface="Arial"/>
                <a:cs typeface="Arial"/>
                <a:sym typeface="Arial"/>
              </a:rPr>
              <a:t>Fraud detection</a:t>
            </a:r>
            <a:endParaRPr kumimoji="0" sz="15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90" name="Google Shape;190;p7"/>
          <p:cNvSpPr txBox="1"/>
          <p:nvPr/>
        </p:nvSpPr>
        <p:spPr>
          <a:xfrm>
            <a:off x="1181300" y="3085400"/>
            <a:ext cx="2848800" cy="3900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GB" sz="1500" b="1" i="0" u="none" strike="noStrike" kern="0" cap="none" spc="0" normalizeH="0" baseline="0" noProof="0">
                <a:ln>
                  <a:noFill/>
                </a:ln>
                <a:solidFill>
                  <a:srgbClr val="000000"/>
                </a:solidFill>
                <a:effectLst/>
                <a:uLnTx/>
                <a:uFillTx/>
                <a:latin typeface="Arial"/>
                <a:ea typeface="Arial"/>
                <a:cs typeface="Arial"/>
                <a:sym typeface="Arial"/>
              </a:rPr>
              <a:t>Stock movement prediction</a:t>
            </a:r>
            <a:endParaRPr kumimoji="0" sz="15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91" name="Google Shape;191;p7"/>
          <p:cNvSpPr txBox="1"/>
          <p:nvPr/>
        </p:nvSpPr>
        <p:spPr>
          <a:xfrm>
            <a:off x="4806100" y="3085400"/>
            <a:ext cx="2848800" cy="3900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GB" sz="1500" b="1" i="0" u="none" strike="noStrike" kern="0" cap="none" spc="0" normalizeH="0" baseline="0" noProof="0">
                <a:ln>
                  <a:noFill/>
                </a:ln>
                <a:solidFill>
                  <a:srgbClr val="000000"/>
                </a:solidFill>
                <a:effectLst/>
                <a:uLnTx/>
                <a:uFillTx/>
                <a:latin typeface="Arial"/>
                <a:ea typeface="Arial"/>
                <a:cs typeface="Arial"/>
                <a:sym typeface="Arial"/>
              </a:rPr>
              <a:t>Stock movement prediction</a:t>
            </a:r>
            <a:endParaRPr kumimoji="0" sz="15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92" name="Google Shape;192;p7"/>
          <p:cNvSpPr txBox="1"/>
          <p:nvPr/>
        </p:nvSpPr>
        <p:spPr>
          <a:xfrm>
            <a:off x="1181300" y="3794050"/>
            <a:ext cx="2848800" cy="3900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GB" sz="1500" b="1" i="0" u="none" strike="noStrike" kern="0" cap="none" spc="0" normalizeH="0" baseline="0" noProof="0">
                <a:ln>
                  <a:noFill/>
                </a:ln>
                <a:solidFill>
                  <a:srgbClr val="000000"/>
                </a:solidFill>
                <a:effectLst/>
                <a:uLnTx/>
                <a:uFillTx/>
                <a:latin typeface="Arial"/>
                <a:ea typeface="Arial"/>
                <a:cs typeface="Arial"/>
                <a:sym typeface="Arial"/>
              </a:rPr>
              <a:t>Speech recognition</a:t>
            </a:r>
            <a:endParaRPr kumimoji="0" sz="15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93" name="Google Shape;193;p7"/>
          <p:cNvSpPr txBox="1"/>
          <p:nvPr/>
        </p:nvSpPr>
        <p:spPr>
          <a:xfrm>
            <a:off x="4806100" y="3794050"/>
            <a:ext cx="2848800" cy="3900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GB" sz="1500" b="1" i="0" u="none" strike="noStrike" kern="0" cap="none" spc="0" normalizeH="0" baseline="0" noProof="0">
                <a:ln>
                  <a:noFill/>
                </a:ln>
                <a:solidFill>
                  <a:srgbClr val="000000"/>
                </a:solidFill>
                <a:effectLst/>
                <a:uLnTx/>
                <a:uFillTx/>
                <a:latin typeface="Arial"/>
                <a:ea typeface="Arial"/>
                <a:cs typeface="Arial"/>
                <a:sym typeface="Arial"/>
              </a:rPr>
              <a:t>Customer sentiment analysis</a:t>
            </a:r>
            <a:endParaRPr kumimoji="0" sz="1500" b="1"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151" y="170065"/>
            <a:ext cx="5997669" cy="4498252"/>
          </a:xfrm>
        </p:spPr>
      </p:pic>
      <p:sp>
        <p:nvSpPr>
          <p:cNvPr id="5" name="TextBox 4">
            <a:extLst>
              <a:ext uri="{FF2B5EF4-FFF2-40B4-BE49-F238E27FC236}">
                <a16:creationId xmlns:a16="http://schemas.microsoft.com/office/drawing/2014/main" id="{178BDE77-49AC-45DD-914E-42B8AFC8E41F}"/>
              </a:ext>
            </a:extLst>
          </p:cNvPr>
          <p:cNvSpPr txBox="1"/>
          <p:nvPr/>
        </p:nvSpPr>
        <p:spPr>
          <a:xfrm>
            <a:off x="2286000" y="2419191"/>
            <a:ext cx="4572000" cy="307777"/>
          </a:xfrm>
          <a:prstGeom prst="rect">
            <a:avLst/>
          </a:prstGeom>
          <a:noFill/>
        </p:spPr>
        <p:txBody>
          <a:bodyPr wrap="square">
            <a:spAutoFit/>
          </a:bodyPr>
          <a:lstStyle/>
          <a:p>
            <a:r>
              <a:rPr lang="en-US" b="0" dirty="0">
                <a:effectLst/>
              </a:rPr>
              <a:t> </a:t>
            </a:r>
            <a:endParaRPr lang="en-US" dirty="0"/>
          </a:p>
        </p:txBody>
      </p:sp>
      <p:sp>
        <p:nvSpPr>
          <p:cNvPr id="6" name="TextBox 5">
            <a:extLst>
              <a:ext uri="{FF2B5EF4-FFF2-40B4-BE49-F238E27FC236}">
                <a16:creationId xmlns:a16="http://schemas.microsoft.com/office/drawing/2014/main" id="{75C5E399-55E0-478A-A411-FDEC972C7EEE}"/>
              </a:ext>
            </a:extLst>
          </p:cNvPr>
          <p:cNvSpPr txBox="1"/>
          <p:nvPr/>
        </p:nvSpPr>
        <p:spPr>
          <a:xfrm>
            <a:off x="2286000" y="2419191"/>
            <a:ext cx="4572000" cy="307777"/>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399328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097850" y="2081250"/>
            <a:ext cx="6948300" cy="806100"/>
          </a:xfrm>
          <a:prstGeom prst="rect">
            <a:avLst/>
          </a:prstGeom>
          <a:solidFill>
            <a:srgbClr val="FF9900"/>
          </a:solid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000000"/>
                </a:solidFill>
                <a:effectLst/>
                <a:uLnTx/>
                <a:uFillTx/>
                <a:latin typeface="Arial"/>
                <a:cs typeface="Arial"/>
                <a:sym typeface="Arial"/>
              </a:rPr>
              <a:t>“TORTURE THE DATA. AND IT WILL CONFESS TO ANYTHING”</a:t>
            </a:r>
            <a:endParaRPr kumimoji="0" sz="2000" b="1"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C06E-A364-4DC4-9642-B6AD1E2A0B86}"/>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Selecting a Model</a:t>
            </a:r>
          </a:p>
        </p:txBody>
      </p:sp>
      <p:sp>
        <p:nvSpPr>
          <p:cNvPr id="3" name="Content Placeholder 2">
            <a:extLst>
              <a:ext uri="{FF2B5EF4-FFF2-40B4-BE49-F238E27FC236}">
                <a16:creationId xmlns:a16="http://schemas.microsoft.com/office/drawing/2014/main" id="{80EFDDF3-914F-4205-83E8-BD5BFDCB7831}"/>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Y = f(x) + e, where ‘f’ is the </a:t>
            </a:r>
            <a:r>
              <a:rPr lang="en-IN" sz="1800" b="1" dirty="0">
                <a:latin typeface="Times New Roman" panose="02020603050405020304" pitchFamily="18" charset="0"/>
                <a:cs typeface="Times New Roman" panose="02020603050405020304" pitchFamily="18" charset="0"/>
              </a:rPr>
              <a:t>target function </a:t>
            </a:r>
            <a:r>
              <a:rPr lang="en-IN" sz="1800" dirty="0">
                <a:latin typeface="Times New Roman" panose="02020603050405020304" pitchFamily="18" charset="0"/>
                <a:cs typeface="Times New Roman" panose="02020603050405020304" pitchFamily="18" charset="0"/>
              </a:rPr>
              <a:t>and ‘e’ is a random error term</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Just like </a:t>
            </a:r>
            <a:r>
              <a:rPr lang="en-IN" sz="1800" b="1" dirty="0">
                <a:latin typeface="Times New Roman" panose="02020603050405020304" pitchFamily="18" charset="0"/>
                <a:cs typeface="Times New Roman" panose="02020603050405020304" pitchFamily="18" charset="0"/>
              </a:rPr>
              <a:t>‘Target function’ ,</a:t>
            </a:r>
            <a:r>
              <a:rPr lang="en-IN" sz="1800" dirty="0">
                <a:latin typeface="Times New Roman" panose="02020603050405020304" pitchFamily="18" charset="0"/>
                <a:cs typeface="Times New Roman" panose="02020603050405020304" pitchFamily="18" charset="0"/>
              </a:rPr>
              <a:t>some other functions which are frequently tracked are</a:t>
            </a:r>
          </a:p>
          <a:p>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Cost Function (Error Function) It helps to measure the extent to which the model is going wrong in estimating the relationship between X and Y.</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Loss Function is almost synonymous to Cost Function-the only difference being loss function is usually a function defined on a data point.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8617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2030</TotalTime>
  <Words>804</Words>
  <Application>Microsoft Office PowerPoint</Application>
  <PresentationFormat>On-screen Show (16:9)</PresentationFormat>
  <Paragraphs>171</Paragraphs>
  <Slides>21</Slides>
  <Notes>12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21</vt:i4>
      </vt:variant>
    </vt:vector>
  </HeadingPairs>
  <TitlesOfParts>
    <vt:vector size="33" baseType="lpstr">
      <vt:lpstr>Lato</vt:lpstr>
      <vt:lpstr>Times New Roman</vt:lpstr>
      <vt:lpstr>Open Sans ExtraBold</vt:lpstr>
      <vt:lpstr>Arial</vt:lpstr>
      <vt:lpstr>Calibri Light</vt:lpstr>
      <vt:lpstr>Calibri</vt:lpstr>
      <vt:lpstr>Nunito ExtraBold</vt:lpstr>
      <vt:lpstr>Montserrat</vt:lpstr>
      <vt:lpstr>Focus</vt:lpstr>
      <vt:lpstr>Office Theme</vt:lpstr>
      <vt:lpstr>1_Focus</vt:lpstr>
      <vt:lpstr>2_Focus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Selecting a Model</vt:lpstr>
      <vt:lpstr>Regression</vt:lpstr>
      <vt:lpstr>PowerPoint Presentation</vt:lpstr>
      <vt:lpstr>Representation</vt:lpstr>
      <vt:lpstr>Steps to do:</vt:lpstr>
      <vt:lpstr>A typical Linear Regression model can be represented in the form :  y = b1x + b0 where b1 is slope and b0 is the intercept. </vt:lpstr>
      <vt:lpstr>Regression    Analysis</vt:lpstr>
      <vt:lpstr>Final Step: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Codegnan IT Solutions</cp:lastModifiedBy>
  <cp:revision>15</cp:revision>
  <dcterms:modified xsi:type="dcterms:W3CDTF">2023-11-09T15:55:11Z</dcterms:modified>
</cp:coreProperties>
</file>