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96" r:id="rId2"/>
    <p:sldId id="281" r:id="rId3"/>
    <p:sldId id="279" r:id="rId4"/>
    <p:sldId id="290" r:id="rId5"/>
    <p:sldId id="291" r:id="rId6"/>
    <p:sldId id="283" r:id="rId7"/>
    <p:sldId id="292" r:id="rId8"/>
    <p:sldId id="284" r:id="rId9"/>
    <p:sldId id="298" r:id="rId10"/>
    <p:sldId id="300" r:id="rId11"/>
    <p:sldId id="282" r:id="rId12"/>
    <p:sldId id="278" r:id="rId13"/>
    <p:sldId id="285" r:id="rId14"/>
    <p:sldId id="261" r:id="rId15"/>
    <p:sldId id="262" r:id="rId16"/>
    <p:sldId id="263" r:id="rId17"/>
    <p:sldId id="264" r:id="rId18"/>
    <p:sldId id="286" r:id="rId19"/>
    <p:sldId id="288" r:id="rId20"/>
    <p:sldId id="269" r:id="rId21"/>
    <p:sldId id="274" r:id="rId22"/>
    <p:sldId id="275" r:id="rId23"/>
    <p:sldId id="293" r:id="rId24"/>
    <p:sldId id="294" r:id="rId25"/>
    <p:sldId id="297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52"/>
    <a:srgbClr val="7ADDF8"/>
    <a:srgbClr val="71CCE5"/>
    <a:srgbClr val="CDB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 autoAdjust="0"/>
    <p:restoredTop sz="50000" autoAdjust="0"/>
  </p:normalViewPr>
  <p:slideViewPr>
    <p:cSldViewPr>
      <p:cViewPr>
        <p:scale>
          <a:sx n="108" d="100"/>
          <a:sy n="108" d="100"/>
        </p:scale>
        <p:origin x="1616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A9E54-1F4B-3149-A16B-56CC84579BD2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5195D-BDB1-7247-95F2-748083B1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FAD54A-071A-F44A-98FC-115B6C59544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9DECDC-459E-1F4C-80C0-C695783895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81000" y="6393656"/>
            <a:ext cx="990600" cy="4643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file://localhost\Users\nisum-user\Documents\MyData\Nisum\Languages\Chef\DevOps2-Chef-Demo.mov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chef.io/fundamentals-series/week-1/" TargetMode="External"/><Relationship Id="rId3" Type="http://schemas.openxmlformats.org/officeDocument/2006/relationships/hyperlink" Target="http://www.slideshare.net/opscode/week-3-setup-node-and-write-cookbook?related=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8.png"/><Relationship Id="rId10" Type="http://schemas.openxmlformats.org/officeDocument/2006/relationships/image" Target="../media/image16.png"/><Relationship Id="rId11" Type="http://schemas.openxmlformats.org/officeDocument/2006/relationships/image" Target="../media/image7.png"/><Relationship Id="rId12" Type="http://schemas.openxmlformats.org/officeDocument/2006/relationships/image" Target="../media/image9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11.png"/><Relationship Id="rId10" Type="http://schemas.openxmlformats.org/officeDocument/2006/relationships/image" Target="../media/image7.png"/><Relationship Id="rId11" Type="http://schemas.openxmlformats.org/officeDocument/2006/relationships/image" Target="../media/image9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write Recipes on Chef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19200"/>
            <a:ext cx="274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Authentication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304800" y="1981200"/>
            <a:ext cx="2438400" cy="12192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etc</a:t>
            </a:r>
            <a:r>
              <a:rPr lang="en-US" sz="1400" dirty="0" smtClean="0">
                <a:solidFill>
                  <a:srgbClr val="000000"/>
                </a:solidFill>
              </a:rPr>
              <a:t>/chef/</a:t>
            </a:r>
            <a:r>
              <a:rPr lang="en-US" sz="1400" dirty="0" err="1" smtClean="0">
                <a:solidFill>
                  <a:srgbClr val="000000"/>
                </a:solidFill>
              </a:rPr>
              <a:t>client.pem</a:t>
            </a:r>
            <a:r>
              <a:rPr lang="en-US" sz="1400" dirty="0" smtClean="0">
                <a:solidFill>
                  <a:srgbClr val="000000"/>
                </a:solidFill>
              </a:rPr>
              <a:t>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5730240"/>
            <a:ext cx="1524000" cy="59436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Sign Request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4114800"/>
            <a:ext cx="22860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Request API 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96200" y="2209800"/>
            <a:ext cx="1066800" cy="609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2590800" y="5791199"/>
            <a:ext cx="15240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3733800" y="1981200"/>
            <a:ext cx="2743200" cy="11430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etc</a:t>
            </a:r>
            <a:r>
              <a:rPr lang="en-US" sz="1400" dirty="0" smtClean="0">
                <a:solidFill>
                  <a:srgbClr val="000000"/>
                </a:solidFill>
              </a:rPr>
              <a:t>/chef/</a:t>
            </a:r>
            <a:r>
              <a:rPr lang="en-US" sz="1400" dirty="0" err="1" smtClean="0">
                <a:solidFill>
                  <a:srgbClr val="000000"/>
                </a:solidFill>
              </a:rPr>
              <a:t>validation.pem</a:t>
            </a:r>
            <a:r>
              <a:rPr lang="en-US" sz="1400" dirty="0" smtClean="0">
                <a:solidFill>
                  <a:srgbClr val="000000"/>
                </a:solidFill>
              </a:rPr>
              <a:t>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67200" y="5638800"/>
            <a:ext cx="1905000" cy="82296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Client.pem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553200" y="2209800"/>
            <a:ext cx="10668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19400" y="2209800"/>
            <a:ext cx="8382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381000" y="4191000"/>
            <a:ext cx="22860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686300" y="3314700"/>
            <a:ext cx="8382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762500" y="4838700"/>
            <a:ext cx="8382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8800" y="40565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4533" y="3276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199286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97402" y="199286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Cookbook?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96338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CDBD18"/>
              </a:buClr>
            </a:pPr>
            <a:r>
              <a:rPr lang="en-US" sz="2400" dirty="0" smtClean="0"/>
              <a:t>A cookbook is like a “package” for Chef recipes.</a:t>
            </a:r>
          </a:p>
          <a:p>
            <a:pPr>
              <a:lnSpc>
                <a:spcPct val="120000"/>
              </a:lnSpc>
              <a:buClr>
                <a:srgbClr val="CDBD18"/>
              </a:buClr>
            </a:pPr>
            <a:r>
              <a:rPr lang="en-US" sz="2400" dirty="0" smtClean="0"/>
              <a:t>It contains all the recipes, files, templates, libraries </a:t>
            </a:r>
            <a:r>
              <a:rPr lang="en-US" sz="2400" dirty="0" err="1" smtClean="0"/>
              <a:t>etc</a:t>
            </a:r>
            <a:r>
              <a:rPr lang="en-US" sz="2400" dirty="0" smtClean="0"/>
              <a:t>, required to configure a portion of your infrastructure</a:t>
            </a:r>
          </a:p>
          <a:p>
            <a:pPr>
              <a:lnSpc>
                <a:spcPct val="120000"/>
              </a:lnSpc>
              <a:buClr>
                <a:srgbClr val="CDBD18"/>
              </a:buClr>
            </a:pPr>
            <a:r>
              <a:rPr lang="en-US" sz="2400" dirty="0" smtClean="0"/>
              <a:t>Typically they map 1:1 to a piece of software or functionality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18554" y="1930396"/>
            <a:ext cx="991719" cy="365370"/>
          </a:xfrm>
          <a:prstGeom prst="rect">
            <a:avLst/>
          </a:prstGeom>
          <a:solidFill>
            <a:srgbClr val="CDBD1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Cookbook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78953" y="2412998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README.md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478953" y="2617910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attributes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478953" y="2822822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8952" y="3027732"/>
            <a:ext cx="1072661" cy="186344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4972" y="3169139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8953" y="3320567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libraries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8953" y="3525479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etadata.rb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8953" y="3749929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providers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9184" y="4286997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resources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154972" y="4101135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b="1" dirty="0"/>
              <a:t>d</a:t>
            </a:r>
            <a:r>
              <a:rPr lang="en-US" sz="1200" b="1" dirty="0" smtClean="0"/>
              <a:t>efault.rb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84813" y="3964361"/>
            <a:ext cx="910493" cy="187559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b="1" dirty="0" smtClean="0"/>
              <a:t>recipes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69184" y="4501675"/>
            <a:ext cx="838199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templates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154972" y="4654075"/>
            <a:ext cx="976924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 smtClean="0"/>
              <a:t>default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6" idx="2"/>
            <a:endCxn id="7" idx="1"/>
          </p:cNvCxnSpPr>
          <p:nvPr/>
        </p:nvCxnSpPr>
        <p:spPr>
          <a:xfrm rot="16200000" flipH="1">
            <a:off x="6291901" y="2318278"/>
            <a:ext cx="209565" cy="1645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1"/>
          </p:cNvCxnSpPr>
          <p:nvPr/>
        </p:nvCxnSpPr>
        <p:spPr>
          <a:xfrm rot="16200000" flipH="1">
            <a:off x="6189445" y="2420734"/>
            <a:ext cx="414477" cy="1645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9" idx="1"/>
          </p:cNvCxnSpPr>
          <p:nvPr/>
        </p:nvCxnSpPr>
        <p:spPr>
          <a:xfrm rot="16200000" flipH="1">
            <a:off x="6086989" y="2523190"/>
            <a:ext cx="619389" cy="1645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10" idx="1"/>
          </p:cNvCxnSpPr>
          <p:nvPr/>
        </p:nvCxnSpPr>
        <p:spPr>
          <a:xfrm rot="16200000" flipH="1">
            <a:off x="5984114" y="2626066"/>
            <a:ext cx="825138" cy="1645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12" idx="1"/>
          </p:cNvCxnSpPr>
          <p:nvPr/>
        </p:nvCxnSpPr>
        <p:spPr>
          <a:xfrm rot="16200000" flipH="1">
            <a:off x="5838116" y="2772063"/>
            <a:ext cx="1117134" cy="1645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13" idx="1"/>
          </p:cNvCxnSpPr>
          <p:nvPr/>
        </p:nvCxnSpPr>
        <p:spPr>
          <a:xfrm rot="16200000" flipH="1">
            <a:off x="5735660" y="2874519"/>
            <a:ext cx="1322046" cy="1645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14" idx="1"/>
          </p:cNvCxnSpPr>
          <p:nvPr/>
        </p:nvCxnSpPr>
        <p:spPr>
          <a:xfrm rot="16200000" flipH="1">
            <a:off x="5623435" y="2986744"/>
            <a:ext cx="1546496" cy="1645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17" idx="1"/>
          </p:cNvCxnSpPr>
          <p:nvPr/>
        </p:nvCxnSpPr>
        <p:spPr>
          <a:xfrm rot="16200000" flipH="1">
            <a:off x="5518426" y="3091753"/>
            <a:ext cx="1762375" cy="1703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15" idx="1"/>
          </p:cNvCxnSpPr>
          <p:nvPr/>
        </p:nvCxnSpPr>
        <p:spPr>
          <a:xfrm rot="16200000" flipH="1">
            <a:off x="5350017" y="3260163"/>
            <a:ext cx="2083564" cy="15477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18" idx="1"/>
          </p:cNvCxnSpPr>
          <p:nvPr/>
        </p:nvCxnSpPr>
        <p:spPr>
          <a:xfrm rot="16200000" flipH="1">
            <a:off x="5242678" y="3367502"/>
            <a:ext cx="2298242" cy="15477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2"/>
            <a:endCxn id="11" idx="1"/>
          </p:cNvCxnSpPr>
          <p:nvPr/>
        </p:nvCxnSpPr>
        <p:spPr>
          <a:xfrm rot="16200000" flipH="1">
            <a:off x="7061429" y="3167929"/>
            <a:ext cx="47396" cy="13968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7026742" y="4084776"/>
            <a:ext cx="41548" cy="2149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6991595" y="4602568"/>
            <a:ext cx="60067" cy="2666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511" y="2133600"/>
            <a:ext cx="848474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resource is a statement of configuration policy that:</a:t>
            </a:r>
          </a:p>
          <a:p>
            <a:pPr lvl="1"/>
            <a:r>
              <a:rPr lang="en-US" dirty="0" smtClean="0"/>
              <a:t>Describes the desired state for an item</a:t>
            </a:r>
          </a:p>
          <a:p>
            <a:pPr lvl="1"/>
            <a:r>
              <a:rPr lang="en-US" dirty="0" smtClean="0"/>
              <a:t>Declares the steps needed to bring that item to the desired state</a:t>
            </a:r>
          </a:p>
          <a:p>
            <a:pPr lvl="1"/>
            <a:r>
              <a:rPr lang="en-US" dirty="0" smtClean="0"/>
              <a:t>Specifies a resource type—such as package, template, or service</a:t>
            </a:r>
          </a:p>
          <a:p>
            <a:pPr lvl="1"/>
            <a:r>
              <a:rPr lang="en-US" dirty="0" smtClean="0"/>
              <a:t>Lists additional details (also known as attributes), if necessary</a:t>
            </a:r>
          </a:p>
          <a:p>
            <a:pPr lvl="1"/>
            <a:r>
              <a:rPr lang="en-US" dirty="0" smtClean="0"/>
              <a:t>Tells the chef-client which action to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Used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7287"/>
              </p:ext>
            </p:extLst>
          </p:nvPr>
        </p:nvGraphicFramePr>
        <p:xfrm>
          <a:off x="1005089" y="1752600"/>
          <a:ext cx="6843511" cy="452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29"/>
                <a:gridCol w="5029582"/>
              </a:tblGrid>
              <a:tr h="34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Resource Name</a:t>
                      </a:r>
                    </a:p>
                  </a:txBody>
                  <a:tcPr marL="12418" marR="12418" marT="12418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Purpose</a:t>
                      </a:r>
                    </a:p>
                  </a:txBody>
                  <a:tcPr marL="12418" marR="12418" marT="12418" marB="0"/>
                </a:tc>
              </a:tr>
              <a:tr h="344159">
                <a:tc>
                  <a:txBody>
                    <a:bodyPr/>
                    <a:lstStyle/>
                    <a:p>
                      <a:pPr marL="274320" lvl="0" algn="l" fontAlgn="ctr">
                        <a:spcBef>
                          <a:spcPts val="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package</a:t>
                      </a:r>
                    </a:p>
                  </a:txBody>
                  <a:tcPr marL="12418" marR="12418" marT="12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install, upgrade or remove a package</a:t>
                      </a:r>
                    </a:p>
                  </a:txBody>
                  <a:tcPr marL="12418" marR="12418" marT="12418" marB="0" anchor="ctr"/>
                </a:tc>
              </a:tr>
              <a:tr h="474673">
                <a:tc>
                  <a:txBody>
                    <a:bodyPr/>
                    <a:lstStyle/>
                    <a:p>
                      <a:pPr marL="274320" lvl="0" algn="l" fontAlgn="ctr">
                        <a:spcBef>
                          <a:spcPts val="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</a:t>
                      </a:r>
                    </a:p>
                  </a:txBody>
                  <a:tcPr marL="12418" marR="12418" marT="12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manage service state on a node i.e. enable, disable, reload, start, stop</a:t>
                      </a:r>
                    </a:p>
                  </a:txBody>
                  <a:tcPr marL="12418" marR="12418" marT="12418" marB="0" anchor="ctr"/>
                </a:tc>
              </a:tr>
              <a:tr h="474673">
                <a:tc>
                  <a:txBody>
                    <a:bodyPr/>
                    <a:lstStyle/>
                    <a:p>
                      <a:pPr marL="274320" lvl="0" algn="l" fontAlgn="ctr">
                        <a:spcBef>
                          <a:spcPts val="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</a:p>
                  </a:txBody>
                  <a:tcPr marL="12418" marR="12418" marT="12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manage files directly on a node. Permitted actions create,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create_if_missing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delete or touch</a:t>
                      </a:r>
                    </a:p>
                  </a:txBody>
                  <a:tcPr marL="12418" marR="12418" marT="12418" marB="0" anchor="ctr"/>
                </a:tc>
              </a:tr>
              <a:tr h="937559">
                <a:tc>
                  <a:txBody>
                    <a:bodyPr/>
                    <a:lstStyle/>
                    <a:p>
                      <a:pPr marL="274320" lvl="0" algn="l" fontAlgn="ctr">
                        <a:spcBef>
                          <a:spcPts val="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template</a:t>
                      </a:r>
                    </a:p>
                  </a:txBody>
                  <a:tcPr marL="12418" marR="12418" marT="12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resource is used to create a file based on a template (.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). Based on logic and placed holder variables a file is generated on runtime ad saved on the desired location on a node. Same actions available as file</a:t>
                      </a:r>
                    </a:p>
                  </a:txBody>
                  <a:tcPr marL="12418" marR="12418" marT="12418" marB="0" anchor="ctr"/>
                </a:tc>
              </a:tr>
              <a:tr h="474673">
                <a:tc>
                  <a:txBody>
                    <a:bodyPr/>
                    <a:lstStyle/>
                    <a:p>
                      <a:pPr marL="274320" lvl="0" algn="l" fontAlgn="ctr">
                        <a:spcBef>
                          <a:spcPts val="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directory</a:t>
                      </a:r>
                    </a:p>
                  </a:txBody>
                  <a:tcPr marL="12418" marR="12418" marT="12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manage directory resource, which is a hierarchy of folders. Actions available are create or  delete</a:t>
                      </a:r>
                    </a:p>
                  </a:txBody>
                  <a:tcPr marL="12418" marR="12418" marT="12418" marB="0" anchor="ctr"/>
                </a:tc>
              </a:tr>
              <a:tr h="474673">
                <a:tc>
                  <a:txBody>
                    <a:bodyPr/>
                    <a:lstStyle/>
                    <a:p>
                      <a:pPr marL="274320" lvl="0" algn="l" fontAlgn="ctr">
                        <a:spcBef>
                          <a:spcPts val="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execute</a:t>
                      </a:r>
                    </a:p>
                  </a:txBody>
                  <a:tcPr marL="12418" marR="12418" marT="12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execute a single command on the node (similar to running from terminal window on a machine)</a:t>
                      </a:r>
                    </a:p>
                  </a:txBody>
                  <a:tcPr marL="12418" marR="12418" marT="12418" marB="0" anchor="ctr"/>
                </a:tc>
              </a:tr>
              <a:tr h="474673">
                <a:tc>
                  <a:txBody>
                    <a:bodyPr/>
                    <a:lstStyle/>
                    <a:p>
                      <a:pPr marL="274320" lvl="0" algn="l" fontAlgn="ctr">
                        <a:spcBef>
                          <a:spcPts val="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remote_directory</a:t>
                      </a:r>
                    </a:p>
                  </a:txBody>
                  <a:tcPr marL="12418" marR="12418" marT="12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incrementally transfer a directory from a cookbook to a node</a:t>
                      </a:r>
                    </a:p>
                  </a:txBody>
                  <a:tcPr marL="12418" marR="12418" marT="12418" marB="0" anchor="ctr"/>
                </a:tc>
              </a:tr>
              <a:tr h="344159">
                <a:tc>
                  <a:txBody>
                    <a:bodyPr/>
                    <a:lstStyle/>
                    <a:p>
                      <a:pPr marL="274320" lvl="0" algn="l" fontAlgn="ctr">
                        <a:spcBef>
                          <a:spcPts val="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remote_file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18" marR="12418" marT="12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transfer a file from a remote location using file specificity</a:t>
                      </a:r>
                    </a:p>
                  </a:txBody>
                  <a:tcPr marL="12418" marR="12418" marT="1241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2133600"/>
            <a:ext cx="8477250" cy="3992563"/>
          </a:xfrm>
        </p:spPr>
        <p:txBody>
          <a:bodyPr/>
          <a:lstStyle/>
          <a:p>
            <a:r>
              <a:rPr lang="en-US" b="1" dirty="0" smtClean="0"/>
              <a:t>The Problem: </a:t>
            </a:r>
            <a:r>
              <a:rPr lang="en-US" dirty="0" smtClean="0"/>
              <a:t>We need a web server configured to server up our home page.</a:t>
            </a:r>
          </a:p>
          <a:p>
            <a:r>
              <a:rPr lang="en-US" b="1" dirty="0" smtClean="0"/>
              <a:t>Success Criteria: </a:t>
            </a:r>
            <a:r>
              <a:rPr lang="en-US" dirty="0" smtClean="0"/>
              <a:t>We can wee the homepage in a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65" t="27947" r="5153" b="17874"/>
          <a:stretch/>
        </p:blipFill>
        <p:spPr>
          <a:xfrm>
            <a:off x="576185" y="2528011"/>
            <a:ext cx="7960763" cy="37156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65" t="27775" r="4889" b="17703"/>
          <a:stretch/>
        </p:blipFill>
        <p:spPr>
          <a:xfrm>
            <a:off x="564426" y="2539782"/>
            <a:ext cx="7984281" cy="37391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65" t="25890" r="4889" b="68109"/>
          <a:stretch/>
        </p:blipFill>
        <p:spPr>
          <a:xfrm>
            <a:off x="576185" y="1775496"/>
            <a:ext cx="7984281" cy="4115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Recipe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947"/>
          <a:stretch/>
        </p:blipFill>
        <p:spPr>
          <a:xfrm>
            <a:off x="693774" y="2276959"/>
            <a:ext cx="7819655" cy="4166809"/>
          </a:xfrm>
          <a:prstGeom prst="rect">
            <a:avLst/>
          </a:prstGeom>
          <a:ln w="19050" cmpd="sng">
            <a:solidFill>
              <a:schemeClr val="accent5"/>
            </a:solidFill>
            <a:prstDash val="dot"/>
          </a:ln>
        </p:spPr>
      </p:pic>
      <p:sp>
        <p:nvSpPr>
          <p:cNvPr id="6" name="Rectangle 5"/>
          <p:cNvSpPr/>
          <p:nvPr/>
        </p:nvSpPr>
        <p:spPr>
          <a:xfrm>
            <a:off x="740345" y="3927256"/>
            <a:ext cx="7749103" cy="2492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95" y="2295534"/>
            <a:ext cx="7667264" cy="41833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934" t="26232" r="5153" b="67253"/>
          <a:stretch/>
        </p:blipFill>
        <p:spPr>
          <a:xfrm>
            <a:off x="564427" y="1799013"/>
            <a:ext cx="7972522" cy="44681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40809" y="2316370"/>
            <a:ext cx="7749103" cy="1610886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Package Resource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0810" y="3997816"/>
            <a:ext cx="764327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3464" y="3997359"/>
            <a:ext cx="952938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63931" y="4208552"/>
            <a:ext cx="939772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5" idx="1"/>
            <a:endCxn id="8" idx="0"/>
          </p:cNvCxnSpPr>
          <p:nvPr/>
        </p:nvCxnSpPr>
        <p:spPr>
          <a:xfrm rot="10800000" flipV="1">
            <a:off x="1122975" y="2677424"/>
            <a:ext cx="4297869" cy="13203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1"/>
            <a:endCxn id="9" idx="0"/>
          </p:cNvCxnSpPr>
          <p:nvPr/>
        </p:nvCxnSpPr>
        <p:spPr>
          <a:xfrm rot="10800000" flipV="1">
            <a:off x="2039933" y="3235483"/>
            <a:ext cx="3380910" cy="7618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0" idx="3"/>
          </p:cNvCxnSpPr>
          <p:nvPr/>
        </p:nvCxnSpPr>
        <p:spPr>
          <a:xfrm rot="10800000" flipV="1">
            <a:off x="2503704" y="3809672"/>
            <a:ext cx="2881865" cy="5517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420843" y="2492758"/>
            <a:ext cx="2845178" cy="369332"/>
            <a:chOff x="5420843" y="2916046"/>
            <a:chExt cx="284517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20843" y="2916046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a Package Resource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7983807" y="2986597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20843" y="3050818"/>
            <a:ext cx="2845178" cy="369332"/>
            <a:chOff x="5420843" y="3474106"/>
            <a:chExt cx="284517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420843" y="3474106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 of the Resource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983807" y="3538779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0843" y="3608877"/>
            <a:ext cx="2845178" cy="369332"/>
            <a:chOff x="5420843" y="4032165"/>
            <a:chExt cx="2845178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420843" y="4032165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Action to Perform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983807" y="4079201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40345" y="4808653"/>
            <a:ext cx="7749103" cy="1610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95" y="2295534"/>
            <a:ext cx="7667264" cy="418337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40809" y="2316369"/>
            <a:ext cx="7749103" cy="2410447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934" t="26232" r="5020" b="68281"/>
          <a:stretch/>
        </p:blipFill>
        <p:spPr>
          <a:xfrm>
            <a:off x="564426" y="1799013"/>
            <a:ext cx="7984281" cy="3762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Template Resource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0810" y="4726812"/>
            <a:ext cx="799603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4017" y="4726355"/>
            <a:ext cx="2422797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4875885"/>
            <a:ext cx="1800044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11" idx="1"/>
            <a:endCxn id="4" idx="0"/>
          </p:cNvCxnSpPr>
          <p:nvPr/>
        </p:nvCxnSpPr>
        <p:spPr>
          <a:xfrm rot="10800000" flipV="1">
            <a:off x="1140613" y="3100712"/>
            <a:ext cx="4280231" cy="1626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" idx="1"/>
            <a:endCxn id="5" idx="0"/>
          </p:cNvCxnSpPr>
          <p:nvPr/>
        </p:nvCxnSpPr>
        <p:spPr>
          <a:xfrm rot="10800000" flipV="1">
            <a:off x="2845417" y="3658771"/>
            <a:ext cx="2575427" cy="10675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3247844" y="4221211"/>
            <a:ext cx="2114206" cy="811316"/>
          </a:xfrm>
          <a:prstGeom prst="bentConnector3">
            <a:avLst>
              <a:gd name="adj1" fmla="val 399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20843" y="2916046"/>
            <a:ext cx="3127864" cy="369332"/>
            <a:chOff x="5420843" y="2916046"/>
            <a:chExt cx="284517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420843" y="2916046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a template Resource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983807" y="2986597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20843" y="3474106"/>
            <a:ext cx="3127864" cy="369332"/>
            <a:chOff x="5420843" y="3474106"/>
            <a:chExt cx="2845178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420843" y="3474106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Target file </a:t>
              </a:r>
              <a:r>
                <a:rPr lang="en-US" dirty="0"/>
                <a:t>name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7983807" y="3538779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20843" y="4032165"/>
            <a:ext cx="3127864" cy="369332"/>
            <a:chOff x="5420843" y="4032165"/>
            <a:chExt cx="284517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420843" y="4032165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Template file name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983807" y="4079201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40345" y="5714999"/>
            <a:ext cx="7749103" cy="7045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533" y="4726816"/>
            <a:ext cx="3445352" cy="799561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410200" y="4572000"/>
            <a:ext cx="3127864" cy="369332"/>
            <a:chOff x="5420843" y="4032165"/>
            <a:chExt cx="2845178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420843" y="4032165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Template file permission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983807" y="4079201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Elbow Connector 31"/>
          <p:cNvCxnSpPr>
            <a:stCxn id="27" idx="1"/>
          </p:cNvCxnSpPr>
          <p:nvPr/>
        </p:nvCxnSpPr>
        <p:spPr>
          <a:xfrm rot="10800000" flipV="1">
            <a:off x="2209800" y="4756666"/>
            <a:ext cx="3200400" cy="501134"/>
          </a:xfrm>
          <a:prstGeom prst="bentConnector3">
            <a:avLst>
              <a:gd name="adj1" fmla="val 150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3511" y="2133600"/>
            <a:ext cx="8484740" cy="3992563"/>
          </a:xfrm>
        </p:spPr>
        <p:txBody>
          <a:bodyPr/>
          <a:lstStyle/>
          <a:p>
            <a:r>
              <a:rPr lang="en-US" dirty="0" smtClean="0"/>
              <a:t>What is Chef?</a:t>
            </a:r>
          </a:p>
          <a:p>
            <a:r>
              <a:rPr lang="en-US" dirty="0" smtClean="0"/>
              <a:t>Chef Components</a:t>
            </a:r>
          </a:p>
          <a:p>
            <a:r>
              <a:rPr lang="en-US" dirty="0" smtClean="0"/>
              <a:t>What is a Cookbook</a:t>
            </a:r>
          </a:p>
          <a:p>
            <a:r>
              <a:rPr lang="en-US" dirty="0" smtClean="0"/>
              <a:t>Creating “Hello World” cookbook using </a:t>
            </a:r>
            <a:r>
              <a:rPr lang="en-US" dirty="0" err="1" smtClean="0"/>
              <a:t>berkshelf</a:t>
            </a: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26872" y="41741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95" y="2295534"/>
            <a:ext cx="7667264" cy="418337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40809" y="2316370"/>
            <a:ext cx="7749103" cy="3246230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934" t="26232" r="5020" b="68281"/>
          <a:stretch/>
        </p:blipFill>
        <p:spPr>
          <a:xfrm>
            <a:off x="564426" y="1799013"/>
            <a:ext cx="7984281" cy="3762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Service Resource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0810" y="5632178"/>
            <a:ext cx="799603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4018" y="5631721"/>
            <a:ext cx="753036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1791" y="5936978"/>
            <a:ext cx="1800044" cy="305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11" idx="1"/>
            <a:endCxn id="4" idx="0"/>
          </p:cNvCxnSpPr>
          <p:nvPr/>
        </p:nvCxnSpPr>
        <p:spPr>
          <a:xfrm rot="10800000" flipV="1">
            <a:off x="1140613" y="3100712"/>
            <a:ext cx="4280231" cy="25314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" idx="1"/>
            <a:endCxn id="5" idx="0"/>
          </p:cNvCxnSpPr>
          <p:nvPr/>
        </p:nvCxnSpPr>
        <p:spPr>
          <a:xfrm rot="10800000" flipV="1">
            <a:off x="2010537" y="3658771"/>
            <a:ext cx="3410307" cy="19729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20843" y="2916046"/>
            <a:ext cx="2845178" cy="369332"/>
            <a:chOff x="5420843" y="2916046"/>
            <a:chExt cx="284517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420843" y="2916046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a Service Resource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983807" y="2986597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20843" y="3474106"/>
            <a:ext cx="2845178" cy="369332"/>
            <a:chOff x="5420843" y="3474106"/>
            <a:chExt cx="2845178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420843" y="3474106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 of the Resource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983807" y="3538779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20843" y="4032165"/>
            <a:ext cx="2845178" cy="369332"/>
            <a:chOff x="5420843" y="4032165"/>
            <a:chExt cx="284517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420843" y="4032165"/>
              <a:ext cx="28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Actions to Perform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983807" y="4079201"/>
              <a:ext cx="282214" cy="2822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05533" y="5632182"/>
            <a:ext cx="3445352" cy="799561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3363042" y="4221211"/>
            <a:ext cx="1999009" cy="18107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85" t="27433" r="1440" b="68452"/>
          <a:stretch/>
        </p:blipFill>
        <p:spPr>
          <a:xfrm>
            <a:off x="258695" y="1881320"/>
            <a:ext cx="8607501" cy="282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703" b="-1"/>
          <a:stretch/>
        </p:blipFill>
        <p:spPr>
          <a:xfrm>
            <a:off x="381000" y="2551541"/>
            <a:ext cx="8077200" cy="4426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Template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029200"/>
            <a:ext cx="8458200" cy="1295400"/>
          </a:xfrm>
          <a:prstGeom prst="rect">
            <a:avLst/>
          </a:prstGeom>
          <a:noFill/>
          <a:ln w="9525" cmpd="sng">
            <a:solidFill>
              <a:schemeClr val="tx1">
                <a:lumMod val="50000"/>
                <a:lumOff val="50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4067" b="5264"/>
          <a:stretch/>
        </p:blipFill>
        <p:spPr>
          <a:xfrm>
            <a:off x="381000" y="5105400"/>
            <a:ext cx="7857725" cy="389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2438400"/>
            <a:ext cx="8458200" cy="1600200"/>
          </a:xfrm>
          <a:prstGeom prst="rect">
            <a:avLst/>
          </a:prstGeom>
          <a:noFill/>
          <a:ln w="9525" cmpd="sng">
            <a:solidFill>
              <a:schemeClr val="tx1">
                <a:lumMod val="50000"/>
                <a:lumOff val="50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485" t="27433" r="46386" b="68423"/>
          <a:stretch/>
        </p:blipFill>
        <p:spPr>
          <a:xfrm>
            <a:off x="304800" y="4572000"/>
            <a:ext cx="4622171" cy="284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23369" y="4637840"/>
            <a:ext cx="3810000" cy="21544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/attributes/default.rb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573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Cookbook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187"/>
          <a:stretch/>
        </p:blipFill>
        <p:spPr>
          <a:xfrm>
            <a:off x="304799" y="1981200"/>
            <a:ext cx="8564581" cy="312420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sp>
        <p:nvSpPr>
          <p:cNvPr id="6" name="TextBox 5"/>
          <p:cNvSpPr txBox="1"/>
          <p:nvPr/>
        </p:nvSpPr>
        <p:spPr>
          <a:xfrm>
            <a:off x="2831159" y="4648200"/>
            <a:ext cx="105831" cy="21544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1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067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7" y="1828799"/>
            <a:ext cx="8536013" cy="3927341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964759" y="1823148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1241" y="1805284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2"/>
            <a:ext cx="8534400" cy="4220247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438400"/>
            <a:ext cx="5181600" cy="41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971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 action="ppaction://hlinkfile" tooltip="Launch the Demo"/>
              </a:rPr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38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1" y="2133600"/>
            <a:ext cx="8477250" cy="39925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Overview of Chef</a:t>
            </a:r>
            <a:r>
              <a:rPr lang="en-US" dirty="0"/>
              <a:t> </a:t>
            </a:r>
            <a:endParaRPr lang="en-US" dirty="0" smtClean="0"/>
          </a:p>
          <a:p>
            <a:pPr marL="460375" lvl="1" indent="0">
              <a:buNone/>
            </a:pPr>
            <a:r>
              <a:rPr lang="en-US" sz="1400" dirty="0" smtClean="0"/>
              <a:t>(</a:t>
            </a:r>
            <a:r>
              <a:rPr lang="en-US" sz="1400" dirty="0"/>
              <a:t>https://</a:t>
            </a:r>
            <a:r>
              <a:rPr lang="en-US" sz="1400" dirty="0" err="1"/>
              <a:t>learn.chef.io</a:t>
            </a:r>
            <a:r>
              <a:rPr lang="en-US" sz="1400" dirty="0"/>
              <a:t>/fundamentals-series/week-1</a:t>
            </a:r>
            <a:r>
              <a:rPr lang="en-US" sz="1400" dirty="0" smtClean="0"/>
              <a:t>/)</a:t>
            </a:r>
            <a:endParaRPr lang="en-US" sz="1400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Chef Fundamental Training Series Module 3</a:t>
            </a:r>
            <a:endParaRPr lang="en-US" dirty="0" smtClean="0"/>
          </a:p>
          <a:p>
            <a:pPr marL="460375" lvl="1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(http</a:t>
            </a: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://</a:t>
            </a:r>
            <a:r>
              <a:rPr lang="en-US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www.slideshare.net</a:t>
            </a: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opscode</a:t>
            </a: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/week-3-setup-node-and-write-cookbook?related=</a:t>
            </a:r>
            <a:r>
              <a:rPr lang="en-US" sz="12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3)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300" y="3276600"/>
            <a:ext cx="205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62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Chef?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413671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CDBD18"/>
              </a:buClr>
            </a:pPr>
            <a:endParaRPr lang="en-US" sz="2400" dirty="0" smtClean="0"/>
          </a:p>
          <a:p>
            <a:pPr>
              <a:lnSpc>
                <a:spcPct val="120000"/>
              </a:lnSpc>
              <a:buClr>
                <a:srgbClr val="CDBD18"/>
              </a:buClr>
            </a:pPr>
            <a:r>
              <a:rPr lang="en-US" sz="2400" dirty="0" smtClean="0"/>
              <a:t>Chef </a:t>
            </a:r>
            <a:r>
              <a:rPr lang="en-US" sz="2400" dirty="0"/>
              <a:t>is a powerful automation platform that transforms complex </a:t>
            </a:r>
            <a:r>
              <a:rPr lang="en-US" sz="2400" b="1" i="1" dirty="0"/>
              <a:t>infrastructure</a:t>
            </a:r>
            <a:r>
              <a:rPr lang="en-US" sz="2400" dirty="0"/>
              <a:t> into </a:t>
            </a:r>
            <a:r>
              <a:rPr lang="en-US" sz="2400" b="1" i="1" dirty="0"/>
              <a:t>code</a:t>
            </a:r>
            <a:r>
              <a:rPr lang="en-US" sz="2400" dirty="0"/>
              <a:t>, bringing your servers and services to </a:t>
            </a:r>
            <a:r>
              <a:rPr lang="en-US" sz="2400" dirty="0" smtClean="0"/>
              <a:t>life.</a:t>
            </a:r>
          </a:p>
        </p:txBody>
      </p:sp>
    </p:spTree>
    <p:extLst>
      <p:ext uri="{BB962C8B-B14F-4D97-AF65-F5344CB8AC3E}">
        <p14:creationId xmlns:p14="http://schemas.microsoft.com/office/powerpoint/2010/main" val="7160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Preparation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73" y="2315107"/>
            <a:ext cx="1371600" cy="126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81A1D8"/>
              </a:clrFrom>
              <a:clrTo>
                <a:srgbClr val="81A1D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4034438"/>
            <a:ext cx="1189913" cy="1189913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2520773" y="2611774"/>
            <a:ext cx="1895981" cy="893117"/>
            <a:chOff x="2520773" y="2611774"/>
            <a:chExt cx="1895981" cy="893117"/>
          </a:xfrm>
        </p:grpSpPr>
        <p:cxnSp>
          <p:nvCxnSpPr>
            <p:cNvPr id="52" name="Elbow Connector 51"/>
            <p:cNvCxnSpPr>
              <a:stCxn id="3" idx="3"/>
              <a:endCxn id="47" idx="0"/>
            </p:cNvCxnSpPr>
            <p:nvPr/>
          </p:nvCxnSpPr>
          <p:spPr>
            <a:xfrm>
              <a:off x="2520773" y="2948153"/>
              <a:ext cx="1895981" cy="55673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895600" y="2611774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Install Software</a:t>
              </a:r>
              <a:endParaRPr lang="en-US" sz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56713" y="4167730"/>
            <a:ext cx="1529860" cy="461665"/>
            <a:chOff x="2256713" y="4167730"/>
            <a:chExt cx="1529860" cy="461665"/>
          </a:xfrm>
        </p:grpSpPr>
        <p:cxnSp>
          <p:nvCxnSpPr>
            <p:cNvPr id="56" name="Elbow Connector 55"/>
            <p:cNvCxnSpPr>
              <a:stCxn id="7" idx="3"/>
              <a:endCxn id="47" idx="2"/>
            </p:cNvCxnSpPr>
            <p:nvPr/>
          </p:nvCxnSpPr>
          <p:spPr>
            <a:xfrm flipV="1">
              <a:off x="2256713" y="4316727"/>
              <a:ext cx="1529860" cy="3126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56713" y="416773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Configure Software</a:t>
              </a:r>
              <a:endParaRPr lang="en-US" sz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786573" y="3504891"/>
            <a:ext cx="1008290" cy="1371600"/>
            <a:chOff x="3786573" y="3504891"/>
            <a:chExt cx="1008290" cy="1371600"/>
          </a:xfrm>
        </p:grpSpPr>
        <p:sp>
          <p:nvSpPr>
            <p:cNvPr id="47" name="Cube 46"/>
            <p:cNvSpPr/>
            <p:nvPr/>
          </p:nvSpPr>
          <p:spPr>
            <a:xfrm>
              <a:off x="3786573" y="3504891"/>
              <a:ext cx="1008290" cy="1371600"/>
            </a:xfrm>
            <a:prstGeom prst="cube">
              <a:avLst/>
            </a:prstGeom>
            <a:gradFill flip="none" rotWithShape="1">
              <a:gsLst>
                <a:gs pos="0">
                  <a:schemeClr val="accent6">
                    <a:lumMod val="50000"/>
                    <a:lumOff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57036" y="4619032"/>
              <a:ext cx="6096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10000" y="3947395"/>
              <a:ext cx="680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12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Server</a:t>
              </a:r>
              <a:endParaRPr lang="en-US" sz="1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19036" y="3504891"/>
            <a:ext cx="1008290" cy="1371600"/>
            <a:chOff x="3786573" y="3504891"/>
            <a:chExt cx="1008290" cy="1371600"/>
          </a:xfrm>
        </p:grpSpPr>
        <p:sp>
          <p:nvSpPr>
            <p:cNvPr id="91" name="Cube 90"/>
            <p:cNvSpPr/>
            <p:nvPr/>
          </p:nvSpPr>
          <p:spPr>
            <a:xfrm>
              <a:off x="3786573" y="3504891"/>
              <a:ext cx="1008290" cy="1371600"/>
            </a:xfrm>
            <a:prstGeom prst="cube">
              <a:avLst/>
            </a:prstGeom>
            <a:gradFill flip="none" rotWithShape="1">
              <a:gsLst>
                <a:gs pos="0">
                  <a:schemeClr val="accent6">
                    <a:lumMod val="50000"/>
                    <a:lumOff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57036" y="4619032"/>
              <a:ext cx="6096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10000" y="3947395"/>
              <a:ext cx="680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12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Server</a:t>
              </a:r>
              <a:endParaRPr lang="en-US" sz="1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56951" y="3505200"/>
            <a:ext cx="1008290" cy="1371600"/>
            <a:chOff x="3786573" y="3504891"/>
            <a:chExt cx="1008290" cy="1371600"/>
          </a:xfrm>
        </p:grpSpPr>
        <p:sp>
          <p:nvSpPr>
            <p:cNvPr id="95" name="Cube 94"/>
            <p:cNvSpPr/>
            <p:nvPr/>
          </p:nvSpPr>
          <p:spPr>
            <a:xfrm>
              <a:off x="3786573" y="3504891"/>
              <a:ext cx="1008290" cy="1371600"/>
            </a:xfrm>
            <a:prstGeom prst="cube">
              <a:avLst/>
            </a:prstGeom>
            <a:gradFill flip="none" rotWithShape="1">
              <a:gsLst>
                <a:gs pos="0">
                  <a:schemeClr val="accent6">
                    <a:lumMod val="50000"/>
                    <a:lumOff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57036" y="4619032"/>
              <a:ext cx="6096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10000" y="3947395"/>
              <a:ext cx="680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12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Server</a:t>
              </a:r>
              <a:endParaRPr lang="en-US" sz="1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283392" y="3505200"/>
            <a:ext cx="1008290" cy="1371600"/>
            <a:chOff x="3786573" y="3504891"/>
            <a:chExt cx="1008290" cy="1371600"/>
          </a:xfrm>
        </p:grpSpPr>
        <p:sp>
          <p:nvSpPr>
            <p:cNvPr id="99" name="Cube 98"/>
            <p:cNvSpPr/>
            <p:nvPr/>
          </p:nvSpPr>
          <p:spPr>
            <a:xfrm>
              <a:off x="3786573" y="3504891"/>
              <a:ext cx="1008290" cy="1371600"/>
            </a:xfrm>
            <a:prstGeom prst="cube">
              <a:avLst/>
            </a:prstGeom>
            <a:gradFill flip="none" rotWithShape="1">
              <a:gsLst>
                <a:gs pos="0">
                  <a:schemeClr val="accent6">
                    <a:lumMod val="50000"/>
                    <a:lumOff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57036" y="4619032"/>
              <a:ext cx="6096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10000" y="3947395"/>
              <a:ext cx="680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12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Server</a:t>
              </a:r>
              <a:endParaRPr lang="en-US" sz="1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90063" y="5033851"/>
            <a:ext cx="2273956" cy="692483"/>
            <a:chOff x="4490063" y="5033851"/>
            <a:chExt cx="2273956" cy="692483"/>
          </a:xfrm>
        </p:grpSpPr>
        <p:sp>
          <p:nvSpPr>
            <p:cNvPr id="102" name="TextBox 101"/>
            <p:cNvSpPr txBox="1"/>
            <p:nvPr/>
          </p:nvSpPr>
          <p:spPr>
            <a:xfrm>
              <a:off x="4490063" y="5033851"/>
              <a:ext cx="227395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Repetitive Task</a:t>
              </a:r>
              <a:endParaRPr lang="en-US" dirty="0"/>
            </a:p>
          </p:txBody>
        </p:sp>
        <p:sp>
          <p:nvSpPr>
            <p:cNvPr id="104" name="Notched Right Arrow 103"/>
            <p:cNvSpPr/>
            <p:nvPr/>
          </p:nvSpPr>
          <p:spPr>
            <a:xfrm>
              <a:off x="4862360" y="5345334"/>
              <a:ext cx="873477" cy="381000"/>
            </a:xfrm>
            <a:prstGeom prst="notchedRight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1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e 13"/>
          <p:cNvSpPr/>
          <p:nvPr/>
        </p:nvSpPr>
        <p:spPr>
          <a:xfrm>
            <a:off x="8088201" y="1980799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418842" y="2004716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4863342" y="2004315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5486583" y="2004716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5931083" y="2004315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6559496" y="1981200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003996" y="1980799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643701" y="1981200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924618" y="251460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84041" y="2521696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967900" y="251460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27323" y="2521696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034700" y="2491084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594123" y="249818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113259" y="2485432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672682" y="2492528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224114" y="2403126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4173778" y="2403126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618278" y="2402725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668614" y="2402725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278214" y="2391107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722714" y="2390706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362419" y="2391107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7806919" y="2390706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648200" y="2930874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207623" y="293797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91482" y="2930874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250905" y="293797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58282" y="2907358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17705" y="2914454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36841" y="2901706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96264" y="2908802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3837282" y="2843317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281782" y="2842916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4905023" y="2843317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349523" y="2842916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5977936" y="2819801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>
            <a:off x="6422436" y="2819400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7062141" y="2819801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/>
          <p:cNvSpPr/>
          <p:nvPr/>
        </p:nvSpPr>
        <p:spPr>
          <a:xfrm>
            <a:off x="7506641" y="2819400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343400" y="335280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02823" y="3359896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86682" y="335280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46105" y="3359896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53482" y="3329284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12905" y="333638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532041" y="3323632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91464" y="3330728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Preparation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1371600" cy="126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6" y="4825999"/>
            <a:ext cx="1189913" cy="1189913"/>
          </a:xfrm>
          <a:prstGeom prst="rect">
            <a:avLst/>
          </a:prstGeom>
        </p:spPr>
      </p:pic>
      <p:sp>
        <p:nvSpPr>
          <p:cNvPr id="32" name="Cube 31"/>
          <p:cNvSpPr/>
          <p:nvPr/>
        </p:nvSpPr>
        <p:spPr>
          <a:xfrm>
            <a:off x="3580459" y="3265243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4024959" y="3264842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630795" y="3265243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5075295" y="3264842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5684895" y="3253224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6129395" y="3252823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6769100" y="3253224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7213600" y="3252823"/>
            <a:ext cx="482600" cy="656492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62118" y="3786484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21541" y="379358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05400" y="3786484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64823" y="3793580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72200" y="3762968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31623" y="3770064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50759" y="3757316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10182" y="3764412"/>
            <a:ext cx="276418" cy="6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05200" y="426720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Complexity Increases as the Infrastructure Scales out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4270177"/>
            <a:ext cx="403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775591" y="5208898"/>
            <a:ext cx="1424809" cy="850478"/>
            <a:chOff x="1775591" y="5208898"/>
            <a:chExt cx="1424809" cy="850478"/>
          </a:xfrm>
        </p:grpSpPr>
        <p:sp>
          <p:nvSpPr>
            <p:cNvPr id="23" name="Rectangle 22"/>
            <p:cNvSpPr/>
            <p:nvPr/>
          </p:nvSpPr>
          <p:spPr>
            <a:xfrm>
              <a:off x="1775591" y="5208898"/>
              <a:ext cx="1424809" cy="850478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19346" r="18619"/>
            <a:stretch/>
          </p:blipFill>
          <p:spPr>
            <a:xfrm>
              <a:off x="2209800" y="5410200"/>
              <a:ext cx="533400" cy="51590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23" y="3321101"/>
            <a:ext cx="6350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339" y="2563058"/>
            <a:ext cx="635000" cy="6350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656023" y="2492750"/>
            <a:ext cx="1430577" cy="1438629"/>
            <a:chOff x="5656023" y="2492750"/>
            <a:chExt cx="2069563" cy="2081211"/>
          </a:xfrm>
        </p:grpSpPr>
        <p:sp>
          <p:nvSpPr>
            <p:cNvPr id="3" name="Rectangle 2"/>
            <p:cNvSpPr/>
            <p:nvPr/>
          </p:nvSpPr>
          <p:spPr>
            <a:xfrm>
              <a:off x="5656023" y="2492750"/>
              <a:ext cx="2069563" cy="2081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55776" y="3406221"/>
              <a:ext cx="1070058" cy="6678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2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Target Node</a:t>
              </a:r>
              <a:endParaRPr lang="en-US" sz="1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1008" y="2516268"/>
            <a:ext cx="2706992" cy="1489616"/>
            <a:chOff x="341008" y="2516268"/>
            <a:chExt cx="2706992" cy="1489616"/>
          </a:xfrm>
        </p:grpSpPr>
        <p:sp>
          <p:nvSpPr>
            <p:cNvPr id="2" name="Rectangle 1"/>
            <p:cNvSpPr/>
            <p:nvPr/>
          </p:nvSpPr>
          <p:spPr>
            <a:xfrm>
              <a:off x="341008" y="2516268"/>
              <a:ext cx="2706992" cy="14896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b="11029"/>
            <a:stretch/>
          </p:blipFill>
          <p:spPr>
            <a:xfrm>
              <a:off x="1066800" y="2971800"/>
              <a:ext cx="1270000" cy="677955"/>
            </a:xfrm>
            <a:prstGeom prst="rect">
              <a:avLst/>
            </a:prstGeom>
          </p:spPr>
        </p:pic>
      </p:grpSp>
      <p:cxnSp>
        <p:nvCxnSpPr>
          <p:cNvPr id="43" name="Elbow Connector 42"/>
          <p:cNvCxnSpPr>
            <a:stCxn id="23" idx="3"/>
            <a:endCxn id="3" idx="2"/>
          </p:cNvCxnSpPr>
          <p:nvPr/>
        </p:nvCxnSpPr>
        <p:spPr>
          <a:xfrm flipV="1">
            <a:off x="3200400" y="3931379"/>
            <a:ext cx="3170912" cy="1702758"/>
          </a:xfrm>
          <a:prstGeom prst="bentConnector2">
            <a:avLst/>
          </a:prstGeom>
          <a:ln w="12700" cmpd="sng">
            <a:prstDash val="sys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5334000"/>
            <a:ext cx="16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Bootstrapping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57600" y="2743200"/>
            <a:ext cx="163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Recipes &amp; Configuration</a:t>
            </a:r>
            <a:endParaRPr lang="en-US" sz="1200" dirty="0"/>
          </a:p>
        </p:txBody>
      </p:sp>
      <p:cxnSp>
        <p:nvCxnSpPr>
          <p:cNvPr id="49" name="Elbow Connector 48"/>
          <p:cNvCxnSpPr>
            <a:stCxn id="3" idx="1"/>
            <a:endCxn id="2" idx="3"/>
          </p:cNvCxnSpPr>
          <p:nvPr/>
        </p:nvCxnSpPr>
        <p:spPr>
          <a:xfrm rot="10800000" flipV="1">
            <a:off x="3048001" y="3212064"/>
            <a:ext cx="2608023" cy="49011"/>
          </a:xfrm>
          <a:prstGeom prst="bentConnector3">
            <a:avLst>
              <a:gd name="adj1" fmla="val 50000"/>
            </a:avLst>
          </a:prstGeom>
          <a:ln w="12700" cmpd="sng">
            <a:prstDash val="sys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3" idx="0"/>
            <a:endCxn id="2" idx="2"/>
          </p:cNvCxnSpPr>
          <p:nvPr/>
        </p:nvCxnSpPr>
        <p:spPr>
          <a:xfrm rot="16200000" flipV="1">
            <a:off x="1489743" y="4210645"/>
            <a:ext cx="1203014" cy="793492"/>
          </a:xfrm>
          <a:prstGeom prst="bentConnector3">
            <a:avLst>
              <a:gd name="adj1" fmla="val 50000"/>
            </a:avLst>
          </a:prstGeom>
          <a:ln w="12700" cmpd="sng">
            <a:prstDash val="sys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14600" y="4495800"/>
            <a:ext cx="215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Manage Nodes, Cookbook, Roles</a:t>
            </a: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Components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6"/>
          <a:srcRect l="22236" t="4918" r="21285" b="11756"/>
          <a:stretch/>
        </p:blipFill>
        <p:spPr>
          <a:xfrm>
            <a:off x="6144712" y="2667000"/>
            <a:ext cx="484688" cy="4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752072" y="5185380"/>
            <a:ext cx="2351777" cy="1410991"/>
          </a:xfrm>
          <a:prstGeom prst="rect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09" y="5640466"/>
            <a:ext cx="5334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638800"/>
            <a:ext cx="381000" cy="3958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492420" y="5490632"/>
            <a:ext cx="1305701" cy="776045"/>
            <a:chOff x="2233722" y="5243723"/>
            <a:chExt cx="1305701" cy="77604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384" y="5317875"/>
              <a:ext cx="584767" cy="58476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6817" y="5380817"/>
              <a:ext cx="579612" cy="557102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2233722" y="5243723"/>
              <a:ext cx="1305701" cy="77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775591" y="5208897"/>
            <a:ext cx="2304740" cy="137571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9346" r="18619"/>
          <a:stretch/>
        </p:blipFill>
        <p:spPr>
          <a:xfrm>
            <a:off x="2516400" y="5531596"/>
            <a:ext cx="78784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423" y="3321101"/>
            <a:ext cx="635000" cy="63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979" y="2589332"/>
            <a:ext cx="635000" cy="63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3718" y="3288584"/>
            <a:ext cx="635000" cy="63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0409" y="3938046"/>
            <a:ext cx="6350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7339" y="2563058"/>
            <a:ext cx="635000" cy="63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32504" y="2480992"/>
            <a:ext cx="2104840" cy="2104727"/>
          </a:xfrm>
          <a:prstGeom prst="rect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656023" y="2492750"/>
            <a:ext cx="2069563" cy="2081211"/>
            <a:chOff x="5656023" y="2492750"/>
            <a:chExt cx="2069563" cy="2081211"/>
          </a:xfrm>
        </p:grpSpPr>
        <p:sp>
          <p:nvSpPr>
            <p:cNvPr id="3" name="Rectangle 2"/>
            <p:cNvSpPr/>
            <p:nvPr/>
          </p:nvSpPr>
          <p:spPr>
            <a:xfrm>
              <a:off x="5656023" y="2492750"/>
              <a:ext cx="2069563" cy="2081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55776" y="3406221"/>
              <a:ext cx="1070058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Target Node</a:t>
              </a:r>
              <a:endPara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/>
          <a:srcRect l="22236" t="4918" r="21285" b="11756"/>
          <a:stretch/>
        </p:blipFill>
        <p:spPr>
          <a:xfrm>
            <a:off x="6373312" y="2786707"/>
            <a:ext cx="717292" cy="634946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093580" y="2622090"/>
            <a:ext cx="2728060" cy="776045"/>
            <a:chOff x="493873" y="4256487"/>
            <a:chExt cx="2728060" cy="776045"/>
          </a:xfrm>
        </p:grpSpPr>
        <p:sp>
          <p:nvSpPr>
            <p:cNvPr id="26" name="Rectangle 25"/>
            <p:cNvSpPr/>
            <p:nvPr/>
          </p:nvSpPr>
          <p:spPr>
            <a:xfrm>
              <a:off x="493873" y="4256487"/>
              <a:ext cx="2728060" cy="77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8179" y="4421474"/>
              <a:ext cx="575781" cy="57578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04563" y="4339817"/>
              <a:ext cx="635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05536" y="4339121"/>
              <a:ext cx="617091" cy="61709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44561" y="4323514"/>
              <a:ext cx="600987" cy="60098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516461" y="3608869"/>
            <a:ext cx="1882352" cy="776045"/>
            <a:chOff x="222488" y="5243266"/>
            <a:chExt cx="1882352" cy="7760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48604" y="5286745"/>
              <a:ext cx="635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57286" y="5322019"/>
              <a:ext cx="635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56481" y="5322019"/>
              <a:ext cx="635000" cy="63500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22488" y="5243266"/>
              <a:ext cx="1882352" cy="77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03710" y="3620630"/>
            <a:ext cx="1305701" cy="776045"/>
            <a:chOff x="2233722" y="5243723"/>
            <a:chExt cx="1305701" cy="77604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384" y="5317875"/>
              <a:ext cx="584767" cy="58476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6817" y="5380817"/>
              <a:ext cx="579612" cy="557102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233722" y="5243723"/>
              <a:ext cx="1305701" cy="77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40542" y="2539326"/>
            <a:ext cx="3739324" cy="2057693"/>
          </a:xfrm>
          <a:prstGeom prst="rect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1008" y="2516267"/>
            <a:ext cx="3739324" cy="20576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0"/>
          <a:srcRect b="11029"/>
          <a:stretch/>
        </p:blipFill>
        <p:spPr>
          <a:xfrm>
            <a:off x="1570046" y="3155235"/>
            <a:ext cx="1270000" cy="67795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103849" y="4573961"/>
            <a:ext cx="2586956" cy="1316915"/>
            <a:chOff x="4103849" y="4573961"/>
            <a:chExt cx="2586956" cy="1316915"/>
          </a:xfrm>
        </p:grpSpPr>
        <p:cxnSp>
          <p:nvCxnSpPr>
            <p:cNvPr id="43" name="Elbow Connector 42"/>
            <p:cNvCxnSpPr>
              <a:stCxn id="39" idx="3"/>
              <a:endCxn id="3" idx="2"/>
            </p:cNvCxnSpPr>
            <p:nvPr/>
          </p:nvCxnSpPr>
          <p:spPr>
            <a:xfrm flipV="1">
              <a:off x="4103849" y="4573961"/>
              <a:ext cx="2586956" cy="1316915"/>
            </a:xfrm>
            <a:prstGeom prst="bentConnector2">
              <a:avLst/>
            </a:prstGeom>
            <a:ln w="12700" cmpd="sng">
              <a:prstDash val="sysDash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774106" y="5573412"/>
              <a:ext cx="1634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Node Bootstrapping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80333" y="3021414"/>
            <a:ext cx="1669295" cy="523700"/>
            <a:chOff x="4080333" y="3021414"/>
            <a:chExt cx="1669295" cy="523700"/>
          </a:xfrm>
        </p:grpSpPr>
        <p:sp>
          <p:nvSpPr>
            <p:cNvPr id="48" name="TextBox 47"/>
            <p:cNvSpPr txBox="1"/>
            <p:nvPr/>
          </p:nvSpPr>
          <p:spPr>
            <a:xfrm>
              <a:off x="4115144" y="3021414"/>
              <a:ext cx="163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Download Recipes &amp; Configuration</a:t>
              </a:r>
              <a:endParaRPr lang="en-US" sz="1200" dirty="0"/>
            </a:p>
          </p:txBody>
        </p:sp>
        <p:cxnSp>
          <p:nvCxnSpPr>
            <p:cNvPr id="49" name="Elbow Connector 48"/>
            <p:cNvCxnSpPr>
              <a:stCxn id="3" idx="1"/>
              <a:endCxn id="2" idx="3"/>
            </p:cNvCxnSpPr>
            <p:nvPr/>
          </p:nvCxnSpPr>
          <p:spPr>
            <a:xfrm rot="10800000" flipV="1">
              <a:off x="4080333" y="3533356"/>
              <a:ext cx="1575691" cy="11758"/>
            </a:xfrm>
            <a:prstGeom prst="bentConnector3">
              <a:avLst>
                <a:gd name="adj1" fmla="val 50000"/>
              </a:avLst>
            </a:prstGeom>
            <a:ln w="12700" cmpd="sng">
              <a:prstDash val="sysDash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210204" y="4597019"/>
            <a:ext cx="3140087" cy="611878"/>
            <a:chOff x="2210204" y="4597019"/>
            <a:chExt cx="3140087" cy="611878"/>
          </a:xfrm>
        </p:grpSpPr>
        <p:cxnSp>
          <p:nvCxnSpPr>
            <p:cNvPr id="45" name="Elbow Connector 44"/>
            <p:cNvCxnSpPr>
              <a:stCxn id="23" idx="0"/>
              <a:endCxn id="37" idx="2"/>
            </p:cNvCxnSpPr>
            <p:nvPr/>
          </p:nvCxnSpPr>
          <p:spPr>
            <a:xfrm rot="16200000" flipV="1">
              <a:off x="2263144" y="4544079"/>
              <a:ext cx="611878" cy="717757"/>
            </a:xfrm>
            <a:prstGeom prst="bentConnector3">
              <a:avLst>
                <a:gd name="adj1" fmla="val 50000"/>
              </a:avLst>
            </a:prstGeom>
            <a:ln w="12700" cmpd="sng">
              <a:prstDash val="sysDash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97484" y="4690628"/>
              <a:ext cx="2152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Manage Nodes, Cookbook, Roles</a:t>
              </a:r>
              <a:endParaRPr lang="en-US" sz="1200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1926E-7 -0.02061 L -0.00243 -0.1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8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4022E-6 4.09449E-6 L 0.00243 -0.138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6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3.68689E-6 L -0.17543 -0.001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752072" y="5185380"/>
            <a:ext cx="2351777" cy="1410991"/>
          </a:xfrm>
          <a:prstGeom prst="rect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09" y="5640466"/>
            <a:ext cx="533400" cy="6096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492420" y="5490632"/>
            <a:ext cx="1305701" cy="776045"/>
            <a:chOff x="2233722" y="5243723"/>
            <a:chExt cx="1305701" cy="77604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384" y="5317875"/>
              <a:ext cx="584767" cy="58476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6817" y="5380817"/>
              <a:ext cx="579612" cy="557102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2233722" y="5243723"/>
              <a:ext cx="1305701" cy="77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9346" r="18619"/>
          <a:stretch/>
        </p:blipFill>
        <p:spPr>
          <a:xfrm>
            <a:off x="940694" y="5531596"/>
            <a:ext cx="78784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423" y="3332859"/>
            <a:ext cx="635000" cy="63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979" y="2601090"/>
            <a:ext cx="635000" cy="63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718" y="3300342"/>
            <a:ext cx="635000" cy="63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0409" y="3949804"/>
            <a:ext cx="6350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7339" y="2574816"/>
            <a:ext cx="635000" cy="63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32504" y="2492750"/>
            <a:ext cx="2104840" cy="2104727"/>
          </a:xfrm>
          <a:prstGeom prst="rect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/>
          <a:srcRect l="22236" t="4918" r="21285" b="11756"/>
          <a:stretch/>
        </p:blipFill>
        <p:spPr>
          <a:xfrm>
            <a:off x="6349795" y="1846075"/>
            <a:ext cx="717292" cy="634946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093580" y="2622090"/>
            <a:ext cx="2728060" cy="776045"/>
            <a:chOff x="493873" y="4256487"/>
            <a:chExt cx="2728060" cy="776045"/>
          </a:xfrm>
        </p:grpSpPr>
        <p:sp>
          <p:nvSpPr>
            <p:cNvPr id="26" name="Rectangle 25"/>
            <p:cNvSpPr/>
            <p:nvPr/>
          </p:nvSpPr>
          <p:spPr>
            <a:xfrm>
              <a:off x="493873" y="4256487"/>
              <a:ext cx="2728060" cy="77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8179" y="4421474"/>
              <a:ext cx="575781" cy="57578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04563" y="4339817"/>
              <a:ext cx="635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05536" y="4339121"/>
              <a:ext cx="617091" cy="61709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444561" y="4323514"/>
              <a:ext cx="600987" cy="60098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516461" y="3608869"/>
            <a:ext cx="1882352" cy="776045"/>
            <a:chOff x="222488" y="5243266"/>
            <a:chExt cx="1882352" cy="7760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48604" y="5286745"/>
              <a:ext cx="635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57286" y="5322019"/>
              <a:ext cx="635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56481" y="5322019"/>
              <a:ext cx="635000" cy="63500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22488" y="5243266"/>
              <a:ext cx="1882352" cy="77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03710" y="3620630"/>
            <a:ext cx="1305701" cy="776045"/>
            <a:chOff x="2233722" y="5243723"/>
            <a:chExt cx="1305701" cy="77604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384" y="5317875"/>
              <a:ext cx="584767" cy="58476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6817" y="5380817"/>
              <a:ext cx="579612" cy="557102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233722" y="5243723"/>
              <a:ext cx="1305701" cy="77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40542" y="2539326"/>
            <a:ext cx="3739324" cy="2057693"/>
          </a:xfrm>
          <a:prstGeom prst="rect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9"/>
          <a:srcRect b="11029"/>
          <a:stretch/>
        </p:blipFill>
        <p:spPr>
          <a:xfrm>
            <a:off x="1570046" y="1846075"/>
            <a:ext cx="1270000" cy="677955"/>
          </a:xfrm>
          <a:prstGeom prst="rect">
            <a:avLst/>
          </a:prstGeom>
        </p:spPr>
      </p:pic>
      <p:cxnSp>
        <p:nvCxnSpPr>
          <p:cNvPr id="43" name="Elbow Connector 42"/>
          <p:cNvCxnSpPr>
            <a:stCxn id="39" idx="3"/>
          </p:cNvCxnSpPr>
          <p:nvPr/>
        </p:nvCxnSpPr>
        <p:spPr>
          <a:xfrm flipV="1">
            <a:off x="4103849" y="4585719"/>
            <a:ext cx="2586956" cy="1305157"/>
          </a:xfrm>
          <a:prstGeom prst="bentConnector2">
            <a:avLst/>
          </a:prstGeom>
          <a:ln w="12700" cmpd="sng">
            <a:prstDash val="sys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4106" y="5573412"/>
            <a:ext cx="16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Bootstrapping</a:t>
            </a:r>
            <a:endParaRPr lang="en-US" sz="1200" dirty="0"/>
          </a:p>
        </p:txBody>
      </p:sp>
      <p:cxnSp>
        <p:nvCxnSpPr>
          <p:cNvPr id="45" name="Elbow Connector 44"/>
          <p:cNvCxnSpPr>
            <a:endCxn id="37" idx="2"/>
          </p:cNvCxnSpPr>
          <p:nvPr/>
        </p:nvCxnSpPr>
        <p:spPr>
          <a:xfrm rot="16200000" flipV="1">
            <a:off x="2263144" y="4544079"/>
            <a:ext cx="611878" cy="717757"/>
          </a:xfrm>
          <a:prstGeom prst="bentConnector3">
            <a:avLst>
              <a:gd name="adj1" fmla="val 50000"/>
            </a:avLst>
          </a:prstGeom>
          <a:ln w="12700" cmpd="sng">
            <a:prstDash val="sys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15144" y="3021414"/>
            <a:ext cx="163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Recipes &amp; Configuration</a:t>
            </a:r>
            <a:endParaRPr lang="en-US" sz="1200" dirty="0"/>
          </a:p>
        </p:txBody>
      </p:sp>
      <p:cxnSp>
        <p:nvCxnSpPr>
          <p:cNvPr id="49" name="Elbow Connector 48"/>
          <p:cNvCxnSpPr>
            <a:stCxn id="4" idx="1"/>
          </p:cNvCxnSpPr>
          <p:nvPr/>
        </p:nvCxnSpPr>
        <p:spPr>
          <a:xfrm rot="10800000">
            <a:off x="4080334" y="3545114"/>
            <a:ext cx="1552170" cy="12700"/>
          </a:xfrm>
          <a:prstGeom prst="bentConnector3">
            <a:avLst>
              <a:gd name="adj1" fmla="val 2272"/>
            </a:avLst>
          </a:prstGeom>
          <a:ln w="12700" cmpd="sng">
            <a:prstDash val="sys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97484" y="4690628"/>
            <a:ext cx="215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Manage Nodes, Cookbook, Roles</a:t>
            </a: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Components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81200" y="5638800"/>
            <a:ext cx="381000" cy="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Chef-client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2057400"/>
            <a:ext cx="1752600" cy="83820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Chef-Client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00400" y="2057400"/>
            <a:ext cx="16764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3429000"/>
            <a:ext cx="1828800" cy="83820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Sync cookbooks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91200" y="1981200"/>
            <a:ext cx="1828800" cy="76200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Authentication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4495800"/>
            <a:ext cx="1676400" cy="685800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Node.save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6600" y="3429000"/>
            <a:ext cx="1828800" cy="76200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Cookbooks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" y="3429000"/>
            <a:ext cx="1828800" cy="83820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52800" y="5638800"/>
            <a:ext cx="1676400" cy="6858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533400" y="4876800"/>
            <a:ext cx="1905000" cy="1295400"/>
          </a:xfrm>
          <a:prstGeom prst="diamond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uccess?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2200" y="4800600"/>
            <a:ext cx="1828800" cy="83820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 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438400" y="2286000"/>
            <a:ext cx="762000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953000" y="2209800"/>
            <a:ext cx="762000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553200" y="2819400"/>
            <a:ext cx="533400" cy="533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181600" y="3505200"/>
            <a:ext cx="762000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514600" y="5181600"/>
            <a:ext cx="8382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2438401" y="3553967"/>
            <a:ext cx="762000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181100" y="4305300"/>
            <a:ext cx="609600" cy="533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14600" y="571500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66533" y="4953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953000" y="5105400"/>
            <a:ext cx="1143000" cy="609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2586</TotalTime>
  <Words>574</Words>
  <Application>Microsoft Macintosh PowerPoint</Application>
  <PresentationFormat>On-screen Show 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Corbel</vt:lpstr>
      <vt:lpstr>Courier</vt:lpstr>
      <vt:lpstr>Lucida Grande</vt:lpstr>
      <vt:lpstr>Wingdings</vt:lpstr>
      <vt:lpstr>Spectrum</vt:lpstr>
      <vt:lpstr>Learning Chef</vt:lpstr>
      <vt:lpstr>Presentation Objectives</vt:lpstr>
      <vt:lpstr>What is a Chef?</vt:lpstr>
      <vt:lpstr>Node Preparation</vt:lpstr>
      <vt:lpstr>Node Preparation</vt:lpstr>
      <vt:lpstr>Chef Components</vt:lpstr>
      <vt:lpstr>Chef Components</vt:lpstr>
      <vt:lpstr>Chef Components</vt:lpstr>
      <vt:lpstr>Chef-client</vt:lpstr>
      <vt:lpstr>Authentication</vt:lpstr>
      <vt:lpstr>What is a Cookbook?</vt:lpstr>
      <vt:lpstr>What is a Resource</vt:lpstr>
      <vt:lpstr>Common Used Resources</vt:lpstr>
      <vt:lpstr>Example of Using Chef</vt:lpstr>
      <vt:lpstr>Creating a Cookbook</vt:lpstr>
      <vt:lpstr>Creating a Cookbook</vt:lpstr>
      <vt:lpstr>Writing a Recipe</vt:lpstr>
      <vt:lpstr>Adding a Package Resource</vt:lpstr>
      <vt:lpstr>Adding a Template Resource</vt:lpstr>
      <vt:lpstr>Adding a Service Resource</vt:lpstr>
      <vt:lpstr>Create Template File</vt:lpstr>
      <vt:lpstr>Upload Cookbook</vt:lpstr>
      <vt:lpstr>Bootstrap Node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Nisum-User</dc:creator>
  <cp:lastModifiedBy>Zakeeruddin Mohammed</cp:lastModifiedBy>
  <cp:revision>95</cp:revision>
  <dcterms:created xsi:type="dcterms:W3CDTF">2015-03-04T21:58:13Z</dcterms:created>
  <dcterms:modified xsi:type="dcterms:W3CDTF">2016-07-23T21:24:04Z</dcterms:modified>
</cp:coreProperties>
</file>