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61" r:id="rId4"/>
    <p:sldId id="258" r:id="rId5"/>
    <p:sldId id="259" r:id="rId6"/>
    <p:sldId id="265" r:id="rId7"/>
    <p:sldId id="264"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58" d="100"/>
          <a:sy n="58" d="100"/>
        </p:scale>
        <p:origin x="164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F698-4155-458E-8C0D-BC56515DCF64}"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9F690-3B46-4CA8-AFED-F5EA75D26CA6}" type="slidenum">
              <a:rPr lang="en-US" smtClean="0"/>
              <a:t>‹#›</a:t>
            </a:fld>
            <a:endParaRPr lang="en-US"/>
          </a:p>
        </p:txBody>
      </p:sp>
    </p:spTree>
    <p:extLst>
      <p:ext uri="{BB962C8B-B14F-4D97-AF65-F5344CB8AC3E}">
        <p14:creationId xmlns:p14="http://schemas.microsoft.com/office/powerpoint/2010/main" val="295784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a:p>
            <a:r>
              <a:rPr lang="en-US" dirty="0"/>
              <a:t>My Name is Zakir Elaskar, and my presentation topic is Python 3.11: From </a:t>
            </a:r>
            <a:r>
              <a:rPr lang="en-US" dirty="0" err="1"/>
              <a:t>TimSort</a:t>
            </a:r>
            <a:r>
              <a:rPr lang="en-US" dirty="0"/>
              <a:t> to PowerSort.</a:t>
            </a:r>
          </a:p>
          <a:p>
            <a:endParaRPr lang="en-US" dirty="0"/>
          </a:p>
          <a:p>
            <a:r>
              <a:rPr lang="en-US" dirty="0"/>
              <a:t>So like why python ditched </a:t>
            </a:r>
            <a:r>
              <a:rPr lang="en-US" dirty="0" err="1"/>
              <a:t>timsort</a:t>
            </a:r>
            <a:r>
              <a:rPr lang="en-US" dirty="0"/>
              <a:t> after using it for such a long time</a:t>
            </a:r>
          </a:p>
        </p:txBody>
      </p:sp>
      <p:sp>
        <p:nvSpPr>
          <p:cNvPr id="4" name="Slide Number Placeholder 3"/>
          <p:cNvSpPr>
            <a:spLocks noGrp="1"/>
          </p:cNvSpPr>
          <p:nvPr>
            <p:ph type="sldNum" sz="quarter" idx="5"/>
          </p:nvPr>
        </p:nvSpPr>
        <p:spPr/>
        <p:txBody>
          <a:bodyPr/>
          <a:lstStyle/>
          <a:p>
            <a:fld id="{B5A9F690-3B46-4CA8-AFED-F5EA75D26CA6}" type="slidenum">
              <a:rPr lang="en-US" smtClean="0"/>
              <a:t>1</a:t>
            </a:fld>
            <a:endParaRPr lang="en-US"/>
          </a:p>
        </p:txBody>
      </p:sp>
    </p:spTree>
    <p:extLst>
      <p:ext uri="{BB962C8B-B14F-4D97-AF65-F5344CB8AC3E}">
        <p14:creationId xmlns:p14="http://schemas.microsoft.com/office/powerpoint/2010/main" val="271703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with what are sorting algorithms? Like here everyone knows all the sorting algorithms insertion sort, bubble sort, merge sort, etc.</a:t>
            </a:r>
          </a:p>
          <a:p>
            <a:endParaRPr lang="en-US" dirty="0"/>
          </a:p>
          <a:p>
            <a:r>
              <a:rPr lang="en-US" dirty="0"/>
              <a:t>So Sorting algorithms are methods for ordering elements in a list or array (either </a:t>
            </a:r>
            <a:r>
              <a:rPr lang="en-US" b="1" dirty="0"/>
              <a:t>ascending</a:t>
            </a:r>
            <a:r>
              <a:rPr lang="en-US" dirty="0"/>
              <a:t> or </a:t>
            </a:r>
            <a:r>
              <a:rPr lang="en-US" b="1" dirty="0"/>
              <a:t>descending</a:t>
            </a:r>
            <a:r>
              <a:rPr lang="en-US" dirty="0"/>
              <a:t>). They help structure data in a way that makes it easier to process and analyze.</a:t>
            </a:r>
          </a:p>
          <a:p>
            <a:endParaRPr lang="en-US" dirty="0"/>
          </a:p>
          <a:p>
            <a:r>
              <a:rPr lang="en-US" b="1" dirty="0"/>
              <a:t>Importance</a:t>
            </a:r>
            <a:r>
              <a:rPr lang="en-US" dirty="0"/>
              <a:t>: Sorting is a foundational concept in computer science. It enhances efficiency, making data easier to search, organize, and manipulate.</a:t>
            </a:r>
          </a:p>
          <a:p>
            <a:endParaRPr lang="en-US" dirty="0"/>
          </a:p>
          <a:p>
            <a:r>
              <a:rPr lang="en-US" dirty="0"/>
              <a:t>But why sorting or use of sorting algorithm is necessary?</a:t>
            </a:r>
          </a:p>
          <a:p>
            <a:r>
              <a:rPr lang="en-US" dirty="0"/>
              <a:t> because:</a:t>
            </a:r>
          </a:p>
          <a:p>
            <a:r>
              <a:rPr lang="en-US" dirty="0"/>
              <a:t>a sorted data is much easier to use than an unsorted data</a:t>
            </a:r>
          </a:p>
          <a:p>
            <a:r>
              <a:rPr lang="en-US" dirty="0"/>
              <a:t>Also many data analysis and machine learning algorithms require sorted data to work optimally and provide results quickly.</a:t>
            </a:r>
          </a:p>
          <a:p>
            <a:endParaRPr lang="en-US" dirty="0"/>
          </a:p>
          <a:p>
            <a:pPr>
              <a:buFont typeface="Arial" panose="020B0604020202020204" pitchFamily="34" charset="0"/>
              <a:buNone/>
            </a:pPr>
            <a:r>
              <a:rPr lang="en-US" b="1" dirty="0"/>
              <a:t>Real-World Applications</a:t>
            </a:r>
            <a:r>
              <a:rPr lang="en-US" dirty="0"/>
              <a:t>:</a:t>
            </a:r>
          </a:p>
          <a:p>
            <a:pPr>
              <a:buFont typeface="Arial" panose="020B0604020202020204" pitchFamily="34" charset="0"/>
              <a:buChar char="•"/>
            </a:pPr>
            <a:r>
              <a:rPr lang="en-US" b="1" dirty="0"/>
              <a:t>Databases</a:t>
            </a:r>
            <a:r>
              <a:rPr lang="en-US" dirty="0"/>
              <a:t>: Sorting helps index data, improving query performance (e.g., SQL queries).</a:t>
            </a:r>
          </a:p>
          <a:p>
            <a:pPr>
              <a:buFont typeface="Arial" panose="020B0604020202020204" pitchFamily="34" charset="0"/>
              <a:buChar char="•"/>
            </a:pPr>
            <a:r>
              <a:rPr lang="en-US" b="1" dirty="0"/>
              <a:t>E-Commerce</a:t>
            </a:r>
            <a:r>
              <a:rPr lang="en-US" dirty="0"/>
              <a:t>: Sorting products by parameters like price or rating enhances the user experience.</a:t>
            </a:r>
          </a:p>
          <a:p>
            <a:pPr>
              <a:buFont typeface="Arial" panose="020B0604020202020204" pitchFamily="34" charset="0"/>
              <a:buChar char="•"/>
            </a:pPr>
            <a:r>
              <a:rPr lang="en-US" b="1" dirty="0"/>
              <a:t>Search Engines</a:t>
            </a:r>
            <a:r>
              <a:rPr lang="en-US" dirty="0"/>
              <a:t>: Relevance-based sorting ensures the most relevant results are prioritized.</a:t>
            </a:r>
          </a:p>
          <a:p>
            <a:pPr>
              <a:buFont typeface="Arial" panose="020B0604020202020204" pitchFamily="34" charset="0"/>
              <a:buChar char="•"/>
            </a:pPr>
            <a:r>
              <a:rPr lang="en-US" b="1" dirty="0"/>
              <a:t>Machine Learning</a:t>
            </a:r>
            <a:r>
              <a:rPr lang="en-US" dirty="0"/>
              <a:t>: Sorting aids in data cleaning and feature selection, ensuring that algorithms work effectively</a:t>
            </a:r>
          </a:p>
          <a:p>
            <a:endParaRPr lang="en-US" dirty="0"/>
          </a:p>
          <a:p>
            <a:pPr>
              <a:buFont typeface="Arial" panose="020B0604020202020204" pitchFamily="34" charset="0"/>
              <a:buChar char="•"/>
            </a:pPr>
            <a:r>
              <a:rPr lang="en-US" b="1" dirty="0"/>
              <a:t>Efficiency</a:t>
            </a:r>
            <a:r>
              <a:rPr lang="en-US" dirty="0"/>
              <a:t>: Sorted data allows faster searching. For example, binary search requires sorted data to quickly locate items, significantly reducing search time.</a:t>
            </a:r>
          </a:p>
          <a:p>
            <a:pPr>
              <a:buFont typeface="Arial" panose="020B0604020202020204" pitchFamily="34" charset="0"/>
              <a:buChar char="•"/>
            </a:pPr>
            <a:r>
              <a:rPr lang="en-US" b="1" dirty="0"/>
              <a:t>Optimization</a:t>
            </a:r>
            <a:r>
              <a:rPr lang="en-US" dirty="0"/>
              <a:t>: Many algorithms, especially in data analysis and machine learning, require sorted data to function optimally and provide results quickly.</a:t>
            </a:r>
          </a:p>
          <a:p>
            <a:pPr>
              <a:buFont typeface="Arial" panose="020B0604020202020204" pitchFamily="34" charset="0"/>
              <a:buChar char="•"/>
            </a:pPr>
            <a:endParaRPr lang="en-US" b="1" dirty="0"/>
          </a:p>
          <a:p>
            <a:pPr>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2</a:t>
            </a:fld>
            <a:endParaRPr lang="en-US"/>
          </a:p>
        </p:txBody>
      </p:sp>
    </p:spTree>
    <p:extLst>
      <p:ext uri="{BB962C8B-B14F-4D97-AF65-F5344CB8AC3E}">
        <p14:creationId xmlns:p14="http://schemas.microsoft.com/office/powerpoint/2010/main" val="38291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was introduced in Python 2.3 as the default sorting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a hybrid sorting algorithm that uses Merge Sort and Insertion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specifically designed to handle real-world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works perfectly when it comes to already partially sorted data or has natural ordering, this helps in reducing the overall time complexity.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it is a stable sort meaning it maintains the relative order of two elements with equal values in an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only issue with </a:t>
            </a:r>
            <a:r>
              <a:rPr lang="en-US" b="1" dirty="0" err="1"/>
              <a:t>TimSort</a:t>
            </a:r>
            <a:r>
              <a:rPr lang="en-US" b="1" dirty="0"/>
              <a:t> is it underperforms in a worst case dataset, that is when the elements are in highly disordered manner or when the dataset is very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the algorithm additional space</a:t>
            </a:r>
            <a:r>
              <a:rPr lang="en-US" dirty="0"/>
              <a:t> for the merge process, which could be a drawback in memory-constrained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3</a:t>
            </a:fld>
            <a:endParaRPr lang="en-US"/>
          </a:p>
        </p:txBody>
      </p:sp>
    </p:spTree>
    <p:extLst>
      <p:ext uri="{BB962C8B-B14F-4D97-AF65-F5344CB8AC3E}">
        <p14:creationId xmlns:p14="http://schemas.microsoft.com/office/powerpoint/2010/main" val="142251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So to avoid all those drawbacks and limitations PowerSort was introduced.</a:t>
            </a:r>
          </a:p>
          <a:p>
            <a:pPr rtl="0">
              <a:spcBef>
                <a:spcPts val="1200"/>
              </a:spcBef>
              <a:spcAft>
                <a:spcPts val="1200"/>
              </a:spcAft>
            </a:pPr>
            <a:endParaRPr lang="en-US" sz="1800" b="1" i="0" u="none" strike="noStrike" dirty="0">
              <a:solidFill>
                <a:srgbClr val="000000"/>
              </a:solidFill>
              <a:effectLst/>
              <a:latin typeface="Arial" panose="020B0604020202020204" pitchFamily="34" charset="0"/>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PowerSort is a big step forward in sorting algorithms.</a:t>
            </a:r>
          </a:p>
          <a:p>
            <a:pPr rtl="0">
              <a:spcBef>
                <a:spcPts val="1200"/>
              </a:spcBef>
              <a:spcAft>
                <a:spcPts val="1200"/>
              </a:spcAft>
            </a:pPr>
            <a:r>
              <a:rPr lang="en-US" sz="1800" b="1" i="0" u="none" strike="noStrike" dirty="0">
                <a:solidFill>
                  <a:srgbClr val="000000"/>
                </a:solidFill>
                <a:effectLst/>
                <a:latin typeface="Arial" panose="020B0604020202020204" pitchFamily="34" charset="0"/>
              </a:rPr>
              <a:t>It is built upon </a:t>
            </a:r>
            <a:r>
              <a:rPr lang="en-US" sz="1800" b="1" i="0" u="none" strike="noStrike" dirty="0" err="1">
                <a:solidFill>
                  <a:srgbClr val="000000"/>
                </a:solidFill>
                <a:effectLst/>
                <a:latin typeface="Arial" panose="020B0604020202020204" pitchFamily="34" charset="0"/>
              </a:rPr>
              <a:t>MergeSort</a:t>
            </a:r>
            <a:r>
              <a:rPr lang="en-US" sz="1800" b="1" i="0" u="none" strike="noStrike" dirty="0">
                <a:solidFill>
                  <a:srgbClr val="000000"/>
                </a:solidFill>
                <a:effectLst/>
                <a:latin typeface="Arial" panose="020B0604020202020204" pitchFamily="34" charset="0"/>
              </a:rPr>
              <a:t>.</a:t>
            </a:r>
          </a:p>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b="1" i="0" u="none" strike="noStrike" dirty="0">
                <a:solidFill>
                  <a:srgbClr val="000000"/>
                </a:solidFill>
                <a:effectLst/>
                <a:latin typeface="Arial" panose="020B0604020202020204" pitchFamily="34" charset="0"/>
              </a:rPr>
              <a:t>It’s also stable, meaning that if two items are the same, their order will stay the same after sorting.</a:t>
            </a:r>
          </a:p>
          <a:p>
            <a:pPr rtl="0">
              <a:spcBef>
                <a:spcPts val="1200"/>
              </a:spcBef>
              <a:spcAft>
                <a:spcPts val="1200"/>
              </a:spcAft>
            </a:pPr>
            <a:r>
              <a:rPr lang="en-US" sz="1800" b="1" i="0" u="none" strike="noStrike" dirty="0">
                <a:solidFill>
                  <a:srgbClr val="000000"/>
                </a:solidFill>
                <a:effectLst/>
                <a:latin typeface="Arial" panose="020B0604020202020204" pitchFamily="34" charset="0"/>
              </a:rPr>
              <a:t>The main reason PowerSort was introduced is to address the edge cases like worst-case dataset where </a:t>
            </a:r>
            <a:r>
              <a:rPr lang="en-US" sz="1800" b="1" i="0" u="none" strike="noStrike" dirty="0" err="1">
                <a:solidFill>
                  <a:srgbClr val="000000"/>
                </a:solidFill>
                <a:effectLst/>
                <a:latin typeface="Arial" panose="020B0604020202020204" pitchFamily="34" charset="0"/>
              </a:rPr>
              <a:t>TimSort</a:t>
            </a:r>
            <a:r>
              <a:rPr lang="en-US" sz="1800" b="1" i="0" u="none" strike="noStrike" dirty="0">
                <a:solidFill>
                  <a:srgbClr val="000000"/>
                </a:solidFill>
                <a:effectLst/>
                <a:latin typeface="Arial" panose="020B0604020202020204" pitchFamily="34" charset="0"/>
              </a:rPr>
              <a:t> fail or degrade over time</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4</a:t>
            </a:fld>
            <a:endParaRPr lang="en-US"/>
          </a:p>
        </p:txBody>
      </p:sp>
    </p:spTree>
    <p:extLst>
      <p:ext uri="{BB962C8B-B14F-4D97-AF65-F5344CB8AC3E}">
        <p14:creationId xmlns:p14="http://schemas.microsoft.com/office/powerpoint/2010/main" val="346004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800" b="0" i="0" u="none" strike="noStrike" dirty="0">
                <a:solidFill>
                  <a:srgbClr val="000000"/>
                </a:solidFill>
                <a:effectLst/>
                <a:latin typeface="Arial" panose="020B0604020202020204" pitchFamily="34" charset="0"/>
              </a:rPr>
              <a:t>Okay so why Tim Sort was replaced by PowerSort?</a:t>
            </a:r>
          </a:p>
          <a:p>
            <a:pPr rtl="0"/>
            <a:endParaRPr lang="en-US" sz="1800" b="0" i="0" u="none" strike="noStrike" dirty="0">
              <a:solidFill>
                <a:srgbClr val="000000"/>
              </a:solidFill>
              <a:effectLst/>
              <a:latin typeface="Arial" panose="020B0604020202020204" pitchFamily="34" charset="0"/>
            </a:endParaRPr>
          </a:p>
          <a:p>
            <a:pPr rtl="0"/>
            <a:r>
              <a:rPr lang="en-US" sz="1800" b="0" i="0" u="none" strike="noStrike" dirty="0">
                <a:solidFill>
                  <a:srgbClr val="000000"/>
                </a:solidFill>
                <a:effectLst/>
                <a:latin typeface="Arial" panose="020B0604020202020204" pitchFamily="34" charset="0"/>
              </a:rPr>
              <a:t>The "Galloping Mode" in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a technique used to speed up merging when one part of the data is much larger than the other. However, in certain situations, it can cause a big slowdown and hurt performance instead of improving it.</a:t>
            </a:r>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Another problem with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that its performance can vary depending on the structure of the input data. In cases where the data doesn’t follow a clear or expected pattern (like alternating sorted and unsorted sequences),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can behave unpredictably, leading to inefficiencies that reduce its overall reliability in these scenarios.</a:t>
            </a:r>
          </a:p>
          <a:p>
            <a:pPr rtl="0"/>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PowerSort was designed to perform consistently well even in the worst-case scenarios. Unlike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which can struggle with certain edge cases, PowerSort guarantees tighter bounds on time complexity, meaning it performs efficiently even when the input data is highly disordered or irregular.</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Also in cases where there is huge gaps between elements, or when the dataset is highly disordered, </a:t>
            </a:r>
            <a:r>
              <a:rPr lang="en-US" b="0" dirty="0" err="1">
                <a:effectLst/>
              </a:rPr>
              <a:t>TimSort</a:t>
            </a:r>
            <a:r>
              <a:rPr lang="en-US" b="0" dirty="0">
                <a:effectLst/>
              </a:rPr>
              <a:t> gives an output which is wrong, like it will skip an element, or it will not know where to place it</a:t>
            </a:r>
          </a:p>
          <a:p>
            <a:pPr rtl="0"/>
            <a:br>
              <a:rPr lang="en-US" b="0" dirty="0">
                <a:effectLst/>
              </a:rPr>
            </a:br>
            <a:r>
              <a:rPr lang="en-US" sz="1800" b="0" i="0" u="none" strike="noStrike" dirty="0">
                <a:solidFill>
                  <a:srgbClr val="000000"/>
                </a:solidFill>
                <a:effectLst/>
                <a:latin typeface="Arial" panose="020B0604020202020204" pitchFamily="34" charset="0"/>
              </a:rPr>
              <a:t>Another key improvement in PowerSort is its handling of memory. PowerSort minimizes the need for excessive memory allocations during the sorting process, which reduces overhead and makes it more memory-efficient compared to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This improvement is especially useful when dealing with large datasets.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5</a:t>
            </a:fld>
            <a:endParaRPr lang="en-US"/>
          </a:p>
        </p:txBody>
      </p:sp>
    </p:spTree>
    <p:extLst>
      <p:ext uri="{BB962C8B-B14F-4D97-AF65-F5344CB8AC3E}">
        <p14:creationId xmlns:p14="http://schemas.microsoft.com/office/powerpoint/2010/main" val="354550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to conclude we can say </a:t>
            </a:r>
            <a:r>
              <a:rPr lang="en-US" b="1" dirty="0" err="1"/>
              <a:t>TimSort</a:t>
            </a:r>
            <a:r>
              <a:rPr lang="en-US" b="1" dirty="0"/>
              <a:t> is a well-established algorithm and it is widely used due to its robustness and versatility</a:t>
            </a:r>
          </a:p>
          <a:p>
            <a:r>
              <a:rPr lang="en-US" b="1" dirty="0"/>
              <a:t>Also it excels in general purpose sorting and works well on a partially sorted data and when the dataset is small.</a:t>
            </a:r>
          </a:p>
          <a:p>
            <a:endParaRPr lang="en-US" b="1" dirty="0"/>
          </a:p>
          <a:p>
            <a:pPr>
              <a:buFont typeface="Arial" panose="020B0604020202020204" pitchFamily="34" charset="0"/>
              <a:buChar char="•"/>
            </a:pPr>
            <a:r>
              <a:rPr lang="en-US" dirty="0"/>
              <a:t>PowerSort is a promising algorithm under development, aimed at </a:t>
            </a:r>
            <a:r>
              <a:rPr lang="en-US" b="1" dirty="0"/>
              <a:t>specific scenarios</a:t>
            </a:r>
            <a:r>
              <a:rPr lang="en-US" dirty="0"/>
              <a:t> where the dataset is large and highly disordered.</a:t>
            </a:r>
          </a:p>
          <a:p>
            <a:pPr>
              <a:buFont typeface="Arial" panose="020B0604020202020204" pitchFamily="34" charset="0"/>
              <a:buChar char="•"/>
            </a:pPr>
            <a:r>
              <a:rPr lang="en-US" dirty="0"/>
              <a:t>While it shows potential, PowerSort has not yet reached the level of </a:t>
            </a:r>
            <a:r>
              <a:rPr lang="en-US" b="1" dirty="0"/>
              <a:t>mainstream adoption</a:t>
            </a:r>
            <a:r>
              <a:rPr lang="en-US" dirty="0"/>
              <a:t> and is still being evaluated for practical applications.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TimSort</a:t>
            </a:r>
            <a:r>
              <a:rPr lang="en-US" dirty="0"/>
              <a:t> remains the </a:t>
            </a:r>
            <a:r>
              <a:rPr lang="en-US" b="1" dirty="0"/>
              <a:t>go-to choice</a:t>
            </a:r>
            <a:r>
              <a:rPr lang="en-US" dirty="0"/>
              <a:t> for most sorting needs due to its proven reliability and efficiency. PowerSort, while promising, is in its early stages and may find its niche in specialized use cases as it matures.</a:t>
            </a:r>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7</a:t>
            </a:fld>
            <a:endParaRPr lang="en-US"/>
          </a:p>
        </p:txBody>
      </p:sp>
    </p:spTree>
    <p:extLst>
      <p:ext uri="{BB962C8B-B14F-4D97-AF65-F5344CB8AC3E}">
        <p14:creationId xmlns:p14="http://schemas.microsoft.com/office/powerpoint/2010/main" val="376920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2259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925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6120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5570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117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504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878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364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3638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4084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55614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C958C56A-0C93-F47B-DB10-006E0705D152}"/>
              </a:ext>
            </a:extLst>
          </p:cNvPr>
          <p:cNvPicPr>
            <a:picLocks noChangeAspect="1"/>
          </p:cNvPicPr>
          <p:nvPr/>
        </p:nvPicPr>
        <p:blipFill>
          <a:blip r:embed="rId3">
            <a:alphaModFix amt="20000"/>
          </a:blip>
          <a:srcRect t="24989"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AEC9C0-81BC-9D91-673E-3C17D5C971DD}"/>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Python 3.11 From </a:t>
            </a:r>
            <a:r>
              <a:rPr lang="en-US" dirty="0" err="1">
                <a:solidFill>
                  <a:schemeClr val="tx1"/>
                </a:solidFill>
              </a:rPr>
              <a:t>TimSort</a:t>
            </a:r>
            <a:r>
              <a:rPr lang="en-US" dirty="0">
                <a:solidFill>
                  <a:schemeClr val="tx1"/>
                </a:solidFill>
              </a:rPr>
              <a:t> to PowerSort</a:t>
            </a:r>
          </a:p>
        </p:txBody>
      </p:sp>
      <p:sp>
        <p:nvSpPr>
          <p:cNvPr id="3" name="Subtitle 2">
            <a:extLst>
              <a:ext uri="{FF2B5EF4-FFF2-40B4-BE49-F238E27FC236}">
                <a16:creationId xmlns:a16="http://schemas.microsoft.com/office/drawing/2014/main" id="{2C43800A-71F3-C564-CA5C-21341CECBB60}"/>
              </a:ext>
            </a:extLst>
          </p:cNvPr>
          <p:cNvSpPr>
            <a:spLocks noGrp="1"/>
          </p:cNvSpPr>
          <p:nvPr>
            <p:ph type="subTitle" idx="1"/>
          </p:nvPr>
        </p:nvSpPr>
        <p:spPr>
          <a:xfrm>
            <a:off x="5247701" y="4907756"/>
            <a:ext cx="9144000" cy="1655762"/>
          </a:xfrm>
        </p:spPr>
        <p:txBody>
          <a:bodyPr>
            <a:normAutofit/>
          </a:bodyPr>
          <a:lstStyle/>
          <a:p>
            <a:r>
              <a:rPr lang="en-US" sz="2200" dirty="0">
                <a:solidFill>
                  <a:schemeClr val="tx1"/>
                </a:solidFill>
              </a:rPr>
              <a:t>~Zakir Elaskar</a:t>
            </a:r>
          </a:p>
        </p:txBody>
      </p:sp>
    </p:spTree>
    <p:extLst>
      <p:ext uri="{BB962C8B-B14F-4D97-AF65-F5344CB8AC3E}">
        <p14:creationId xmlns:p14="http://schemas.microsoft.com/office/powerpoint/2010/main" val="194755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0403-891C-D213-438A-9C30C4194583}"/>
              </a:ext>
            </a:extLst>
          </p:cNvPr>
          <p:cNvSpPr>
            <a:spLocks noGrp="1"/>
          </p:cNvSpPr>
          <p:nvPr>
            <p:ph type="title"/>
          </p:nvPr>
        </p:nvSpPr>
        <p:spPr/>
        <p:txBody>
          <a:bodyPr/>
          <a:lstStyle/>
          <a:p>
            <a:r>
              <a:rPr lang="en-US" dirty="0"/>
              <a:t>PowerSort Working</a:t>
            </a:r>
          </a:p>
        </p:txBody>
      </p:sp>
      <p:sp>
        <p:nvSpPr>
          <p:cNvPr id="3" name="Content Placeholder 2">
            <a:extLst>
              <a:ext uri="{FF2B5EF4-FFF2-40B4-BE49-F238E27FC236}">
                <a16:creationId xmlns:a16="http://schemas.microsoft.com/office/drawing/2014/main" id="{41057E0E-C0DE-3332-B20F-13B38D66C3F8}"/>
              </a:ext>
            </a:extLst>
          </p:cNvPr>
          <p:cNvSpPr>
            <a:spLocks noGrp="1"/>
          </p:cNvSpPr>
          <p:nvPr>
            <p:ph sz="half" idx="1"/>
          </p:nvPr>
        </p:nvSpPr>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a:t>
            </a:r>
          </a:p>
          <a:p>
            <a:pPr rtl="0">
              <a:spcBef>
                <a:spcPts val="0"/>
              </a:spcBef>
            </a:pPr>
            <a:r>
              <a:rPr lang="en-US" sz="1000" dirty="0"/>
              <a:t>Identifying Runs: </a:t>
            </a:r>
          </a:p>
          <a:p>
            <a:pPr rtl="0">
              <a:spcBef>
                <a:spcPts val="0"/>
              </a:spcBef>
            </a:pPr>
            <a:r>
              <a:rPr lang="en-US" sz="1000" dirty="0"/>
              <a:t>Run 1: [5,7,8], </a:t>
            </a:r>
          </a:p>
          <a:p>
            <a:pPr rtl="0">
              <a:spcBef>
                <a:spcPts val="0"/>
              </a:spcBef>
            </a:pPr>
            <a:r>
              <a:rPr lang="en-US" sz="1000" dirty="0"/>
              <a:t>Run 2: [4,2,1] </a:t>
            </a:r>
            <a:r>
              <a:rPr lang="en-US" sz="1000" dirty="0">
                <a:sym typeface="Wingdings" panose="05000000000000000000" pitchFamily="2" charset="2"/>
              </a:rPr>
              <a:t></a:t>
            </a:r>
            <a:r>
              <a:rPr lang="en-US" sz="1000" dirty="0"/>
              <a:t> [1,2,4], </a:t>
            </a:r>
          </a:p>
          <a:p>
            <a:pPr rtl="0">
              <a:spcBef>
                <a:spcPts val="0"/>
              </a:spcBef>
            </a:pPr>
            <a:r>
              <a:rPr lang="en-US" sz="1000" dirty="0"/>
              <a:t>Run 3: [10,12], </a:t>
            </a:r>
          </a:p>
          <a:p>
            <a:pPr rtl="0">
              <a:spcBef>
                <a:spcPts val="0"/>
              </a:spcBef>
            </a:pPr>
            <a:r>
              <a:rPr lang="en-US" sz="1000" dirty="0"/>
              <a:t>Run 4: [11,9], </a:t>
            </a:r>
          </a:p>
          <a:p>
            <a:pPr rtl="0">
              <a:spcBef>
                <a:spcPts val="0"/>
              </a:spcBef>
            </a:pPr>
            <a:r>
              <a:rPr lang="en-US" sz="1000" dirty="0"/>
              <a:t>Run 5: [15]</a:t>
            </a:r>
          </a:p>
          <a:p>
            <a:pPr rtl="0">
              <a:spcBef>
                <a:spcPts val="0"/>
              </a:spcBef>
            </a:pPr>
            <a:br>
              <a:rPr lang="en-US" sz="1000" dirty="0"/>
            </a:br>
            <a:r>
              <a:rPr lang="en-US" sz="1000" dirty="0"/>
              <a:t>Step 2 </a:t>
            </a:r>
          </a:p>
          <a:p>
            <a:pPr rtl="0">
              <a:spcBef>
                <a:spcPts val="0"/>
              </a:spcBef>
            </a:pPr>
            <a:r>
              <a:rPr lang="en-US" sz="1000" dirty="0"/>
              <a:t>Calculate the “Power” of Runs:</a:t>
            </a:r>
          </a:p>
          <a:p>
            <a:pPr rtl="0">
              <a:spcBef>
                <a:spcPts val="0"/>
              </a:spcBef>
            </a:pPr>
            <a:r>
              <a:rPr lang="en-US" sz="1000" dirty="0"/>
              <a:t>Run 1: [5,7,8] —-&gt; size = 3</a:t>
            </a:r>
          </a:p>
          <a:p>
            <a:pPr rtl="0">
              <a:spcBef>
                <a:spcPts val="0"/>
              </a:spcBef>
            </a:pPr>
            <a:r>
              <a:rPr lang="en-US" sz="1000" dirty="0"/>
              <a:t>Run 2: [1,2,4] —-&gt; size = 3</a:t>
            </a:r>
          </a:p>
          <a:p>
            <a:pPr rtl="0">
              <a:spcBef>
                <a:spcPts val="0"/>
              </a:spcBef>
            </a:pPr>
            <a:r>
              <a:rPr lang="en-US" sz="1000" dirty="0"/>
              <a:t>Run 3: [3,10,12] —--&gt; size = 3</a:t>
            </a:r>
          </a:p>
          <a:p>
            <a:pPr rtl="0">
              <a:spcBef>
                <a:spcPts val="0"/>
              </a:spcBef>
            </a:pPr>
            <a:r>
              <a:rPr lang="en-US" sz="1000" dirty="0"/>
              <a:t>Run 4: [9,11,15] —---&gt; size = 3</a:t>
            </a:r>
          </a:p>
          <a:p>
            <a:pPr rtl="0">
              <a:spcBef>
                <a:spcPts val="0"/>
              </a:spcBef>
            </a:pPr>
            <a:r>
              <a:rPr lang="en-US" sz="1000" dirty="0"/>
              <a:t>So here all the runs are of same size we can start merging from 1 itself.</a:t>
            </a:r>
          </a:p>
          <a:p>
            <a:pPr rtl="0">
              <a:spcBef>
                <a:spcPts val="0"/>
              </a:spcBef>
            </a:pPr>
            <a:br>
              <a:rPr lang="en-US" sz="1000" dirty="0"/>
            </a:br>
            <a:r>
              <a:rPr lang="en-US" sz="1000" dirty="0"/>
              <a:t>Step 3:</a:t>
            </a:r>
          </a:p>
          <a:p>
            <a:pPr rtl="0">
              <a:spcBef>
                <a:spcPts val="0"/>
              </a:spcBef>
            </a:pPr>
            <a:r>
              <a:rPr lang="en-US" sz="1000" dirty="0"/>
              <a:t>Merge Runs</a:t>
            </a:r>
          </a:p>
          <a:p>
            <a:pPr rtl="0">
              <a:spcBef>
                <a:spcPts val="0"/>
              </a:spcBef>
            </a:pPr>
            <a:br>
              <a:rPr lang="en-US" sz="1000" dirty="0"/>
            </a:br>
            <a:r>
              <a:rPr lang="en-US" sz="1000" dirty="0"/>
              <a:t>First Merge</a:t>
            </a:r>
          </a:p>
          <a:p>
            <a:pPr rtl="0">
              <a:spcBef>
                <a:spcPts val="0"/>
              </a:spcBef>
            </a:pPr>
            <a:r>
              <a:rPr lang="en-US" sz="1000" dirty="0"/>
              <a:t>Merge [5,7,8] with [1,2,4]:</a:t>
            </a:r>
          </a:p>
          <a:p>
            <a:pPr rtl="0">
              <a:spcBef>
                <a:spcPts val="0"/>
              </a:spcBef>
            </a:pPr>
            <a:r>
              <a:rPr lang="en-US" sz="1000" dirty="0"/>
              <a:t>[1,2,4,5,7,8]</a:t>
            </a:r>
          </a:p>
          <a:p>
            <a:pPr rtl="0">
              <a:spcBef>
                <a:spcPts val="0"/>
              </a:spcBef>
            </a:pPr>
            <a:endParaRPr lang="en-US" sz="1000" dirty="0"/>
          </a:p>
        </p:txBody>
      </p:sp>
      <p:sp>
        <p:nvSpPr>
          <p:cNvPr id="4" name="Content Placeholder 3">
            <a:extLst>
              <a:ext uri="{FF2B5EF4-FFF2-40B4-BE49-F238E27FC236}">
                <a16:creationId xmlns:a16="http://schemas.microsoft.com/office/drawing/2014/main" id="{4645EBB6-0F00-0BDF-E83F-3016D19A9E38}"/>
              </a:ext>
            </a:extLst>
          </p:cNvPr>
          <p:cNvSpPr>
            <a:spLocks noGrp="1"/>
          </p:cNvSpPr>
          <p:nvPr>
            <p:ph sz="half" idx="2"/>
          </p:nvPr>
        </p:nvSpPr>
        <p:spPr/>
        <p:txBody>
          <a:bodyPr>
            <a:noAutofit/>
          </a:bodyPr>
          <a:lstStyle/>
          <a:p>
            <a:pPr rtl="0">
              <a:spcBef>
                <a:spcPts val="0"/>
              </a:spcBef>
            </a:pPr>
            <a:r>
              <a:rPr lang="en-US" sz="1000" dirty="0"/>
              <a:t>Now, the Power runs become:</a:t>
            </a:r>
          </a:p>
          <a:p>
            <a:pPr rtl="0">
              <a:spcBef>
                <a:spcPts val="0"/>
              </a:spcBef>
            </a:pPr>
            <a:r>
              <a:rPr lang="en-US" sz="1000" dirty="0"/>
              <a:t>Run 1: [1,2,4,5,7,8] —-&gt; size = 6</a:t>
            </a:r>
          </a:p>
          <a:p>
            <a:pPr rtl="0">
              <a:spcBef>
                <a:spcPts val="0"/>
              </a:spcBef>
            </a:pPr>
            <a:r>
              <a:rPr lang="en-US" sz="1000" dirty="0"/>
              <a:t>Run 2: [3, 10, 12] —-&gt; size = 3</a:t>
            </a:r>
          </a:p>
          <a:p>
            <a:pPr rtl="0">
              <a:spcBef>
                <a:spcPts val="0"/>
              </a:spcBef>
            </a:pPr>
            <a:r>
              <a:rPr lang="en-US" sz="1000" dirty="0"/>
              <a:t>Run 3: [9,11,15] —--&gt; size = 3</a:t>
            </a:r>
          </a:p>
          <a:p>
            <a:pPr rtl="0">
              <a:spcBef>
                <a:spcPts val="0"/>
              </a:spcBef>
            </a:pPr>
            <a:endParaRPr lang="en-US" sz="1000" dirty="0"/>
          </a:p>
          <a:p>
            <a:pPr rtl="0">
              <a:spcBef>
                <a:spcPts val="0"/>
              </a:spcBef>
            </a:pPr>
            <a:r>
              <a:rPr lang="en-US" sz="1000" dirty="0"/>
              <a:t>The smallest runs are run 2 and 3 so we merge them</a:t>
            </a:r>
          </a:p>
          <a:p>
            <a:pPr rtl="0">
              <a:spcBef>
                <a:spcPts val="0"/>
              </a:spcBef>
            </a:pPr>
            <a:r>
              <a:rPr lang="en-US" sz="1000" dirty="0"/>
              <a:t>[3, 9, 10, 11, 12, 15]</a:t>
            </a:r>
          </a:p>
          <a:p>
            <a:pPr rtl="0">
              <a:spcBef>
                <a:spcPts val="0"/>
              </a:spcBef>
            </a:pPr>
            <a:endParaRPr lang="en-US" sz="1000" dirty="0"/>
          </a:p>
          <a:p>
            <a:pPr rtl="0">
              <a:spcBef>
                <a:spcPts val="0"/>
              </a:spcBef>
            </a:pPr>
            <a:r>
              <a:rPr lang="en-US" sz="1000" dirty="0"/>
              <a:t>Now, the Power runs become:</a:t>
            </a:r>
          </a:p>
          <a:p>
            <a:pPr rtl="0">
              <a:spcBef>
                <a:spcPts val="0"/>
              </a:spcBef>
            </a:pPr>
            <a:r>
              <a:rPr lang="en-US" sz="1000" dirty="0"/>
              <a:t>Run 1: [1,2,4,5,7,8] —&gt; size=6</a:t>
            </a:r>
          </a:p>
          <a:p>
            <a:pPr rtl="0">
              <a:spcBef>
                <a:spcPts val="0"/>
              </a:spcBef>
            </a:pPr>
            <a:r>
              <a:rPr lang="en-US" sz="1000" dirty="0"/>
              <a:t>Run 2: [3,9,10,11,12,15] —&gt; size=6</a:t>
            </a:r>
          </a:p>
          <a:p>
            <a:pPr rtl="0">
              <a:spcBef>
                <a:spcPts val="0"/>
              </a:spcBef>
            </a:pPr>
            <a:endParaRPr lang="en-US" sz="1000" dirty="0"/>
          </a:p>
          <a:p>
            <a:pPr rtl="0">
              <a:spcBef>
                <a:spcPts val="0"/>
              </a:spcBef>
            </a:pPr>
            <a:r>
              <a:rPr lang="en-US" sz="1000" dirty="0"/>
              <a:t>Final Sort: [1,2,3,4,5,7,8,9,10,11,12,15]</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15138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48E1-F148-9F8A-2207-3A88D3DE20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4948A8F-EB35-7F66-663F-7C30F74BEA58}"/>
              </a:ext>
            </a:extLst>
          </p:cNvPr>
          <p:cNvSpPr>
            <a:spLocks noGrp="1"/>
          </p:cNvSpPr>
          <p:nvPr>
            <p:ph idx="1"/>
          </p:nvPr>
        </p:nvSpPr>
        <p:spPr>
          <a:xfrm>
            <a:off x="838200" y="1793067"/>
            <a:ext cx="10515600" cy="4383896"/>
          </a:xfrm>
        </p:spPr>
        <p:txBody>
          <a:bodyPr>
            <a:noAutofit/>
          </a:bodyPr>
          <a:lstStyle/>
          <a:p>
            <a:pPr rtl="0">
              <a:spcAft>
                <a:spcPts val="1200"/>
              </a:spcAft>
            </a:pPr>
            <a:r>
              <a:rPr lang="en-US" sz="1200" dirty="0">
                <a:solidFill>
                  <a:schemeClr val="tx1">
                    <a:alpha val="70000"/>
                  </a:schemeClr>
                </a:solidFill>
              </a:rPr>
              <a:t>What are sorting algorithms and Why do they matter?</a:t>
            </a:r>
          </a:p>
          <a:p>
            <a:pPr rtl="0">
              <a:spcAft>
                <a:spcPts val="1200"/>
              </a:spcAft>
            </a:pPr>
            <a:r>
              <a:rPr lang="en-US" sz="1200" dirty="0">
                <a:solidFill>
                  <a:schemeClr val="tx1">
                    <a:alpha val="70000"/>
                  </a:schemeClr>
                </a:solidFill>
              </a:rPr>
              <a:t>Definition: Sorting algorithms are methods used to reorder the elements of a list or array in a specific order (usually ascending or descending). The goal is to arrange data efficiently and logically so that it can be easily processed, searched, or analyzed. Sorting is one of the fundamental operations in computer science and plays a key role in the performance of various applications.</a:t>
            </a:r>
          </a:p>
          <a:p>
            <a:pPr rtl="0">
              <a:spcAft>
                <a:spcPts val="1200"/>
              </a:spcAft>
            </a:pPr>
            <a:r>
              <a:rPr lang="en-US" sz="1200" dirty="0">
                <a:solidFill>
                  <a:schemeClr val="tx1">
                    <a:alpha val="70000"/>
                  </a:schemeClr>
                </a:solidFill>
              </a:rPr>
              <a:t>Sorting algorithms matter because:</a:t>
            </a:r>
          </a:p>
          <a:p>
            <a:pPr rtl="0">
              <a:lnSpc>
                <a:spcPct val="100000"/>
              </a:lnSpc>
              <a:spcBef>
                <a:spcPts val="0"/>
              </a:spcBef>
              <a:spcAft>
                <a:spcPts val="600"/>
              </a:spcAft>
            </a:pPr>
            <a:r>
              <a:rPr lang="en-US" sz="1200" b="1" dirty="0">
                <a:solidFill>
                  <a:schemeClr val="tx1">
                    <a:alpha val="70000"/>
                  </a:schemeClr>
                </a:solidFill>
              </a:rPr>
              <a:t>Efficiency</a:t>
            </a:r>
            <a:r>
              <a:rPr lang="en-US" sz="1200" dirty="0">
                <a:solidFill>
                  <a:schemeClr val="tx1">
                    <a:alpha val="70000"/>
                  </a:schemeClr>
                </a:solidFill>
              </a:rPr>
              <a:t>: Sorted data allows for faster searching, as many search algorithms (e.g., binary search) depend on sorted inputs.</a:t>
            </a:r>
          </a:p>
          <a:p>
            <a:pPr rtl="0">
              <a:lnSpc>
                <a:spcPct val="100000"/>
              </a:lnSpc>
              <a:spcBef>
                <a:spcPts val="0"/>
              </a:spcBef>
              <a:spcAft>
                <a:spcPts val="600"/>
              </a:spcAft>
            </a:pPr>
            <a:r>
              <a:rPr lang="en-US" sz="1200" b="1" dirty="0">
                <a:solidFill>
                  <a:schemeClr val="tx1">
                    <a:alpha val="70000"/>
                  </a:schemeClr>
                </a:solidFill>
              </a:rPr>
              <a:t>Optimization</a:t>
            </a:r>
            <a:r>
              <a:rPr lang="en-US" sz="1200" dirty="0">
                <a:solidFill>
                  <a:schemeClr val="tx1">
                    <a:alpha val="70000"/>
                  </a:schemeClr>
                </a:solidFill>
              </a:rPr>
              <a:t>: Many algorithms, including algorithms in data analysis, require sorted data to work effectively.</a:t>
            </a:r>
          </a:p>
          <a:p>
            <a:pPr rtl="0">
              <a:lnSpc>
                <a:spcPct val="100000"/>
              </a:lnSpc>
              <a:spcBef>
                <a:spcPts val="0"/>
              </a:spcBef>
              <a:spcAft>
                <a:spcPts val="600"/>
              </a:spcAft>
            </a:pPr>
            <a:r>
              <a:rPr lang="en-US" sz="1200" b="1" dirty="0">
                <a:solidFill>
                  <a:schemeClr val="tx1">
                    <a:alpha val="70000"/>
                  </a:schemeClr>
                </a:solidFill>
              </a:rPr>
              <a:t>Use</a:t>
            </a:r>
            <a:r>
              <a:rPr lang="en-US" sz="1200" dirty="0">
                <a:solidFill>
                  <a:schemeClr val="tx1">
                    <a:alpha val="70000"/>
                  </a:schemeClr>
                </a:solidFill>
              </a:rPr>
              <a:t> </a:t>
            </a:r>
            <a:r>
              <a:rPr lang="en-US" sz="1200" b="1" dirty="0">
                <a:solidFill>
                  <a:schemeClr val="tx1">
                    <a:alpha val="70000"/>
                  </a:schemeClr>
                </a:solidFill>
              </a:rPr>
              <a:t>Cases</a:t>
            </a:r>
            <a:r>
              <a:rPr lang="en-US" sz="1200" dirty="0">
                <a:solidFill>
                  <a:schemeClr val="tx1">
                    <a:alpha val="70000"/>
                  </a:schemeClr>
                </a:solidFill>
              </a:rPr>
              <a:t>: Sorting is used in database management, machine learning, search engines, and in various computer applications.</a:t>
            </a:r>
          </a:p>
          <a:p>
            <a:pPr rtl="0">
              <a:spcAft>
                <a:spcPts val="1200"/>
              </a:spcAft>
            </a:pPr>
            <a:br>
              <a:rPr lang="en-US" sz="1200" dirty="0">
                <a:solidFill>
                  <a:schemeClr val="tx1">
                    <a:alpha val="70000"/>
                  </a:schemeClr>
                </a:solidFill>
              </a:rPr>
            </a:br>
            <a:r>
              <a:rPr lang="en-US" sz="1200" dirty="0">
                <a:solidFill>
                  <a:schemeClr val="tx1">
                    <a:alpha val="70000"/>
                  </a:schemeClr>
                </a:solidFill>
              </a:rPr>
              <a:t>Real-World Applications</a:t>
            </a:r>
          </a:p>
          <a:p>
            <a:pPr rtl="0">
              <a:spcBef>
                <a:spcPts val="0"/>
              </a:spcBef>
              <a:spcAft>
                <a:spcPts val="600"/>
              </a:spcAft>
            </a:pPr>
            <a:r>
              <a:rPr lang="en-US" sz="1200" b="1" dirty="0">
                <a:solidFill>
                  <a:schemeClr val="tx1">
                    <a:alpha val="70000"/>
                  </a:schemeClr>
                </a:solidFill>
              </a:rPr>
              <a:t>Databases</a:t>
            </a:r>
            <a:r>
              <a:rPr lang="en-US" sz="1200" dirty="0">
                <a:solidFill>
                  <a:schemeClr val="tx1">
                    <a:alpha val="70000"/>
                  </a:schemeClr>
                </a:solidFill>
              </a:rPr>
              <a:t>: Sorting is key for organizing and indexing data, enhancing search speeds (e.g., SQL queries).</a:t>
            </a:r>
          </a:p>
          <a:p>
            <a:pPr rtl="0">
              <a:spcBef>
                <a:spcPts val="0"/>
              </a:spcBef>
              <a:spcAft>
                <a:spcPts val="600"/>
              </a:spcAft>
            </a:pPr>
            <a:r>
              <a:rPr lang="en-US" sz="1200" b="1" dirty="0">
                <a:solidFill>
                  <a:schemeClr val="tx1">
                    <a:alpha val="70000"/>
                  </a:schemeClr>
                </a:solidFill>
              </a:rPr>
              <a:t>E-Commerce</a:t>
            </a:r>
            <a:r>
              <a:rPr lang="en-US" sz="1200" dirty="0">
                <a:solidFill>
                  <a:schemeClr val="tx1">
                    <a:alpha val="70000"/>
                  </a:schemeClr>
                </a:solidFill>
              </a:rPr>
              <a:t>: Sorting displays products by filters like price and rating, improving user experience.</a:t>
            </a:r>
          </a:p>
          <a:p>
            <a:pPr rtl="0">
              <a:spcBef>
                <a:spcPts val="0"/>
              </a:spcBef>
              <a:spcAft>
                <a:spcPts val="600"/>
              </a:spcAft>
            </a:pPr>
            <a:r>
              <a:rPr lang="en-US" sz="1200" b="1" dirty="0">
                <a:solidFill>
                  <a:schemeClr val="tx1">
                    <a:alpha val="70000"/>
                  </a:schemeClr>
                </a:solidFill>
              </a:rPr>
              <a:t>Search Engines</a:t>
            </a:r>
            <a:r>
              <a:rPr lang="en-US" sz="1200" dirty="0">
                <a:solidFill>
                  <a:schemeClr val="tx1">
                    <a:alpha val="70000"/>
                  </a:schemeClr>
                </a:solidFill>
              </a:rPr>
              <a:t>: Relevance-based sorting ensures top results are shown first.</a:t>
            </a:r>
          </a:p>
          <a:p>
            <a:pPr rtl="0">
              <a:spcBef>
                <a:spcPts val="0"/>
              </a:spcBef>
              <a:spcAft>
                <a:spcPts val="600"/>
              </a:spcAft>
            </a:pPr>
            <a:r>
              <a:rPr lang="en-US" sz="1200" b="1" dirty="0">
                <a:solidFill>
                  <a:schemeClr val="tx1">
                    <a:alpha val="70000"/>
                  </a:schemeClr>
                </a:solidFill>
              </a:rPr>
              <a:t>Machine Learning: </a:t>
            </a:r>
            <a:r>
              <a:rPr lang="en-US" sz="1200" dirty="0">
                <a:solidFill>
                  <a:schemeClr val="tx1">
                    <a:alpha val="70000"/>
                  </a:schemeClr>
                </a:solidFill>
              </a:rPr>
              <a:t>Sorting assists with tasks like data cleaning and feature selection.</a:t>
            </a:r>
          </a:p>
          <a:p>
            <a:pPr rtl="0">
              <a:spcBef>
                <a:spcPts val="0"/>
              </a:spcBef>
              <a:spcAft>
                <a:spcPts val="600"/>
              </a:spcAft>
            </a:pPr>
            <a:br>
              <a:rPr lang="en-US" sz="1200" dirty="0">
                <a:solidFill>
                  <a:schemeClr val="tx1">
                    <a:alpha val="70000"/>
                  </a:schemeClr>
                </a:solidFill>
              </a:rPr>
            </a:br>
            <a:br>
              <a:rPr lang="en-US" sz="1200" dirty="0">
                <a:solidFill>
                  <a:schemeClr val="tx1">
                    <a:alpha val="70000"/>
                  </a:schemeClr>
                </a:solidFill>
              </a:rPr>
            </a:br>
            <a:endParaRPr lang="en-US" sz="1200" dirty="0">
              <a:solidFill>
                <a:schemeClr val="tx1">
                  <a:alpha val="70000"/>
                </a:schemeClr>
              </a:solidFill>
            </a:endParaRPr>
          </a:p>
          <a:p>
            <a:pPr rtl="0">
              <a:spcAft>
                <a:spcPts val="1200"/>
              </a:spcAft>
            </a:pPr>
            <a:endParaRPr lang="en-US" sz="1200" dirty="0">
              <a:solidFill>
                <a:schemeClr val="tx1">
                  <a:alpha val="70000"/>
                </a:schemeClr>
              </a:solidFill>
            </a:endParaRPr>
          </a:p>
        </p:txBody>
      </p:sp>
      <p:pic>
        <p:nvPicPr>
          <p:cNvPr id="4098" name="Picture 2">
            <a:extLst>
              <a:ext uri="{FF2B5EF4-FFF2-40B4-BE49-F238E27FC236}">
                <a16:creationId xmlns:a16="http://schemas.microsoft.com/office/drawing/2014/main" id="{BB8F75A3-61B3-3F80-0170-D95AD767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384" y="4395730"/>
            <a:ext cx="3056117" cy="194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DB6A-4B02-BBC2-A497-49CA77933D6C}"/>
              </a:ext>
            </a:extLst>
          </p:cNvPr>
          <p:cNvSpPr>
            <a:spLocks noGrp="1"/>
          </p:cNvSpPr>
          <p:nvPr>
            <p:ph type="title"/>
          </p:nvPr>
        </p:nvSpPr>
        <p:spPr/>
        <p:txBody>
          <a:bodyPr/>
          <a:lstStyle/>
          <a:p>
            <a:r>
              <a:rPr lang="en-US" dirty="0"/>
              <a:t>Overview of </a:t>
            </a:r>
            <a:r>
              <a:rPr lang="en-US" dirty="0" err="1"/>
              <a:t>TimSort</a:t>
            </a:r>
            <a:endParaRPr lang="en-US" dirty="0"/>
          </a:p>
        </p:txBody>
      </p:sp>
      <p:sp>
        <p:nvSpPr>
          <p:cNvPr id="3" name="Content Placeholder 2">
            <a:extLst>
              <a:ext uri="{FF2B5EF4-FFF2-40B4-BE49-F238E27FC236}">
                <a16:creationId xmlns:a16="http://schemas.microsoft.com/office/drawing/2014/main" id="{B8DDBE3A-F5C7-AE71-31AB-5BFAE60588F7}"/>
              </a:ext>
            </a:extLst>
          </p:cNvPr>
          <p:cNvSpPr>
            <a:spLocks noGrp="1"/>
          </p:cNvSpPr>
          <p:nvPr>
            <p:ph idx="1"/>
          </p:nvPr>
        </p:nvSpPr>
        <p:spPr>
          <a:xfrm>
            <a:off x="838200" y="2192795"/>
            <a:ext cx="5879408" cy="2247176"/>
          </a:xfrm>
        </p:spPr>
        <p:txBody>
          <a:bodyPr>
            <a:noAutofit/>
          </a:bodyPr>
          <a:lstStyle/>
          <a:p>
            <a:pPr rtl="0">
              <a:spcBef>
                <a:spcPts val="1200"/>
              </a:spcBef>
              <a:spcAft>
                <a:spcPts val="1200"/>
              </a:spcAft>
            </a:pPr>
            <a:r>
              <a:rPr lang="en-US" sz="1200" b="1" dirty="0"/>
              <a:t>Hybrid Sorting Algorithm:</a:t>
            </a:r>
            <a:r>
              <a:rPr lang="en-US" sz="1200" dirty="0"/>
              <a:t> A combination of merge sort and insertion sort, designed for practical applications.</a:t>
            </a:r>
          </a:p>
          <a:p>
            <a:pPr rtl="0">
              <a:spcBef>
                <a:spcPts val="1200"/>
              </a:spcBef>
              <a:spcAft>
                <a:spcPts val="1200"/>
              </a:spcAft>
            </a:pPr>
            <a:r>
              <a:rPr lang="en-US" sz="1200" b="1" dirty="0"/>
              <a:t>Introduced in Python 2.3: </a:t>
            </a:r>
            <a:r>
              <a:rPr lang="en-US" sz="1200" dirty="0"/>
              <a:t>Efficiently handles real-world datasets with natural ordering (partially sorted sequences).</a:t>
            </a:r>
          </a:p>
          <a:p>
            <a:pPr rtl="0">
              <a:spcBef>
                <a:spcPts val="1200"/>
              </a:spcBef>
              <a:spcAft>
                <a:spcPts val="1200"/>
              </a:spcAft>
            </a:pPr>
            <a:r>
              <a:rPr lang="en-US" sz="1200" b="1" dirty="0"/>
              <a:t>Strengths:</a:t>
            </a:r>
          </a:p>
          <a:p>
            <a:pPr>
              <a:spcBef>
                <a:spcPts val="0"/>
              </a:spcBef>
              <a:spcAft>
                <a:spcPts val="600"/>
              </a:spcAft>
              <a:buClr>
                <a:schemeClr val="tx1"/>
              </a:buClr>
            </a:pPr>
            <a:r>
              <a:rPr lang="en-US" sz="1200" dirty="0"/>
              <a:t>Optimized for partially sorted data.</a:t>
            </a:r>
          </a:p>
          <a:p>
            <a:pPr>
              <a:spcBef>
                <a:spcPts val="0"/>
              </a:spcBef>
              <a:spcAft>
                <a:spcPts val="600"/>
              </a:spcAft>
              <a:buClr>
                <a:schemeClr val="tx1"/>
              </a:buClr>
            </a:pPr>
            <a:r>
              <a:rPr lang="en-US" sz="1200" dirty="0"/>
              <a:t>Stable Sort: Preserves the relative order of equal elements.</a:t>
            </a:r>
          </a:p>
          <a:p>
            <a:pPr rtl="0">
              <a:spcBef>
                <a:spcPts val="1200"/>
              </a:spcBef>
              <a:spcAft>
                <a:spcPts val="1200"/>
              </a:spcAft>
            </a:pPr>
            <a:r>
              <a:rPr lang="en-US" sz="1200" b="1" dirty="0"/>
              <a:t>Weaknesses:</a:t>
            </a:r>
          </a:p>
          <a:p>
            <a:pPr>
              <a:spcBef>
                <a:spcPts val="0"/>
              </a:spcBef>
              <a:spcAft>
                <a:spcPts val="600"/>
              </a:spcAft>
              <a:buClr>
                <a:schemeClr val="tx1"/>
              </a:buClr>
            </a:pPr>
            <a:r>
              <a:rPr lang="en-US" sz="1200" dirty="0"/>
              <a:t>Edge-Case Performance: Can underperform in certain edge cases.</a:t>
            </a:r>
          </a:p>
          <a:p>
            <a:pPr>
              <a:spcBef>
                <a:spcPts val="0"/>
              </a:spcBef>
              <a:spcAft>
                <a:spcPts val="600"/>
              </a:spcAft>
              <a:buClr>
                <a:schemeClr val="tx1"/>
              </a:buClr>
            </a:pPr>
            <a:r>
              <a:rPr lang="en-US" sz="1200" dirty="0"/>
              <a:t>Extra Space Usage: Requires additional space for merging.</a:t>
            </a:r>
            <a:br>
              <a:rPr lang="en-US" sz="1200" dirty="0"/>
            </a:br>
            <a:br>
              <a:rPr lang="en-US" sz="1200" dirty="0"/>
            </a:br>
            <a:endParaRPr lang="en-US" sz="1200" dirty="0"/>
          </a:p>
          <a:p>
            <a:pPr rtl="0">
              <a:spcBef>
                <a:spcPts val="1200"/>
              </a:spcBef>
              <a:spcAft>
                <a:spcPts val="1200"/>
              </a:spcAft>
            </a:pPr>
            <a:endParaRPr lang="en-US" sz="1200" dirty="0"/>
          </a:p>
        </p:txBody>
      </p:sp>
      <p:pic>
        <p:nvPicPr>
          <p:cNvPr id="1026" name="Picture 2">
            <a:extLst>
              <a:ext uri="{FF2B5EF4-FFF2-40B4-BE49-F238E27FC236}">
                <a16:creationId xmlns:a16="http://schemas.microsoft.com/office/drawing/2014/main" id="{19DABE96-CC95-63A1-5328-B957BF754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122" y="2309318"/>
            <a:ext cx="3945422" cy="316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3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CE8D-EA98-F5F8-4F4C-01E96EA972F7}"/>
              </a:ext>
            </a:extLst>
          </p:cNvPr>
          <p:cNvSpPr>
            <a:spLocks noGrp="1"/>
          </p:cNvSpPr>
          <p:nvPr>
            <p:ph type="title"/>
          </p:nvPr>
        </p:nvSpPr>
        <p:spPr/>
        <p:txBody>
          <a:bodyPr/>
          <a:lstStyle/>
          <a:p>
            <a:r>
              <a:rPr lang="en-US" dirty="0"/>
              <a:t>Introducing PowerSort</a:t>
            </a:r>
          </a:p>
        </p:txBody>
      </p:sp>
      <p:sp>
        <p:nvSpPr>
          <p:cNvPr id="3" name="Content Placeholder 2">
            <a:extLst>
              <a:ext uri="{FF2B5EF4-FFF2-40B4-BE49-F238E27FC236}">
                <a16:creationId xmlns:a16="http://schemas.microsoft.com/office/drawing/2014/main" id="{25F28305-B9DF-9415-430B-72BA2AA32ABD}"/>
              </a:ext>
            </a:extLst>
          </p:cNvPr>
          <p:cNvSpPr>
            <a:spLocks noGrp="1"/>
          </p:cNvSpPr>
          <p:nvPr>
            <p:ph idx="1"/>
          </p:nvPr>
        </p:nvSpPr>
        <p:spPr/>
        <p:txBody>
          <a:bodyPr>
            <a:normAutofit/>
          </a:bodyPr>
          <a:lstStyle/>
          <a:p>
            <a:pPr rtl="0" fontAlgn="base">
              <a:spcBef>
                <a:spcPts val="1200"/>
              </a:spcBef>
              <a:buFont typeface="Arial" panose="020B0604020202020204" pitchFamily="34" charset="0"/>
              <a:buChar char="•"/>
            </a:pPr>
            <a:r>
              <a:rPr lang="en-US" sz="1400" b="1" dirty="0">
                <a:effectLst/>
              </a:rPr>
              <a:t>Definition:</a:t>
            </a:r>
            <a:br>
              <a:rPr lang="en-US" sz="1400" b="0" dirty="0">
                <a:effectLst/>
              </a:rPr>
            </a:br>
            <a:r>
              <a:rPr lang="en-US" sz="1400" b="0" dirty="0">
                <a:effectLst/>
              </a:rPr>
              <a:t>PowerSort is a next-generation adaptive and stable sorting algorithm, specifically engineered to address limitations in existing sorting methods.</a:t>
            </a:r>
          </a:p>
          <a:p>
            <a:r>
              <a:rPr lang="en-US" sz="1400" b="1" dirty="0">
                <a:effectLst/>
              </a:rPr>
              <a:t>Core Improvement:</a:t>
            </a:r>
            <a:br>
              <a:rPr lang="en-US" sz="1400" b="0" dirty="0">
                <a:effectLst/>
              </a:rPr>
            </a:br>
            <a:r>
              <a:rPr lang="en-US" sz="1400" b="0" dirty="0">
                <a:effectLst/>
              </a:rPr>
              <a:t>It builds upon </a:t>
            </a:r>
            <a:r>
              <a:rPr lang="en-US" sz="1400" b="0" dirty="0" err="1">
                <a:effectLst/>
              </a:rPr>
              <a:t>MergeSort</a:t>
            </a:r>
            <a:r>
              <a:rPr lang="en-US" sz="1400" b="0" dirty="0">
                <a:effectLst/>
              </a:rPr>
              <a:t>, with optimizations tailored to improve performance in the worst-case scenarios, ensuring efficiency even for highly disordered data.</a:t>
            </a:r>
          </a:p>
          <a:p>
            <a:r>
              <a:rPr lang="en-US" sz="1400" b="1" dirty="0">
                <a:effectLst/>
              </a:rPr>
              <a:t>Strengths:</a:t>
            </a:r>
          </a:p>
          <a:p>
            <a:pPr>
              <a:spcBef>
                <a:spcPts val="0"/>
              </a:spcBef>
              <a:spcAft>
                <a:spcPts val="600"/>
              </a:spcAft>
              <a:buClr>
                <a:schemeClr val="tx1"/>
              </a:buClr>
            </a:pPr>
            <a:r>
              <a:rPr lang="en-US" sz="1400" b="0" dirty="0">
                <a:effectLst/>
              </a:rPr>
              <a:t>PowerSort is designed to address edge cases (e.g., highly disordered or specific patterns) where </a:t>
            </a:r>
            <a:r>
              <a:rPr lang="en-US" sz="1400" b="0" dirty="0" err="1">
                <a:effectLst/>
              </a:rPr>
              <a:t>TimSort’s</a:t>
            </a:r>
            <a:r>
              <a:rPr lang="en-US" sz="1400" b="0" dirty="0">
                <a:effectLst/>
              </a:rPr>
              <a:t>  performance may degrade.</a:t>
            </a:r>
          </a:p>
          <a:p>
            <a:pPr>
              <a:spcBef>
                <a:spcPts val="0"/>
              </a:spcBef>
              <a:spcAft>
                <a:spcPts val="600"/>
              </a:spcAft>
              <a:buClr>
                <a:schemeClr val="tx1"/>
              </a:buClr>
            </a:pPr>
            <a:r>
              <a:rPr lang="en-US" sz="1400" b="0" dirty="0">
                <a:effectLst/>
              </a:rPr>
              <a:t>PowerSort offers more predictable performance across diverse datasets, reducing variability seen in </a:t>
            </a:r>
            <a:r>
              <a:rPr lang="en-US" sz="1400" b="0" dirty="0" err="1">
                <a:effectLst/>
              </a:rPr>
              <a:t>TimSort's</a:t>
            </a:r>
            <a:r>
              <a:rPr lang="en-US" sz="1400" b="0" dirty="0">
                <a:effectLst/>
              </a:rPr>
              <a:t> performance with certain input distributions.</a:t>
            </a:r>
            <a:endParaRPr lang="en-US" sz="1400" dirty="0"/>
          </a:p>
        </p:txBody>
      </p:sp>
    </p:spTree>
    <p:extLst>
      <p:ext uri="{BB962C8B-B14F-4D97-AF65-F5344CB8AC3E}">
        <p14:creationId xmlns:p14="http://schemas.microsoft.com/office/powerpoint/2010/main" val="41923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B3CD-B32E-418B-AD44-B4F489FA3E47}"/>
              </a:ext>
            </a:extLst>
          </p:cNvPr>
          <p:cNvSpPr>
            <a:spLocks noGrp="1"/>
          </p:cNvSpPr>
          <p:nvPr>
            <p:ph type="title"/>
          </p:nvPr>
        </p:nvSpPr>
        <p:spPr/>
        <p:txBody>
          <a:bodyPr>
            <a:normAutofit fontScale="90000"/>
          </a:bodyPr>
          <a:lstStyle/>
          <a:p>
            <a:pPr rtl="0"/>
            <a:br>
              <a:rPr lang="en-US" b="0" dirty="0">
                <a:effectLst/>
              </a:rPr>
            </a:br>
            <a:r>
              <a:rPr lang="en-US" b="0" dirty="0">
                <a:effectLst/>
              </a:rPr>
              <a:t>Why Python 3.11 switched to PowerSort</a:t>
            </a:r>
            <a:br>
              <a:rPr lang="en-US" dirty="0"/>
            </a:br>
            <a:endParaRPr lang="en-US" dirty="0"/>
          </a:p>
        </p:txBody>
      </p:sp>
      <p:sp>
        <p:nvSpPr>
          <p:cNvPr id="3" name="Content Placeholder 2">
            <a:extLst>
              <a:ext uri="{FF2B5EF4-FFF2-40B4-BE49-F238E27FC236}">
                <a16:creationId xmlns:a16="http://schemas.microsoft.com/office/drawing/2014/main" id="{54F4771C-57B6-3090-86CE-094C24B53061}"/>
              </a:ext>
            </a:extLst>
          </p:cNvPr>
          <p:cNvSpPr>
            <a:spLocks noGrp="1"/>
          </p:cNvSpPr>
          <p:nvPr>
            <p:ph idx="1"/>
          </p:nvPr>
        </p:nvSpPr>
        <p:spPr>
          <a:xfrm>
            <a:off x="320407" y="1799897"/>
            <a:ext cx="9563679" cy="4017009"/>
          </a:xfrm>
        </p:spPr>
        <p:txBody>
          <a:bodyPr>
            <a:noAutofit/>
          </a:bodyPr>
          <a:lstStyle/>
          <a:p>
            <a:r>
              <a:rPr lang="en-US" sz="1800" dirty="0"/>
              <a:t>Identified Edge-Case Problems in </a:t>
            </a:r>
            <a:r>
              <a:rPr lang="en-US" sz="1800" dirty="0" err="1"/>
              <a:t>TimSort</a:t>
            </a:r>
            <a:r>
              <a:rPr lang="en-US" sz="1800" dirty="0"/>
              <a:t>:</a:t>
            </a:r>
          </a:p>
          <a:p>
            <a:pPr>
              <a:buClr>
                <a:schemeClr val="tx1"/>
              </a:buClr>
            </a:pPr>
            <a:r>
              <a:rPr lang="en-US" sz="1800" dirty="0"/>
              <a:t>Issues with "Galloping Mode" causing significant performance drops in specific scenarios.</a:t>
            </a:r>
          </a:p>
          <a:p>
            <a:pPr>
              <a:buClr>
                <a:schemeClr val="tx1"/>
              </a:buClr>
            </a:pPr>
            <a:r>
              <a:rPr lang="en-US" sz="1800" dirty="0"/>
              <a:t>Unpredictable behavior in datasets with irregular patterns.</a:t>
            </a:r>
          </a:p>
          <a:p>
            <a:endParaRPr lang="en-US" sz="1800" dirty="0"/>
          </a:p>
          <a:p>
            <a:r>
              <a:rPr lang="en-US" sz="1800" dirty="0"/>
              <a:t>PowerSort Advantages:</a:t>
            </a:r>
          </a:p>
          <a:p>
            <a:pPr>
              <a:buClr>
                <a:schemeClr val="tx1"/>
              </a:buClr>
            </a:pPr>
            <a:r>
              <a:rPr lang="en-US" sz="1800" dirty="0"/>
              <a:t>Tighter bounds for worst-case performance.</a:t>
            </a:r>
          </a:p>
          <a:p>
            <a:pPr>
              <a:buClr>
                <a:schemeClr val="tx1"/>
              </a:buClr>
            </a:pPr>
            <a:r>
              <a:rPr lang="en-US" sz="1800" dirty="0"/>
              <a:t>Reduced memory allocation overhead.</a:t>
            </a:r>
          </a:p>
          <a:p>
            <a:pPr>
              <a:buClr>
                <a:schemeClr val="tx1"/>
              </a:buClr>
            </a:pPr>
            <a:r>
              <a:rPr lang="en-US" sz="1800" dirty="0"/>
              <a:t>Enhanced reliability and consistency, aligning with Python’s </a:t>
            </a:r>
          </a:p>
          <a:p>
            <a:pPr marL="228600" indent="0">
              <a:buClr>
                <a:schemeClr val="tx1"/>
              </a:buClr>
              <a:buNone/>
            </a:pPr>
            <a:r>
              <a:rPr lang="en-US" sz="1800" dirty="0"/>
              <a:t>    performance goals.</a:t>
            </a:r>
          </a:p>
          <a:p>
            <a:endParaRPr lang="en-US" sz="1800" dirty="0"/>
          </a:p>
        </p:txBody>
      </p:sp>
      <p:pic>
        <p:nvPicPr>
          <p:cNvPr id="2052" name="Picture 4">
            <a:extLst>
              <a:ext uri="{FF2B5EF4-FFF2-40B4-BE49-F238E27FC236}">
                <a16:creationId xmlns:a16="http://schemas.microsoft.com/office/drawing/2014/main" id="{C799746A-5169-17A1-A1FB-092CC349B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691" y="3125460"/>
            <a:ext cx="4219575" cy="281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1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computer code">
            <a:extLst>
              <a:ext uri="{FF2B5EF4-FFF2-40B4-BE49-F238E27FC236}">
                <a16:creationId xmlns:a16="http://schemas.microsoft.com/office/drawing/2014/main" id="{CE5D0375-6365-5B83-0337-4E0BC68C9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94" y="2515639"/>
            <a:ext cx="4915586" cy="1562318"/>
          </a:xfrm>
          <a:prstGeom prst="rect">
            <a:avLst/>
          </a:prstGeom>
          <a:ln>
            <a:solidFill>
              <a:schemeClr val="tx1"/>
            </a:solidFill>
          </a:ln>
        </p:spPr>
      </p:pic>
      <p:pic>
        <p:nvPicPr>
          <p:cNvPr id="9" name="Picture 8" descr="A group of text on a white background">
            <a:extLst>
              <a:ext uri="{FF2B5EF4-FFF2-40B4-BE49-F238E27FC236}">
                <a16:creationId xmlns:a16="http://schemas.microsoft.com/office/drawing/2014/main" id="{0A8813EA-F02D-AA0E-3984-4C163020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15" y="642612"/>
            <a:ext cx="4363059" cy="1381318"/>
          </a:xfrm>
          <a:prstGeom prst="rect">
            <a:avLst/>
          </a:prstGeom>
          <a:ln>
            <a:solidFill>
              <a:schemeClr val="tx1"/>
            </a:solidFill>
          </a:ln>
        </p:spPr>
      </p:pic>
      <p:pic>
        <p:nvPicPr>
          <p:cNvPr id="11" name="Picture 10" descr="A close up of numbers">
            <a:extLst>
              <a:ext uri="{FF2B5EF4-FFF2-40B4-BE49-F238E27FC236}">
                <a16:creationId xmlns:a16="http://schemas.microsoft.com/office/drawing/2014/main" id="{AFA5B764-C5B9-6D3E-2108-D39B64D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31" y="4580682"/>
            <a:ext cx="5582429" cy="1505160"/>
          </a:xfrm>
          <a:prstGeom prst="rect">
            <a:avLst/>
          </a:prstGeom>
          <a:ln>
            <a:solidFill>
              <a:schemeClr val="tx1"/>
            </a:solidFill>
          </a:ln>
        </p:spPr>
      </p:pic>
      <p:pic>
        <p:nvPicPr>
          <p:cNvPr id="12" name="Picture 11" descr="A graph with red line and blue line">
            <a:extLst>
              <a:ext uri="{FF2B5EF4-FFF2-40B4-BE49-F238E27FC236}">
                <a16:creationId xmlns:a16="http://schemas.microsoft.com/office/drawing/2014/main" id="{442B5145-4621-86E7-36BE-1FFEAA400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953" y="1333271"/>
            <a:ext cx="5213235" cy="3570792"/>
          </a:xfrm>
          <a:prstGeom prst="rect">
            <a:avLst/>
          </a:prstGeom>
          <a:ln>
            <a:solidFill>
              <a:schemeClr val="tx1"/>
            </a:solidFill>
          </a:ln>
        </p:spPr>
      </p:pic>
      <p:sp>
        <p:nvSpPr>
          <p:cNvPr id="15" name="TextBox 14">
            <a:extLst>
              <a:ext uri="{FF2B5EF4-FFF2-40B4-BE49-F238E27FC236}">
                <a16:creationId xmlns:a16="http://schemas.microsoft.com/office/drawing/2014/main" id="{341B913B-B0F7-C233-C8CA-6191054A217F}"/>
              </a:ext>
            </a:extLst>
          </p:cNvPr>
          <p:cNvSpPr txBox="1"/>
          <p:nvPr/>
        </p:nvSpPr>
        <p:spPr>
          <a:xfrm>
            <a:off x="2656223" y="2067518"/>
            <a:ext cx="1422527" cy="276999"/>
          </a:xfrm>
          <a:prstGeom prst="rect">
            <a:avLst/>
          </a:prstGeom>
          <a:noFill/>
        </p:spPr>
        <p:txBody>
          <a:bodyPr wrap="square" rtlCol="0">
            <a:spAutoFit/>
          </a:bodyPr>
          <a:lstStyle/>
          <a:p>
            <a:r>
              <a:rPr lang="en-US" sz="1200" dirty="0"/>
              <a:t>Types of Dataset</a:t>
            </a:r>
          </a:p>
        </p:txBody>
      </p:sp>
      <p:sp>
        <p:nvSpPr>
          <p:cNvPr id="16" name="TextBox 15">
            <a:extLst>
              <a:ext uri="{FF2B5EF4-FFF2-40B4-BE49-F238E27FC236}">
                <a16:creationId xmlns:a16="http://schemas.microsoft.com/office/drawing/2014/main" id="{CA5E3917-CD27-39CB-86ED-09D307642BE4}"/>
              </a:ext>
            </a:extLst>
          </p:cNvPr>
          <p:cNvSpPr txBox="1"/>
          <p:nvPr/>
        </p:nvSpPr>
        <p:spPr>
          <a:xfrm>
            <a:off x="1419234" y="4077957"/>
            <a:ext cx="4010819" cy="276999"/>
          </a:xfrm>
          <a:prstGeom prst="rect">
            <a:avLst/>
          </a:prstGeom>
          <a:noFill/>
        </p:spPr>
        <p:txBody>
          <a:bodyPr wrap="square" rtlCol="0">
            <a:spAutoFit/>
          </a:bodyPr>
          <a:lstStyle/>
          <a:p>
            <a:r>
              <a:rPr lang="en-US" sz="1200" dirty="0"/>
              <a:t>Performance on Common and Worst-Case Dataset</a:t>
            </a:r>
          </a:p>
        </p:txBody>
      </p:sp>
      <p:sp>
        <p:nvSpPr>
          <p:cNvPr id="17" name="TextBox 16">
            <a:extLst>
              <a:ext uri="{FF2B5EF4-FFF2-40B4-BE49-F238E27FC236}">
                <a16:creationId xmlns:a16="http://schemas.microsoft.com/office/drawing/2014/main" id="{BFDD81ED-F5C1-7E11-2224-388FB2CCBB81}"/>
              </a:ext>
            </a:extLst>
          </p:cNvPr>
          <p:cNvSpPr txBox="1"/>
          <p:nvPr/>
        </p:nvSpPr>
        <p:spPr>
          <a:xfrm>
            <a:off x="2537446" y="6085842"/>
            <a:ext cx="1774394" cy="276999"/>
          </a:xfrm>
          <a:prstGeom prst="rect">
            <a:avLst/>
          </a:prstGeom>
          <a:noFill/>
        </p:spPr>
        <p:txBody>
          <a:bodyPr wrap="square" rtlCol="0">
            <a:spAutoFit/>
          </a:bodyPr>
          <a:lstStyle/>
          <a:p>
            <a:r>
              <a:rPr lang="en-US" sz="1200" dirty="0"/>
              <a:t>Average Performance</a:t>
            </a:r>
          </a:p>
        </p:txBody>
      </p:sp>
      <p:sp>
        <p:nvSpPr>
          <p:cNvPr id="18" name="TextBox 17">
            <a:extLst>
              <a:ext uri="{FF2B5EF4-FFF2-40B4-BE49-F238E27FC236}">
                <a16:creationId xmlns:a16="http://schemas.microsoft.com/office/drawing/2014/main" id="{E119CCDF-0F21-5301-19C1-B1835A48FD09}"/>
              </a:ext>
            </a:extLst>
          </p:cNvPr>
          <p:cNvSpPr txBox="1"/>
          <p:nvPr/>
        </p:nvSpPr>
        <p:spPr>
          <a:xfrm>
            <a:off x="8251633" y="5061541"/>
            <a:ext cx="1980037" cy="276999"/>
          </a:xfrm>
          <a:prstGeom prst="rect">
            <a:avLst/>
          </a:prstGeom>
          <a:noFill/>
        </p:spPr>
        <p:txBody>
          <a:bodyPr wrap="square" rtlCol="0">
            <a:spAutoFit/>
          </a:bodyPr>
          <a:lstStyle/>
          <a:p>
            <a:r>
              <a:rPr lang="en-US" sz="1200" dirty="0"/>
              <a:t>Performance Comparison</a:t>
            </a:r>
          </a:p>
        </p:txBody>
      </p:sp>
    </p:spTree>
    <p:extLst>
      <p:ext uri="{BB962C8B-B14F-4D97-AF65-F5344CB8AC3E}">
        <p14:creationId xmlns:p14="http://schemas.microsoft.com/office/powerpoint/2010/main" val="258437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4756-1B0C-8F56-887F-CD88C74D66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507671-9299-8A13-BCCD-C80C82505225}"/>
              </a:ext>
            </a:extLst>
          </p:cNvPr>
          <p:cNvSpPr>
            <a:spLocks noGrp="1"/>
          </p:cNvSpPr>
          <p:nvPr>
            <p:ph idx="1"/>
          </p:nvPr>
        </p:nvSpPr>
        <p:spPr/>
        <p:txBody>
          <a:bodyPr/>
          <a:lstStyle/>
          <a:p>
            <a:pPr>
              <a:buClr>
                <a:schemeClr val="tx1"/>
              </a:buClr>
            </a:pPr>
            <a:r>
              <a:rPr lang="en-US" dirty="0" err="1"/>
              <a:t>TimSort</a:t>
            </a:r>
            <a:r>
              <a:rPr lang="en-US" dirty="0"/>
              <a:t> is a robust, widely-used sorting algorithm that performs excellently in general-purpose sorting tasks, especially when there are partially ordered elements or runs.</a:t>
            </a:r>
          </a:p>
          <a:p>
            <a:pPr>
              <a:buClr>
                <a:schemeClr val="tx1"/>
              </a:buClr>
            </a:pPr>
            <a:r>
              <a:rPr lang="en-US" dirty="0"/>
              <a:t>PowerSort holds promise for specific situations where advanced merging techniques can provide better performance, but it is still in the development phase and has not yet reached the level of mainstream adoption.</a:t>
            </a:r>
          </a:p>
        </p:txBody>
      </p:sp>
    </p:spTree>
    <p:extLst>
      <p:ext uri="{BB962C8B-B14F-4D97-AF65-F5344CB8AC3E}">
        <p14:creationId xmlns:p14="http://schemas.microsoft.com/office/powerpoint/2010/main" val="375897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79D251-1F32-D0B3-1024-B84D25188C9C}"/>
              </a:ext>
            </a:extLst>
          </p:cNvPr>
          <p:cNvSpPr>
            <a:spLocks noGrp="1"/>
          </p:cNvSpPr>
          <p:nvPr>
            <p:ph type="title"/>
          </p:nvPr>
        </p:nvSpPr>
        <p:spPr>
          <a:xfrm>
            <a:off x="838200" y="681037"/>
            <a:ext cx="10515600" cy="4904515"/>
          </a:xfrm>
        </p:spPr>
        <p:txBody>
          <a:bodyPr>
            <a:normAutofit/>
          </a:bodyPr>
          <a:lstStyle/>
          <a:p>
            <a:pPr algn="ctr"/>
            <a:r>
              <a:rPr lang="en-US" sz="9600" dirty="0"/>
              <a:t>Extras</a:t>
            </a:r>
          </a:p>
        </p:txBody>
      </p:sp>
    </p:spTree>
    <p:extLst>
      <p:ext uri="{BB962C8B-B14F-4D97-AF65-F5344CB8AC3E}">
        <p14:creationId xmlns:p14="http://schemas.microsoft.com/office/powerpoint/2010/main" val="249765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B39269-0624-9E09-44E8-0EAC49B2D6D9}"/>
              </a:ext>
            </a:extLst>
          </p:cNvPr>
          <p:cNvSpPr>
            <a:spLocks noGrp="1"/>
          </p:cNvSpPr>
          <p:nvPr>
            <p:ph type="title"/>
          </p:nvPr>
        </p:nvSpPr>
        <p:spPr/>
        <p:txBody>
          <a:bodyPr/>
          <a:lstStyle/>
          <a:p>
            <a:r>
              <a:rPr lang="en-US" dirty="0" err="1"/>
              <a:t>TimSort</a:t>
            </a:r>
            <a:r>
              <a:rPr lang="en-US" dirty="0"/>
              <a:t> Working</a:t>
            </a:r>
          </a:p>
        </p:txBody>
      </p:sp>
      <p:sp>
        <p:nvSpPr>
          <p:cNvPr id="10" name="Content Placeholder 9">
            <a:extLst>
              <a:ext uri="{FF2B5EF4-FFF2-40B4-BE49-F238E27FC236}">
                <a16:creationId xmlns:a16="http://schemas.microsoft.com/office/drawing/2014/main" id="{2354C5DF-8622-1D1F-1678-DD0CC9AAC060}"/>
              </a:ext>
            </a:extLst>
          </p:cNvPr>
          <p:cNvSpPr>
            <a:spLocks noGrp="1"/>
          </p:cNvSpPr>
          <p:nvPr>
            <p:ph sz="half" idx="1"/>
          </p:nvPr>
        </p:nvSpPr>
        <p:spPr>
          <a:xfrm>
            <a:off x="593993" y="1716879"/>
            <a:ext cx="5502007" cy="4800601"/>
          </a:xfrm>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Identifying Runs: </a:t>
            </a:r>
          </a:p>
          <a:p>
            <a:pPr rtl="0">
              <a:spcBef>
                <a:spcPts val="0"/>
              </a:spcBef>
            </a:pPr>
            <a:r>
              <a:rPr lang="en-US" sz="1000" dirty="0"/>
              <a:t>Run 1: [5,7,8], Run 2: [4,2,1]  </a:t>
            </a:r>
            <a:r>
              <a:rPr lang="en-US" sz="1000" dirty="0">
                <a:sym typeface="Wingdings" panose="05000000000000000000" pitchFamily="2" charset="2"/>
              </a:rPr>
              <a:t></a:t>
            </a:r>
            <a:r>
              <a:rPr lang="en-US" sz="1000" dirty="0"/>
              <a:t>    [1,2,4], Run 3: [10,12], Run 4: [11,9], Run 5: [15]</a:t>
            </a:r>
          </a:p>
          <a:p>
            <a:pPr rtl="0">
              <a:spcBef>
                <a:spcPts val="0"/>
              </a:spcBef>
            </a:pPr>
            <a:br>
              <a:rPr lang="en-US" sz="1000" dirty="0"/>
            </a:br>
            <a:r>
              <a:rPr lang="en-US" sz="1000" dirty="0"/>
              <a:t>Step 2 Merging Runs:</a:t>
            </a:r>
          </a:p>
          <a:p>
            <a:pPr rtl="0">
              <a:spcBef>
                <a:spcPts val="0"/>
              </a:spcBef>
            </a:pPr>
            <a:r>
              <a:rPr lang="en-US" sz="1000" dirty="0"/>
              <a:t>Rules for Merging:  </a:t>
            </a:r>
          </a:p>
          <a:p>
            <a:pPr rtl="0">
              <a:spcBef>
                <a:spcPts val="0"/>
              </a:spcBef>
            </a:pPr>
            <a:r>
              <a:rPr lang="en-US" sz="1000" dirty="0"/>
              <a:t>Rule 1: X&lt;= Y+ Z is True, Merge X and Y. </a:t>
            </a:r>
          </a:p>
          <a:p>
            <a:pPr rtl="0">
              <a:spcBef>
                <a:spcPts val="0"/>
              </a:spcBef>
            </a:pPr>
            <a:r>
              <a:rPr lang="en-US" sz="1000" dirty="0"/>
              <a:t>If False, </a:t>
            </a:r>
          </a:p>
          <a:p>
            <a:pPr rtl="0">
              <a:spcBef>
                <a:spcPts val="0"/>
              </a:spcBef>
            </a:pPr>
            <a:r>
              <a:rPr lang="en-US" sz="1000" dirty="0"/>
              <a:t>Rule 2: Y &lt;= Z, Merge X and Y</a:t>
            </a:r>
          </a:p>
          <a:p>
            <a:pPr rtl="0">
              <a:spcBef>
                <a:spcPts val="0"/>
              </a:spcBef>
            </a:pPr>
            <a:r>
              <a:rPr lang="en-US" sz="1000" dirty="0"/>
              <a:t>Where,</a:t>
            </a:r>
          </a:p>
          <a:p>
            <a:pPr rtl="0">
              <a:spcBef>
                <a:spcPts val="0"/>
              </a:spcBef>
            </a:pPr>
            <a:r>
              <a:rPr lang="en-US" sz="1000" dirty="0"/>
              <a:t>X is the second to last run</a:t>
            </a:r>
          </a:p>
          <a:p>
            <a:pPr rtl="0">
              <a:spcBef>
                <a:spcPts val="0"/>
              </a:spcBef>
            </a:pPr>
            <a:r>
              <a:rPr lang="en-US" sz="1000" dirty="0"/>
              <a:t>Y is the last run</a:t>
            </a:r>
          </a:p>
          <a:p>
            <a:pPr rtl="0">
              <a:spcBef>
                <a:spcPts val="0"/>
              </a:spcBef>
            </a:pPr>
            <a:r>
              <a:rPr lang="en-US" sz="1000" dirty="0"/>
              <a:t>Z is the third-to-last run</a:t>
            </a:r>
          </a:p>
          <a:p>
            <a:pPr rtl="0">
              <a:spcBef>
                <a:spcPts val="0"/>
              </a:spcBef>
            </a:pPr>
            <a:br>
              <a:rPr lang="en-US" sz="1000" dirty="0"/>
            </a:br>
            <a:r>
              <a:rPr lang="en-US" sz="1000" dirty="0"/>
              <a:t>Stack(from bottom to top):</a:t>
            </a:r>
          </a:p>
          <a:p>
            <a:pPr rtl="0">
              <a:spcBef>
                <a:spcPts val="0"/>
              </a:spcBef>
            </a:pPr>
            <a:r>
              <a:rPr lang="en-US" sz="1000" dirty="0"/>
              <a:t>[5, 7, 8] (size 3) </a:t>
            </a:r>
          </a:p>
          <a:p>
            <a:pPr rtl="0">
              <a:spcBef>
                <a:spcPts val="0"/>
              </a:spcBef>
            </a:pPr>
            <a:r>
              <a:rPr lang="en-US" sz="1000" dirty="0"/>
              <a:t>[1, 2, 4] (size 3)</a:t>
            </a:r>
          </a:p>
          <a:p>
            <a:pPr rtl="0">
              <a:spcBef>
                <a:spcPts val="0"/>
              </a:spcBef>
            </a:pPr>
            <a:r>
              <a:rPr lang="en-US" sz="1000" dirty="0"/>
              <a:t> [3, 10, 12] (size 3) </a:t>
            </a:r>
          </a:p>
          <a:p>
            <a:pPr rtl="0">
              <a:spcBef>
                <a:spcPts val="0"/>
              </a:spcBef>
            </a:pPr>
            <a:r>
              <a:rPr lang="en-US" sz="1000" dirty="0"/>
              <a:t>[9, 11] (size 2) </a:t>
            </a:r>
          </a:p>
          <a:p>
            <a:pPr rtl="0">
              <a:spcBef>
                <a:spcPts val="0"/>
              </a:spcBef>
            </a:pPr>
            <a:r>
              <a:rPr lang="en-US" sz="1000" dirty="0"/>
              <a:t>[15] (size 1)</a:t>
            </a:r>
          </a:p>
          <a:p>
            <a:pPr rtl="0">
              <a:spcBef>
                <a:spcPts val="0"/>
              </a:spcBef>
            </a:pPr>
            <a:br>
              <a:rPr lang="en-US" sz="1000" dirty="0"/>
            </a:br>
            <a:r>
              <a:rPr lang="en-US" sz="1000" dirty="0"/>
              <a:t>The size of the bottom 3 runs are:</a:t>
            </a:r>
          </a:p>
          <a:p>
            <a:pPr rtl="0">
              <a:spcBef>
                <a:spcPts val="0"/>
              </a:spcBef>
            </a:pPr>
            <a:r>
              <a:rPr lang="en-US" sz="1000" dirty="0"/>
              <a:t>X = 2 (Size of [9,11])</a:t>
            </a:r>
          </a:p>
          <a:p>
            <a:pPr rtl="0">
              <a:spcBef>
                <a:spcPts val="0"/>
              </a:spcBef>
            </a:pPr>
            <a:r>
              <a:rPr lang="en-US" sz="1000" dirty="0"/>
              <a:t>Y = 1 (Size of[15])</a:t>
            </a:r>
          </a:p>
          <a:p>
            <a:pPr rtl="0">
              <a:spcBef>
                <a:spcPts val="0"/>
              </a:spcBef>
            </a:pPr>
            <a:r>
              <a:rPr lang="en-US" sz="1000" dirty="0"/>
              <a:t>Z = 3 (Size of [3,10,12])</a:t>
            </a:r>
          </a:p>
          <a:p>
            <a:pPr rtl="0">
              <a:spcBef>
                <a:spcPts val="0"/>
              </a:spcBef>
            </a:pPr>
            <a:br>
              <a:rPr lang="en-US" sz="1000" dirty="0"/>
            </a:br>
            <a:endParaRPr lang="en-US" sz="1000" dirty="0"/>
          </a:p>
        </p:txBody>
      </p:sp>
      <p:sp>
        <p:nvSpPr>
          <p:cNvPr id="11" name="Content Placeholder 10">
            <a:extLst>
              <a:ext uri="{FF2B5EF4-FFF2-40B4-BE49-F238E27FC236}">
                <a16:creationId xmlns:a16="http://schemas.microsoft.com/office/drawing/2014/main" id="{DC11FDA0-E43C-78A5-4A72-C4DB510E09F2}"/>
              </a:ext>
            </a:extLst>
          </p:cNvPr>
          <p:cNvSpPr>
            <a:spLocks noGrp="1"/>
          </p:cNvSpPr>
          <p:nvPr>
            <p:ph sz="half" idx="2"/>
          </p:nvPr>
        </p:nvSpPr>
        <p:spPr/>
        <p:txBody>
          <a:bodyPr>
            <a:noAutofit/>
          </a:bodyPr>
          <a:lstStyle/>
          <a:p>
            <a:pPr rtl="0">
              <a:spcBef>
                <a:spcPts val="0"/>
              </a:spcBef>
            </a:pPr>
            <a:r>
              <a:rPr lang="en-US" sz="1000" dirty="0"/>
              <a:t>Rule 1: X(2) &lt; = Y(1) + Z(3)  </a:t>
            </a:r>
            <a:r>
              <a:rPr lang="en-US" sz="1000" dirty="0">
                <a:sym typeface="Wingdings" panose="05000000000000000000" pitchFamily="2" charset="2"/>
              </a:rPr>
              <a:t></a:t>
            </a:r>
            <a:r>
              <a:rPr lang="en-US" sz="1000" dirty="0"/>
              <a:t>    True</a:t>
            </a:r>
          </a:p>
          <a:p>
            <a:pPr rtl="0">
              <a:spcBef>
                <a:spcPts val="0"/>
              </a:spcBef>
            </a:pPr>
            <a:r>
              <a:rPr lang="en-US" sz="1000" dirty="0"/>
              <a:t>Merge [9,11] and [15]</a:t>
            </a:r>
          </a:p>
          <a:p>
            <a:pPr rtl="0">
              <a:spcBef>
                <a:spcPts val="0"/>
              </a:spcBef>
            </a:pPr>
            <a:br>
              <a:rPr lang="en-US" sz="1000" dirty="0"/>
            </a:br>
            <a:r>
              <a:rPr lang="en-US" sz="1000" dirty="0"/>
              <a:t>We will get stack as, </a:t>
            </a:r>
          </a:p>
          <a:p>
            <a:pPr rtl="0">
              <a:spcBef>
                <a:spcPts val="0"/>
              </a:spcBef>
            </a:pPr>
            <a:br>
              <a:rPr lang="en-US" sz="1000" dirty="0"/>
            </a:br>
            <a:r>
              <a:rPr lang="en-US" sz="1000" dirty="0"/>
              <a:t>[5, 7, 8] (size 3)</a:t>
            </a:r>
          </a:p>
          <a:p>
            <a:pPr rtl="0">
              <a:spcBef>
                <a:spcPts val="0"/>
              </a:spcBef>
            </a:pPr>
            <a:r>
              <a:rPr lang="en-US" sz="1000" dirty="0"/>
              <a:t>[1, 2, 4] (size 3)</a:t>
            </a:r>
          </a:p>
          <a:p>
            <a:pPr rtl="0">
              <a:spcBef>
                <a:spcPts val="0"/>
              </a:spcBef>
            </a:pPr>
            <a:r>
              <a:rPr lang="en-US" sz="1000" dirty="0"/>
              <a:t>[3, 10, 12] (size 3)</a:t>
            </a:r>
          </a:p>
          <a:p>
            <a:pPr rtl="0">
              <a:spcBef>
                <a:spcPts val="0"/>
              </a:spcBef>
            </a:pPr>
            <a:r>
              <a:rPr lang="en-US" sz="1000" dirty="0"/>
              <a:t>[9, 11, 15] (size 3)</a:t>
            </a:r>
          </a:p>
          <a:p>
            <a:pPr rtl="0">
              <a:spcBef>
                <a:spcPts val="0"/>
              </a:spcBef>
            </a:pPr>
            <a:br>
              <a:rPr lang="en-US" sz="1000" dirty="0"/>
            </a:br>
            <a:r>
              <a:rPr lang="en-US" sz="1000" dirty="0"/>
              <a:t>Similarly, we will merge, [3,10,12] and [9,11,15], the stack will be: </a:t>
            </a:r>
          </a:p>
          <a:p>
            <a:pPr rtl="0">
              <a:spcBef>
                <a:spcPts val="0"/>
              </a:spcBef>
            </a:pPr>
            <a:endParaRPr lang="en-US" sz="1000" dirty="0"/>
          </a:p>
          <a:p>
            <a:pPr rtl="0">
              <a:spcBef>
                <a:spcPts val="0"/>
              </a:spcBef>
            </a:pPr>
            <a:r>
              <a:rPr lang="en-US" sz="1000" dirty="0"/>
              <a:t>[5, 7, 8] (size 3)</a:t>
            </a:r>
          </a:p>
          <a:p>
            <a:pPr rtl="0">
              <a:spcBef>
                <a:spcPts val="0"/>
              </a:spcBef>
            </a:pPr>
            <a:r>
              <a:rPr lang="en-US" sz="1000" dirty="0"/>
              <a:t>[1, 2, 4] (size 3)</a:t>
            </a:r>
          </a:p>
          <a:p>
            <a:pPr rtl="0">
              <a:spcBef>
                <a:spcPts val="0"/>
              </a:spcBef>
            </a:pPr>
            <a:r>
              <a:rPr lang="en-US" sz="1000" dirty="0"/>
              <a:t>[3, 9, 10, 11, 12, 15] (size 6both merge [3,9,10,11,12] and [1,2,4], the stack will be:</a:t>
            </a:r>
          </a:p>
          <a:p>
            <a:pPr rtl="0">
              <a:spcBef>
                <a:spcPts val="0"/>
              </a:spcBef>
            </a:pPr>
            <a:r>
              <a:rPr lang="en-US" sz="1000" dirty="0"/>
              <a:t> [5, 7, 8] (size 3)</a:t>
            </a:r>
          </a:p>
          <a:p>
            <a:pPr rtl="0">
              <a:spcBef>
                <a:spcPts val="0"/>
              </a:spcBef>
            </a:pPr>
            <a:r>
              <a:rPr lang="en-US" sz="1000" dirty="0"/>
              <a:t>[1, 2, 3, 4,  9, 10, 11, 12, 15] (size 6)</a:t>
            </a:r>
          </a:p>
          <a:p>
            <a:pPr rtl="0">
              <a:spcBef>
                <a:spcPts val="0"/>
              </a:spcBef>
            </a:pPr>
            <a:endParaRPr lang="en-US" sz="1000" dirty="0"/>
          </a:p>
          <a:p>
            <a:pPr rtl="0">
              <a:spcBef>
                <a:spcPts val="0"/>
              </a:spcBef>
            </a:pPr>
            <a:r>
              <a:rPr lang="en-US" sz="1000" dirty="0"/>
              <a:t>Since, only two runs left, we will merge both.</a:t>
            </a:r>
          </a:p>
          <a:p>
            <a:pPr rtl="0">
              <a:spcBef>
                <a:spcPts val="0"/>
              </a:spcBef>
            </a:pPr>
            <a:r>
              <a:rPr lang="en-US" sz="1000" dirty="0"/>
              <a:t>Final Sort: [1,2,3,4,5,7,8,9,10,11,15]</a:t>
            </a:r>
          </a:p>
          <a:p>
            <a:pPr rtl="0">
              <a:spcBef>
                <a:spcPts val="0"/>
              </a:spcBef>
            </a:pPr>
            <a:br>
              <a:rPr lang="en-US" sz="1000" dirty="0"/>
            </a:br>
            <a:br>
              <a:rPr lang="en-US" sz="1000" dirty="0"/>
            </a:br>
            <a:r>
              <a:rPr lang="en-US" sz="1000" dirty="0"/>
              <a:t> </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966001042"/>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1136</TotalTime>
  <Words>2126</Words>
  <Application>Microsoft Office PowerPoint</Application>
  <PresentationFormat>Widescreen</PresentationFormat>
  <Paragraphs>190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Avenir Next LT Pro</vt:lpstr>
      <vt:lpstr>Sabon Next LT</vt:lpstr>
      <vt:lpstr>Wingdings</vt:lpstr>
      <vt:lpstr>LuminousVTI</vt:lpstr>
      <vt:lpstr>Python 3.11 From TimSort to PowerSort</vt:lpstr>
      <vt:lpstr>Introduction</vt:lpstr>
      <vt:lpstr>Overview of TimSort</vt:lpstr>
      <vt:lpstr>Introducing PowerSort</vt:lpstr>
      <vt:lpstr> Why Python 3.11 switched to PowerSort </vt:lpstr>
      <vt:lpstr>PowerPoint Presentation</vt:lpstr>
      <vt:lpstr>Conclusion</vt:lpstr>
      <vt:lpstr>Extras</vt:lpstr>
      <vt:lpstr>TimSort Working</vt:lpstr>
      <vt:lpstr>PowerSort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Zakir Sajid Elaskar</dc:creator>
  <cp:lastModifiedBy>Zakir Sajid Elaskar</cp:lastModifiedBy>
  <cp:revision>2</cp:revision>
  <dcterms:created xsi:type="dcterms:W3CDTF">2024-12-09T01:06:11Z</dcterms:created>
  <dcterms:modified xsi:type="dcterms:W3CDTF">2024-12-09T20:02:27Z</dcterms:modified>
</cp:coreProperties>
</file>