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264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9" r:id="rId21"/>
    <p:sldId id="276" r:id="rId22"/>
    <p:sldId id="277" r:id="rId23"/>
    <p:sldId id="278" r:id="rId24"/>
    <p:sldId id="284" r:id="rId25"/>
    <p:sldId id="287" r:id="rId26"/>
    <p:sldId id="280" r:id="rId27"/>
    <p:sldId id="283" r:id="rId28"/>
    <p:sldId id="288" r:id="rId29"/>
    <p:sldId id="289" r:id="rId30"/>
    <p:sldId id="290" r:id="rId31"/>
    <p:sldId id="291" r:id="rId32"/>
    <p:sldId id="292" r:id="rId33"/>
    <p:sldId id="281" r:id="rId34"/>
    <p:sldId id="293" r:id="rId35"/>
    <p:sldId id="282" r:id="rId36"/>
    <p:sldId id="294" r:id="rId37"/>
    <p:sldId id="296" r:id="rId38"/>
    <p:sldId id="297" r:id="rId39"/>
    <p:sldId id="298" r:id="rId40"/>
    <p:sldId id="299" r:id="rId41"/>
    <p:sldId id="300" r:id="rId42"/>
    <p:sldId id="301" r:id="rId4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60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6F9D-FAB7-465A-B67D-1B0C3FC779BA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0EB48-CF35-4C4E-9173-2E075F92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7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0EB48-CF35-4C4E-9173-2E075F928E2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47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0EB48-CF35-4C4E-9173-2E075F928E2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47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0EB48-CF35-4C4E-9173-2E075F928E2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47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2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889648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3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4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01.03.2021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vuejs.org/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mu/ru/javascript/framework/vue/book/prime/" TargetMode="External"/><Relationship Id="rId4" Type="http://schemas.openxmlformats.org/officeDocument/2006/relationships/hyperlink" Target="https://ru.vuejs.org/v2/guide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vuejs.org/v2/guide/installation.html#CDN" TargetMode="External"/><Relationship Id="rId2" Type="http://schemas.openxmlformats.org/officeDocument/2006/relationships/hyperlink" Target="https://ru.vuejs.org/v2/guide/installation.html#%D0%9F%D0%BE%D0%B4%D0%BA%D0%BB%D1%8E%D1%87%D0%B5%D0%BD%D0%B8%D0%B5-%D1%87%D0%B5%D1%80%D0%B5%D0%B7-lt-script-g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vuejs.org/v2/guide/installation.html#%D0%98%D0%BD%D1%81%D1%82%D1%80%D1%83%D0%BC%D0%B5%D0%BD%D1%82%D1%8B-%D0%BA%D0%BE%D0%BC%D0%B0%D0%BD%D0%B4%D0%BD%D0%BE%D0%B9-%D1%81%D1%82%D1%80%D0%BE%D0%BA%D0%B8-CLI" TargetMode="External"/><Relationship Id="rId4" Type="http://schemas.openxmlformats.org/officeDocument/2006/relationships/hyperlink" Target="https://ru.vuejs.org/v2/guide/installation.html#np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vuejs.org/v2/guide/installation.html#%D0%9F%D0%BE%D0%B4%D0%BA%D0%BB%D1%8E%D1%87%D0%B5%D0%BD%D0%B8%D0%B5-%D1%87%D0%B5%D1%80%D0%B5%D0%B7-lt-script-g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vuejs.org/v2/guide/installation.html#CD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vuejs.org/v2/guide/installation.html#%D0%98%D0%BD%D1%81%D1%82%D1%80%D1%83%D0%BC%D0%B5%D0%BD%D1%82%D1%8B-%D0%BA%D0%BE%D0%BC%D0%B0%D0%BD%D0%B4%D0%BD%D0%BE%D0%B9-%D1%81%D1%82%D1%80%D0%BE%D0%BA%D0%B8-CL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/>
              <a:t>Vue</a:t>
            </a:r>
            <a:r>
              <a:rPr lang="en-US" dirty="0"/>
              <a:t>.</a:t>
            </a:r>
            <a:r>
              <a:rPr lang="en-US" dirty="0" smtClean="0"/>
              <a:t>js framework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9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Концепции 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r>
              <a:rPr lang="ru-RU" dirty="0"/>
              <a:t>реактивность</a:t>
            </a:r>
          </a:p>
          <a:p>
            <a:r>
              <a:rPr lang="ru-RU" dirty="0"/>
              <a:t>экземпляр</a:t>
            </a:r>
          </a:p>
          <a:p>
            <a:r>
              <a:rPr lang="ru-RU" dirty="0"/>
              <a:t>компоненты</a:t>
            </a:r>
          </a:p>
          <a:p>
            <a:r>
              <a:rPr lang="ru-RU" dirty="0"/>
              <a:t>директивы</a:t>
            </a:r>
          </a:p>
          <a:p>
            <a:r>
              <a:rPr lang="ru-RU" dirty="0"/>
              <a:t>анимация и переходы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0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Компоненты 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r>
              <a:rPr lang="ru-RU" dirty="0"/>
              <a:t>Эта абстракция позволяет собирать большие приложения из маленьких «кусочков». Они представляют собой пригодные к </a:t>
            </a:r>
            <a:r>
              <a:rPr lang="ru-RU" dirty="0" smtClean="0"/>
              <a:t>повторному </a:t>
            </a:r>
            <a:r>
              <a:rPr lang="ru-RU" dirty="0"/>
              <a:t>использованию объекты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83718"/>
            <a:ext cx="60198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4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Экземпляр </a:t>
            </a:r>
            <a:r>
              <a:rPr lang="en-US" dirty="0" err="1" smtClean="0"/>
              <a:t>Vue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/>
              <a:t>app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Vue</a:t>
            </a:r>
            <a:r>
              <a:rPr lang="ru-RU" dirty="0"/>
              <a:t>({</a:t>
            </a:r>
          </a:p>
          <a:p>
            <a:pPr marL="114300" indent="0">
              <a:buNone/>
            </a:pPr>
            <a:r>
              <a:rPr lang="ru-RU" dirty="0"/>
              <a:t>	настройка1: 'значение настройки',</a:t>
            </a:r>
          </a:p>
          <a:p>
            <a:pPr marL="114300" indent="0">
              <a:buNone/>
            </a:pPr>
            <a:r>
              <a:rPr lang="ru-RU" dirty="0"/>
              <a:t>	настройка2: 'значение настройки',</a:t>
            </a:r>
          </a:p>
          <a:p>
            <a:pPr marL="114300" indent="0">
              <a:buNone/>
            </a:pPr>
            <a:r>
              <a:rPr lang="ru-RU" dirty="0"/>
              <a:t>	настройка3: 'значение настройки',</a:t>
            </a:r>
          </a:p>
          <a:p>
            <a:pPr marL="114300" indent="0">
              <a:buNone/>
            </a:pPr>
            <a:r>
              <a:rPr lang="ru-RU" dirty="0" smtClean="0"/>
              <a:t>});</a:t>
            </a:r>
            <a:endParaRPr lang="en-US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79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ru-RU" dirty="0" smtClean="0">
              <a:solidFill>
                <a:srgbClr val="B10EC8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app = </a:t>
            </a:r>
            <a:r>
              <a:rPr lang="en-US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({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756606"/>
                </a:solidFill>
                <a:latin typeface="Consolas"/>
              </a:rPr>
              <a:t>'</a:t>
            </a:r>
            <a:r>
              <a:rPr lang="ru-RU" dirty="0">
                <a:solidFill>
                  <a:srgbClr val="756606"/>
                </a:solidFill>
                <a:latin typeface="Consolas"/>
              </a:rPr>
              <a:t>селектор элемента'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b="1" dirty="0" smtClean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endParaRPr lang="ru-RU" b="1" dirty="0"/>
          </a:p>
          <a:p>
            <a:pPr marL="114300" indent="0">
              <a:buNone/>
            </a:pPr>
            <a:r>
              <a:rPr lang="ru-RU" b="1" dirty="0" smtClean="0"/>
              <a:t>Пример:</a:t>
            </a:r>
            <a:endParaRPr lang="en-US" b="1" dirty="0"/>
          </a:p>
          <a:p>
            <a:pPr marL="114300" indent="0">
              <a:buNone/>
            </a:pPr>
            <a:r>
              <a:rPr lang="en-US" dirty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({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756606"/>
                </a:solidFill>
                <a:latin typeface="Consolas"/>
              </a:rPr>
              <a:t>'#app'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en-US" dirty="0">
                <a:solidFill>
                  <a:srgbClr val="804000"/>
                </a:solidFill>
                <a:latin typeface="Consolas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&gt;&lt;/div&gt;</a:t>
            </a: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7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Опция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({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dirty="0" smtClean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756606"/>
                </a:solidFill>
                <a:latin typeface="Consolas"/>
              </a:rPr>
              <a:t>'#app'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dirty="0" smtClean="0">
                <a:solidFill>
                  <a:srgbClr val="494C48"/>
                </a:solidFill>
                <a:latin typeface="Consolas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989013" indent="0">
              <a:buNone/>
            </a:pPr>
            <a:r>
              <a:rPr lang="en-US" dirty="0" smtClean="0">
                <a:solidFill>
                  <a:srgbClr val="494C48"/>
                </a:solidFill>
                <a:latin typeface="Consolas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756606"/>
                </a:solidFill>
                <a:latin typeface="Consolas"/>
              </a:rPr>
              <a:t>'hello'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B10EC8"/>
              </a:solidFill>
              <a:latin typeface="Consolas"/>
            </a:endParaRPr>
          </a:p>
          <a:p>
            <a:pPr marL="114300" indent="0">
              <a:buNone/>
            </a:pPr>
            <a:endParaRPr lang="ru-RU" b="1" dirty="0"/>
          </a:p>
          <a:p>
            <a:pPr marL="114300" indent="0">
              <a:buNone/>
            </a:pPr>
            <a:r>
              <a:rPr lang="en-US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{{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message }}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div&gt;</a:t>
            </a: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6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Операции в скобках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({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50850" indent="0">
              <a:buNone/>
            </a:pPr>
            <a:r>
              <a:rPr lang="en-US" dirty="0" smtClean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756606"/>
                </a:solidFill>
                <a:latin typeface="Consolas"/>
              </a:rPr>
              <a:t>'#app</a:t>
            </a:r>
            <a:r>
              <a:rPr lang="en-US" dirty="0" smtClean="0">
                <a:solidFill>
                  <a:srgbClr val="756606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5085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494C48"/>
                </a:solidFill>
                <a:latin typeface="Consolas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806450" indent="0">
              <a:buNone/>
            </a:pPr>
            <a:r>
              <a:rPr lang="en-US" dirty="0" smtClean="0">
                <a:solidFill>
                  <a:srgbClr val="494C48"/>
                </a:solidFill>
                <a:latin typeface="Consolas"/>
              </a:rPr>
              <a:t>var1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1,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806450" indent="0">
              <a:buNone/>
            </a:pPr>
            <a:r>
              <a:rPr lang="en-US" dirty="0" smtClean="0">
                <a:solidFill>
                  <a:srgbClr val="494C48"/>
                </a:solidFill>
                <a:latin typeface="Consolas"/>
              </a:rPr>
              <a:t>var2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2,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50850" indent="0">
              <a:buNone/>
            </a:pPr>
            <a:r>
              <a:rPr lang="en-US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{{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var1 + var2 }}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//3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div&gt;</a:t>
            </a: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Работа </a:t>
            </a:r>
            <a:r>
              <a:rPr lang="en-US" dirty="0" smtClean="0"/>
              <a:t>c </a:t>
            </a:r>
            <a:r>
              <a:rPr lang="ru-RU" dirty="0" smtClean="0"/>
              <a:t>массивами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({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50850" indent="0">
              <a:buNone/>
            </a:pPr>
            <a:r>
              <a:rPr lang="ru-RU" dirty="0" smtClean="0">
                <a:solidFill>
                  <a:srgbClr val="494C48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756606"/>
                </a:solidFill>
                <a:latin typeface="Consolas"/>
              </a:rPr>
              <a:t>'#app</a:t>
            </a:r>
            <a:r>
              <a:rPr lang="en-US" dirty="0" smtClean="0">
                <a:solidFill>
                  <a:srgbClr val="756606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5085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494C48"/>
                </a:solidFill>
                <a:latin typeface="Consolas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50850" indent="0">
              <a:buNone/>
            </a:pPr>
            <a:r>
              <a:rPr lang="ru-RU" dirty="0" smtClean="0">
                <a:solidFill>
                  <a:srgbClr val="494C48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494C48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1, 2, 3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50850" indent="0">
              <a:buNone/>
            </a:pPr>
            <a:r>
              <a:rPr lang="ru-RU" dirty="0" smtClean="0">
                <a:solidFill>
                  <a:srgbClr val="333B3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en-US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 }}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[1] }}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[2] }}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div&gt;</a:t>
            </a:r>
            <a:endParaRPr lang="ru-RU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9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Работа </a:t>
            </a:r>
            <a:r>
              <a:rPr lang="en-US" dirty="0" smtClean="0"/>
              <a:t>c </a:t>
            </a:r>
            <a:r>
              <a:rPr lang="ru-RU" dirty="0" smtClean="0"/>
              <a:t>объектами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({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50850" indent="0">
              <a:buNone/>
            </a:pPr>
            <a:r>
              <a:rPr lang="en-US" dirty="0" smtClean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756606"/>
                </a:solidFill>
                <a:latin typeface="Consolas"/>
              </a:rPr>
              <a:t>'#app'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50850" indent="0">
              <a:buNone/>
            </a:pPr>
            <a:r>
              <a:rPr lang="en-US" dirty="0" smtClean="0">
                <a:solidFill>
                  <a:srgbClr val="494C48"/>
                </a:solidFill>
                <a:latin typeface="Consolas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50850" indent="0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494C48"/>
                </a:solidFill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dirty="0">
                <a:solidFill>
                  <a:srgbClr val="494C48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1, </a:t>
            </a:r>
            <a:r>
              <a:rPr lang="en-US" dirty="0">
                <a:solidFill>
                  <a:srgbClr val="494C48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2, </a:t>
            </a:r>
            <a:r>
              <a:rPr lang="en-US" dirty="0">
                <a:solidFill>
                  <a:srgbClr val="494C48"/>
                </a:solidFill>
                <a:latin typeface="Consolas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3</a:t>
            </a:r>
            <a:r>
              <a:rPr lang="en-US" dirty="0">
                <a:solidFill>
                  <a:srgbClr val="333B30"/>
                </a:solidFill>
                <a:latin typeface="Consolas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50850" indent="0">
              <a:buNone/>
            </a:pPr>
            <a:r>
              <a:rPr lang="en-US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804000"/>
                </a:solidFill>
                <a:latin typeface="Consolas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obj.a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}}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obj.b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}}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obj.c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}}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804000"/>
                </a:solidFill>
                <a:latin typeface="Consolas"/>
              </a:rPr>
              <a:t>div&gt;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Работа </a:t>
            </a:r>
            <a:r>
              <a:rPr lang="en-US" dirty="0" smtClean="0"/>
              <a:t>c </a:t>
            </a:r>
            <a:r>
              <a:rPr lang="ru-RU" dirty="0" smtClean="0"/>
              <a:t>циклами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&lt;li v-for="item in </a:t>
            </a:r>
            <a:r>
              <a:rPr lang="en-US" dirty="0" smtClean="0"/>
              <a:t>items</a:t>
            </a:r>
            <a:r>
              <a:rPr lang="en-US" dirty="0"/>
              <a:t>"&gt;{{ item }}&lt;/li</a:t>
            </a:r>
            <a:r>
              <a:rPr lang="en-US" dirty="0" smtClean="0"/>
              <a:t>&gt;</a:t>
            </a:r>
            <a:endParaRPr lang="ru-RU" dirty="0" smtClean="0"/>
          </a:p>
          <a:p>
            <a:pPr marL="114300" indent="0">
              <a:buNone/>
            </a:pPr>
            <a:r>
              <a:rPr lang="en-US" sz="1300" dirty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app = </a:t>
            </a:r>
            <a:r>
              <a:rPr lang="en-US" sz="1300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sz="1300" dirty="0" smtClean="0">
                <a:solidFill>
                  <a:srgbClr val="333B30"/>
                </a:solidFill>
                <a:latin typeface="Consolas"/>
              </a:rPr>
              <a:t>({</a:t>
            </a:r>
            <a:endParaRPr lang="ru-RU" sz="1300" dirty="0" smtClean="0">
              <a:solidFill>
                <a:srgbClr val="333B3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'#app'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300" dirty="0" smtClean="0">
                <a:solidFill>
                  <a:srgbClr val="494C48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494C48"/>
                </a:solidFill>
                <a:latin typeface="Consolas"/>
              </a:rPr>
              <a:t>data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300" dirty="0" smtClean="0">
                <a:solidFill>
                  <a:srgbClr val="494C48"/>
                </a:solidFill>
                <a:latin typeface="Consolas"/>
              </a:rPr>
              <a:t> 	</a:t>
            </a:r>
            <a:r>
              <a:rPr lang="en-US" sz="1300" dirty="0" smtClean="0">
                <a:solidFill>
                  <a:srgbClr val="494C48"/>
                </a:solidFill>
                <a:latin typeface="Consolas"/>
              </a:rPr>
              <a:t>items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333B30"/>
                </a:solidFill>
                <a:latin typeface="Consolas"/>
              </a:rPr>
              <a:t>[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'a'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'b'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'c'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'd'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'e</a:t>
            </a:r>
            <a:r>
              <a:rPr lang="en-US" sz="1300" dirty="0" smtClean="0">
                <a:solidFill>
                  <a:srgbClr val="756606"/>
                </a:solidFill>
                <a:latin typeface="Consolas"/>
              </a:rPr>
              <a:t>'</a:t>
            </a:r>
            <a:r>
              <a:rPr lang="en-US" sz="1300" dirty="0" smtClean="0">
                <a:solidFill>
                  <a:srgbClr val="333B30"/>
                </a:solidFill>
                <a:latin typeface="Consolas"/>
              </a:rPr>
              <a:t>]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333B30"/>
                </a:solidFill>
                <a:latin typeface="Consolas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300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300" dirty="0">
                <a:solidFill>
                  <a:srgbClr val="804000"/>
                </a:solidFill>
                <a:latin typeface="Consolas"/>
              </a:rPr>
              <a:t>&lt;div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sz="13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en-US" sz="13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srgbClr val="804000"/>
                </a:solidFill>
                <a:latin typeface="Consolas"/>
              </a:rPr>
              <a:t>ul</a:t>
            </a:r>
            <a:r>
              <a:rPr lang="en-US" sz="13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ru-RU" sz="1300" dirty="0" smtClean="0">
                <a:solidFill>
                  <a:srgbClr val="804000"/>
                </a:solidFill>
                <a:latin typeface="Consolas"/>
              </a:rPr>
              <a:t>	</a:t>
            </a:r>
            <a:r>
              <a:rPr lang="en-US" sz="13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sz="1300" dirty="0">
                <a:solidFill>
                  <a:srgbClr val="804000"/>
                </a:solidFill>
                <a:latin typeface="Consolas"/>
              </a:rPr>
              <a:t>li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AD300E"/>
                </a:solidFill>
                <a:latin typeface="Consolas"/>
              </a:rPr>
              <a:t>v-for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300" dirty="0">
                <a:solidFill>
                  <a:srgbClr val="494C48"/>
                </a:solidFill>
                <a:latin typeface="Consolas"/>
              </a:rPr>
              <a:t>"item in items"</a:t>
            </a:r>
            <a:r>
              <a:rPr lang="en-US" sz="13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{{ item }}</a:t>
            </a:r>
            <a:r>
              <a:rPr lang="en-US" sz="13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en-US" sz="13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sz="1300" dirty="0" err="1">
                <a:solidFill>
                  <a:srgbClr val="804000"/>
                </a:solidFill>
                <a:latin typeface="Consolas"/>
              </a:rPr>
              <a:t>ul</a:t>
            </a:r>
            <a:r>
              <a:rPr lang="en-US" sz="13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3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sz="1300" dirty="0">
                <a:solidFill>
                  <a:srgbClr val="804000"/>
                </a:solidFill>
                <a:latin typeface="Consolas"/>
              </a:rPr>
              <a:t>div</a:t>
            </a:r>
            <a:r>
              <a:rPr lang="en-US" sz="1300" dirty="0" smtClean="0">
                <a:solidFill>
                  <a:srgbClr val="804000"/>
                </a:solidFill>
                <a:latin typeface="Consolas"/>
              </a:rPr>
              <a:t>&gt;</a:t>
            </a:r>
            <a:endParaRPr lang="ru-RU" sz="1300" dirty="0" smtClean="0">
              <a:solidFill>
                <a:srgbClr val="804000"/>
              </a:solidFill>
              <a:latin typeface="Consolas"/>
            </a:endParaRPr>
          </a:p>
          <a:p>
            <a:pPr marL="114300" indent="0">
              <a:buNone/>
            </a:pPr>
            <a:endParaRPr lang="ru-RU" sz="1300" dirty="0" smtClean="0">
              <a:solidFill>
                <a:srgbClr val="804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300" dirty="0" smtClean="0">
                <a:latin typeface="Consolas"/>
              </a:rPr>
              <a:t>Результат</a:t>
            </a:r>
            <a:r>
              <a:rPr lang="en-US" sz="1300" dirty="0" smtClean="0">
                <a:latin typeface="Consolas"/>
              </a:rPr>
              <a:t>:</a:t>
            </a:r>
            <a:endParaRPr lang="ru-RU" sz="1300" dirty="0" smtClean="0">
              <a:latin typeface="Consolas"/>
            </a:endParaRPr>
          </a:p>
          <a:p>
            <a:pPr marL="114300" indent="0">
              <a:buNone/>
            </a:pPr>
            <a:r>
              <a:rPr lang="it-IT" sz="1200" dirty="0">
                <a:solidFill>
                  <a:srgbClr val="804000"/>
                </a:solidFill>
                <a:latin typeface="Consolas"/>
              </a:rPr>
              <a:t>&lt;div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200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it-IT" sz="1200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it-IT" sz="10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1000" dirty="0">
                <a:solidFill>
                  <a:srgbClr val="804000"/>
                </a:solidFill>
                <a:latin typeface="Consolas"/>
              </a:rPr>
              <a:t>ul&gt;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nsolas"/>
            </a:endParaRPr>
          </a:p>
          <a:p>
            <a:pPr marL="777240" lvl="2" indent="0">
              <a:buNone/>
            </a:pPr>
            <a:r>
              <a:rPr lang="it-IT" sz="8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800" dirty="0">
                <a:solidFill>
                  <a:srgbClr val="804000"/>
                </a:solidFill>
                <a:latin typeface="Consolas"/>
              </a:rPr>
              <a:t>li&gt;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it-IT" sz="8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 </a:t>
            </a:r>
            <a:endParaRPr lang="ru-RU" sz="800" dirty="0" smtClean="0">
              <a:solidFill>
                <a:srgbClr val="000000"/>
              </a:solidFill>
              <a:latin typeface="Consolas"/>
            </a:endParaRPr>
          </a:p>
          <a:p>
            <a:pPr marL="777240" lvl="2" indent="0">
              <a:buNone/>
            </a:pPr>
            <a:r>
              <a:rPr lang="it-IT" sz="8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800" dirty="0">
                <a:solidFill>
                  <a:srgbClr val="804000"/>
                </a:solidFill>
                <a:latin typeface="Consolas"/>
              </a:rPr>
              <a:t>li&gt;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it-IT" sz="8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 </a:t>
            </a:r>
            <a:endParaRPr lang="ru-RU" sz="800" dirty="0" smtClean="0">
              <a:solidFill>
                <a:srgbClr val="000000"/>
              </a:solidFill>
              <a:latin typeface="Consolas"/>
            </a:endParaRPr>
          </a:p>
          <a:p>
            <a:pPr marL="777240" lvl="2" indent="0">
              <a:buNone/>
            </a:pPr>
            <a:r>
              <a:rPr lang="it-IT" sz="8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800" dirty="0">
                <a:solidFill>
                  <a:srgbClr val="804000"/>
                </a:solidFill>
                <a:latin typeface="Consolas"/>
              </a:rPr>
              <a:t>li&gt;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c</a:t>
            </a:r>
            <a:r>
              <a:rPr lang="it-IT" sz="8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 </a:t>
            </a:r>
            <a:endParaRPr lang="ru-RU" sz="800" dirty="0" smtClean="0">
              <a:solidFill>
                <a:srgbClr val="000000"/>
              </a:solidFill>
              <a:latin typeface="Consolas"/>
            </a:endParaRPr>
          </a:p>
          <a:p>
            <a:pPr marL="777240" lvl="2" indent="0">
              <a:buNone/>
            </a:pPr>
            <a:r>
              <a:rPr lang="it-IT" sz="8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800" dirty="0">
                <a:solidFill>
                  <a:srgbClr val="804000"/>
                </a:solidFill>
                <a:latin typeface="Consolas"/>
              </a:rPr>
              <a:t>li&gt;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d</a:t>
            </a:r>
            <a:r>
              <a:rPr lang="it-IT" sz="8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 </a:t>
            </a:r>
            <a:endParaRPr lang="ru-RU" sz="800" dirty="0" smtClean="0">
              <a:solidFill>
                <a:srgbClr val="000000"/>
              </a:solidFill>
              <a:latin typeface="Consolas"/>
            </a:endParaRPr>
          </a:p>
          <a:p>
            <a:pPr marL="777240" lvl="2" indent="0">
              <a:buNone/>
            </a:pPr>
            <a:r>
              <a:rPr lang="it-IT" sz="8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800" dirty="0">
                <a:solidFill>
                  <a:srgbClr val="804000"/>
                </a:solidFill>
                <a:latin typeface="Consolas"/>
              </a:rPr>
              <a:t>li&gt;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e</a:t>
            </a:r>
            <a:r>
              <a:rPr lang="it-IT" sz="8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 </a:t>
            </a:r>
            <a:endParaRPr lang="ru-RU" sz="800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it-IT" sz="10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it-IT" sz="1000" dirty="0">
                <a:solidFill>
                  <a:srgbClr val="804000"/>
                </a:solidFill>
                <a:latin typeface="Consolas"/>
              </a:rPr>
              <a:t>ul&gt;</a:t>
            </a:r>
            <a:r>
              <a:rPr lang="it-IT" sz="10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0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it-IT" sz="12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div&gt;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41704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Работа </a:t>
            </a:r>
            <a:r>
              <a:rPr lang="en-US" dirty="0" smtClean="0"/>
              <a:t>c </a:t>
            </a:r>
            <a:r>
              <a:rPr lang="ru-RU" dirty="0" smtClean="0"/>
              <a:t>циклами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&lt;li v-for="item in </a:t>
            </a:r>
            <a:r>
              <a:rPr lang="en-US" dirty="0" smtClean="0"/>
              <a:t>items</a:t>
            </a:r>
            <a:r>
              <a:rPr lang="en-US" dirty="0"/>
              <a:t>"&gt;{{ item }}&lt;/li</a:t>
            </a:r>
            <a:r>
              <a:rPr lang="en-US" dirty="0" smtClean="0"/>
              <a:t>&gt;</a:t>
            </a:r>
            <a:endParaRPr lang="ru-RU" dirty="0" smtClean="0"/>
          </a:p>
          <a:p>
            <a:pPr marL="114300" indent="0">
              <a:buNone/>
            </a:pPr>
            <a:r>
              <a:rPr lang="en-US" sz="1300" dirty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app = </a:t>
            </a:r>
            <a:r>
              <a:rPr lang="en-US" sz="1300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sz="1300" dirty="0" smtClean="0">
                <a:solidFill>
                  <a:srgbClr val="333B30"/>
                </a:solidFill>
                <a:latin typeface="Consolas"/>
              </a:rPr>
              <a:t>({</a:t>
            </a:r>
            <a:endParaRPr lang="ru-RU" sz="1300" dirty="0" smtClean="0">
              <a:solidFill>
                <a:srgbClr val="333B3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'#app'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300" dirty="0" smtClean="0">
                <a:solidFill>
                  <a:srgbClr val="494C48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494C48"/>
                </a:solidFill>
                <a:latin typeface="Consolas"/>
              </a:rPr>
              <a:t>data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3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300" dirty="0" smtClean="0">
                <a:solidFill>
                  <a:srgbClr val="494C48"/>
                </a:solidFill>
                <a:latin typeface="Consolas"/>
              </a:rPr>
              <a:t> 	</a:t>
            </a:r>
            <a:r>
              <a:rPr lang="en-US" sz="1300" dirty="0" smtClean="0">
                <a:solidFill>
                  <a:srgbClr val="494C48"/>
                </a:solidFill>
                <a:latin typeface="Consolas"/>
              </a:rPr>
              <a:t>items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300" dirty="0" smtClean="0">
                <a:solidFill>
                  <a:srgbClr val="333B30"/>
                </a:solidFill>
                <a:latin typeface="Consolas"/>
              </a:rPr>
              <a:t>[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'a'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'b'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'c'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'd'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>
                <a:solidFill>
                  <a:srgbClr val="756606"/>
                </a:solidFill>
                <a:latin typeface="Consolas"/>
              </a:rPr>
              <a:t>'e</a:t>
            </a:r>
            <a:r>
              <a:rPr lang="en-US" sz="1300" dirty="0" smtClean="0">
                <a:solidFill>
                  <a:srgbClr val="756606"/>
                </a:solidFill>
                <a:latin typeface="Consolas"/>
              </a:rPr>
              <a:t>'</a:t>
            </a:r>
            <a:r>
              <a:rPr lang="en-US" sz="1300" dirty="0" smtClean="0">
                <a:solidFill>
                  <a:srgbClr val="333B30"/>
                </a:solidFill>
                <a:latin typeface="Consolas"/>
              </a:rPr>
              <a:t>]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333B30"/>
                </a:solidFill>
                <a:latin typeface="Consolas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300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ru-RU" sz="13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4000"/>
                </a:solidFill>
                <a:latin typeface="Consolas"/>
              </a:rPr>
              <a:t>&lt;div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en-US" sz="10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sz="1000" dirty="0" err="1">
                <a:solidFill>
                  <a:srgbClr val="804000"/>
                </a:solidFill>
                <a:latin typeface="Consolas"/>
              </a:rPr>
              <a:t>ul</a:t>
            </a:r>
            <a:r>
              <a:rPr lang="en-US" sz="10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en-US" sz="1000" dirty="0" smtClean="0">
                <a:solidFill>
                  <a:srgbClr val="804000"/>
                </a:solidFill>
                <a:latin typeface="Consolas"/>
              </a:rPr>
              <a:t>	&lt;</a:t>
            </a:r>
            <a:r>
              <a:rPr lang="en-US" sz="1000" dirty="0">
                <a:solidFill>
                  <a:srgbClr val="804000"/>
                </a:solidFill>
                <a:latin typeface="Consolas"/>
              </a:rPr>
              <a:t>li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AD300E"/>
                </a:solidFill>
                <a:latin typeface="Consolas"/>
              </a:rPr>
              <a:t>v-for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000" dirty="0">
                <a:solidFill>
                  <a:srgbClr val="494C48"/>
                </a:solidFill>
                <a:latin typeface="Consolas"/>
              </a:rPr>
              <a:t>"(item, index) in items"</a:t>
            </a:r>
            <a:r>
              <a:rPr lang="en-US" sz="10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{{ item }} - {{ index }}</a:t>
            </a:r>
            <a:r>
              <a:rPr lang="en-US" sz="10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en-US" sz="10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sz="1000" dirty="0" err="1">
                <a:solidFill>
                  <a:srgbClr val="804000"/>
                </a:solidFill>
                <a:latin typeface="Consolas"/>
              </a:rPr>
              <a:t>ul</a:t>
            </a:r>
            <a:r>
              <a:rPr lang="en-US" sz="10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div</a:t>
            </a: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&gt;</a:t>
            </a:r>
          </a:p>
          <a:p>
            <a:pPr marL="114300" indent="0">
              <a:buNone/>
            </a:pPr>
            <a:endParaRPr lang="ru-RU" sz="1300" dirty="0" smtClean="0">
              <a:solidFill>
                <a:srgbClr val="804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300" dirty="0" smtClean="0">
                <a:latin typeface="Consolas"/>
              </a:rPr>
              <a:t>Результат</a:t>
            </a:r>
            <a:r>
              <a:rPr lang="en-US" sz="1300" dirty="0" smtClean="0">
                <a:latin typeface="Consolas"/>
              </a:rPr>
              <a:t>:</a:t>
            </a:r>
            <a:endParaRPr lang="ru-RU" sz="1300" dirty="0" smtClean="0">
              <a:latin typeface="Consolas"/>
            </a:endParaRPr>
          </a:p>
          <a:p>
            <a:pPr marL="114300" indent="0">
              <a:buNone/>
            </a:pPr>
            <a:r>
              <a:rPr lang="it-IT" sz="1200" dirty="0">
                <a:solidFill>
                  <a:srgbClr val="804000"/>
                </a:solidFill>
                <a:latin typeface="Consolas"/>
              </a:rPr>
              <a:t>&lt;div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sz="1200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it-IT" sz="1200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 </a:t>
            </a:r>
            <a:endParaRPr lang="it-IT" sz="1200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it-IT" sz="12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ul&gt;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 </a:t>
            </a:r>
            <a:endParaRPr lang="it-IT" sz="1200" dirty="0" smtClean="0">
              <a:solidFill>
                <a:srgbClr val="000000"/>
              </a:solidFill>
              <a:latin typeface="Consolas"/>
            </a:endParaRPr>
          </a:p>
          <a:p>
            <a:pPr marL="777240" lvl="2" indent="0">
              <a:buNone/>
            </a:pPr>
            <a:r>
              <a:rPr lang="it-IT" sz="12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li&gt;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a - 0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 </a:t>
            </a:r>
            <a:endParaRPr lang="it-IT" sz="1200" dirty="0" smtClean="0">
              <a:solidFill>
                <a:srgbClr val="000000"/>
              </a:solidFill>
              <a:latin typeface="Consolas"/>
            </a:endParaRPr>
          </a:p>
          <a:p>
            <a:pPr marL="777240" lvl="2" indent="0">
              <a:buNone/>
            </a:pPr>
            <a:r>
              <a:rPr lang="it-IT" sz="12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li&gt;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b - 1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 </a:t>
            </a:r>
            <a:endParaRPr lang="it-IT" sz="1200" dirty="0" smtClean="0">
              <a:solidFill>
                <a:srgbClr val="000000"/>
              </a:solidFill>
              <a:latin typeface="Consolas"/>
            </a:endParaRPr>
          </a:p>
          <a:p>
            <a:pPr marL="777240" lvl="2" indent="0">
              <a:buNone/>
            </a:pPr>
            <a:r>
              <a:rPr lang="it-IT" sz="12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li&gt;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c - 2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 </a:t>
            </a:r>
            <a:endParaRPr lang="it-IT" sz="1200" dirty="0" smtClean="0">
              <a:solidFill>
                <a:srgbClr val="000000"/>
              </a:solidFill>
              <a:latin typeface="Consolas"/>
            </a:endParaRPr>
          </a:p>
          <a:p>
            <a:pPr marL="777240" lvl="2" indent="0">
              <a:buNone/>
            </a:pPr>
            <a:r>
              <a:rPr lang="it-IT" sz="12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li&gt;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d - 3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 </a:t>
            </a:r>
            <a:endParaRPr lang="it-IT" sz="1200" dirty="0" smtClean="0">
              <a:solidFill>
                <a:srgbClr val="000000"/>
              </a:solidFill>
              <a:latin typeface="Consolas"/>
            </a:endParaRPr>
          </a:p>
          <a:p>
            <a:pPr marL="777240" lvl="2" indent="0">
              <a:buNone/>
            </a:pPr>
            <a:r>
              <a:rPr lang="it-IT" sz="12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li&gt;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e - 4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&lt;/li&gt;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 </a:t>
            </a:r>
            <a:endParaRPr lang="it-IT" sz="1200" dirty="0" smtClean="0">
              <a:solidFill>
                <a:srgbClr val="000000"/>
              </a:solidFill>
              <a:latin typeface="Consolas"/>
            </a:endParaRPr>
          </a:p>
          <a:p>
            <a:pPr marL="411480" lvl="1" indent="0">
              <a:buNone/>
            </a:pPr>
            <a:r>
              <a:rPr lang="it-IT" sz="12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ul&gt;</a:t>
            </a:r>
            <a:r>
              <a:rPr lang="it-IT" sz="1200" dirty="0">
                <a:solidFill>
                  <a:srgbClr val="000000"/>
                </a:solidFill>
                <a:latin typeface="Consolas"/>
              </a:rPr>
              <a:t> </a:t>
            </a:r>
            <a:endParaRPr lang="it-IT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it-IT" sz="12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it-IT" sz="1200" dirty="0">
                <a:solidFill>
                  <a:srgbClr val="804000"/>
                </a:solidFill>
                <a:latin typeface="Consolas"/>
              </a:rPr>
              <a:t>div&gt;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9064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b="1" dirty="0" smtClean="0"/>
              <a:t>Vue.js</a:t>
            </a:r>
            <a:r>
              <a:rPr lang="ru-RU" dirty="0" smtClean="0"/>
              <a:t> </a:t>
            </a:r>
            <a:r>
              <a:rPr lang="ru-RU" dirty="0"/>
              <a:t>– это </a:t>
            </a:r>
            <a:r>
              <a:rPr lang="ru-RU" dirty="0" err="1" smtClean="0"/>
              <a:t>JavaScript-фреймворк</a:t>
            </a:r>
            <a:r>
              <a:rPr lang="ru-RU" dirty="0" smtClean="0"/>
              <a:t> </a:t>
            </a:r>
            <a:r>
              <a:rPr lang="ru-RU" dirty="0"/>
              <a:t>для создания UI и создания </a:t>
            </a:r>
            <a:r>
              <a:rPr lang="ru-RU" dirty="0" smtClean="0"/>
              <a:t>быстрых</a:t>
            </a:r>
            <a:r>
              <a:rPr lang="ru-RU" dirty="0"/>
              <a:t>, </a:t>
            </a:r>
            <a:r>
              <a:rPr lang="ru-RU" dirty="0" smtClean="0"/>
              <a:t>адаптивных преимущественно </a:t>
            </a:r>
            <a:r>
              <a:rPr lang="ru-RU" dirty="0"/>
              <a:t>одностраничных веб-приложений (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 smtClean="0"/>
              <a:t>)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/>
              <a:t>Одностраничное приложение - это сайт, все действия в котором происходят на одной странице, без ее полного обновления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Широко </a:t>
            </a:r>
            <a:r>
              <a:rPr lang="ru-RU" dirty="0"/>
              <a:t>используется среди китайских компаний, например: </a:t>
            </a:r>
            <a:r>
              <a:rPr lang="ru-RU" dirty="0" err="1"/>
              <a:t>Alibaba</a:t>
            </a:r>
            <a:r>
              <a:rPr lang="ru-RU" dirty="0"/>
              <a:t>, </a:t>
            </a:r>
            <a:r>
              <a:rPr lang="ru-RU" dirty="0" err="1"/>
              <a:t>Baidu</a:t>
            </a:r>
            <a:r>
              <a:rPr lang="ru-RU" dirty="0"/>
              <a:t>, </a:t>
            </a:r>
            <a:r>
              <a:rPr lang="ru-RU" dirty="0" err="1" smtClean="0"/>
              <a:t>Xiaomi</a:t>
            </a:r>
            <a:r>
              <a:rPr lang="ru-RU" dirty="0"/>
              <a:t>, </a:t>
            </a:r>
            <a:r>
              <a:rPr lang="ru-RU" dirty="0" err="1"/>
              <a:t>Sina</a:t>
            </a:r>
            <a:r>
              <a:rPr lang="ru-RU" dirty="0"/>
              <a:t> </a:t>
            </a:r>
            <a:r>
              <a:rPr lang="ru-RU" dirty="0" err="1"/>
              <a:t>Weibo</a:t>
            </a:r>
            <a:r>
              <a:rPr lang="ru-RU" dirty="0"/>
              <a:t> и </a:t>
            </a:r>
            <a:r>
              <a:rPr lang="ru-RU" dirty="0" smtClean="0"/>
              <a:t>др.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Vue.js</a:t>
            </a:r>
            <a:r>
              <a:rPr lang="ru-RU" dirty="0" smtClean="0"/>
              <a:t> использует </a:t>
            </a:r>
            <a:r>
              <a:rPr lang="ru-RU" dirty="0"/>
              <a:t>возможности </a:t>
            </a:r>
            <a:r>
              <a:rPr lang="en-US" dirty="0"/>
              <a:t>ECMAScript </a:t>
            </a:r>
            <a:r>
              <a:rPr lang="en-US" dirty="0" smtClean="0"/>
              <a:t>5. </a:t>
            </a:r>
          </a:p>
          <a:p>
            <a:pPr marL="11430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9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Условия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rgbClr val="B10EC8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</a:rPr>
              <a:t>app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00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B10EC8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0080"/>
                </a:solidFill>
              </a:rPr>
              <a:t>Vue</a:t>
            </a:r>
            <a:r>
              <a:rPr lang="en-US" sz="1400" dirty="0">
                <a:solidFill>
                  <a:srgbClr val="333B30"/>
                </a:solidFill>
              </a:rPr>
              <a:t>({</a:t>
            </a:r>
            <a:r>
              <a:rPr lang="en-US" sz="1400" dirty="0"/>
              <a:t> </a:t>
            </a:r>
            <a:endParaRPr lang="ru-RU" sz="1400" dirty="0" smtClean="0"/>
          </a:p>
          <a:p>
            <a:pPr marL="114300" indent="0">
              <a:buNone/>
            </a:pPr>
            <a:r>
              <a:rPr lang="en-US" sz="1400" dirty="0" smtClean="0">
                <a:solidFill>
                  <a:srgbClr val="494C48"/>
                </a:solidFill>
              </a:rPr>
              <a:t>el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756606"/>
                </a:solidFill>
              </a:rPr>
              <a:t>'#app'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/>
              <a:t> </a:t>
            </a:r>
            <a:endParaRPr lang="ru-RU" sz="1400" dirty="0" smtClean="0"/>
          </a:p>
          <a:p>
            <a:pPr marL="114300" indent="0">
              <a:buNone/>
            </a:pPr>
            <a:r>
              <a:rPr lang="en-US" sz="1400" dirty="0" smtClean="0">
                <a:solidFill>
                  <a:srgbClr val="494C48"/>
                </a:solidFill>
              </a:rPr>
              <a:t>data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333B30"/>
                </a:solidFill>
              </a:rPr>
              <a:t>{</a:t>
            </a:r>
            <a:endParaRPr lang="ru-RU" sz="1400" dirty="0" smtClean="0">
              <a:solidFill>
                <a:srgbClr val="333B30"/>
              </a:solidFill>
            </a:endParaRPr>
          </a:p>
          <a:p>
            <a:pPr marL="355600" indent="0">
              <a:buNone/>
            </a:pPr>
            <a:r>
              <a:rPr lang="en-US" sz="1400" dirty="0" smtClean="0"/>
              <a:t> </a:t>
            </a:r>
            <a:r>
              <a:rPr lang="en-US" sz="1400" dirty="0">
                <a:solidFill>
                  <a:srgbClr val="494C48"/>
                </a:solidFill>
              </a:rPr>
              <a:t>show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F128A"/>
                </a:solidFill>
              </a:rPr>
              <a:t>true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400" dirty="0" smtClean="0"/>
              <a:t> </a:t>
            </a:r>
            <a:r>
              <a:rPr lang="en-US" sz="1400" dirty="0">
                <a:solidFill>
                  <a:srgbClr val="333B30"/>
                </a:solidFill>
              </a:rPr>
              <a:t>}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/>
              <a:t> </a:t>
            </a:r>
            <a:endParaRPr lang="ru-RU" sz="1400" dirty="0" smtClean="0"/>
          </a:p>
          <a:p>
            <a:pPr marL="114300" indent="0">
              <a:buNone/>
            </a:pPr>
            <a:r>
              <a:rPr lang="en-US" sz="1400" dirty="0" smtClean="0">
                <a:solidFill>
                  <a:srgbClr val="333B30"/>
                </a:solidFill>
              </a:rPr>
              <a:t>})</a:t>
            </a:r>
            <a:r>
              <a:rPr lang="en-US" sz="1400" dirty="0" smtClean="0">
                <a:solidFill>
                  <a:srgbClr val="000000"/>
                </a:solidFill>
              </a:rPr>
              <a:t>;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4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4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804000"/>
                </a:solidFill>
              </a:rPr>
              <a:t>&lt;</a:t>
            </a:r>
            <a:r>
              <a:rPr lang="en-US" sz="1400" dirty="0">
                <a:solidFill>
                  <a:srgbClr val="804000"/>
                </a:solidFill>
              </a:rPr>
              <a:t>div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AD300E"/>
                </a:solidFill>
              </a:rPr>
              <a:t>id</a:t>
            </a:r>
            <a:r>
              <a:rPr lang="en-US" sz="1400" dirty="0">
                <a:solidFill>
                  <a:srgbClr val="000000"/>
                </a:solidFill>
              </a:rPr>
              <a:t>=</a:t>
            </a:r>
            <a:r>
              <a:rPr lang="en-US" sz="1400" dirty="0">
                <a:solidFill>
                  <a:srgbClr val="494C48"/>
                </a:solidFill>
              </a:rPr>
              <a:t>"app"</a:t>
            </a:r>
            <a:r>
              <a:rPr lang="en-US" sz="1400" dirty="0">
                <a:solidFill>
                  <a:srgbClr val="804000"/>
                </a:solidFill>
              </a:rPr>
              <a:t>&gt;</a:t>
            </a:r>
            <a:r>
              <a:rPr lang="en-US" sz="1400" dirty="0"/>
              <a:t> </a:t>
            </a:r>
            <a:endParaRPr lang="ru-RU" sz="1400" dirty="0" smtClean="0"/>
          </a:p>
          <a:p>
            <a:pPr marL="268288" indent="0">
              <a:buNone/>
            </a:pPr>
            <a:r>
              <a:rPr lang="en-US" sz="1400" dirty="0" smtClean="0">
                <a:solidFill>
                  <a:srgbClr val="804000"/>
                </a:solidFill>
              </a:rPr>
              <a:t>&lt;</a:t>
            </a:r>
            <a:r>
              <a:rPr lang="en-US" sz="1400" dirty="0">
                <a:solidFill>
                  <a:srgbClr val="804000"/>
                </a:solidFill>
              </a:rPr>
              <a:t>p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AD300E"/>
                </a:solidFill>
              </a:rPr>
              <a:t>v-if</a:t>
            </a:r>
            <a:r>
              <a:rPr lang="en-US" sz="1400" dirty="0">
                <a:solidFill>
                  <a:srgbClr val="000000"/>
                </a:solidFill>
              </a:rPr>
              <a:t>=</a:t>
            </a:r>
            <a:r>
              <a:rPr lang="en-US" sz="1400" dirty="0">
                <a:solidFill>
                  <a:srgbClr val="494C48"/>
                </a:solidFill>
              </a:rPr>
              <a:t>"show"</a:t>
            </a:r>
            <a:r>
              <a:rPr lang="en-US" sz="1400" dirty="0">
                <a:solidFill>
                  <a:srgbClr val="804000"/>
                </a:solidFill>
              </a:rPr>
              <a:t>&gt;</a:t>
            </a:r>
            <a:r>
              <a:rPr lang="en-US" sz="1400" dirty="0"/>
              <a:t>hello</a:t>
            </a:r>
            <a:r>
              <a:rPr lang="en-US" sz="1400" dirty="0">
                <a:solidFill>
                  <a:srgbClr val="804000"/>
                </a:solidFill>
              </a:rPr>
              <a:t>&lt;/p&gt;</a:t>
            </a:r>
            <a:r>
              <a:rPr lang="en-US" sz="1400" dirty="0"/>
              <a:t> </a:t>
            </a:r>
            <a:endParaRPr lang="ru-RU" sz="1400" dirty="0" smtClean="0"/>
          </a:p>
          <a:p>
            <a:pPr marL="114300" indent="0">
              <a:buNone/>
            </a:pPr>
            <a:r>
              <a:rPr lang="en-US" sz="1400" dirty="0" smtClean="0">
                <a:solidFill>
                  <a:srgbClr val="804000"/>
                </a:solidFill>
              </a:rPr>
              <a:t>&lt;/</a:t>
            </a:r>
            <a:r>
              <a:rPr lang="en-US" sz="1400" dirty="0">
                <a:solidFill>
                  <a:srgbClr val="804000"/>
                </a:solidFill>
              </a:rPr>
              <a:t>div&gt;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579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Работа </a:t>
            </a:r>
            <a:r>
              <a:rPr lang="en-US" dirty="0" smtClean="0"/>
              <a:t>c </a:t>
            </a:r>
            <a:r>
              <a:rPr lang="ru-RU" dirty="0" smtClean="0"/>
              <a:t>методами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200" b="1" dirty="0" err="1"/>
              <a:t>methods</a:t>
            </a:r>
            <a:r>
              <a:rPr lang="ru-RU" sz="1200" dirty="0"/>
              <a:t> - </a:t>
            </a:r>
            <a:r>
              <a:rPr lang="ru-RU" sz="1200" dirty="0" smtClean="0"/>
              <a:t>позволяет </a:t>
            </a:r>
            <a:r>
              <a:rPr lang="ru-RU" sz="1200" dirty="0"/>
              <a:t>нам хранить в себе набор функций, которые мы сможем навешивать на </a:t>
            </a:r>
            <a:r>
              <a:rPr lang="ru-RU" sz="1200" dirty="0" smtClean="0"/>
              <a:t>события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app = </a:t>
            </a:r>
            <a:r>
              <a:rPr lang="en-US" sz="1200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({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756606"/>
                </a:solidFill>
                <a:latin typeface="Consolas"/>
              </a:rPr>
              <a:t>'#app'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ru-RU" sz="1200" dirty="0" smtClean="0">
                <a:solidFill>
                  <a:srgbClr val="494C48"/>
                </a:solidFill>
                <a:latin typeface="Consolas"/>
              </a:rPr>
              <a:t>	</a:t>
            </a: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message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756606"/>
                </a:solidFill>
                <a:latin typeface="Consolas"/>
              </a:rPr>
              <a:t>'hello'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methods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ru-RU" sz="1200" dirty="0" smtClean="0">
                <a:solidFill>
                  <a:srgbClr val="494C48"/>
                </a:solidFill>
                <a:latin typeface="Consolas"/>
              </a:rPr>
              <a:t>	</a:t>
            </a: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show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3900FF"/>
                </a:solidFill>
                <a:latin typeface="Consolas"/>
              </a:rPr>
              <a:t>function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ru-RU" sz="1200" dirty="0" smtClean="0">
                <a:solidFill>
                  <a:srgbClr val="000080"/>
                </a:solidFill>
                <a:latin typeface="Consolas"/>
              </a:rPr>
              <a:t>	     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alert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756606"/>
                </a:solidFill>
                <a:latin typeface="Consolas"/>
              </a:rPr>
              <a:t>'!'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ru-RU" sz="1200" dirty="0" smtClean="0">
                <a:solidFill>
                  <a:srgbClr val="333B30"/>
                </a:solidFill>
                <a:latin typeface="Consolas"/>
              </a:rPr>
              <a:t>	</a:t>
            </a: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4000"/>
                </a:solidFill>
                <a:latin typeface="Consolas"/>
              </a:rPr>
              <a:t>&lt;div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{{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show() }}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div&gt;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996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200" dirty="0"/>
              <a:t>Для того, чтобы навесить событие на какой-нибудь DOM элемент, во </a:t>
            </a:r>
            <a:r>
              <a:rPr lang="ru-RU" sz="1200" dirty="0" err="1"/>
              <a:t>Vue</a:t>
            </a:r>
            <a:r>
              <a:rPr lang="ru-RU" sz="1200" dirty="0"/>
              <a:t> есть следующая директива: </a:t>
            </a:r>
            <a:endParaRPr lang="ru-RU" sz="1200" dirty="0" smtClean="0"/>
          </a:p>
          <a:p>
            <a:pPr marL="114300" indent="0">
              <a:buNone/>
            </a:pPr>
            <a:r>
              <a:rPr lang="ru-RU" sz="1200" b="1" dirty="0" smtClean="0"/>
              <a:t>		</a:t>
            </a:r>
            <a:r>
              <a:rPr lang="ru-RU" sz="1200" b="1" dirty="0" err="1" smtClean="0"/>
              <a:t>v-on:названиеСобытия</a:t>
            </a:r>
            <a:r>
              <a:rPr lang="ru-RU" sz="1200" dirty="0" smtClean="0"/>
              <a:t>.</a:t>
            </a:r>
          </a:p>
          <a:p>
            <a:pPr marL="114300" indent="0">
              <a:buNone/>
            </a:pPr>
            <a:endParaRPr lang="ru-RU" sz="1200" dirty="0">
              <a:solidFill>
                <a:srgbClr val="B10EC8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app = </a:t>
            </a:r>
            <a:r>
              <a:rPr lang="en-US" sz="1200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({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756606"/>
                </a:solidFill>
                <a:latin typeface="Consolas"/>
              </a:rPr>
              <a:t>'#app'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538163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message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756606"/>
                </a:solidFill>
                <a:latin typeface="Consolas"/>
              </a:rPr>
              <a:t>'hello'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methods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538163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show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3900FF"/>
                </a:solidFill>
                <a:latin typeface="Consolas"/>
              </a:rPr>
              <a:t>function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719138" indent="0">
              <a:buNone/>
            </a:pP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alert</a:t>
            </a: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B13420"/>
                </a:solidFill>
                <a:latin typeface="Consolas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5A3C75"/>
                </a:solidFill>
                <a:latin typeface="Consolas"/>
              </a:rPr>
              <a:t>message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538163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200" dirty="0" smtClean="0">
                <a:solidFill>
                  <a:srgbClr val="804000"/>
                </a:solidFill>
                <a:latin typeface="Consolas"/>
              </a:rPr>
              <a:t>	</a:t>
            </a: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AD300E"/>
                </a:solidFill>
                <a:latin typeface="Consolas"/>
              </a:rPr>
              <a:t>v-on:click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494C48"/>
                </a:solidFill>
                <a:latin typeface="Consolas"/>
              </a:rPr>
              <a:t>"show"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Нажми на меня</a:t>
            </a:r>
            <a:r>
              <a:rPr lang="ru-RU" sz="1200" dirty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button&gt;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div&gt;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83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r>
              <a:rPr lang="ru-RU" sz="2800" dirty="0"/>
              <a:t>Обработка </a:t>
            </a:r>
            <a:r>
              <a:rPr lang="ru-RU" sz="2800" dirty="0" smtClean="0"/>
              <a:t>событий. Реактивность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200" dirty="0"/>
              <a:t>Для того, чтобы навесить событие на какой-нибудь DOM элемент, во </a:t>
            </a:r>
            <a:r>
              <a:rPr lang="ru-RU" sz="1200" dirty="0" err="1"/>
              <a:t>Vue</a:t>
            </a:r>
            <a:r>
              <a:rPr lang="ru-RU" sz="1200" dirty="0"/>
              <a:t> есть следующая директива: </a:t>
            </a:r>
            <a:endParaRPr lang="ru-RU" sz="1200" dirty="0" smtClean="0"/>
          </a:p>
          <a:p>
            <a:pPr marL="114300" indent="0">
              <a:buNone/>
            </a:pPr>
            <a:r>
              <a:rPr lang="ru-RU" sz="1200" b="1" dirty="0" smtClean="0"/>
              <a:t>			</a:t>
            </a:r>
            <a:r>
              <a:rPr lang="ru-RU" sz="1200" b="1" dirty="0" err="1" smtClean="0"/>
              <a:t>v-on:названиеСобытия</a:t>
            </a:r>
            <a:r>
              <a:rPr lang="ru-RU" sz="1200" dirty="0" smtClean="0"/>
              <a:t>.</a:t>
            </a:r>
          </a:p>
          <a:p>
            <a:pPr marL="114300" indent="0">
              <a:buNone/>
            </a:pPr>
            <a:endParaRPr lang="ru-RU" sz="1200" dirty="0">
              <a:solidFill>
                <a:srgbClr val="B10EC8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app = </a:t>
            </a:r>
            <a:r>
              <a:rPr lang="en-US" sz="1200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({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756606"/>
                </a:solidFill>
                <a:latin typeface="Consolas"/>
              </a:rPr>
              <a:t>'#app'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message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756606"/>
                </a:solidFill>
                <a:latin typeface="Consolas"/>
              </a:rPr>
              <a:t>'</a:t>
            </a:r>
            <a:r>
              <a:rPr lang="ru-RU" sz="1200" dirty="0">
                <a:solidFill>
                  <a:srgbClr val="756606"/>
                </a:solidFill>
                <a:latin typeface="Consolas"/>
              </a:rPr>
              <a:t>привет'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200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methods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err="1" smtClean="0">
                <a:solidFill>
                  <a:srgbClr val="494C48"/>
                </a:solidFill>
                <a:latin typeface="Consolas"/>
              </a:rPr>
              <a:t>changeMessage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3900FF"/>
                </a:solidFill>
                <a:latin typeface="Consolas"/>
              </a:rPr>
              <a:t>function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625475" indent="0">
              <a:buNone/>
            </a:pPr>
            <a:r>
              <a:rPr lang="en-US" sz="1200" dirty="0" err="1" smtClean="0">
                <a:solidFill>
                  <a:srgbClr val="B13420"/>
                </a:solidFill>
                <a:latin typeface="Consolas"/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dirty="0" err="1" smtClean="0">
                <a:solidFill>
                  <a:srgbClr val="5A3C75"/>
                </a:solidFill>
                <a:latin typeface="Consolas"/>
              </a:rPr>
              <a:t>message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200" dirty="0">
                <a:solidFill>
                  <a:srgbClr val="756606"/>
                </a:solidFill>
                <a:latin typeface="Consolas"/>
              </a:rPr>
              <a:t>'</a:t>
            </a:r>
            <a:r>
              <a:rPr lang="ru-RU" sz="1200" dirty="0">
                <a:solidFill>
                  <a:srgbClr val="756606"/>
                </a:solidFill>
                <a:latin typeface="Consolas"/>
              </a:rPr>
              <a:t>пока'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;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ru-RU" sz="1200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114300" indent="0">
              <a:buNone/>
            </a:pPr>
            <a:r>
              <a:rPr lang="ru-RU" sz="1200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114300" indent="0">
              <a:buNone/>
            </a:pPr>
            <a:r>
              <a:rPr lang="ru-RU" sz="1200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&lt;div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200" dirty="0" smtClean="0">
                <a:solidFill>
                  <a:srgbClr val="804000"/>
                </a:solidFill>
                <a:latin typeface="Consolas"/>
              </a:rPr>
              <a:t>	</a:t>
            </a: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AD300E"/>
                </a:solidFill>
                <a:latin typeface="Consolas"/>
              </a:rPr>
              <a:t>v-on:</a:t>
            </a:r>
            <a:r>
              <a:rPr lang="en-US" sz="1200" b="1" dirty="0" err="1">
                <a:solidFill>
                  <a:srgbClr val="AD300E"/>
                </a:solidFill>
                <a:latin typeface="Consolas"/>
              </a:rPr>
              <a:t>click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494C48"/>
                </a:solidFill>
                <a:latin typeface="Consolas"/>
              </a:rPr>
              <a:t>"show"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Нажми на меня</a:t>
            </a:r>
            <a:r>
              <a:rPr lang="ru-RU" sz="1200" dirty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button&gt;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div&gt;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050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r>
              <a:rPr lang="ru-RU" sz="2800" dirty="0"/>
              <a:t>Обработка </a:t>
            </a:r>
            <a:r>
              <a:rPr lang="ru-RU" sz="2800" dirty="0" smtClean="0"/>
              <a:t>событий. Реактивность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B10EC8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app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B10EC8"/>
                </a:solidFill>
              </a:rPr>
              <a:t>new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0080"/>
                </a:solidFill>
              </a:rPr>
              <a:t>Vue</a:t>
            </a:r>
            <a:r>
              <a:rPr lang="en-US" sz="1200" dirty="0">
                <a:solidFill>
                  <a:srgbClr val="333B30"/>
                </a:solidFill>
              </a:rPr>
              <a:t>({</a:t>
            </a:r>
            <a:r>
              <a:rPr lang="en-US" sz="1200" dirty="0"/>
              <a:t> </a:t>
            </a:r>
            <a:endParaRPr lang="ru-RU" sz="1200" dirty="0" smtClean="0"/>
          </a:p>
          <a:p>
            <a:pPr marL="268288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el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'#app'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endParaRPr lang="ru-RU" sz="1200" dirty="0" smtClean="0"/>
          </a:p>
          <a:p>
            <a:pPr marL="268288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data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rgbClr val="333B30"/>
                </a:solidFill>
              </a:rPr>
              <a:t>{</a:t>
            </a:r>
            <a:endParaRPr lang="ru-RU" sz="1200" dirty="0" smtClean="0">
              <a:solidFill>
                <a:srgbClr val="333B30"/>
              </a:solidFill>
            </a:endParaRPr>
          </a:p>
          <a:p>
            <a:pPr marL="450850" indent="0">
              <a:buNone/>
            </a:pPr>
            <a:r>
              <a:rPr lang="ru-RU" sz="1200" dirty="0" smtClean="0">
                <a:solidFill>
                  <a:srgbClr val="494C48"/>
                </a:solidFill>
              </a:rPr>
              <a:t> </a:t>
            </a:r>
            <a:r>
              <a:rPr lang="en-US" sz="1200" dirty="0" smtClean="0">
                <a:solidFill>
                  <a:srgbClr val="494C48"/>
                </a:solidFill>
              </a:rPr>
              <a:t>items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B30"/>
                </a:solidFill>
              </a:rPr>
              <a:t>[</a:t>
            </a:r>
            <a:r>
              <a:rPr lang="en-US" sz="1200" dirty="0">
                <a:solidFill>
                  <a:srgbClr val="756606"/>
                </a:solidFill>
              </a:rPr>
              <a:t>'a'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'b'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'c'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'd'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'e'</a:t>
            </a:r>
            <a:r>
              <a:rPr lang="en-US" sz="1200" dirty="0">
                <a:solidFill>
                  <a:srgbClr val="333B30"/>
                </a:solidFill>
              </a:rPr>
              <a:t>]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endParaRPr lang="ru-RU" sz="1200" dirty="0" smtClean="0"/>
          </a:p>
          <a:p>
            <a:pPr marL="268288" indent="0">
              <a:buNone/>
            </a:pPr>
            <a:r>
              <a:rPr lang="en-US" sz="1200" dirty="0" smtClean="0">
                <a:solidFill>
                  <a:srgbClr val="333B30"/>
                </a:solidFill>
              </a:rPr>
              <a:t>}</a:t>
            </a:r>
            <a:r>
              <a:rPr lang="en-US" sz="1200" dirty="0" smtClean="0">
                <a:solidFill>
                  <a:srgbClr val="000000"/>
                </a:solidFill>
              </a:rPr>
              <a:t>,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pPr marL="268288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methods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B30"/>
                </a:solidFill>
              </a:rPr>
              <a:t>{</a:t>
            </a:r>
            <a:r>
              <a:rPr lang="en-US" sz="1200" dirty="0"/>
              <a:t> </a:t>
            </a:r>
            <a:endParaRPr lang="ru-RU" sz="1200" dirty="0" smtClean="0"/>
          </a:p>
          <a:p>
            <a:pPr marL="450850" indent="0">
              <a:buNone/>
            </a:pPr>
            <a:r>
              <a:rPr lang="en-US" sz="1200" dirty="0" err="1" smtClean="0">
                <a:solidFill>
                  <a:srgbClr val="494C48"/>
                </a:solidFill>
              </a:rPr>
              <a:t>addItem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900FF"/>
                </a:solidFill>
              </a:rPr>
              <a:t>function</a:t>
            </a:r>
            <a:r>
              <a:rPr lang="en-US" sz="1200" dirty="0">
                <a:solidFill>
                  <a:srgbClr val="333B30"/>
                </a:solidFill>
              </a:rPr>
              <a:t>()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B30"/>
                </a:solidFill>
              </a:rPr>
              <a:t>{</a:t>
            </a:r>
            <a:r>
              <a:rPr lang="en-US" sz="1200" dirty="0"/>
              <a:t> </a:t>
            </a:r>
            <a:endParaRPr lang="ru-RU" sz="1200" dirty="0" smtClean="0"/>
          </a:p>
          <a:p>
            <a:pPr marL="625475" indent="0">
              <a:buNone/>
            </a:pPr>
            <a:r>
              <a:rPr lang="en-US" sz="1200" dirty="0" err="1" smtClean="0">
                <a:solidFill>
                  <a:srgbClr val="B13420"/>
                </a:solidFill>
              </a:rPr>
              <a:t>this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>
                <a:solidFill>
                  <a:srgbClr val="5A3C75"/>
                </a:solidFill>
              </a:rPr>
              <a:t>items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>
                <a:solidFill>
                  <a:srgbClr val="000080"/>
                </a:solidFill>
              </a:rPr>
              <a:t>push</a:t>
            </a:r>
            <a:r>
              <a:rPr lang="en-US" sz="1200" dirty="0">
                <a:solidFill>
                  <a:srgbClr val="333B30"/>
                </a:solidFill>
              </a:rPr>
              <a:t>(</a:t>
            </a:r>
            <a:r>
              <a:rPr lang="en-US" sz="1200" dirty="0">
                <a:solidFill>
                  <a:srgbClr val="756606"/>
                </a:solidFill>
              </a:rPr>
              <a:t>'</a:t>
            </a:r>
            <a:r>
              <a:rPr lang="ru-RU" sz="1200" dirty="0">
                <a:solidFill>
                  <a:srgbClr val="756606"/>
                </a:solidFill>
              </a:rPr>
              <a:t>пункт'</a:t>
            </a:r>
            <a:r>
              <a:rPr lang="ru-RU" sz="1200" dirty="0">
                <a:solidFill>
                  <a:srgbClr val="333B30"/>
                </a:solidFill>
              </a:rPr>
              <a:t>)</a:t>
            </a:r>
            <a:r>
              <a:rPr lang="ru-RU" sz="1200" dirty="0">
                <a:solidFill>
                  <a:srgbClr val="000000"/>
                </a:solidFill>
              </a:rPr>
              <a:t>;</a:t>
            </a:r>
            <a:r>
              <a:rPr lang="ru-RU" sz="1200" dirty="0"/>
              <a:t> </a:t>
            </a:r>
            <a:endParaRPr lang="ru-RU" sz="1200" dirty="0" smtClean="0"/>
          </a:p>
          <a:p>
            <a:pPr marL="450850" indent="0">
              <a:buNone/>
            </a:pPr>
            <a:r>
              <a:rPr lang="ru-RU" sz="1200" dirty="0" smtClean="0">
                <a:solidFill>
                  <a:srgbClr val="333B30"/>
                </a:solidFill>
              </a:rPr>
              <a:t>}</a:t>
            </a:r>
            <a:r>
              <a:rPr lang="ru-RU" sz="1200" dirty="0" smtClean="0"/>
              <a:t> </a:t>
            </a:r>
          </a:p>
          <a:p>
            <a:pPr marL="268288" indent="0">
              <a:buNone/>
            </a:pPr>
            <a:r>
              <a:rPr lang="ru-RU" sz="1200" dirty="0" smtClean="0">
                <a:solidFill>
                  <a:srgbClr val="333B30"/>
                </a:solidFill>
              </a:rPr>
              <a:t>}</a:t>
            </a:r>
            <a:r>
              <a:rPr lang="ru-RU" sz="1200" dirty="0" smtClean="0"/>
              <a:t> </a:t>
            </a:r>
          </a:p>
          <a:p>
            <a:pPr marL="114300" indent="0">
              <a:buNone/>
            </a:pPr>
            <a:r>
              <a:rPr lang="ru-RU" sz="1200" dirty="0" smtClean="0">
                <a:solidFill>
                  <a:srgbClr val="333B30"/>
                </a:solidFill>
              </a:rPr>
              <a:t>})</a:t>
            </a:r>
            <a:r>
              <a:rPr lang="ru-RU" sz="1200" dirty="0" smtClean="0">
                <a:solidFill>
                  <a:srgbClr val="000000"/>
                </a:solidFill>
              </a:rPr>
              <a:t>;</a:t>
            </a:r>
          </a:p>
          <a:p>
            <a:pPr marL="114300" indent="0">
              <a:buNone/>
            </a:pPr>
            <a:endParaRPr lang="ru-RU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ru-RU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div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id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"app"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ru-RU" sz="1200" dirty="0" smtClean="0"/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button</a:t>
            </a:r>
            <a:r>
              <a:rPr lang="en-US" sz="1200" dirty="0"/>
              <a:t> </a:t>
            </a:r>
            <a:r>
              <a:rPr lang="en-US" sz="1200" dirty="0" err="1" smtClean="0">
                <a:solidFill>
                  <a:srgbClr val="AD300E"/>
                </a:solidFill>
              </a:rPr>
              <a:t>v-on:</a:t>
            </a:r>
            <a:r>
              <a:rPr lang="en-US" sz="1200" b="1" dirty="0" err="1" smtClean="0">
                <a:solidFill>
                  <a:srgbClr val="AD300E"/>
                </a:solidFill>
              </a:rPr>
              <a:t>dblclick</a:t>
            </a:r>
            <a:r>
              <a:rPr lang="en-US" sz="1200" dirty="0" smtClean="0">
                <a:solidFill>
                  <a:srgbClr val="000000"/>
                </a:solidFill>
              </a:rPr>
              <a:t>=</a:t>
            </a:r>
            <a:r>
              <a:rPr lang="en-US" sz="1200" dirty="0" smtClean="0">
                <a:solidFill>
                  <a:srgbClr val="494C48"/>
                </a:solidFill>
              </a:rPr>
              <a:t>"</a:t>
            </a:r>
            <a:r>
              <a:rPr lang="en-US" sz="1200" dirty="0" err="1">
                <a:solidFill>
                  <a:srgbClr val="494C48"/>
                </a:solidFill>
              </a:rPr>
              <a:t>addItem</a:t>
            </a:r>
            <a:r>
              <a:rPr lang="en-US" sz="1200" dirty="0" smtClean="0">
                <a:solidFill>
                  <a:srgbClr val="494C48"/>
                </a:solidFill>
              </a:rPr>
              <a:t>"</a:t>
            </a:r>
            <a:r>
              <a:rPr lang="en-US" sz="1200" dirty="0" smtClean="0">
                <a:solidFill>
                  <a:srgbClr val="804000"/>
                </a:solidFill>
              </a:rPr>
              <a:t>&gt;</a:t>
            </a:r>
            <a:endParaRPr lang="ru-RU" sz="1200" dirty="0" smtClean="0">
              <a:solidFill>
                <a:srgbClr val="804000"/>
              </a:solidFill>
            </a:endParaRPr>
          </a:p>
          <a:p>
            <a:pPr marL="538163" indent="0">
              <a:buNone/>
            </a:pPr>
            <a:r>
              <a:rPr lang="ru-RU" sz="1200" dirty="0" smtClean="0"/>
              <a:t>Добавить</a:t>
            </a:r>
          </a:p>
          <a:p>
            <a:pPr marL="355600" indent="0">
              <a:buNone/>
            </a:pPr>
            <a:r>
              <a:rPr lang="ru-RU" sz="1200" dirty="0" smtClean="0">
                <a:solidFill>
                  <a:srgbClr val="804000"/>
                </a:solidFill>
              </a:rPr>
              <a:t>&lt;/</a:t>
            </a:r>
            <a:r>
              <a:rPr lang="en-US" sz="1200" dirty="0">
                <a:solidFill>
                  <a:srgbClr val="804000"/>
                </a:solidFill>
              </a:rPr>
              <a:t>button&gt;</a:t>
            </a:r>
            <a:r>
              <a:rPr lang="en-US" sz="1200" dirty="0"/>
              <a:t> </a:t>
            </a:r>
            <a:endParaRPr lang="ru-RU" sz="1200" dirty="0" smtClean="0"/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 err="1">
                <a:solidFill>
                  <a:srgbClr val="804000"/>
                </a:solidFill>
              </a:rPr>
              <a:t>ul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ru-RU" sz="1200" dirty="0" smtClean="0"/>
          </a:p>
          <a:p>
            <a:pPr marL="538163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li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v-for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"item in items"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{{ item }}</a:t>
            </a:r>
            <a:r>
              <a:rPr lang="en-US" sz="1200" dirty="0">
                <a:solidFill>
                  <a:srgbClr val="804000"/>
                </a:solidFill>
              </a:rPr>
              <a:t>&lt;/li</a:t>
            </a:r>
            <a:r>
              <a:rPr lang="en-US" sz="1200" dirty="0" smtClean="0">
                <a:solidFill>
                  <a:srgbClr val="804000"/>
                </a:solidFill>
              </a:rPr>
              <a:t>&gt;</a:t>
            </a:r>
            <a:endParaRPr lang="ru-RU" sz="1200" dirty="0" smtClean="0">
              <a:solidFill>
                <a:srgbClr val="804000"/>
              </a:solidFill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&lt;/</a:t>
            </a:r>
            <a:r>
              <a:rPr lang="en-US" sz="1200" dirty="0" err="1">
                <a:solidFill>
                  <a:srgbClr val="804000"/>
                </a:solidFill>
              </a:rPr>
              <a:t>ul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ru-RU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&lt;/</a:t>
            </a:r>
            <a:r>
              <a:rPr lang="en-US" sz="1200" dirty="0">
                <a:solidFill>
                  <a:srgbClr val="804000"/>
                </a:solidFill>
              </a:rPr>
              <a:t>div&gt;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9017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r>
              <a:rPr lang="ru-RU" sz="2800" dirty="0" smtClean="0"/>
              <a:t>Передача аргументов в методы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71550"/>
            <a:ext cx="7920880" cy="421246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569CD6"/>
                </a:solidFill>
                <a:latin typeface="Consolas"/>
              </a:rPr>
              <a:t>let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bl7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/>
              </a:rPr>
              <a:t>Vue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({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el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'#bl7'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data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:{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list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 [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3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5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7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]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},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methods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:{     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  </a:t>
            </a:r>
            <a:r>
              <a:rPr lang="en-US" sz="1200" dirty="0" err="1">
                <a:solidFill>
                  <a:srgbClr val="DCDCAA"/>
                </a:solidFill>
                <a:latin typeface="Consolas"/>
              </a:rPr>
              <a:t>sqr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/>
              </a:rPr>
              <a:t>ind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){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     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/>
              </a:rPr>
              <a:t>list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/>
              </a:rPr>
              <a:t>splice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ind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Math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/>
              </a:rPr>
              <a:t>pow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/>
              </a:rPr>
              <a:t>list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9CDCFE"/>
                </a:solidFill>
                <a:latin typeface="Consolas"/>
              </a:rPr>
              <a:t>ind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],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));  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  },   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 smtClean="0">
                <a:solidFill>
                  <a:srgbClr val="D4D4D4"/>
                </a:solidFill>
                <a:latin typeface="Consolas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/>
              </a:rPr>
            </a:br>
            <a:r>
              <a:rPr lang="en-US" sz="1200" dirty="0">
                <a:solidFill>
                  <a:srgbClr val="D4D4D4"/>
                </a:solidFill>
                <a:latin typeface="Consolas"/>
              </a:rPr>
              <a:t>})</a:t>
            </a:r>
          </a:p>
          <a:p>
            <a:pPr marL="114300" indent="0">
              <a:buNone/>
            </a:pPr>
            <a:endParaRPr lang="ru-RU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/>
              </a:rPr>
              <a:t>id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"bl7"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ul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v-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for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/>
              </a:rPr>
              <a:t>item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1200" dirty="0" err="1">
                <a:solidFill>
                  <a:srgbClr val="9CDCFE"/>
                </a:solidFill>
                <a:latin typeface="Consolas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) 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list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v-</a:t>
            </a:r>
            <a:r>
              <a:rPr lang="en-US" sz="1200" dirty="0" err="1">
                <a:solidFill>
                  <a:srgbClr val="B5CEA8"/>
                </a:solidFill>
                <a:latin typeface="Consolas"/>
              </a:rPr>
              <a:t>on</a:t>
            </a:r>
            <a:r>
              <a:rPr lang="en-US" sz="1200" dirty="0" err="1">
                <a:solidFill>
                  <a:srgbClr val="D4D4D4"/>
                </a:solidFill>
                <a:latin typeface="Consolas"/>
              </a:rPr>
              <a:t>:click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'</a:t>
            </a:r>
            <a:r>
              <a:rPr lang="en-US" sz="1200" dirty="0" err="1">
                <a:solidFill>
                  <a:srgbClr val="4EC9B0"/>
                </a:solidFill>
                <a:latin typeface="Consolas"/>
              </a:rPr>
              <a:t>sqr</a:t>
            </a:r>
            <a:r>
              <a:rPr lang="en-US" sz="1200" dirty="0">
                <a:solidFill>
                  <a:srgbClr val="D16969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index</a:t>
            </a:r>
            <a:r>
              <a:rPr lang="en-US" sz="1200" dirty="0">
                <a:solidFill>
                  <a:srgbClr val="D16969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'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D16969"/>
                </a:solidFill>
                <a:latin typeface="Consolas"/>
              </a:rPr>
              <a:t>{{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item</a:t>
            </a:r>
            <a:r>
              <a:rPr lang="en-US" sz="1200" dirty="0">
                <a:solidFill>
                  <a:srgbClr val="D16969"/>
                </a:solidFill>
                <a:latin typeface="Consolas"/>
              </a:rPr>
              <a:t>}}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/>
              </a:rPr>
              <a:t>ul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endParaRPr lang="ru-RU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V-model. input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sz="1200" dirty="0" smtClean="0">
              <a:solidFill>
                <a:srgbClr val="B10EC8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app = </a:t>
            </a:r>
            <a:r>
              <a:rPr lang="en-US" sz="1200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({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756606"/>
                </a:solidFill>
                <a:latin typeface="Consolas"/>
              </a:rPr>
              <a:t>'#app'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Consolas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err="1" smtClean="0">
                <a:solidFill>
                  <a:srgbClr val="494C48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200" dirty="0">
                <a:solidFill>
                  <a:srgbClr val="0F128A"/>
                </a:solidFill>
                <a:latin typeface="Consolas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4000"/>
                </a:solidFill>
                <a:latin typeface="Consolas"/>
              </a:rPr>
              <a:t>&lt;div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p&gt;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Результат: {{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}}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&lt;/p&gt;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D300E"/>
                </a:solidFill>
                <a:latin typeface="Consolas"/>
              </a:rPr>
              <a:t>v-model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494C48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494C48"/>
                </a:solidFill>
                <a:latin typeface="Consolas"/>
              </a:rPr>
              <a:t>num</a:t>
            </a:r>
            <a:r>
              <a:rPr lang="en-US" sz="1200" dirty="0">
                <a:solidFill>
                  <a:srgbClr val="494C4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804000"/>
                </a:solidFill>
                <a:latin typeface="Consolas"/>
              </a:rPr>
              <a:t>div&gt;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676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V-model. </a:t>
            </a:r>
            <a:r>
              <a:rPr lang="en-US" sz="3200" dirty="0" err="1" smtClean="0"/>
              <a:t>textarea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sz="1200" dirty="0" smtClean="0">
              <a:solidFill>
                <a:srgbClr val="B10EC8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B10EC8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app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B10EC8"/>
                </a:solidFill>
              </a:rPr>
              <a:t>new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0080"/>
                </a:solidFill>
              </a:rPr>
              <a:t>Vue</a:t>
            </a:r>
            <a:r>
              <a:rPr lang="en-US" sz="1200" dirty="0">
                <a:solidFill>
                  <a:srgbClr val="333B30"/>
                </a:solidFill>
              </a:rPr>
              <a:t>({</a:t>
            </a:r>
            <a:r>
              <a:rPr lang="en-US" sz="1200" dirty="0"/>
              <a:t> </a:t>
            </a:r>
            <a:endParaRPr lang="ru-RU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el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'#app</a:t>
            </a:r>
            <a:r>
              <a:rPr lang="en-US" sz="1200" dirty="0" smtClean="0">
                <a:solidFill>
                  <a:srgbClr val="756606"/>
                </a:solidFill>
              </a:rPr>
              <a:t>'</a:t>
            </a:r>
            <a:r>
              <a:rPr lang="en-US" sz="1200" dirty="0" smtClean="0">
                <a:solidFill>
                  <a:srgbClr val="000000"/>
                </a:solidFill>
              </a:rPr>
              <a:t>,</a:t>
            </a:r>
            <a:endParaRPr lang="ru-RU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data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B30"/>
                </a:solidFill>
              </a:rPr>
              <a:t>{</a:t>
            </a:r>
            <a:r>
              <a:rPr lang="en-US" sz="1200" dirty="0"/>
              <a:t> </a:t>
            </a:r>
            <a:endParaRPr lang="ru-RU" sz="1200" dirty="0" smtClean="0"/>
          </a:p>
          <a:p>
            <a:pPr marL="268288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message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'hello'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E751F"/>
                </a:solidFill>
                <a:latin typeface="Anonymous Pro"/>
              </a:rPr>
              <a:t>// </a:t>
            </a:r>
            <a:r>
              <a:rPr lang="ru-RU" sz="1200" dirty="0">
                <a:solidFill>
                  <a:srgbClr val="0E751F"/>
                </a:solidFill>
                <a:latin typeface="Anonymous Pro"/>
              </a:rPr>
              <a:t>начальное значение в </a:t>
            </a:r>
            <a:r>
              <a:rPr lang="en-US" sz="1200" dirty="0" err="1">
                <a:solidFill>
                  <a:srgbClr val="0E751F"/>
                </a:solidFill>
                <a:latin typeface="Anonymous Pro"/>
              </a:rPr>
              <a:t>textarea</a:t>
            </a:r>
            <a:r>
              <a:rPr lang="en-US" sz="1200" dirty="0"/>
              <a:t> </a:t>
            </a:r>
            <a:endParaRPr lang="ru-RU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</a:rPr>
              <a:t>}</a:t>
            </a:r>
            <a:r>
              <a:rPr lang="en-US" sz="1200" dirty="0" smtClean="0">
                <a:solidFill>
                  <a:srgbClr val="000000"/>
                </a:solidFill>
              </a:rPr>
              <a:t>,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</a:rPr>
              <a:t>})</a:t>
            </a:r>
            <a:r>
              <a:rPr lang="en-US" sz="1200" dirty="0" smtClean="0">
                <a:solidFill>
                  <a:srgbClr val="000000"/>
                </a:solidFill>
              </a:rPr>
              <a:t>;</a:t>
            </a:r>
          </a:p>
          <a:p>
            <a:pPr marL="114300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div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id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"app"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ru-RU" sz="1200" dirty="0" smtClean="0"/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 err="1">
                <a:solidFill>
                  <a:srgbClr val="804000"/>
                </a:solidFill>
              </a:rPr>
              <a:t>textarea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v-model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"message"</a:t>
            </a:r>
            <a:r>
              <a:rPr lang="en-US" sz="1200" dirty="0">
                <a:solidFill>
                  <a:srgbClr val="804000"/>
                </a:solidFill>
              </a:rPr>
              <a:t>&gt;&lt;/</a:t>
            </a:r>
            <a:r>
              <a:rPr lang="en-US" sz="1200" dirty="0" err="1">
                <a:solidFill>
                  <a:srgbClr val="804000"/>
                </a:solidFill>
              </a:rPr>
              <a:t>textarea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ru-RU" sz="1200" dirty="0" smtClean="0"/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p&gt;</a:t>
            </a:r>
            <a:r>
              <a:rPr lang="ru-RU" sz="1200" dirty="0"/>
              <a:t>Введенное сообщение: {{ </a:t>
            </a:r>
            <a:r>
              <a:rPr lang="en-US" sz="1200" dirty="0"/>
              <a:t>message }}</a:t>
            </a:r>
            <a:r>
              <a:rPr lang="en-US" sz="1200" dirty="0">
                <a:solidFill>
                  <a:srgbClr val="804000"/>
                </a:solidFill>
              </a:rPr>
              <a:t>&lt;/p&gt;</a:t>
            </a:r>
            <a:r>
              <a:rPr lang="en-US" sz="1200" dirty="0"/>
              <a:t> </a:t>
            </a:r>
            <a:endParaRPr lang="ru-RU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&lt;/</a:t>
            </a:r>
            <a:r>
              <a:rPr lang="en-US" sz="1200" dirty="0">
                <a:solidFill>
                  <a:srgbClr val="804000"/>
                </a:solidFill>
              </a:rPr>
              <a:t>div&gt;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730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V-model. checkbox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200" dirty="0" smtClean="0">
              <a:solidFill>
                <a:srgbClr val="B10EC8"/>
              </a:solidFill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B10EC8"/>
                </a:solidFill>
              </a:rPr>
              <a:t>let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0000"/>
                </a:solidFill>
              </a:rPr>
              <a:t>app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B10EC8"/>
                </a:solidFill>
              </a:rPr>
              <a:t>new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0080"/>
                </a:solidFill>
              </a:rPr>
              <a:t>Vue</a:t>
            </a:r>
            <a:r>
              <a:rPr lang="en-US" sz="1200" dirty="0">
                <a:solidFill>
                  <a:srgbClr val="333B30"/>
                </a:solidFill>
              </a:rPr>
              <a:t>({</a:t>
            </a:r>
            <a:r>
              <a:rPr lang="en-US" sz="1200" dirty="0"/>
              <a:t>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el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'#app'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endParaRPr lang="ru-RU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data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B3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268288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checked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F128A"/>
                </a:solidFill>
              </a:rPr>
              <a:t>true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</a:rPr>
              <a:t>}</a:t>
            </a:r>
            <a:r>
              <a:rPr lang="en-US" sz="1200" dirty="0" smtClean="0">
                <a:solidFill>
                  <a:srgbClr val="000000"/>
                </a:solidFill>
              </a:rPr>
              <a:t>,</a:t>
            </a:r>
            <a:r>
              <a:rPr lang="en-US" sz="1200" dirty="0" smtClean="0"/>
              <a:t> </a:t>
            </a:r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</a:rPr>
              <a:t>})</a:t>
            </a:r>
            <a:r>
              <a:rPr lang="en-US" sz="1200" dirty="0" smtClean="0">
                <a:solidFill>
                  <a:srgbClr val="000000"/>
                </a:solidFill>
              </a:rPr>
              <a:t>;</a:t>
            </a:r>
          </a:p>
          <a:p>
            <a:pPr marL="114300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div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id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"app"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268288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input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type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"checkbox"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v-model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"checked"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268288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p&gt;</a:t>
            </a:r>
            <a:r>
              <a:rPr lang="ru-RU" sz="1200" dirty="0"/>
              <a:t>Состояние: {{ </a:t>
            </a:r>
            <a:r>
              <a:rPr lang="en-US" sz="1200" dirty="0"/>
              <a:t>checked }}</a:t>
            </a:r>
            <a:r>
              <a:rPr lang="en-US" sz="1200" dirty="0">
                <a:solidFill>
                  <a:srgbClr val="804000"/>
                </a:solidFill>
              </a:rPr>
              <a:t>&lt;/p</a:t>
            </a:r>
            <a:r>
              <a:rPr lang="en-US" sz="1200" dirty="0" smtClean="0">
                <a:solidFill>
                  <a:srgbClr val="804000"/>
                </a:solidFill>
              </a:rPr>
              <a:t>&gt;</a:t>
            </a:r>
          </a:p>
          <a:p>
            <a:pPr marL="114300" indent="0">
              <a:buNone/>
            </a:pPr>
            <a:r>
              <a:rPr lang="en-US" sz="1200" dirty="0" smtClean="0"/>
              <a:t> </a:t>
            </a:r>
            <a:r>
              <a:rPr lang="en-US" sz="1200" dirty="0">
                <a:solidFill>
                  <a:srgbClr val="804000"/>
                </a:solidFill>
              </a:rPr>
              <a:t>&lt;/div&gt;</a:t>
            </a:r>
            <a:endParaRPr lang="ru-RU" sz="1200" dirty="0" smtClean="0">
              <a:solidFill>
                <a:srgbClr val="B10EC8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39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V-model. checkbox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B10EC8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app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B10EC8"/>
                </a:solidFill>
              </a:rPr>
              <a:t>new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0080"/>
                </a:solidFill>
              </a:rPr>
              <a:t>Vue</a:t>
            </a:r>
            <a:r>
              <a:rPr lang="en-US" sz="1200" dirty="0">
                <a:solidFill>
                  <a:srgbClr val="333B30"/>
                </a:solidFill>
              </a:rPr>
              <a:t>({</a:t>
            </a:r>
            <a:r>
              <a:rPr lang="en-US" sz="1200" dirty="0"/>
              <a:t>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el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'#app'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data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B3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355600" indent="0">
              <a:buNone/>
            </a:pPr>
            <a:r>
              <a:rPr lang="en-US" sz="1200" dirty="0" err="1" smtClean="0">
                <a:solidFill>
                  <a:srgbClr val="494C48"/>
                </a:solidFill>
              </a:rPr>
              <a:t>lang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B30"/>
                </a:solidFill>
              </a:rPr>
              <a:t>[]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E751F"/>
                </a:solidFill>
                <a:latin typeface="Anonymous Pro"/>
              </a:rPr>
              <a:t>// </a:t>
            </a:r>
            <a:r>
              <a:rPr lang="ru-RU" sz="1200" dirty="0">
                <a:solidFill>
                  <a:srgbClr val="0E751F"/>
                </a:solidFill>
                <a:latin typeface="Anonymous Pro"/>
              </a:rPr>
              <a:t>значение по умолчанию - массив</a:t>
            </a:r>
            <a:r>
              <a:rPr lang="ru-RU" sz="1200" dirty="0"/>
              <a:t> </a:t>
            </a:r>
            <a:endParaRPr lang="en-US" sz="1200" dirty="0" smtClean="0"/>
          </a:p>
          <a:p>
            <a:pPr marL="114300" indent="0">
              <a:buNone/>
            </a:pPr>
            <a:r>
              <a:rPr lang="ru-RU" sz="1200" dirty="0" smtClean="0">
                <a:solidFill>
                  <a:srgbClr val="333B30"/>
                </a:solidFill>
              </a:rPr>
              <a:t>}</a:t>
            </a:r>
            <a:r>
              <a:rPr lang="ru-RU" sz="1200" dirty="0" smtClean="0">
                <a:solidFill>
                  <a:srgbClr val="000000"/>
                </a:solidFill>
              </a:rPr>
              <a:t>,</a:t>
            </a:r>
            <a:r>
              <a:rPr lang="ru-RU" sz="1200" dirty="0" smtClean="0"/>
              <a:t> </a:t>
            </a:r>
            <a:endParaRPr lang="en-US" sz="1200" dirty="0" smtClean="0"/>
          </a:p>
          <a:p>
            <a:pPr marL="114300" indent="0">
              <a:buNone/>
            </a:pPr>
            <a:r>
              <a:rPr lang="ru-RU" sz="1200" dirty="0" smtClean="0">
                <a:solidFill>
                  <a:srgbClr val="333B30"/>
                </a:solidFill>
              </a:rPr>
              <a:t>})</a:t>
            </a:r>
            <a:r>
              <a:rPr lang="ru-RU" sz="1200" dirty="0" smtClean="0">
                <a:solidFill>
                  <a:srgbClr val="000000"/>
                </a:solidFill>
              </a:rPr>
              <a:t>;</a:t>
            </a:r>
          </a:p>
          <a:p>
            <a:pPr marL="114300" indent="0"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ru-RU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div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id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"app"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input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type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"checkbox"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v-model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 err="1">
                <a:solidFill>
                  <a:srgbClr val="494C48"/>
                </a:solidFill>
              </a:rPr>
              <a:t>lang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value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"html"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input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type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"checkbox"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v-model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 err="1">
                <a:solidFill>
                  <a:srgbClr val="494C48"/>
                </a:solidFill>
              </a:rPr>
              <a:t>lang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value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 err="1">
                <a:solidFill>
                  <a:srgbClr val="494C48"/>
                </a:solidFill>
              </a:rPr>
              <a:t>css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input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type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"checkbox"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v-model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 err="1">
                <a:solidFill>
                  <a:srgbClr val="494C48"/>
                </a:solidFill>
              </a:rPr>
              <a:t>lang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value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 err="1">
                <a:solidFill>
                  <a:srgbClr val="494C48"/>
                </a:solidFill>
              </a:rPr>
              <a:t>js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p&gt;</a:t>
            </a:r>
            <a:r>
              <a:rPr lang="ru-RU" sz="1200" dirty="0"/>
              <a:t>Содержимое массива: {{ </a:t>
            </a:r>
            <a:r>
              <a:rPr lang="en-US" sz="1200" dirty="0" err="1"/>
              <a:t>lang</a:t>
            </a:r>
            <a:r>
              <a:rPr lang="en-US" sz="1200" dirty="0"/>
              <a:t> }}</a:t>
            </a:r>
            <a:r>
              <a:rPr lang="en-US" sz="1200" dirty="0">
                <a:solidFill>
                  <a:srgbClr val="804000"/>
                </a:solidFill>
              </a:rPr>
              <a:t>&lt;/p&gt;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&lt;/</a:t>
            </a:r>
            <a:r>
              <a:rPr lang="en-US" sz="1200" dirty="0">
                <a:solidFill>
                  <a:srgbClr val="804000"/>
                </a:solidFill>
              </a:rPr>
              <a:t>div&gt;</a:t>
            </a:r>
            <a:endParaRPr lang="en-US" sz="1200" dirty="0" smtClean="0">
              <a:solidFill>
                <a:srgbClr val="B10E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Преимущества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b="1" dirty="0"/>
              <a:t>Преимущества </a:t>
            </a:r>
            <a:r>
              <a:rPr lang="en-US" b="1" dirty="0"/>
              <a:t>Vue.JS</a:t>
            </a:r>
          </a:p>
          <a:p>
            <a:r>
              <a:rPr lang="ru-RU" dirty="0" smtClean="0"/>
              <a:t>Простота </a:t>
            </a:r>
            <a:r>
              <a:rPr lang="ru-RU" dirty="0"/>
              <a:t>и </a:t>
            </a:r>
            <a:r>
              <a:rPr lang="ru-RU" dirty="0" smtClean="0"/>
              <a:t>функциональность.(нужен </a:t>
            </a:r>
            <a:r>
              <a:rPr lang="ru-RU" dirty="0"/>
              <a:t>минимальный багаж </a:t>
            </a:r>
            <a:r>
              <a:rPr lang="ru-RU" dirty="0" smtClean="0"/>
              <a:t>знаний)</a:t>
            </a:r>
            <a:endParaRPr lang="ru-RU" dirty="0"/>
          </a:p>
          <a:p>
            <a:r>
              <a:rPr lang="ru-RU" dirty="0" smtClean="0"/>
              <a:t>Vue.JS </a:t>
            </a:r>
            <a:r>
              <a:rPr lang="ru-RU" dirty="0"/>
              <a:t>можно использовать на любом </a:t>
            </a:r>
            <a:r>
              <a:rPr lang="ru-RU" dirty="0" smtClean="0"/>
              <a:t>проекте(</a:t>
            </a:r>
            <a:r>
              <a:rPr lang="ru-RU" dirty="0"/>
              <a:t>Требования к стеку отсутствуют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Небольшой объем. (Быстрая загрузка страницы, плюс </a:t>
            </a:r>
            <a:r>
              <a:rPr lang="ru-RU" dirty="0"/>
              <a:t>к конверсии, плюс к UX, плюс к поисковому ранжированию и т.д</a:t>
            </a:r>
            <a:r>
              <a:rPr lang="ru-RU" dirty="0" smtClean="0"/>
              <a:t>.)</a:t>
            </a:r>
          </a:p>
          <a:p>
            <a:r>
              <a:rPr lang="ru-RU" dirty="0" smtClean="0"/>
              <a:t>Большое </a:t>
            </a:r>
            <a:r>
              <a:rPr lang="ru-RU" dirty="0"/>
              <a:t>сообщество разработчиков</a:t>
            </a:r>
          </a:p>
          <a:p>
            <a:r>
              <a:rPr lang="ru-RU" dirty="0" smtClean="0"/>
              <a:t>Высокая </a:t>
            </a:r>
            <a:r>
              <a:rPr lang="ru-RU" dirty="0"/>
              <a:t>скорость разработки. Благодаря использованию любых шаблонов и доступности документации, большинство возникающих проблем решаются довольно быстро. </a:t>
            </a: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/>
              <a:t>найти и подключить к проекту практически любого разработчика, кто хоть немного знаком с </a:t>
            </a:r>
            <a:r>
              <a:rPr lang="ru-RU" dirty="0" err="1"/>
              <a:t>фронтенд</a:t>
            </a:r>
            <a:r>
              <a:rPr lang="ru-RU" dirty="0"/>
              <a:t> разработкой. Низкий порог вхождения позволяет работать с </a:t>
            </a:r>
            <a:r>
              <a:rPr lang="ru-RU" dirty="0" err="1"/>
              <a:t>фреймворком</a:t>
            </a:r>
            <a:r>
              <a:rPr lang="ru-RU" dirty="0"/>
              <a:t>, как </a:t>
            </a:r>
            <a:r>
              <a:rPr lang="ru-RU" dirty="0" err="1"/>
              <a:t>фронтендщикам</a:t>
            </a:r>
            <a:r>
              <a:rPr lang="ru-RU" dirty="0"/>
              <a:t>, так и </a:t>
            </a:r>
            <a:r>
              <a:rPr lang="ru-RU" dirty="0" err="1"/>
              <a:t>бэкэндщикам</a:t>
            </a:r>
            <a:r>
              <a:rPr lang="ru-RU" dirty="0"/>
              <a:t>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2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V-model. </a:t>
            </a:r>
            <a:r>
              <a:rPr lang="en-US" sz="3200" dirty="0" err="1" smtClean="0"/>
              <a:t>radiobutton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7920880" cy="421246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200" dirty="0" err="1">
                <a:solidFill>
                  <a:srgbClr val="569CD6"/>
                </a:solidFill>
                <a:latin typeface="Consolas"/>
              </a:rPr>
              <a:t>let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ru-RU" sz="1200" dirty="0">
                <a:solidFill>
                  <a:srgbClr val="9CDCFE"/>
                </a:solidFill>
                <a:latin typeface="Consolas"/>
              </a:rPr>
              <a:t>app3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ru-RU" sz="1200" dirty="0" err="1">
                <a:solidFill>
                  <a:srgbClr val="569CD6"/>
                </a:solidFill>
                <a:latin typeface="Consolas"/>
              </a:rPr>
              <a:t>new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ru-RU" sz="1200" dirty="0" err="1">
                <a:solidFill>
                  <a:srgbClr val="4EC9B0"/>
                </a:solidFill>
                <a:latin typeface="Consolas"/>
              </a:rPr>
              <a:t>Vue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({</a:t>
            </a:r>
          </a:p>
          <a:p>
            <a:pPr marL="114300" indent="0">
              <a:buNone/>
            </a:pPr>
            <a:r>
              <a:rPr lang="ru-RU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ru-RU" sz="1200" dirty="0" err="1">
                <a:solidFill>
                  <a:srgbClr val="9CDCFE"/>
                </a:solidFill>
                <a:latin typeface="Consolas"/>
              </a:rPr>
              <a:t>el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ru-RU" sz="1200" dirty="0">
                <a:solidFill>
                  <a:srgbClr val="CE9178"/>
                </a:solidFill>
                <a:latin typeface="Consolas"/>
              </a:rPr>
              <a:t>'#app3'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114300" indent="0">
              <a:buNone/>
            </a:pPr>
            <a:r>
              <a:rPr lang="ru-RU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ru-RU" sz="1200" dirty="0" err="1">
                <a:solidFill>
                  <a:srgbClr val="9CDCFE"/>
                </a:solidFill>
                <a:latin typeface="Consolas"/>
              </a:rPr>
              <a:t>data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: {</a:t>
            </a:r>
          </a:p>
          <a:p>
            <a:pPr marL="114300" indent="0">
              <a:buNone/>
            </a:pPr>
            <a:r>
              <a:rPr lang="ru-RU" sz="1200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ru-RU" sz="1200" dirty="0" err="1">
                <a:solidFill>
                  <a:srgbClr val="9CDCFE"/>
                </a:solidFill>
                <a:latin typeface="Consolas"/>
              </a:rPr>
              <a:t>language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ru-RU" sz="1200" dirty="0">
                <a:solidFill>
                  <a:srgbClr val="CE9178"/>
                </a:solidFill>
                <a:latin typeface="Consolas"/>
              </a:rPr>
              <a:t>''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ru-RU" sz="1200" dirty="0">
                <a:solidFill>
                  <a:srgbClr val="6A9955"/>
                </a:solidFill>
                <a:latin typeface="Consolas"/>
              </a:rPr>
              <a:t>// не забываем задать привязанное свойство в </a:t>
            </a:r>
            <a:r>
              <a:rPr lang="ru-RU" sz="1200" dirty="0" err="1">
                <a:solidFill>
                  <a:srgbClr val="6A9955"/>
                </a:solidFill>
                <a:latin typeface="Consolas"/>
              </a:rPr>
              <a:t>data</a:t>
            </a:r>
            <a:endParaRPr lang="ru-RU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200" dirty="0">
                <a:solidFill>
                  <a:srgbClr val="D4D4D4"/>
                </a:solidFill>
                <a:latin typeface="Consolas"/>
              </a:rPr>
              <a:t>    },</a:t>
            </a:r>
          </a:p>
          <a:p>
            <a:pPr marL="114300" indent="0">
              <a:buNone/>
            </a:pPr>
            <a:r>
              <a:rPr lang="ru-RU" sz="1200" dirty="0">
                <a:solidFill>
                  <a:srgbClr val="D4D4D4"/>
                </a:solidFill>
                <a:latin typeface="Consolas"/>
              </a:rPr>
              <a:t>});</a:t>
            </a:r>
          </a:p>
          <a:p>
            <a:pPr marL="114300" indent="0">
              <a:buNone/>
            </a:pPr>
            <a:endParaRPr lang="en-US" sz="1200" dirty="0" smtClean="0">
              <a:solidFill>
                <a:srgbClr val="B10EC8"/>
              </a:solidFill>
            </a:endParaRPr>
          </a:p>
          <a:p>
            <a:pPr marL="114300" indent="0">
              <a:buNone/>
            </a:pPr>
            <a:endParaRPr lang="en-US" sz="1200" dirty="0" smtClean="0">
              <a:solidFill>
                <a:srgbClr val="B10EC8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/>
              </a:rPr>
              <a:t>id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"app3"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Выберите язык</a:t>
            </a:r>
            <a:r>
              <a:rPr lang="ru-RU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 smtClean="0">
                <a:solidFill>
                  <a:srgbClr val="4EC9B0"/>
                </a:solidFill>
                <a:latin typeface="Consolas"/>
              </a:rPr>
              <a:t>type</a:t>
            </a:r>
            <a:r>
              <a:rPr lang="en-US" sz="1200" dirty="0" smtClean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 smtClean="0">
                <a:solidFill>
                  <a:srgbClr val="CE9178"/>
                </a:solidFill>
                <a:latin typeface="Consolas"/>
              </a:rPr>
              <a:t>"radio"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v-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model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language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/>
              </a:rPr>
              <a:t>value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CE9178"/>
                </a:solidFill>
                <a:latin typeface="Consolas"/>
              </a:rPr>
              <a:t>Русский"</a:t>
            </a:r>
            <a:r>
              <a:rPr lang="ru-RU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Русский</a:t>
            </a:r>
            <a:r>
              <a:rPr lang="ru-RU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 smtClean="0">
                <a:solidFill>
                  <a:srgbClr val="4EC9B0"/>
                </a:solidFill>
                <a:latin typeface="Consolas"/>
              </a:rPr>
              <a:t>type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"radio"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v-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model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language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/>
              </a:rPr>
              <a:t>value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ru-RU" sz="1200" dirty="0" err="1">
                <a:solidFill>
                  <a:srgbClr val="CE9178"/>
                </a:solidFill>
                <a:latin typeface="Consolas"/>
              </a:rPr>
              <a:t>Англиский</a:t>
            </a:r>
            <a:r>
              <a:rPr lang="ru-RU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ru-RU" sz="1200" dirty="0" err="1">
                <a:solidFill>
                  <a:srgbClr val="D4D4D4"/>
                </a:solidFill>
                <a:latin typeface="Consolas"/>
              </a:rPr>
              <a:t>Англиский</a:t>
            </a:r>
            <a:r>
              <a:rPr lang="ru-RU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 smtClean="0">
                <a:solidFill>
                  <a:srgbClr val="4EC9B0"/>
                </a:solidFill>
                <a:latin typeface="Consolas"/>
              </a:rPr>
              <a:t>type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"radio"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v-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model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language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/>
              </a:rPr>
              <a:t>value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CE9178"/>
                </a:solidFill>
                <a:latin typeface="Consolas"/>
              </a:rPr>
              <a:t>Немецкий"</a:t>
            </a:r>
            <a:r>
              <a:rPr lang="ru-RU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Немецкий</a:t>
            </a:r>
            <a:r>
              <a:rPr lang="ru-RU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Вы выбрали: </a:t>
            </a:r>
            <a:r>
              <a:rPr lang="ru-RU" sz="1200" dirty="0">
                <a:solidFill>
                  <a:srgbClr val="D16969"/>
                </a:solidFill>
                <a:latin typeface="Consolas"/>
              </a:rPr>
              <a:t>{{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language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D16969"/>
                </a:solidFill>
                <a:latin typeface="Consolas"/>
              </a:rPr>
              <a:t>}}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endParaRPr lang="en-US" sz="1200" dirty="0" smtClean="0">
              <a:solidFill>
                <a:srgbClr val="B10E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V-model. select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7920880" cy="421246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569CD6"/>
                </a:solidFill>
                <a:latin typeface="Consolas"/>
              </a:rPr>
              <a:t>let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app4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/>
              </a:rPr>
              <a:t>Vue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({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el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'#app4'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data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 {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selected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1200" dirty="0">
                <a:solidFill>
                  <a:srgbClr val="6A9955"/>
                </a:solidFill>
                <a:latin typeface="Consolas"/>
              </a:rPr>
              <a:t>// </a:t>
            </a:r>
            <a:r>
              <a:rPr lang="ru-RU" sz="1200" dirty="0">
                <a:solidFill>
                  <a:srgbClr val="6A9955"/>
                </a:solidFill>
                <a:latin typeface="Consolas"/>
              </a:rPr>
              <a:t>значение по умолчанию</a:t>
            </a:r>
            <a:endParaRPr lang="ru-RU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200" dirty="0">
                <a:solidFill>
                  <a:srgbClr val="D4D4D4"/>
                </a:solidFill>
                <a:latin typeface="Consolas"/>
              </a:rPr>
              <a:t>    },</a:t>
            </a:r>
          </a:p>
          <a:p>
            <a:pPr marL="114300" indent="0">
              <a:buNone/>
            </a:pPr>
            <a:r>
              <a:rPr lang="ru-RU" sz="1200" dirty="0">
                <a:solidFill>
                  <a:srgbClr val="D4D4D4"/>
                </a:solidFill>
                <a:latin typeface="Consolas"/>
              </a:rPr>
              <a:t>});</a:t>
            </a:r>
          </a:p>
          <a:p>
            <a:pPr marL="114300" indent="0">
              <a:buNone/>
            </a:pPr>
            <a:endParaRPr lang="en-US" sz="1200" dirty="0" smtClean="0">
              <a:solidFill>
                <a:srgbClr val="B10EC8"/>
              </a:solidFill>
            </a:endParaRPr>
          </a:p>
          <a:p>
            <a:pPr marL="114300" indent="0">
              <a:buNone/>
            </a:pPr>
            <a:endParaRPr lang="en-US" sz="1200" dirty="0" smtClean="0">
              <a:solidFill>
                <a:srgbClr val="B10EC8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/>
              </a:rPr>
              <a:t>id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"app4"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Выберите язык</a:t>
            </a:r>
            <a:r>
              <a:rPr lang="ru-RU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h2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select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v-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model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selected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option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Русский</a:t>
            </a:r>
            <a:r>
              <a:rPr lang="ru-RU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option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option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Английский</a:t>
            </a:r>
            <a:r>
              <a:rPr lang="ru-RU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option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option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Немецкий</a:t>
            </a:r>
            <a:r>
              <a:rPr lang="ru-RU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option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select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Вы выбрали: </a:t>
            </a:r>
            <a:r>
              <a:rPr lang="ru-RU" sz="1200" dirty="0">
                <a:solidFill>
                  <a:srgbClr val="D16969"/>
                </a:solidFill>
                <a:latin typeface="Consolas"/>
              </a:rPr>
              <a:t>{{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selected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D16969"/>
                </a:solidFill>
                <a:latin typeface="Consolas"/>
              </a:rPr>
              <a:t>}}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endParaRPr lang="en-US" sz="1200" dirty="0" smtClean="0">
              <a:solidFill>
                <a:srgbClr val="B10E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V-model. select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7920880" cy="421246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569CD6"/>
                </a:solidFill>
                <a:latin typeface="Consolas"/>
              </a:rPr>
              <a:t>let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app5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/>
              </a:rPr>
              <a:t>Vue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({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el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'#app5'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data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 {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selected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ru-RU" sz="1200" dirty="0">
                <a:solidFill>
                  <a:srgbClr val="CE9178"/>
                </a:solidFill>
                <a:latin typeface="Consolas"/>
              </a:rPr>
              <a:t>Русский'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ru-RU" sz="1200" dirty="0">
                <a:solidFill>
                  <a:srgbClr val="6A9955"/>
                </a:solidFill>
                <a:latin typeface="Consolas"/>
              </a:rPr>
              <a:t>// значение по умолчанию</a:t>
            </a:r>
            <a:endParaRPr lang="ru-RU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200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options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: [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ru-RU" sz="1200" dirty="0">
                <a:solidFill>
                  <a:srgbClr val="CE9178"/>
                </a:solidFill>
                <a:latin typeface="Consolas"/>
              </a:rPr>
              <a:t>Русский'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ru-RU" sz="1200" dirty="0">
                <a:solidFill>
                  <a:srgbClr val="CE9178"/>
                </a:solidFill>
                <a:latin typeface="Consolas"/>
              </a:rPr>
              <a:t>'Английский'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ru-RU" sz="1200" dirty="0">
                <a:solidFill>
                  <a:srgbClr val="CE9178"/>
                </a:solidFill>
                <a:latin typeface="Consolas"/>
              </a:rPr>
              <a:t>'Немецкий'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,</a:t>
            </a:r>
            <a:r>
              <a:rPr lang="ru-RU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ru-RU" sz="1200" dirty="0" err="1">
                <a:solidFill>
                  <a:srgbClr val="CE9178"/>
                </a:solidFill>
                <a:latin typeface="Consolas"/>
              </a:rPr>
              <a:t>Французкий</a:t>
            </a:r>
            <a:r>
              <a:rPr lang="ru-RU" sz="12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], </a:t>
            </a:r>
            <a:r>
              <a:rPr lang="ru-RU" sz="1200" dirty="0">
                <a:solidFill>
                  <a:srgbClr val="6A9955"/>
                </a:solidFill>
                <a:latin typeface="Consolas"/>
              </a:rPr>
              <a:t>// массив</a:t>
            </a:r>
            <a:endParaRPr lang="ru-RU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200" dirty="0">
                <a:solidFill>
                  <a:srgbClr val="D4D4D4"/>
                </a:solidFill>
                <a:latin typeface="Consolas"/>
              </a:rPr>
              <a:t>    },</a:t>
            </a:r>
          </a:p>
          <a:p>
            <a:pPr marL="114300" indent="0">
              <a:buNone/>
            </a:pPr>
            <a:r>
              <a:rPr lang="ru-RU" sz="1200" dirty="0">
                <a:solidFill>
                  <a:srgbClr val="D4D4D4"/>
                </a:solidFill>
                <a:latin typeface="Consolas"/>
              </a:rPr>
              <a:t>});</a:t>
            </a:r>
          </a:p>
          <a:p>
            <a:pPr marL="114300" indent="0">
              <a:buNone/>
            </a:pPr>
            <a:endParaRPr lang="en-US" sz="1200" dirty="0" smtClean="0">
              <a:solidFill>
                <a:srgbClr val="B10EC8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/>
              </a:rPr>
              <a:t>id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"app5"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select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v-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model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selected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option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v-</a:t>
            </a:r>
            <a:r>
              <a:rPr lang="en-US" sz="1200" dirty="0">
                <a:solidFill>
                  <a:srgbClr val="B5CEA8"/>
                </a:solidFill>
                <a:latin typeface="Consolas"/>
              </a:rPr>
              <a:t>for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option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options</a:t>
            </a:r>
            <a:r>
              <a:rPr lang="en-US" sz="12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D16969"/>
                </a:solidFill>
                <a:latin typeface="Consolas"/>
              </a:rPr>
              <a:t>{{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option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D16969"/>
                </a:solidFill>
                <a:latin typeface="Consolas"/>
              </a:rPr>
              <a:t>}}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option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select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Вы выбрали: </a:t>
            </a:r>
            <a:r>
              <a:rPr lang="ru-RU" sz="1200" dirty="0">
                <a:solidFill>
                  <a:srgbClr val="D16969"/>
                </a:solidFill>
                <a:latin typeface="Consolas"/>
              </a:rPr>
              <a:t>{{</a:t>
            </a:r>
            <a:r>
              <a:rPr lang="ru-RU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</a:rPr>
              <a:t>selected</a:t>
            </a:r>
            <a:r>
              <a:rPr lang="en-US" sz="12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200" dirty="0">
                <a:solidFill>
                  <a:srgbClr val="D16969"/>
                </a:solidFill>
                <a:latin typeface="Consolas"/>
              </a:rPr>
              <a:t>}}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2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endParaRPr lang="en-US" sz="1200" dirty="0" smtClean="0">
              <a:solidFill>
                <a:srgbClr val="B10E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Работа с атрибутами.</a:t>
            </a:r>
            <a:r>
              <a:rPr lang="en-US" sz="3200" dirty="0" smtClean="0"/>
              <a:t>  V-bind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200" dirty="0" smtClean="0">
              <a:solidFill>
                <a:srgbClr val="B10EC8"/>
              </a:solidFill>
            </a:endParaRPr>
          </a:p>
          <a:p>
            <a:pPr marL="114300" indent="0">
              <a:buNone/>
            </a:pPr>
            <a:endParaRPr lang="en-US" sz="1200" dirty="0">
              <a:solidFill>
                <a:srgbClr val="B10EC8"/>
              </a:solidFill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B10EC8"/>
                </a:solidFill>
              </a:rPr>
              <a:t>let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0000"/>
                </a:solidFill>
              </a:rPr>
              <a:t>app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B10EC8"/>
                </a:solidFill>
              </a:rPr>
              <a:t>new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0080"/>
                </a:solidFill>
              </a:rPr>
              <a:t>Vue</a:t>
            </a:r>
            <a:r>
              <a:rPr lang="en-US" sz="1200" dirty="0">
                <a:solidFill>
                  <a:srgbClr val="333B30"/>
                </a:solidFill>
              </a:rPr>
              <a:t>({</a:t>
            </a:r>
            <a:r>
              <a:rPr lang="en-US" sz="1200" dirty="0"/>
              <a:t>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el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'#app'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data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B3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355600" indent="0">
              <a:buNone/>
            </a:pPr>
            <a:r>
              <a:rPr lang="en-US" sz="1200" dirty="0" err="1" smtClean="0">
                <a:solidFill>
                  <a:srgbClr val="494C48"/>
                </a:solidFill>
              </a:rPr>
              <a:t>isDisabled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F128A"/>
                </a:solidFill>
              </a:rPr>
              <a:t>true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</a:rPr>
              <a:t>}</a:t>
            </a:r>
            <a:r>
              <a:rPr lang="en-US" sz="1200" dirty="0" smtClean="0">
                <a:solidFill>
                  <a:srgbClr val="000000"/>
                </a:solidFill>
              </a:rPr>
              <a:t>,</a:t>
            </a:r>
            <a:r>
              <a:rPr lang="en-US" sz="1200" dirty="0" smtClean="0"/>
              <a:t> </a:t>
            </a:r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</a:rPr>
              <a:t>})</a:t>
            </a:r>
            <a:r>
              <a:rPr lang="en-US" sz="1200" dirty="0" smtClean="0">
                <a:solidFill>
                  <a:srgbClr val="000000"/>
                </a:solidFill>
              </a:rPr>
              <a:t>;</a:t>
            </a:r>
          </a:p>
          <a:p>
            <a:pPr marL="114300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div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id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"app"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button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AD300E"/>
                </a:solidFill>
              </a:rPr>
              <a:t>v-bind:disabled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 err="1">
                <a:solidFill>
                  <a:srgbClr val="494C48"/>
                </a:solidFill>
              </a:rPr>
              <a:t>isDisabled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ru-RU" sz="1200" dirty="0"/>
              <a:t>Кнопка</a:t>
            </a:r>
            <a:r>
              <a:rPr lang="ru-RU" sz="1200" dirty="0">
                <a:solidFill>
                  <a:srgbClr val="804000"/>
                </a:solidFill>
              </a:rPr>
              <a:t>&lt;/</a:t>
            </a:r>
            <a:r>
              <a:rPr lang="en-US" sz="1200" dirty="0">
                <a:solidFill>
                  <a:srgbClr val="804000"/>
                </a:solidFill>
              </a:rPr>
              <a:t>button&gt;</a:t>
            </a:r>
            <a:r>
              <a:rPr lang="en-US" sz="1200" dirty="0"/>
              <a:t>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&lt;/</a:t>
            </a:r>
            <a:r>
              <a:rPr lang="en-US" sz="1200" dirty="0">
                <a:solidFill>
                  <a:srgbClr val="804000"/>
                </a:solidFill>
              </a:rPr>
              <a:t>div&gt;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9168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Работа с атрибутами.</a:t>
            </a:r>
            <a:r>
              <a:rPr lang="en-US" sz="3200" dirty="0" smtClean="0"/>
              <a:t>  V-bind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 smtClean="0">
                <a:solidFill>
                  <a:srgbClr val="B10EC8"/>
                </a:solidFill>
                <a:latin typeface="Times New Roman"/>
              </a:rPr>
              <a:t>let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app = </a:t>
            </a:r>
            <a:r>
              <a:rPr lang="en-US" sz="1200" dirty="0">
                <a:solidFill>
                  <a:srgbClr val="B10EC8"/>
                </a:solidFill>
                <a:latin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Times New Roman"/>
              </a:rPr>
              <a:t>Vue</a:t>
            </a:r>
            <a:r>
              <a:rPr lang="en-US" sz="1200" dirty="0">
                <a:solidFill>
                  <a:srgbClr val="333B30"/>
                </a:solidFill>
                <a:latin typeface="Times New Roman"/>
              </a:rPr>
              <a:t>({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 </a:t>
            </a:r>
            <a:endParaRPr lang="ru-RU" sz="1200" dirty="0" smtClean="0">
              <a:solidFill>
                <a:srgbClr val="000000"/>
              </a:solidFill>
              <a:latin typeface="Times New Roman"/>
            </a:endParaRPr>
          </a:p>
          <a:p>
            <a:pPr marL="268288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Times New Roman"/>
              </a:rPr>
              <a:t>el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1200" dirty="0">
                <a:solidFill>
                  <a:srgbClr val="756606"/>
                </a:solidFill>
                <a:latin typeface="Times New Roman"/>
              </a:rPr>
              <a:t>'#app'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, </a:t>
            </a:r>
            <a:endParaRPr lang="ru-RU" sz="1200" dirty="0" smtClean="0">
              <a:solidFill>
                <a:srgbClr val="000000"/>
              </a:solidFill>
              <a:latin typeface="Times New Roman"/>
            </a:endParaRPr>
          </a:p>
          <a:p>
            <a:pPr marL="268288" indent="0">
              <a:buNone/>
            </a:pPr>
            <a:r>
              <a:rPr lang="en-US" sz="1200" dirty="0" smtClean="0">
                <a:solidFill>
                  <a:srgbClr val="494C48"/>
                </a:solidFill>
                <a:latin typeface="Times New Roman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1200" dirty="0">
                <a:solidFill>
                  <a:srgbClr val="333B30"/>
                </a:solidFill>
                <a:latin typeface="Times New Roman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 </a:t>
            </a:r>
            <a:endParaRPr lang="ru-RU" sz="1200" dirty="0" smtClean="0">
              <a:solidFill>
                <a:srgbClr val="000000"/>
              </a:solidFill>
              <a:latin typeface="Times New Roman"/>
            </a:endParaRPr>
          </a:p>
          <a:p>
            <a:pPr marL="538163" indent="0">
              <a:buNone/>
            </a:pPr>
            <a:r>
              <a:rPr lang="en-US" sz="1200" dirty="0" err="1" smtClean="0">
                <a:solidFill>
                  <a:srgbClr val="494C48"/>
                </a:solidFill>
                <a:latin typeface="Times New Roman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1200" dirty="0">
                <a:solidFill>
                  <a:srgbClr val="756606"/>
                </a:solidFill>
                <a:latin typeface="Times New Roman"/>
              </a:rPr>
              <a:t>'header'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, </a:t>
            </a:r>
            <a:endParaRPr lang="ru-RU" sz="1200" dirty="0" smtClean="0">
              <a:solidFill>
                <a:srgbClr val="000000"/>
              </a:solidFill>
              <a:latin typeface="Times New Roman"/>
            </a:endParaRPr>
          </a:p>
          <a:p>
            <a:pPr marL="268288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Times New Roman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, </a:t>
            </a:r>
            <a:endParaRPr lang="ru-RU" sz="1200" dirty="0" smtClean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  <a:latin typeface="Times New Roman"/>
              </a:rPr>
              <a:t>})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</a:rPr>
              <a:t>;</a:t>
            </a:r>
            <a:endParaRPr lang="ru-RU" sz="1200" dirty="0" smtClean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buNone/>
            </a:pPr>
            <a:endParaRPr lang="en-US" sz="1200" dirty="0">
              <a:solidFill>
                <a:srgbClr val="000000"/>
              </a:solidFill>
              <a:latin typeface="Times New Roman"/>
            </a:endParaRPr>
          </a:p>
          <a:p>
            <a:pPr marL="114300" indent="0" algn="just">
              <a:buNone/>
            </a:pPr>
            <a:endParaRPr lang="en-US" sz="1200" dirty="0">
              <a:solidFill>
                <a:srgbClr val="333333"/>
              </a:solidFill>
              <a:latin typeface="Arial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4000"/>
                </a:solidFill>
                <a:latin typeface="Times New Roman"/>
              </a:rPr>
              <a:t>&lt;div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200" dirty="0">
                <a:solidFill>
                  <a:srgbClr val="AD300E"/>
                </a:solidFill>
                <a:latin typeface="Times New Roman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1200" dirty="0">
                <a:solidFill>
                  <a:srgbClr val="494C48"/>
                </a:solidFill>
                <a:latin typeface="Times New Roman"/>
              </a:rPr>
              <a:t>"app"</a:t>
            </a:r>
            <a:r>
              <a:rPr lang="en-US" sz="1200" dirty="0">
                <a:solidFill>
                  <a:srgbClr val="804000"/>
                </a:solidFill>
                <a:latin typeface="Times New Roman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 </a:t>
            </a:r>
            <a:endParaRPr lang="ru-RU" sz="1200" dirty="0" smtClean="0">
              <a:solidFill>
                <a:srgbClr val="000000"/>
              </a:solidFill>
              <a:latin typeface="Times New Roman"/>
            </a:endParaRPr>
          </a:p>
          <a:p>
            <a:pPr marL="411480" lvl="1" indent="0">
              <a:buNone/>
            </a:pPr>
            <a:r>
              <a:rPr lang="en-US" sz="1200" dirty="0" smtClean="0">
                <a:solidFill>
                  <a:srgbClr val="804000"/>
                </a:solidFill>
                <a:latin typeface="Times New Roman"/>
              </a:rPr>
              <a:t>&lt;</a:t>
            </a:r>
            <a:r>
              <a:rPr lang="en-US" sz="1200" dirty="0">
                <a:solidFill>
                  <a:srgbClr val="804000"/>
                </a:solidFill>
                <a:latin typeface="Times New Roman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200" dirty="0" err="1">
                <a:solidFill>
                  <a:srgbClr val="AD300E"/>
                </a:solidFill>
                <a:latin typeface="Times New Roman"/>
              </a:rPr>
              <a:t>v-bind:id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1200" dirty="0">
                <a:solidFill>
                  <a:srgbClr val="494C48"/>
                </a:solidFill>
                <a:latin typeface="Times New Roman"/>
              </a:rPr>
              <a:t>"</a:t>
            </a:r>
            <a:r>
              <a:rPr lang="en-US" sz="1200" dirty="0" err="1">
                <a:solidFill>
                  <a:srgbClr val="494C48"/>
                </a:solidFill>
                <a:latin typeface="Times New Roman"/>
              </a:rPr>
              <a:t>str</a:t>
            </a:r>
            <a:r>
              <a:rPr lang="en-US" sz="1200" dirty="0">
                <a:solidFill>
                  <a:srgbClr val="494C48"/>
                </a:solidFill>
                <a:latin typeface="Times New Roman"/>
              </a:rPr>
              <a:t>"</a:t>
            </a:r>
            <a:r>
              <a:rPr lang="en-US" sz="1200" dirty="0">
                <a:solidFill>
                  <a:srgbClr val="804000"/>
                </a:solidFill>
                <a:latin typeface="Times New Roman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Times New Roman"/>
              </a:rPr>
              <a:t>Абзац</a:t>
            </a:r>
            <a:r>
              <a:rPr lang="ru-RU" sz="1200" dirty="0">
                <a:solidFill>
                  <a:srgbClr val="804000"/>
                </a:solidFill>
                <a:latin typeface="Times New Roman"/>
              </a:rPr>
              <a:t>&lt;/</a:t>
            </a:r>
            <a:r>
              <a:rPr lang="en-US" sz="1200" dirty="0">
                <a:solidFill>
                  <a:srgbClr val="804000"/>
                </a:solidFill>
                <a:latin typeface="Times New Roman"/>
              </a:rPr>
              <a:t>p&gt;</a:t>
            </a:r>
            <a:r>
              <a:rPr lang="en-US" sz="1200" dirty="0">
                <a:solidFill>
                  <a:srgbClr val="000000"/>
                </a:solidFill>
                <a:latin typeface="Times New Roman"/>
              </a:rPr>
              <a:t> </a:t>
            </a:r>
            <a:endParaRPr lang="ru-RU" sz="1200" dirty="0" smtClean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  <a:latin typeface="Times New Roman"/>
              </a:rPr>
              <a:t>&lt;/</a:t>
            </a:r>
            <a:r>
              <a:rPr lang="en-US" sz="1200" dirty="0">
                <a:solidFill>
                  <a:srgbClr val="804000"/>
                </a:solidFill>
                <a:latin typeface="Times New Roman"/>
              </a:rPr>
              <a:t>div&gt;</a:t>
            </a:r>
            <a:endParaRPr lang="en-US" sz="12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28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87474"/>
            <a:ext cx="6872552" cy="59406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Работа с атрибутами.</a:t>
            </a:r>
            <a:r>
              <a:rPr lang="en-US" sz="3200" dirty="0" smtClean="0"/>
              <a:t>  V-bind</a:t>
            </a:r>
            <a:r>
              <a:rPr lang="ru-RU" sz="3200" dirty="0" smtClean="0"/>
              <a:t> (Классы)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B10EC8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app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B10EC8"/>
                </a:solidFill>
              </a:rPr>
              <a:t>new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0080"/>
                </a:solidFill>
              </a:rPr>
              <a:t>Vue</a:t>
            </a:r>
            <a:r>
              <a:rPr lang="en-US" sz="1200" dirty="0">
                <a:solidFill>
                  <a:srgbClr val="333B30"/>
                </a:solidFill>
              </a:rPr>
              <a:t>({</a:t>
            </a:r>
            <a:r>
              <a:rPr lang="en-US" sz="1200" dirty="0"/>
              <a:t> </a:t>
            </a:r>
            <a:endParaRPr lang="ru-RU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el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'#app'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endParaRPr lang="ru-RU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data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B30"/>
                </a:solidFill>
              </a:rPr>
              <a:t>{</a:t>
            </a:r>
            <a:r>
              <a:rPr lang="en-US" sz="1200" dirty="0"/>
              <a:t> </a:t>
            </a:r>
            <a:endParaRPr lang="ru-RU" sz="1200" dirty="0" smtClean="0"/>
          </a:p>
          <a:p>
            <a:pPr marL="355600" indent="0">
              <a:buNone/>
            </a:pPr>
            <a:r>
              <a:rPr lang="en-US" sz="1200" dirty="0" err="1" smtClean="0">
                <a:solidFill>
                  <a:srgbClr val="494C48"/>
                </a:solidFill>
              </a:rPr>
              <a:t>str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756606"/>
                </a:solidFill>
              </a:rPr>
              <a:t>'www'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/>
              <a:t> </a:t>
            </a:r>
            <a:endParaRPr lang="ru-RU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</a:rPr>
              <a:t>}</a:t>
            </a:r>
            <a:r>
              <a:rPr lang="en-US" sz="1200" dirty="0" smtClean="0">
                <a:solidFill>
                  <a:srgbClr val="000000"/>
                </a:solidFill>
              </a:rPr>
              <a:t>,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</a:rPr>
              <a:t>})</a:t>
            </a:r>
            <a:r>
              <a:rPr lang="en-US" sz="1200" dirty="0" smtClean="0">
                <a:solidFill>
                  <a:srgbClr val="000000"/>
                </a:solidFill>
              </a:rPr>
              <a:t>;</a:t>
            </a:r>
            <a:endParaRPr lang="ru-RU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div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id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"app"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en-US" sz="1200" dirty="0"/>
              <a:t> </a:t>
            </a:r>
            <a:endParaRPr lang="ru-RU" sz="1200" dirty="0" smtClean="0"/>
          </a:p>
          <a:p>
            <a:pPr marL="3556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p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AD300E"/>
                </a:solidFill>
              </a:rPr>
              <a:t>v-bind:class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 err="1">
                <a:solidFill>
                  <a:srgbClr val="494C48"/>
                </a:solidFill>
              </a:rPr>
              <a:t>str</a:t>
            </a:r>
            <a:r>
              <a:rPr lang="en-US" sz="1200" dirty="0">
                <a:solidFill>
                  <a:srgbClr val="494C48"/>
                </a:solidFill>
              </a:rPr>
              <a:t>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ru-RU" sz="1200" dirty="0"/>
              <a:t>Абзац</a:t>
            </a:r>
            <a:r>
              <a:rPr lang="ru-RU" sz="1200" dirty="0">
                <a:solidFill>
                  <a:srgbClr val="804000"/>
                </a:solidFill>
              </a:rPr>
              <a:t>&lt;/</a:t>
            </a:r>
            <a:r>
              <a:rPr lang="en-US" sz="1200" dirty="0">
                <a:solidFill>
                  <a:srgbClr val="804000"/>
                </a:solidFill>
              </a:rPr>
              <a:t>p&gt;</a:t>
            </a:r>
            <a:r>
              <a:rPr lang="en-US" sz="1200" dirty="0"/>
              <a:t> </a:t>
            </a:r>
            <a:endParaRPr lang="ru-RU" sz="1200" dirty="0" smtClean="0"/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&lt;/</a:t>
            </a:r>
            <a:r>
              <a:rPr lang="en-US" sz="1200" dirty="0">
                <a:solidFill>
                  <a:srgbClr val="804000"/>
                </a:solidFill>
              </a:rPr>
              <a:t>div&gt;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7467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87474"/>
            <a:ext cx="6872552" cy="59406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Работа с атрибутами.</a:t>
            </a:r>
            <a:r>
              <a:rPr lang="en-US" sz="3200" dirty="0" smtClean="0"/>
              <a:t>  V-bind</a:t>
            </a:r>
            <a:r>
              <a:rPr lang="ru-RU" sz="3200" dirty="0" smtClean="0"/>
              <a:t> (Классы)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200" dirty="0" smtClean="0">
                <a:solidFill>
                  <a:srgbClr val="B10EC8"/>
                </a:solidFill>
              </a:rPr>
              <a:t>let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app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=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B10EC8"/>
                </a:solidFill>
              </a:rPr>
              <a:t>new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000080"/>
                </a:solidFill>
              </a:rPr>
              <a:t>Vue</a:t>
            </a:r>
            <a:r>
              <a:rPr lang="en-US" sz="1200" dirty="0" smtClean="0">
                <a:solidFill>
                  <a:srgbClr val="333B30"/>
                </a:solidFill>
              </a:rPr>
              <a:t>({</a:t>
            </a:r>
            <a:r>
              <a:rPr lang="en-US" sz="1200" dirty="0" smtClean="0"/>
              <a:t> </a:t>
            </a:r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el</a:t>
            </a:r>
            <a:r>
              <a:rPr lang="en-US" sz="1200" dirty="0" smtClean="0">
                <a:solidFill>
                  <a:srgbClr val="000000"/>
                </a:solidFill>
              </a:rPr>
              <a:t>: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756606"/>
                </a:solidFill>
              </a:rPr>
              <a:t>'#app'</a:t>
            </a:r>
            <a:r>
              <a:rPr lang="en-US" sz="1200" dirty="0" smtClean="0">
                <a:solidFill>
                  <a:srgbClr val="000000"/>
                </a:solidFill>
              </a:rPr>
              <a:t>,</a:t>
            </a:r>
            <a:r>
              <a:rPr lang="en-US" sz="1200" dirty="0" smtClean="0"/>
              <a:t> </a:t>
            </a:r>
          </a:p>
          <a:p>
            <a:pPr marL="114300" indent="0">
              <a:buNone/>
            </a:pPr>
            <a:r>
              <a:rPr lang="en-US" sz="1200" dirty="0" smtClean="0">
                <a:solidFill>
                  <a:srgbClr val="494C48"/>
                </a:solidFill>
              </a:rPr>
              <a:t>data</a:t>
            </a:r>
            <a:r>
              <a:rPr lang="en-US" sz="1200" dirty="0" smtClean="0">
                <a:solidFill>
                  <a:srgbClr val="000000"/>
                </a:solidFill>
              </a:rPr>
              <a:t>: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333B3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268288" indent="0">
              <a:buNone/>
            </a:pPr>
            <a:r>
              <a:rPr lang="en-US" sz="1200" dirty="0" err="1" smtClean="0">
                <a:solidFill>
                  <a:srgbClr val="494C48"/>
                </a:solidFill>
              </a:rPr>
              <a:t>isActive</a:t>
            </a:r>
            <a:r>
              <a:rPr lang="en-US" sz="1200" dirty="0" smtClean="0">
                <a:solidFill>
                  <a:srgbClr val="000000"/>
                </a:solidFill>
              </a:rPr>
              <a:t>: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F128A"/>
                </a:solidFill>
              </a:rPr>
              <a:t>true</a:t>
            </a:r>
            <a:r>
              <a:rPr lang="en-US" sz="1200" dirty="0" smtClean="0">
                <a:solidFill>
                  <a:srgbClr val="000000"/>
                </a:solidFill>
              </a:rPr>
              <a:t>,</a:t>
            </a:r>
            <a:r>
              <a:rPr lang="en-US" sz="1200" dirty="0" smtClean="0"/>
              <a:t> </a:t>
            </a:r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</a:rPr>
              <a:t>}</a:t>
            </a:r>
            <a:r>
              <a:rPr lang="en-US" sz="1200" dirty="0" smtClean="0">
                <a:solidFill>
                  <a:srgbClr val="000000"/>
                </a:solidFill>
              </a:rPr>
              <a:t>,</a:t>
            </a:r>
            <a:r>
              <a:rPr lang="en-US" sz="1200" dirty="0" smtClean="0"/>
              <a:t> </a:t>
            </a:r>
          </a:p>
          <a:p>
            <a:pPr marL="114300" indent="0">
              <a:buNone/>
            </a:pPr>
            <a:r>
              <a:rPr lang="en-US" sz="1200" dirty="0" smtClean="0">
                <a:solidFill>
                  <a:srgbClr val="333B30"/>
                </a:solidFill>
              </a:rPr>
              <a:t>})</a:t>
            </a:r>
            <a:r>
              <a:rPr lang="en-US" sz="1200" dirty="0" smtClean="0">
                <a:solidFill>
                  <a:srgbClr val="000000"/>
                </a:solidFill>
              </a:rPr>
              <a:t>;</a:t>
            </a:r>
          </a:p>
          <a:p>
            <a:pPr marL="114300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div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AD300E"/>
                </a:solidFill>
              </a:rPr>
              <a:t>id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"app</a:t>
            </a:r>
            <a:r>
              <a:rPr lang="en-US" sz="1200" dirty="0" smtClean="0">
                <a:solidFill>
                  <a:srgbClr val="494C48"/>
                </a:solidFill>
              </a:rPr>
              <a:t>"</a:t>
            </a:r>
            <a:r>
              <a:rPr lang="en-US" sz="1200" dirty="0" smtClean="0">
                <a:solidFill>
                  <a:srgbClr val="804000"/>
                </a:solidFill>
              </a:rPr>
              <a:t>&gt;</a:t>
            </a:r>
          </a:p>
          <a:p>
            <a:pPr marL="268288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</a:t>
            </a:r>
            <a:r>
              <a:rPr lang="en-US" sz="1200" dirty="0">
                <a:solidFill>
                  <a:srgbClr val="804000"/>
                </a:solidFill>
              </a:rPr>
              <a:t>p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AD300E"/>
                </a:solidFill>
              </a:rPr>
              <a:t>v-bind:class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494C48"/>
                </a:solidFill>
              </a:rPr>
              <a:t>"{active: </a:t>
            </a:r>
            <a:r>
              <a:rPr lang="en-US" sz="1200" dirty="0" err="1">
                <a:solidFill>
                  <a:srgbClr val="494C48"/>
                </a:solidFill>
              </a:rPr>
              <a:t>isActive</a:t>
            </a:r>
            <a:r>
              <a:rPr lang="en-US" sz="1200" dirty="0">
                <a:solidFill>
                  <a:srgbClr val="494C48"/>
                </a:solidFill>
              </a:rPr>
              <a:t>}"</a:t>
            </a:r>
            <a:r>
              <a:rPr lang="en-US" sz="1200" dirty="0">
                <a:solidFill>
                  <a:srgbClr val="804000"/>
                </a:solidFill>
              </a:rPr>
              <a:t>&gt;</a:t>
            </a:r>
            <a:r>
              <a:rPr lang="ru-RU" sz="1200" dirty="0"/>
              <a:t>Абзац</a:t>
            </a:r>
            <a:r>
              <a:rPr lang="ru-RU" sz="1200" dirty="0">
                <a:solidFill>
                  <a:srgbClr val="804000"/>
                </a:solidFill>
              </a:rPr>
              <a:t>&lt;/</a:t>
            </a:r>
            <a:r>
              <a:rPr lang="en-US" sz="1200" dirty="0">
                <a:solidFill>
                  <a:srgbClr val="804000"/>
                </a:solidFill>
              </a:rPr>
              <a:t>p</a:t>
            </a:r>
            <a:r>
              <a:rPr lang="en-US" sz="1200" dirty="0" smtClean="0">
                <a:solidFill>
                  <a:srgbClr val="804000"/>
                </a:solidFill>
              </a:rPr>
              <a:t>&gt;</a:t>
            </a:r>
          </a:p>
          <a:p>
            <a:pPr marL="114300" indent="0">
              <a:buNone/>
            </a:pPr>
            <a:r>
              <a:rPr lang="en-US" sz="1200" dirty="0" smtClean="0">
                <a:solidFill>
                  <a:srgbClr val="804000"/>
                </a:solidFill>
              </a:rPr>
              <a:t>&lt;/</a:t>
            </a:r>
            <a:r>
              <a:rPr lang="en-US" sz="1200" dirty="0">
                <a:solidFill>
                  <a:srgbClr val="804000"/>
                </a:solidFill>
              </a:rPr>
              <a:t>div&gt;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6921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87474"/>
            <a:ext cx="6872552" cy="59406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Модификаторы событий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fontScale="92500" lnSpcReduction="20000"/>
          </a:bodyPr>
          <a:lstStyle/>
          <a:p>
            <a:r>
              <a:rPr lang="en-US" sz="1200" dirty="0"/>
              <a:t>.stop</a:t>
            </a:r>
          </a:p>
          <a:p>
            <a:r>
              <a:rPr lang="en-US" sz="1200" dirty="0"/>
              <a:t>.prevent</a:t>
            </a:r>
          </a:p>
          <a:p>
            <a:r>
              <a:rPr lang="en-US" sz="1200" dirty="0"/>
              <a:t>.capture</a:t>
            </a:r>
          </a:p>
          <a:p>
            <a:r>
              <a:rPr lang="en-US" sz="1200" dirty="0"/>
              <a:t>.self</a:t>
            </a:r>
          </a:p>
          <a:p>
            <a:r>
              <a:rPr lang="en-US" sz="1200" dirty="0"/>
              <a:t>.once</a:t>
            </a:r>
          </a:p>
          <a:p>
            <a:r>
              <a:rPr lang="en-US" sz="1200" dirty="0"/>
              <a:t>.passive</a:t>
            </a:r>
          </a:p>
          <a:p>
            <a:pPr marL="114300" indent="0">
              <a:buNone/>
            </a:pPr>
            <a:endParaRPr lang="ru-RU" sz="1200" dirty="0" smtClean="0"/>
          </a:p>
          <a:p>
            <a:pPr marL="114300" indent="0">
              <a:buNone/>
            </a:pPr>
            <a:r>
              <a:rPr lang="ru-RU" sz="1200" dirty="0">
                <a:solidFill>
                  <a:srgbClr val="707070"/>
                </a:solidFill>
                <a:latin typeface="Roboto Mono"/>
              </a:rPr>
              <a:t>&lt;!-- событие </a:t>
            </a:r>
            <a:r>
              <a:rPr lang="ru-RU" sz="1200" dirty="0" err="1">
                <a:solidFill>
                  <a:srgbClr val="707070"/>
                </a:solidFill>
                <a:latin typeface="Roboto Mono"/>
              </a:rPr>
              <a:t>click</a:t>
            </a:r>
            <a:r>
              <a:rPr lang="ru-RU" sz="1200" dirty="0">
                <a:solidFill>
                  <a:srgbClr val="707070"/>
                </a:solidFill>
                <a:latin typeface="Roboto Mono"/>
              </a:rPr>
              <a:t> не будет всплывать дальше --&gt;</a:t>
            </a:r>
            <a:r>
              <a:rPr lang="ru-RU" sz="1200" dirty="0">
                <a:solidFill>
                  <a:srgbClr val="525252"/>
                </a:solidFill>
                <a:latin typeface="Roboto Mono"/>
              </a:rPr>
              <a:t> </a:t>
            </a:r>
            <a:endParaRPr lang="ru-RU" sz="1200" dirty="0" smtClean="0">
              <a:solidFill>
                <a:srgbClr val="525252"/>
              </a:solidFill>
              <a:latin typeface="Roboto Mono"/>
            </a:endParaRPr>
          </a:p>
          <a:p>
            <a:pPr marL="114300" indent="0">
              <a:buNone/>
            </a:pPr>
            <a:r>
              <a:rPr lang="ru-RU" sz="1200" dirty="0" smtClean="0">
                <a:solidFill>
                  <a:srgbClr val="2973B7"/>
                </a:solidFill>
                <a:latin typeface="Roboto Mono"/>
              </a:rPr>
              <a:t>&lt;</a:t>
            </a:r>
            <a:r>
              <a:rPr lang="ru-RU" sz="1200" dirty="0">
                <a:solidFill>
                  <a:srgbClr val="2973B7"/>
                </a:solidFill>
                <a:latin typeface="Roboto Mono"/>
              </a:rPr>
              <a:t>a </a:t>
            </a:r>
            <a:r>
              <a:rPr lang="ru-RU" sz="1200" dirty="0" err="1">
                <a:solidFill>
                  <a:srgbClr val="2973B7"/>
                </a:solidFill>
                <a:latin typeface="Roboto Mono"/>
              </a:rPr>
              <a:t>v-on:click.stop</a:t>
            </a:r>
            <a:r>
              <a:rPr lang="ru-RU" sz="12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ru-RU" sz="12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ru-RU" sz="1200" dirty="0" err="1">
                <a:solidFill>
                  <a:srgbClr val="42B983"/>
                </a:solidFill>
                <a:latin typeface="Roboto Mono"/>
              </a:rPr>
              <a:t>doThis</a:t>
            </a:r>
            <a:r>
              <a:rPr lang="ru-RU" sz="12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ru-RU" sz="1200" dirty="0">
                <a:solidFill>
                  <a:srgbClr val="2973B7"/>
                </a:solidFill>
                <a:latin typeface="Roboto Mono"/>
              </a:rPr>
              <a:t>&gt;&lt;/a</a:t>
            </a:r>
            <a:r>
              <a:rPr lang="ru-RU" sz="1200" dirty="0" smtClean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pPr marL="114300" indent="0">
              <a:buNone/>
            </a:pPr>
            <a:endParaRPr lang="ru-RU" sz="1200" dirty="0">
              <a:solidFill>
                <a:srgbClr val="2973B7"/>
              </a:solidFill>
              <a:latin typeface="Roboto Mono"/>
            </a:endParaRPr>
          </a:p>
          <a:p>
            <a:pPr marL="114300" indent="0">
              <a:buNone/>
            </a:pPr>
            <a:r>
              <a:rPr lang="ru-RU" sz="1200" dirty="0">
                <a:solidFill>
                  <a:srgbClr val="707070"/>
                </a:solidFill>
                <a:latin typeface="Roboto Mono"/>
              </a:rPr>
              <a:t>&lt;!-- событие </a:t>
            </a:r>
            <a:r>
              <a:rPr lang="en-US" sz="1200" dirty="0">
                <a:solidFill>
                  <a:srgbClr val="707070"/>
                </a:solidFill>
                <a:latin typeface="Roboto Mono"/>
              </a:rPr>
              <a:t>submit </a:t>
            </a:r>
            <a:r>
              <a:rPr lang="ru-RU" sz="1200" dirty="0">
                <a:solidFill>
                  <a:srgbClr val="707070"/>
                </a:solidFill>
                <a:latin typeface="Roboto Mono"/>
              </a:rPr>
              <a:t>больше не будет перезагружать страницу --&gt;</a:t>
            </a:r>
            <a:r>
              <a:rPr lang="ru-RU" sz="1200" dirty="0">
                <a:solidFill>
                  <a:srgbClr val="525252"/>
                </a:solidFill>
                <a:latin typeface="Roboto Mono"/>
              </a:rPr>
              <a:t> </a:t>
            </a:r>
            <a:endParaRPr lang="ru-RU" sz="1200" dirty="0" smtClean="0">
              <a:solidFill>
                <a:srgbClr val="525252"/>
              </a:solidFill>
              <a:latin typeface="Roboto Mono"/>
            </a:endParaRPr>
          </a:p>
          <a:p>
            <a:pPr marL="114300" indent="0">
              <a:buNone/>
            </a:pPr>
            <a:r>
              <a:rPr lang="ru-RU" sz="1200" dirty="0" smtClean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200" dirty="0">
                <a:solidFill>
                  <a:srgbClr val="2973B7"/>
                </a:solidFill>
                <a:latin typeface="Roboto Mono"/>
              </a:rPr>
              <a:t>form </a:t>
            </a:r>
            <a:r>
              <a:rPr lang="en-US" sz="1200" dirty="0" err="1">
                <a:solidFill>
                  <a:srgbClr val="2973B7"/>
                </a:solidFill>
                <a:latin typeface="Roboto Mono"/>
              </a:rPr>
              <a:t>v-on:submit.prevent</a:t>
            </a:r>
            <a:r>
              <a:rPr lang="en-US" sz="12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12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1200" dirty="0" err="1">
                <a:solidFill>
                  <a:srgbClr val="42B983"/>
                </a:solidFill>
                <a:latin typeface="Roboto Mono"/>
              </a:rPr>
              <a:t>onSubmit</a:t>
            </a:r>
            <a:r>
              <a:rPr lang="en-US" sz="12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1200" dirty="0">
                <a:solidFill>
                  <a:srgbClr val="2973B7"/>
                </a:solidFill>
                <a:latin typeface="Roboto Mono"/>
              </a:rPr>
              <a:t>&gt;&lt;/form</a:t>
            </a:r>
            <a:r>
              <a:rPr lang="en-US" sz="1200" dirty="0" smtClean="0">
                <a:solidFill>
                  <a:srgbClr val="2973B7"/>
                </a:solidFill>
                <a:latin typeface="Roboto Mono"/>
              </a:rPr>
              <a:t>&gt;</a:t>
            </a:r>
            <a:endParaRPr lang="ru-RU" sz="1200" dirty="0" smtClean="0">
              <a:solidFill>
                <a:srgbClr val="2973B7"/>
              </a:solidFill>
              <a:latin typeface="Roboto Mono"/>
            </a:endParaRPr>
          </a:p>
          <a:p>
            <a:pPr marL="114300" indent="0">
              <a:buNone/>
            </a:pPr>
            <a:endParaRPr lang="ru-RU" sz="1200" dirty="0">
              <a:solidFill>
                <a:srgbClr val="2973B7"/>
              </a:solidFill>
              <a:latin typeface="Roboto Mono"/>
            </a:endParaRPr>
          </a:p>
          <a:p>
            <a:pPr marL="114300" indent="0">
              <a:buNone/>
            </a:pPr>
            <a:r>
              <a:rPr lang="ru-RU" sz="1200" dirty="0">
                <a:solidFill>
                  <a:srgbClr val="707070"/>
                </a:solidFill>
                <a:latin typeface="Roboto Mono"/>
              </a:rPr>
              <a:t>&lt;!-- модификаторы можно объединять в цепочки --&gt;</a:t>
            </a:r>
            <a:r>
              <a:rPr lang="ru-RU" sz="1200" dirty="0">
                <a:solidFill>
                  <a:srgbClr val="525252"/>
                </a:solidFill>
                <a:latin typeface="Roboto Mono"/>
              </a:rPr>
              <a:t> </a:t>
            </a:r>
            <a:endParaRPr lang="ru-RU" sz="1200" dirty="0" smtClean="0">
              <a:solidFill>
                <a:srgbClr val="525252"/>
              </a:solidFill>
              <a:latin typeface="Roboto Mono"/>
            </a:endParaRPr>
          </a:p>
          <a:p>
            <a:pPr marL="114300" indent="0">
              <a:buNone/>
            </a:pPr>
            <a:r>
              <a:rPr lang="ru-RU" sz="1200" dirty="0" smtClean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200" dirty="0">
                <a:solidFill>
                  <a:srgbClr val="2973B7"/>
                </a:solidFill>
                <a:latin typeface="Roboto Mono"/>
              </a:rPr>
              <a:t>a </a:t>
            </a:r>
            <a:r>
              <a:rPr lang="en-US" sz="1200" dirty="0" err="1">
                <a:solidFill>
                  <a:srgbClr val="2973B7"/>
                </a:solidFill>
                <a:latin typeface="Roboto Mono"/>
              </a:rPr>
              <a:t>v-on:click.stop.prevent</a:t>
            </a:r>
            <a:r>
              <a:rPr lang="en-US" sz="12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12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1200" dirty="0" err="1">
                <a:solidFill>
                  <a:srgbClr val="42B983"/>
                </a:solidFill>
                <a:latin typeface="Roboto Mono"/>
              </a:rPr>
              <a:t>doThat</a:t>
            </a:r>
            <a:r>
              <a:rPr lang="en-US" sz="12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1200" dirty="0">
                <a:solidFill>
                  <a:srgbClr val="2973B7"/>
                </a:solidFill>
                <a:latin typeface="Roboto Mono"/>
              </a:rPr>
              <a:t>&gt;&lt;/a&gt;</a:t>
            </a:r>
            <a:r>
              <a:rPr lang="en-US" sz="1200" dirty="0">
                <a:solidFill>
                  <a:srgbClr val="525252"/>
                </a:solidFill>
                <a:latin typeface="Roboto Mono"/>
              </a:rPr>
              <a:t> </a:t>
            </a:r>
            <a:endParaRPr lang="ru-RU" sz="1200" dirty="0" smtClean="0">
              <a:solidFill>
                <a:srgbClr val="525252"/>
              </a:solidFill>
              <a:latin typeface="Roboto Mono"/>
            </a:endParaRPr>
          </a:p>
          <a:p>
            <a:pPr marL="114300" indent="0">
              <a:buNone/>
            </a:pPr>
            <a:endParaRPr lang="ru-RU" sz="1200" dirty="0" smtClean="0">
              <a:solidFill>
                <a:srgbClr val="525252"/>
              </a:solidFill>
              <a:latin typeface="Roboto Mono"/>
            </a:endParaRPr>
          </a:p>
          <a:p>
            <a:pPr marL="114300" indent="0">
              <a:buNone/>
            </a:pPr>
            <a:r>
              <a:rPr lang="ru-RU" sz="1200" dirty="0">
                <a:solidFill>
                  <a:srgbClr val="707070"/>
                </a:solidFill>
                <a:latin typeface="Roboto Mono"/>
              </a:rPr>
              <a:t>&lt;!-- и использовать без указания метода-обработчика --&gt;</a:t>
            </a:r>
            <a:r>
              <a:rPr lang="ru-RU" sz="1200" dirty="0">
                <a:solidFill>
                  <a:srgbClr val="525252"/>
                </a:solidFill>
                <a:latin typeface="Roboto Mono"/>
              </a:rPr>
              <a:t> </a:t>
            </a:r>
            <a:endParaRPr lang="ru-RU" sz="1200" dirty="0" smtClean="0">
              <a:solidFill>
                <a:srgbClr val="525252"/>
              </a:solidFill>
              <a:latin typeface="Roboto Mono"/>
            </a:endParaRPr>
          </a:p>
          <a:p>
            <a:pPr marL="114300" indent="0">
              <a:buNone/>
            </a:pPr>
            <a:r>
              <a:rPr lang="ru-RU" sz="1200" dirty="0" smtClean="0">
                <a:solidFill>
                  <a:srgbClr val="2973B7"/>
                </a:solidFill>
                <a:latin typeface="Roboto Mono"/>
              </a:rPr>
              <a:t>&lt;</a:t>
            </a:r>
            <a:r>
              <a:rPr lang="ru-RU" sz="1200" dirty="0" err="1">
                <a:solidFill>
                  <a:srgbClr val="2973B7"/>
                </a:solidFill>
                <a:latin typeface="Roboto Mono"/>
              </a:rPr>
              <a:t>form</a:t>
            </a:r>
            <a:r>
              <a:rPr lang="ru-RU" sz="12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ru-RU" sz="1200" dirty="0" err="1">
                <a:solidFill>
                  <a:srgbClr val="2973B7"/>
                </a:solidFill>
                <a:latin typeface="Roboto Mono"/>
              </a:rPr>
              <a:t>v-on:submit.prevent</a:t>
            </a:r>
            <a:r>
              <a:rPr lang="ru-RU" sz="1200" dirty="0">
                <a:solidFill>
                  <a:srgbClr val="2973B7"/>
                </a:solidFill>
                <a:latin typeface="Roboto Mono"/>
              </a:rPr>
              <a:t>&gt;&lt;/</a:t>
            </a:r>
            <a:r>
              <a:rPr lang="ru-RU" sz="1200" dirty="0" err="1">
                <a:solidFill>
                  <a:srgbClr val="2973B7"/>
                </a:solidFill>
                <a:latin typeface="Roboto Mono"/>
              </a:rPr>
              <a:t>form</a:t>
            </a:r>
            <a:r>
              <a:rPr lang="ru-RU" sz="1200" dirty="0" smtClean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pPr marL="114300" indent="0">
              <a:buNone/>
            </a:pPr>
            <a:endParaRPr lang="ru-RU" sz="1200" dirty="0">
              <a:solidFill>
                <a:srgbClr val="2973B7"/>
              </a:solidFill>
              <a:latin typeface="Roboto Mono"/>
            </a:endParaRPr>
          </a:p>
          <a:p>
            <a:pPr marL="114300" indent="0">
              <a:buNone/>
            </a:pPr>
            <a:r>
              <a:rPr lang="ru-RU" sz="1100" dirty="0">
                <a:solidFill>
                  <a:srgbClr val="707070"/>
                </a:solidFill>
                <a:latin typeface="Roboto Mono"/>
              </a:rPr>
              <a:t>&lt;!-- вызов обработчика только в случае наступления события непосредственно --&gt;</a:t>
            </a:r>
            <a:r>
              <a:rPr lang="ru-RU" sz="1100" dirty="0">
                <a:solidFill>
                  <a:srgbClr val="525252"/>
                </a:solidFill>
                <a:latin typeface="Roboto Mono"/>
              </a:rPr>
              <a:t> </a:t>
            </a:r>
            <a:endParaRPr lang="ru-RU" sz="1100" dirty="0" smtClean="0">
              <a:solidFill>
                <a:srgbClr val="525252"/>
              </a:solidFill>
              <a:latin typeface="Roboto Mono"/>
            </a:endParaRPr>
          </a:p>
          <a:p>
            <a:pPr marL="114300" indent="0">
              <a:buNone/>
            </a:pPr>
            <a:r>
              <a:rPr lang="ru-RU" sz="1100" dirty="0" smtClean="0">
                <a:solidFill>
                  <a:srgbClr val="707070"/>
                </a:solidFill>
                <a:latin typeface="Roboto Mono"/>
              </a:rPr>
              <a:t>&lt;!-- </a:t>
            </a:r>
            <a:r>
              <a:rPr lang="ru-RU" sz="1100" dirty="0">
                <a:solidFill>
                  <a:srgbClr val="707070"/>
                </a:solidFill>
                <a:latin typeface="Roboto Mono"/>
              </a:rPr>
              <a:t>на данном элементе (то есть не на дочернем компоненте) --&gt;</a:t>
            </a:r>
            <a:r>
              <a:rPr lang="ru-RU" sz="1100" dirty="0">
                <a:solidFill>
                  <a:srgbClr val="525252"/>
                </a:solidFill>
                <a:latin typeface="Roboto Mono"/>
              </a:rPr>
              <a:t> </a:t>
            </a:r>
            <a:endParaRPr lang="ru-RU" sz="1100" dirty="0" smtClean="0">
              <a:solidFill>
                <a:srgbClr val="525252"/>
              </a:solidFill>
              <a:latin typeface="Roboto Mono"/>
            </a:endParaRPr>
          </a:p>
          <a:p>
            <a:pPr marL="114300" indent="0">
              <a:buNone/>
            </a:pPr>
            <a:r>
              <a:rPr lang="ru-RU" sz="1100" dirty="0" smtClean="0">
                <a:solidFill>
                  <a:srgbClr val="2973B7"/>
                </a:solidFill>
                <a:latin typeface="Roboto Mono"/>
              </a:rPr>
              <a:t>&lt;</a:t>
            </a:r>
            <a:r>
              <a:rPr lang="ru-RU" sz="1100" dirty="0" err="1">
                <a:solidFill>
                  <a:srgbClr val="2973B7"/>
                </a:solidFill>
                <a:latin typeface="Roboto Mono"/>
              </a:rPr>
              <a:t>div</a:t>
            </a:r>
            <a:r>
              <a:rPr lang="ru-RU" sz="11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ru-RU" sz="1100" dirty="0" err="1">
                <a:solidFill>
                  <a:srgbClr val="2973B7"/>
                </a:solidFill>
                <a:latin typeface="Roboto Mono"/>
              </a:rPr>
              <a:t>v-on:click.self</a:t>
            </a:r>
            <a:r>
              <a:rPr lang="ru-RU" sz="11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ru-RU" sz="11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ru-RU" sz="1100" dirty="0" err="1">
                <a:solidFill>
                  <a:srgbClr val="42B983"/>
                </a:solidFill>
                <a:latin typeface="Roboto Mono"/>
              </a:rPr>
              <a:t>doThat</a:t>
            </a:r>
            <a:r>
              <a:rPr lang="ru-RU" sz="11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ru-RU" sz="11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ru-RU" sz="1100" dirty="0">
                <a:solidFill>
                  <a:srgbClr val="525252"/>
                </a:solidFill>
                <a:latin typeface="Roboto Mono"/>
              </a:rPr>
              <a:t>...</a:t>
            </a:r>
            <a:r>
              <a:rPr lang="ru-RU" sz="1100" dirty="0">
                <a:solidFill>
                  <a:srgbClr val="2973B7"/>
                </a:solidFill>
                <a:latin typeface="Roboto Mono"/>
              </a:rPr>
              <a:t>&lt;/</a:t>
            </a:r>
            <a:r>
              <a:rPr lang="ru-RU" sz="1100" dirty="0" err="1">
                <a:solidFill>
                  <a:srgbClr val="2973B7"/>
                </a:solidFill>
                <a:latin typeface="Roboto Mono"/>
              </a:rPr>
              <a:t>div</a:t>
            </a:r>
            <a:r>
              <a:rPr lang="ru-RU" sz="1100" dirty="0">
                <a:solidFill>
                  <a:srgbClr val="2973B7"/>
                </a:solidFill>
                <a:latin typeface="Roboto Mono"/>
              </a:rPr>
              <a:t>&gt;</a:t>
            </a:r>
            <a:endParaRPr lang="ru-RU" sz="1200" dirty="0">
              <a:solidFill>
                <a:srgbClr val="525252"/>
              </a:solidFill>
              <a:latin typeface="Roboto Mono"/>
            </a:endParaRPr>
          </a:p>
          <a:p>
            <a:pPr marL="114300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210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87474"/>
            <a:ext cx="6872552" cy="59406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Модификаторы клавиш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r>
              <a:rPr lang="en-US" sz="1100" dirty="0"/>
              <a:t>.enter</a:t>
            </a:r>
          </a:p>
          <a:p>
            <a:r>
              <a:rPr lang="en-US" sz="1100" dirty="0"/>
              <a:t>.tab</a:t>
            </a:r>
          </a:p>
          <a:p>
            <a:r>
              <a:rPr lang="en-US" sz="1100" dirty="0"/>
              <a:t>.delete (</a:t>
            </a:r>
            <a:r>
              <a:rPr lang="ru-RU" sz="1100" dirty="0"/>
              <a:t>ловит как «</a:t>
            </a:r>
            <a:r>
              <a:rPr lang="en-US" sz="1100" dirty="0"/>
              <a:t>Delete», </a:t>
            </a:r>
            <a:r>
              <a:rPr lang="ru-RU" sz="1100" dirty="0"/>
              <a:t>так и «</a:t>
            </a:r>
            <a:r>
              <a:rPr lang="en-US" sz="1100" dirty="0"/>
              <a:t>Backspace»)</a:t>
            </a:r>
          </a:p>
          <a:p>
            <a:r>
              <a:rPr lang="en-US" sz="1100" dirty="0"/>
              <a:t>.esc</a:t>
            </a:r>
          </a:p>
          <a:p>
            <a:r>
              <a:rPr lang="en-US" sz="1100" dirty="0"/>
              <a:t>.space</a:t>
            </a:r>
          </a:p>
          <a:p>
            <a:r>
              <a:rPr lang="en-US" sz="1100" dirty="0"/>
              <a:t>.up</a:t>
            </a:r>
          </a:p>
          <a:p>
            <a:r>
              <a:rPr lang="en-US" sz="1100" dirty="0"/>
              <a:t>.down</a:t>
            </a:r>
          </a:p>
          <a:p>
            <a:r>
              <a:rPr lang="en-US" sz="1100" dirty="0"/>
              <a:t>.left</a:t>
            </a:r>
          </a:p>
          <a:p>
            <a:r>
              <a:rPr lang="en-US" sz="1100" dirty="0"/>
              <a:t>.</a:t>
            </a:r>
            <a:r>
              <a:rPr lang="en-US" sz="1100" dirty="0" smtClean="0"/>
              <a:t>right</a:t>
            </a:r>
            <a:endParaRPr lang="ru-RU" sz="1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2859782"/>
            <a:ext cx="5544616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en-US" sz="11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input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type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"text"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 v-</a:t>
            </a:r>
            <a:r>
              <a:rPr lang="en-US" sz="1100" dirty="0">
                <a:solidFill>
                  <a:srgbClr val="B5CEA8"/>
                </a:solidFill>
                <a:latin typeface="Consolas"/>
              </a:rPr>
              <a:t>model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name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nsolas"/>
              </a:rPr>
              <a:t>v-</a:t>
            </a:r>
            <a:r>
              <a:rPr lang="en-US" sz="1100" dirty="0" err="1">
                <a:solidFill>
                  <a:srgbClr val="B5CEA8"/>
                </a:solidFill>
                <a:latin typeface="Consolas"/>
              </a:rPr>
              <a:t>on</a:t>
            </a:r>
            <a:r>
              <a:rPr lang="en-US" sz="1100" dirty="0" err="1">
                <a:solidFill>
                  <a:srgbClr val="D4D4D4"/>
                </a:solidFill>
                <a:latin typeface="Consolas"/>
              </a:rPr>
              <a:t>:keyup.</a:t>
            </a:r>
            <a:r>
              <a:rPr lang="en-US" sz="1100" dirty="0" err="1">
                <a:solidFill>
                  <a:srgbClr val="569CD6"/>
                </a:solidFill>
                <a:latin typeface="Consolas"/>
              </a:rPr>
              <a:t>enter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100" dirty="0">
                <a:solidFill>
                  <a:srgbClr val="9CDCFE"/>
                </a:solidFill>
                <a:latin typeface="Consolas"/>
              </a:rPr>
              <a:t>show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1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1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89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87474"/>
            <a:ext cx="6872552" cy="59406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Компоненты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/>
              </a:rPr>
              <a:t>Vue.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component</a:t>
            </a:r>
            <a:r>
              <a:rPr lang="en-US" sz="1100" dirty="0">
                <a:solidFill>
                  <a:srgbClr val="333B30"/>
                </a:solidFill>
                <a:latin typeface="Consolas"/>
              </a:rPr>
              <a:t>(</a:t>
            </a:r>
            <a:r>
              <a:rPr lang="ru-RU" sz="1100" dirty="0">
                <a:solidFill>
                  <a:srgbClr val="000000"/>
                </a:solidFill>
                <a:latin typeface="Consolas"/>
              </a:rPr>
              <a:t>название компонента, </a:t>
            </a:r>
            <a:r>
              <a:rPr lang="ru-RU" sz="11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ru-RU" sz="11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100" dirty="0" smtClean="0">
                <a:solidFill>
                  <a:srgbClr val="000000"/>
                </a:solidFill>
                <a:latin typeface="Consolas"/>
              </a:rPr>
              <a:t>настройки </a:t>
            </a:r>
          </a:p>
          <a:p>
            <a:pPr marL="114300" indent="0">
              <a:buNone/>
            </a:pPr>
            <a:r>
              <a:rPr lang="ru-RU" sz="1100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ru-RU" sz="11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endParaRPr lang="ru-RU" sz="11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100" dirty="0" smtClean="0"/>
              <a:t>Компоненты </a:t>
            </a:r>
            <a:r>
              <a:rPr lang="ru-RU" sz="1100" dirty="0"/>
              <a:t>следует создавать до команды </a:t>
            </a:r>
            <a:r>
              <a:rPr lang="ru-RU" sz="1100" b="1" dirty="0" err="1"/>
              <a:t>new</a:t>
            </a:r>
            <a:r>
              <a:rPr lang="ru-RU" sz="1100" b="1" dirty="0"/>
              <a:t> </a:t>
            </a:r>
            <a:r>
              <a:rPr lang="ru-RU" sz="1100" b="1" dirty="0" err="1" smtClean="0"/>
              <a:t>Vue</a:t>
            </a:r>
            <a:r>
              <a:rPr lang="ru-RU" sz="1100" dirty="0" smtClean="0"/>
              <a:t>:</a:t>
            </a:r>
          </a:p>
          <a:p>
            <a:pPr marL="11430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/>
              </a:rPr>
              <a:t>Vue.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component</a:t>
            </a:r>
            <a:r>
              <a:rPr lang="en-US" sz="1100" dirty="0">
                <a:solidFill>
                  <a:srgbClr val="333B30"/>
                </a:solidFill>
                <a:latin typeface="Consolas"/>
              </a:rPr>
              <a:t>(</a:t>
            </a:r>
            <a:r>
              <a:rPr lang="ru-RU" sz="1100" dirty="0">
                <a:solidFill>
                  <a:srgbClr val="000000"/>
                </a:solidFill>
                <a:latin typeface="Consolas"/>
              </a:rPr>
              <a:t>название компонента, </a:t>
            </a:r>
            <a:r>
              <a:rPr lang="ru-RU" sz="1100" dirty="0">
                <a:solidFill>
                  <a:srgbClr val="333B30"/>
                </a:solidFill>
                <a:latin typeface="Consolas"/>
              </a:rPr>
              <a:t>{</a:t>
            </a:r>
            <a:r>
              <a:rPr lang="ru-RU" sz="11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ru-RU" sz="1100" dirty="0" smtClean="0">
                <a:solidFill>
                  <a:srgbClr val="000000"/>
                </a:solidFill>
                <a:latin typeface="Consolas"/>
              </a:rPr>
              <a:t>настройки </a:t>
            </a:r>
          </a:p>
          <a:p>
            <a:pPr marL="114300" indent="0">
              <a:buNone/>
            </a:pPr>
            <a:r>
              <a:rPr lang="ru-RU" sz="1100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ru-RU" sz="11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114300" indent="0">
              <a:buNone/>
            </a:pP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app = </a:t>
            </a:r>
            <a:r>
              <a:rPr lang="en-US" sz="1100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sz="1100" dirty="0" smtClean="0">
                <a:solidFill>
                  <a:srgbClr val="333B30"/>
                </a:solidFill>
                <a:latin typeface="Consolas"/>
              </a:rPr>
              <a:t>({</a:t>
            </a:r>
            <a:endParaRPr lang="ru-RU" sz="1100" dirty="0" smtClean="0">
              <a:solidFill>
                <a:srgbClr val="333B3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100" dirty="0">
                <a:solidFill>
                  <a:srgbClr val="756606"/>
                </a:solidFill>
                <a:latin typeface="Consolas"/>
              </a:rPr>
              <a:t>'#app</a:t>
            </a:r>
            <a:r>
              <a:rPr lang="en-US" sz="1100" dirty="0" smtClean="0">
                <a:solidFill>
                  <a:srgbClr val="756606"/>
                </a:solidFill>
                <a:latin typeface="Consolas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,</a:t>
            </a: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;</a:t>
            </a:r>
            <a:endParaRPr lang="ru-RU" sz="1100" dirty="0" smtClean="0"/>
          </a:p>
        </p:txBody>
      </p:sp>
    </p:spTree>
    <p:extLst>
      <p:ext uri="{BB962C8B-B14F-4D97-AF65-F5344CB8AC3E}">
        <p14:creationId xmlns:p14="http://schemas.microsoft.com/office/powerpoint/2010/main" val="19781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Документация 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Оригинальная документация</a:t>
            </a:r>
          </a:p>
          <a:p>
            <a:pPr marL="11430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://vuejs.org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smtClean="0"/>
              <a:t>Русскоязычная </a:t>
            </a:r>
            <a:r>
              <a:rPr lang="ru-RU" dirty="0"/>
              <a:t>документация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ru.vuejs.org/</a:t>
            </a: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Руководство </a:t>
            </a:r>
            <a:r>
              <a:rPr lang="en-US" dirty="0" smtClean="0"/>
              <a:t>Vue.js</a:t>
            </a:r>
            <a:endParaRPr lang="ru-RU" dirty="0"/>
          </a:p>
          <a:p>
            <a:pPr marL="114300" indent="0">
              <a:buNone/>
            </a:pPr>
            <a:r>
              <a:rPr lang="en-US" dirty="0">
                <a:hlinkClick r:id="rId4"/>
              </a:rPr>
              <a:t>https://ru.vuejs.org/v2/guide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Учебник по </a:t>
            </a:r>
            <a:r>
              <a:rPr lang="en-US" dirty="0" err="1" smtClean="0"/>
              <a:t>Vue</a:t>
            </a:r>
            <a:r>
              <a:rPr lang="ru-RU" dirty="0" smtClean="0"/>
              <a:t>.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114300" indent="0">
              <a:buNone/>
            </a:pPr>
            <a:r>
              <a:rPr lang="en-US" dirty="0">
                <a:hlinkClick r:id="rId5"/>
              </a:rPr>
              <a:t>http://code.mu/ru/javascript/framework/vue/book/prime/</a:t>
            </a:r>
            <a:endParaRPr lang="en-US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87474"/>
            <a:ext cx="6872552" cy="59406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Простейший компонент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nsolas"/>
              </a:rPr>
              <a:t>Vue.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component</a:t>
            </a:r>
            <a:r>
              <a:rPr lang="en-US" sz="1100" dirty="0">
                <a:solidFill>
                  <a:srgbClr val="333B30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756606"/>
                </a:solidFill>
                <a:latin typeface="Consolas"/>
              </a:rPr>
              <a:t>'my-component'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dirty="0" smtClean="0">
                <a:solidFill>
                  <a:srgbClr val="333B30"/>
                </a:solidFill>
                <a:latin typeface="Consolas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494C48"/>
                </a:solidFill>
                <a:latin typeface="Consolas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100" dirty="0">
                <a:solidFill>
                  <a:srgbClr val="756606"/>
                </a:solidFill>
                <a:latin typeface="Consolas"/>
              </a:rPr>
              <a:t>'</a:t>
            </a:r>
            <a:r>
              <a:rPr lang="en-US" sz="1100" dirty="0">
                <a:solidFill>
                  <a:srgbClr val="5E5205"/>
                </a:solidFill>
                <a:latin typeface="Consolas"/>
              </a:rPr>
              <a:t>&lt;div&gt;</a:t>
            </a:r>
            <a:r>
              <a:rPr lang="ru-RU" sz="1100" dirty="0">
                <a:solidFill>
                  <a:srgbClr val="756606"/>
                </a:solidFill>
                <a:latin typeface="Consolas"/>
              </a:rPr>
              <a:t>Пользовательский компонент!</a:t>
            </a:r>
            <a:r>
              <a:rPr lang="ru-RU" sz="1100" dirty="0">
                <a:solidFill>
                  <a:srgbClr val="5E5205"/>
                </a:solidFill>
                <a:latin typeface="Consolas"/>
              </a:rPr>
              <a:t>&lt;/</a:t>
            </a:r>
            <a:r>
              <a:rPr lang="en-US" sz="1100" dirty="0">
                <a:solidFill>
                  <a:srgbClr val="5E5205"/>
                </a:solidFill>
                <a:latin typeface="Consolas"/>
              </a:rPr>
              <a:t>div&gt;</a:t>
            </a:r>
            <a:r>
              <a:rPr lang="en-US" sz="1100" dirty="0">
                <a:solidFill>
                  <a:srgbClr val="756606"/>
                </a:solidFill>
                <a:latin typeface="Consolas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 </a:t>
            </a: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ru-RU" sz="11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B10EC8"/>
                </a:solidFill>
                <a:latin typeface="Consolas"/>
              </a:rPr>
              <a:t>let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app = </a:t>
            </a:r>
            <a:r>
              <a:rPr lang="en-US" sz="1100" dirty="0">
                <a:solidFill>
                  <a:srgbClr val="B10EC8"/>
                </a:solidFill>
                <a:latin typeface="Consolas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Vue</a:t>
            </a:r>
            <a:r>
              <a:rPr lang="en-US" sz="1100" dirty="0" smtClean="0">
                <a:solidFill>
                  <a:srgbClr val="333B30"/>
                </a:solidFill>
                <a:latin typeface="Consolas"/>
              </a:rPr>
              <a:t>({</a:t>
            </a:r>
            <a:endParaRPr lang="ru-RU" sz="1100" dirty="0" smtClean="0">
              <a:solidFill>
                <a:srgbClr val="333B3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494C48"/>
                </a:solidFill>
                <a:latin typeface="Consolas"/>
              </a:rPr>
              <a:t>el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100" dirty="0">
                <a:solidFill>
                  <a:srgbClr val="756606"/>
                </a:solidFill>
                <a:latin typeface="Consolas"/>
              </a:rPr>
              <a:t>'#app'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, </a:t>
            </a: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333B30"/>
                </a:solidFill>
                <a:latin typeface="Consolas"/>
              </a:rPr>
              <a:t>})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ru-RU" sz="11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rgbClr val="804000"/>
                </a:solidFill>
                <a:latin typeface="Consolas"/>
              </a:rPr>
              <a:t>&lt;div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AD300E"/>
                </a:solidFill>
                <a:latin typeface="Consolas"/>
              </a:rPr>
              <a:t>id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494C48"/>
                </a:solidFill>
                <a:latin typeface="Consolas"/>
              </a:rPr>
              <a:t>"app"</a:t>
            </a:r>
            <a:r>
              <a:rPr lang="en-US" sz="1100" dirty="0">
                <a:solidFill>
                  <a:srgbClr val="804000"/>
                </a:solidFill>
                <a:latin typeface="Consolas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268288" indent="0">
              <a:buNone/>
            </a:pPr>
            <a:r>
              <a:rPr lang="en-US" sz="1100" dirty="0" smtClean="0">
                <a:solidFill>
                  <a:srgbClr val="804000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804000"/>
                </a:solidFill>
                <a:latin typeface="Consolas"/>
              </a:rPr>
              <a:t>my-component&gt;&lt;/my-component&gt;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endParaRPr lang="ru-RU" sz="1100" dirty="0" smtClean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804000"/>
                </a:solidFill>
                <a:latin typeface="Consolas"/>
              </a:rPr>
              <a:t>&lt;/</a:t>
            </a:r>
            <a:r>
              <a:rPr lang="en-US" sz="1100" dirty="0">
                <a:solidFill>
                  <a:srgbClr val="804000"/>
                </a:solidFill>
                <a:latin typeface="Consolas"/>
              </a:rPr>
              <a:t>div&gt;</a:t>
            </a:r>
            <a:endParaRPr lang="ru-RU" sz="1100" dirty="0" smtClean="0"/>
          </a:p>
        </p:txBody>
      </p:sp>
    </p:spTree>
    <p:extLst>
      <p:ext uri="{BB962C8B-B14F-4D97-AF65-F5344CB8AC3E}">
        <p14:creationId xmlns:p14="http://schemas.microsoft.com/office/powerpoint/2010/main" val="3494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87474"/>
            <a:ext cx="6872552" cy="594066"/>
          </a:xfrm>
        </p:spPr>
        <p:txBody>
          <a:bodyPr/>
          <a:lstStyle/>
          <a:p>
            <a:r>
              <a:rPr lang="ru-RU" sz="3200" dirty="0"/>
              <a:t>Передача данных в компонент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100" dirty="0" err="1">
                <a:solidFill>
                  <a:srgbClr val="000000"/>
                </a:solidFill>
              </a:rPr>
              <a:t>Vue.</a:t>
            </a:r>
            <a:r>
              <a:rPr lang="en-US" sz="1100" dirty="0" err="1">
                <a:solidFill>
                  <a:srgbClr val="000080"/>
                </a:solidFill>
              </a:rPr>
              <a:t>component</a:t>
            </a:r>
            <a:r>
              <a:rPr lang="en-US" sz="1100" dirty="0">
                <a:solidFill>
                  <a:srgbClr val="333B30"/>
                </a:solidFill>
              </a:rPr>
              <a:t>(</a:t>
            </a:r>
            <a:r>
              <a:rPr lang="en-US" sz="1100" dirty="0">
                <a:solidFill>
                  <a:srgbClr val="756606"/>
                </a:solidFill>
              </a:rPr>
              <a:t>'my-component'</a:t>
            </a:r>
            <a:r>
              <a:rPr lang="en-US" sz="1100" dirty="0">
                <a:solidFill>
                  <a:srgbClr val="000000"/>
                </a:solidFill>
              </a:rPr>
              <a:t>,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333B30"/>
                </a:solidFill>
              </a:rPr>
              <a:t>{</a:t>
            </a:r>
            <a:r>
              <a:rPr lang="en-US" sz="1100" dirty="0"/>
              <a:t> </a:t>
            </a:r>
            <a:endParaRPr lang="ru-RU" sz="1100" dirty="0" smtClean="0"/>
          </a:p>
          <a:p>
            <a:pPr marL="268288" indent="0">
              <a:buNone/>
            </a:pPr>
            <a:r>
              <a:rPr lang="en-US" sz="1100" dirty="0" smtClean="0">
                <a:solidFill>
                  <a:srgbClr val="494C48"/>
                </a:solidFill>
              </a:rPr>
              <a:t>props</a:t>
            </a:r>
            <a:r>
              <a:rPr lang="en-US" sz="1100" dirty="0">
                <a:solidFill>
                  <a:srgbClr val="000000"/>
                </a:solidFill>
              </a:rPr>
              <a:t>: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333B30"/>
                </a:solidFill>
              </a:rPr>
              <a:t>[</a:t>
            </a:r>
            <a:r>
              <a:rPr lang="en-US" sz="1100" dirty="0">
                <a:solidFill>
                  <a:srgbClr val="756606"/>
                </a:solidFill>
              </a:rPr>
              <a:t>'name'</a:t>
            </a:r>
            <a:r>
              <a:rPr lang="en-US" sz="1100" dirty="0">
                <a:solidFill>
                  <a:srgbClr val="333B30"/>
                </a:solidFill>
              </a:rPr>
              <a:t>]</a:t>
            </a:r>
            <a:r>
              <a:rPr lang="en-US" sz="1100" dirty="0">
                <a:solidFill>
                  <a:srgbClr val="000000"/>
                </a:solidFill>
              </a:rPr>
              <a:t>,</a:t>
            </a:r>
            <a:r>
              <a:rPr lang="en-US" sz="1100" dirty="0"/>
              <a:t> </a:t>
            </a:r>
            <a:endParaRPr lang="ru-RU" sz="1100" dirty="0" smtClean="0"/>
          </a:p>
          <a:p>
            <a:pPr marL="268288" indent="0">
              <a:buNone/>
            </a:pPr>
            <a:r>
              <a:rPr lang="en-US" sz="1100" dirty="0" smtClean="0">
                <a:solidFill>
                  <a:srgbClr val="494C48"/>
                </a:solidFill>
              </a:rPr>
              <a:t>template</a:t>
            </a:r>
            <a:r>
              <a:rPr lang="en-US" sz="1100" dirty="0">
                <a:solidFill>
                  <a:srgbClr val="000000"/>
                </a:solidFill>
              </a:rPr>
              <a:t>: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756606"/>
                </a:solidFill>
              </a:rPr>
              <a:t>'</a:t>
            </a:r>
            <a:r>
              <a:rPr lang="en-US" sz="1100" dirty="0">
                <a:solidFill>
                  <a:srgbClr val="5E5205"/>
                </a:solidFill>
              </a:rPr>
              <a:t>&lt;div&gt;</a:t>
            </a:r>
            <a:r>
              <a:rPr lang="ru-RU" sz="1100" dirty="0">
                <a:solidFill>
                  <a:srgbClr val="756606"/>
                </a:solidFill>
              </a:rPr>
              <a:t>Привет, {{ </a:t>
            </a:r>
            <a:r>
              <a:rPr lang="en-US" sz="1100" dirty="0">
                <a:solidFill>
                  <a:srgbClr val="756606"/>
                </a:solidFill>
              </a:rPr>
              <a:t>name }}!</a:t>
            </a:r>
            <a:r>
              <a:rPr lang="en-US" sz="1100" dirty="0">
                <a:solidFill>
                  <a:srgbClr val="5E5205"/>
                </a:solidFill>
              </a:rPr>
              <a:t>&lt;/div&gt;</a:t>
            </a:r>
            <a:r>
              <a:rPr lang="en-US" sz="1100" dirty="0">
                <a:solidFill>
                  <a:srgbClr val="756606"/>
                </a:solidFill>
              </a:rPr>
              <a:t>'</a:t>
            </a:r>
            <a:r>
              <a:rPr lang="en-US" sz="1100" dirty="0">
                <a:solidFill>
                  <a:srgbClr val="000000"/>
                </a:solidFill>
              </a:rPr>
              <a:t>,</a:t>
            </a:r>
            <a:r>
              <a:rPr lang="en-US" sz="1100" dirty="0"/>
              <a:t> </a:t>
            </a:r>
            <a:endParaRPr lang="ru-RU" sz="1100" dirty="0" smtClean="0"/>
          </a:p>
          <a:p>
            <a:pPr marL="114300" indent="0">
              <a:buNone/>
            </a:pPr>
            <a:r>
              <a:rPr lang="en-US" sz="1100" dirty="0" smtClean="0">
                <a:solidFill>
                  <a:srgbClr val="333B30"/>
                </a:solidFill>
              </a:rPr>
              <a:t>})</a:t>
            </a:r>
            <a:r>
              <a:rPr lang="en-US" sz="1100" dirty="0" smtClean="0">
                <a:solidFill>
                  <a:srgbClr val="000000"/>
                </a:solidFill>
              </a:rPr>
              <a:t>;</a:t>
            </a:r>
            <a:endParaRPr lang="ru-RU" sz="11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1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100" dirty="0" smtClean="0"/>
              <a:t> </a:t>
            </a:r>
            <a:r>
              <a:rPr lang="en-US" sz="1100" dirty="0">
                <a:solidFill>
                  <a:srgbClr val="B10EC8"/>
                </a:solidFill>
              </a:rPr>
              <a:t>let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0000"/>
                </a:solidFill>
              </a:rPr>
              <a:t>app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0000"/>
                </a:solidFill>
              </a:rPr>
              <a:t>=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B10EC8"/>
                </a:solidFill>
              </a:rPr>
              <a:t>new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000080"/>
                </a:solidFill>
              </a:rPr>
              <a:t>Vue</a:t>
            </a:r>
            <a:r>
              <a:rPr lang="en-US" sz="1100" dirty="0">
                <a:solidFill>
                  <a:srgbClr val="333B30"/>
                </a:solidFill>
              </a:rPr>
              <a:t>({</a:t>
            </a:r>
            <a:r>
              <a:rPr lang="en-US" sz="1100" dirty="0"/>
              <a:t> </a:t>
            </a:r>
            <a:endParaRPr lang="ru-RU" sz="1100" dirty="0" smtClean="0"/>
          </a:p>
          <a:p>
            <a:pPr marL="268288" indent="0">
              <a:buNone/>
            </a:pPr>
            <a:r>
              <a:rPr lang="en-US" sz="1100" dirty="0" smtClean="0">
                <a:solidFill>
                  <a:srgbClr val="494C48"/>
                </a:solidFill>
              </a:rPr>
              <a:t>el</a:t>
            </a:r>
            <a:r>
              <a:rPr lang="en-US" sz="1100" dirty="0">
                <a:solidFill>
                  <a:srgbClr val="000000"/>
                </a:solidFill>
              </a:rPr>
              <a:t>: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756606"/>
                </a:solidFill>
              </a:rPr>
              <a:t>'#app</a:t>
            </a:r>
            <a:r>
              <a:rPr lang="en-US" sz="1100" dirty="0" smtClean="0">
                <a:solidFill>
                  <a:srgbClr val="756606"/>
                </a:solidFill>
              </a:rPr>
              <a:t>'</a:t>
            </a:r>
            <a:r>
              <a:rPr lang="en-US" sz="1100" dirty="0" smtClean="0">
                <a:solidFill>
                  <a:srgbClr val="000000"/>
                </a:solidFill>
              </a:rPr>
              <a:t>,</a:t>
            </a:r>
            <a:endParaRPr lang="ru-RU" sz="11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333B30"/>
                </a:solidFill>
              </a:rPr>
              <a:t>})</a:t>
            </a:r>
            <a:r>
              <a:rPr lang="en-US" sz="1100" dirty="0" smtClean="0">
                <a:solidFill>
                  <a:srgbClr val="000000"/>
                </a:solidFill>
              </a:rPr>
              <a:t>;</a:t>
            </a:r>
            <a:endParaRPr lang="ru-RU" sz="11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1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804000"/>
                </a:solidFill>
              </a:rPr>
              <a:t>&lt;</a:t>
            </a:r>
            <a:r>
              <a:rPr lang="en-US" sz="1100" dirty="0">
                <a:solidFill>
                  <a:srgbClr val="804000"/>
                </a:solidFill>
              </a:rPr>
              <a:t>div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AD300E"/>
                </a:solidFill>
              </a:rPr>
              <a:t>id</a:t>
            </a:r>
            <a:r>
              <a:rPr lang="en-US" sz="1100" dirty="0">
                <a:solidFill>
                  <a:srgbClr val="000000"/>
                </a:solidFill>
              </a:rPr>
              <a:t>=</a:t>
            </a:r>
            <a:r>
              <a:rPr lang="en-US" sz="1100" dirty="0">
                <a:solidFill>
                  <a:srgbClr val="494C48"/>
                </a:solidFill>
              </a:rPr>
              <a:t>"app</a:t>
            </a:r>
            <a:r>
              <a:rPr lang="en-US" sz="1100" dirty="0" smtClean="0">
                <a:solidFill>
                  <a:srgbClr val="494C48"/>
                </a:solidFill>
              </a:rPr>
              <a:t>"</a:t>
            </a:r>
            <a:r>
              <a:rPr lang="en-US" sz="1100" dirty="0" smtClean="0">
                <a:solidFill>
                  <a:srgbClr val="804000"/>
                </a:solidFill>
              </a:rPr>
              <a:t>&gt;</a:t>
            </a:r>
            <a:endParaRPr lang="ru-RU" sz="1100" dirty="0" smtClean="0">
              <a:solidFill>
                <a:srgbClr val="804000"/>
              </a:solidFill>
            </a:endParaRPr>
          </a:p>
          <a:p>
            <a:pPr marL="355600" indent="0">
              <a:buNone/>
            </a:pPr>
            <a:r>
              <a:rPr lang="en-US" sz="1100" dirty="0" smtClean="0"/>
              <a:t> </a:t>
            </a:r>
            <a:r>
              <a:rPr lang="en-US" sz="1100" dirty="0">
                <a:solidFill>
                  <a:srgbClr val="804000"/>
                </a:solidFill>
              </a:rPr>
              <a:t>&lt;my-component</a:t>
            </a:r>
            <a:r>
              <a:rPr lang="en-US" sz="1100" dirty="0"/>
              <a:t> </a:t>
            </a:r>
            <a:r>
              <a:rPr lang="en-US" sz="1100" u="sng" dirty="0">
                <a:solidFill>
                  <a:srgbClr val="AD300E"/>
                </a:solidFill>
              </a:rPr>
              <a:t>name</a:t>
            </a:r>
            <a:r>
              <a:rPr lang="en-US" sz="1100" dirty="0">
                <a:solidFill>
                  <a:srgbClr val="000000"/>
                </a:solidFill>
              </a:rPr>
              <a:t>=</a:t>
            </a:r>
            <a:r>
              <a:rPr lang="en-US" sz="1100" dirty="0">
                <a:solidFill>
                  <a:srgbClr val="494C48"/>
                </a:solidFill>
              </a:rPr>
              <a:t>"</a:t>
            </a:r>
            <a:r>
              <a:rPr lang="ru-RU" sz="1100" dirty="0">
                <a:solidFill>
                  <a:srgbClr val="494C48"/>
                </a:solidFill>
              </a:rPr>
              <a:t>Вася"</a:t>
            </a:r>
            <a:r>
              <a:rPr lang="ru-RU" sz="1100" dirty="0">
                <a:solidFill>
                  <a:srgbClr val="804000"/>
                </a:solidFill>
              </a:rPr>
              <a:t>&gt;&lt;/</a:t>
            </a:r>
            <a:r>
              <a:rPr lang="en-US" sz="1100" dirty="0">
                <a:solidFill>
                  <a:srgbClr val="804000"/>
                </a:solidFill>
              </a:rPr>
              <a:t>my-component&gt;</a:t>
            </a:r>
            <a:r>
              <a:rPr lang="en-US" sz="1100" dirty="0"/>
              <a:t> </a:t>
            </a:r>
            <a:endParaRPr lang="ru-RU" sz="1100" dirty="0">
              <a:solidFill>
                <a:srgbClr val="804000"/>
              </a:solidFill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804000"/>
                </a:solidFill>
              </a:rPr>
              <a:t>&lt;/</a:t>
            </a:r>
            <a:r>
              <a:rPr lang="en-US" sz="1100" dirty="0">
                <a:solidFill>
                  <a:srgbClr val="804000"/>
                </a:solidFill>
              </a:rPr>
              <a:t>div</a:t>
            </a:r>
            <a:r>
              <a:rPr lang="en-US" sz="1100" dirty="0" smtClean="0">
                <a:solidFill>
                  <a:srgbClr val="804000"/>
                </a:solidFill>
              </a:rPr>
              <a:t>&gt;</a:t>
            </a:r>
            <a:endParaRPr lang="ru-RU" sz="1100" dirty="0" smtClean="0">
              <a:solidFill>
                <a:srgbClr val="804000"/>
              </a:solidFill>
            </a:endParaRPr>
          </a:p>
          <a:p>
            <a:pPr marL="114300" indent="0">
              <a:buNone/>
            </a:pPr>
            <a:endParaRPr lang="ru-RU" sz="1100" dirty="0" smtClean="0"/>
          </a:p>
        </p:txBody>
      </p:sp>
    </p:spTree>
    <p:extLst>
      <p:ext uri="{BB962C8B-B14F-4D97-AF65-F5344CB8AC3E}">
        <p14:creationId xmlns:p14="http://schemas.microsoft.com/office/powerpoint/2010/main" val="41359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87474"/>
            <a:ext cx="6872552" cy="594066"/>
          </a:xfrm>
        </p:spPr>
        <p:txBody>
          <a:bodyPr/>
          <a:lstStyle/>
          <a:p>
            <a:r>
              <a:rPr lang="ru-RU" sz="3200" dirty="0"/>
              <a:t>Передача свойств из </a:t>
            </a:r>
            <a:r>
              <a:rPr lang="en-US" sz="3200" dirty="0"/>
              <a:t>data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100" dirty="0" err="1">
                <a:solidFill>
                  <a:srgbClr val="000000"/>
                </a:solidFill>
              </a:rPr>
              <a:t>Vue.</a:t>
            </a:r>
            <a:r>
              <a:rPr lang="en-US" sz="1100" dirty="0" err="1">
                <a:solidFill>
                  <a:srgbClr val="000080"/>
                </a:solidFill>
              </a:rPr>
              <a:t>component</a:t>
            </a:r>
            <a:r>
              <a:rPr lang="en-US" sz="1100" dirty="0">
                <a:solidFill>
                  <a:srgbClr val="333B30"/>
                </a:solidFill>
              </a:rPr>
              <a:t>(</a:t>
            </a:r>
            <a:r>
              <a:rPr lang="en-US" sz="1100" dirty="0">
                <a:solidFill>
                  <a:srgbClr val="756606"/>
                </a:solidFill>
              </a:rPr>
              <a:t>'my-component'</a:t>
            </a:r>
            <a:r>
              <a:rPr lang="en-US" sz="1100" dirty="0">
                <a:solidFill>
                  <a:srgbClr val="000000"/>
                </a:solidFill>
              </a:rPr>
              <a:t>,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333B30"/>
                </a:solidFill>
              </a:rPr>
              <a:t>{</a:t>
            </a:r>
            <a:r>
              <a:rPr lang="en-US" sz="1100" dirty="0"/>
              <a:t> </a:t>
            </a:r>
            <a:endParaRPr lang="ru-RU" sz="1100" dirty="0" smtClean="0"/>
          </a:p>
          <a:p>
            <a:pPr marL="268288" indent="0">
              <a:buNone/>
            </a:pPr>
            <a:r>
              <a:rPr lang="en-US" sz="1100" dirty="0" smtClean="0">
                <a:solidFill>
                  <a:srgbClr val="494C48"/>
                </a:solidFill>
              </a:rPr>
              <a:t>props</a:t>
            </a:r>
            <a:r>
              <a:rPr lang="en-US" sz="1100" dirty="0">
                <a:solidFill>
                  <a:srgbClr val="000000"/>
                </a:solidFill>
              </a:rPr>
              <a:t>: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333B30"/>
                </a:solidFill>
              </a:rPr>
              <a:t>[</a:t>
            </a:r>
            <a:r>
              <a:rPr lang="en-US" sz="1100" dirty="0">
                <a:solidFill>
                  <a:srgbClr val="756606"/>
                </a:solidFill>
              </a:rPr>
              <a:t>'name'</a:t>
            </a:r>
            <a:r>
              <a:rPr lang="en-US" sz="1100" dirty="0">
                <a:solidFill>
                  <a:srgbClr val="333B30"/>
                </a:solidFill>
              </a:rPr>
              <a:t>]</a:t>
            </a:r>
            <a:r>
              <a:rPr lang="en-US" sz="1100" dirty="0">
                <a:solidFill>
                  <a:srgbClr val="000000"/>
                </a:solidFill>
              </a:rPr>
              <a:t>,</a:t>
            </a:r>
            <a:r>
              <a:rPr lang="en-US" sz="1100" dirty="0"/>
              <a:t> </a:t>
            </a:r>
            <a:endParaRPr lang="ru-RU" sz="1100" dirty="0" smtClean="0"/>
          </a:p>
          <a:p>
            <a:pPr marL="268288" indent="0">
              <a:buNone/>
            </a:pPr>
            <a:r>
              <a:rPr lang="en-US" sz="1100" dirty="0" smtClean="0">
                <a:solidFill>
                  <a:srgbClr val="494C48"/>
                </a:solidFill>
              </a:rPr>
              <a:t>template</a:t>
            </a:r>
            <a:r>
              <a:rPr lang="en-US" sz="1100" dirty="0">
                <a:solidFill>
                  <a:srgbClr val="000000"/>
                </a:solidFill>
              </a:rPr>
              <a:t>: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756606"/>
                </a:solidFill>
              </a:rPr>
              <a:t>'</a:t>
            </a:r>
            <a:r>
              <a:rPr lang="en-US" sz="1100" dirty="0">
                <a:solidFill>
                  <a:srgbClr val="5E5205"/>
                </a:solidFill>
              </a:rPr>
              <a:t>&lt;div&gt;</a:t>
            </a:r>
            <a:r>
              <a:rPr lang="ru-RU" sz="1100" dirty="0">
                <a:solidFill>
                  <a:srgbClr val="756606"/>
                </a:solidFill>
              </a:rPr>
              <a:t>Привет, {{ </a:t>
            </a:r>
            <a:r>
              <a:rPr lang="en-US" sz="1100" dirty="0">
                <a:solidFill>
                  <a:srgbClr val="756606"/>
                </a:solidFill>
              </a:rPr>
              <a:t>name }}!</a:t>
            </a:r>
            <a:r>
              <a:rPr lang="en-US" sz="1100" dirty="0">
                <a:solidFill>
                  <a:srgbClr val="5E5205"/>
                </a:solidFill>
              </a:rPr>
              <a:t>&lt;/div&gt;</a:t>
            </a:r>
            <a:r>
              <a:rPr lang="en-US" sz="1100" dirty="0">
                <a:solidFill>
                  <a:srgbClr val="756606"/>
                </a:solidFill>
              </a:rPr>
              <a:t>'</a:t>
            </a:r>
            <a:r>
              <a:rPr lang="en-US" sz="1100" dirty="0">
                <a:solidFill>
                  <a:srgbClr val="000000"/>
                </a:solidFill>
              </a:rPr>
              <a:t>,</a:t>
            </a:r>
            <a:r>
              <a:rPr lang="en-US" sz="1100" dirty="0"/>
              <a:t> </a:t>
            </a:r>
            <a:endParaRPr lang="ru-RU" sz="1100" dirty="0" smtClean="0"/>
          </a:p>
          <a:p>
            <a:pPr marL="114300" indent="0">
              <a:buNone/>
            </a:pPr>
            <a:r>
              <a:rPr lang="en-US" sz="1100" dirty="0" smtClean="0">
                <a:solidFill>
                  <a:srgbClr val="333B30"/>
                </a:solidFill>
              </a:rPr>
              <a:t>})</a:t>
            </a:r>
            <a:r>
              <a:rPr lang="en-US" sz="1100" dirty="0" smtClean="0">
                <a:solidFill>
                  <a:srgbClr val="000000"/>
                </a:solidFill>
              </a:rPr>
              <a:t>;</a:t>
            </a:r>
            <a:endParaRPr lang="ru-RU" sz="11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1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100" dirty="0" smtClean="0"/>
              <a:t> </a:t>
            </a:r>
            <a:r>
              <a:rPr lang="en-US" sz="1100" dirty="0">
                <a:solidFill>
                  <a:srgbClr val="B10EC8"/>
                </a:solidFill>
              </a:rPr>
              <a:t>let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0000"/>
                </a:solidFill>
              </a:rPr>
              <a:t>app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0000"/>
                </a:solidFill>
              </a:rPr>
              <a:t>=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B10EC8"/>
                </a:solidFill>
              </a:rPr>
              <a:t>new</a:t>
            </a:r>
            <a:r>
              <a:rPr lang="en-US" sz="1100" dirty="0"/>
              <a:t> </a:t>
            </a:r>
            <a:r>
              <a:rPr lang="en-US" sz="1100" dirty="0" err="1">
                <a:solidFill>
                  <a:srgbClr val="000080"/>
                </a:solidFill>
              </a:rPr>
              <a:t>Vue</a:t>
            </a:r>
            <a:r>
              <a:rPr lang="en-US" sz="1100" dirty="0">
                <a:solidFill>
                  <a:srgbClr val="333B30"/>
                </a:solidFill>
              </a:rPr>
              <a:t>({</a:t>
            </a:r>
            <a:r>
              <a:rPr lang="en-US" sz="1100" dirty="0"/>
              <a:t> </a:t>
            </a:r>
            <a:endParaRPr lang="ru-RU" sz="1100" dirty="0" smtClean="0"/>
          </a:p>
          <a:p>
            <a:pPr marL="268288" indent="0">
              <a:buNone/>
            </a:pPr>
            <a:r>
              <a:rPr lang="en-US" sz="1100" dirty="0" smtClean="0">
                <a:solidFill>
                  <a:srgbClr val="494C48"/>
                </a:solidFill>
              </a:rPr>
              <a:t>el</a:t>
            </a:r>
            <a:r>
              <a:rPr lang="en-US" sz="1100" dirty="0">
                <a:solidFill>
                  <a:srgbClr val="000000"/>
                </a:solidFill>
              </a:rPr>
              <a:t>: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756606"/>
                </a:solidFill>
              </a:rPr>
              <a:t>'#app</a:t>
            </a:r>
            <a:r>
              <a:rPr lang="en-US" sz="1100" dirty="0" smtClean="0">
                <a:solidFill>
                  <a:srgbClr val="756606"/>
                </a:solidFill>
              </a:rPr>
              <a:t>'</a:t>
            </a:r>
            <a:r>
              <a:rPr lang="en-US" sz="1100" dirty="0" smtClean="0">
                <a:solidFill>
                  <a:srgbClr val="000000"/>
                </a:solidFill>
              </a:rPr>
              <a:t>,</a:t>
            </a:r>
            <a:endParaRPr lang="ru-RU" sz="11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333B30"/>
                </a:solidFill>
              </a:rPr>
              <a:t>})</a:t>
            </a:r>
            <a:r>
              <a:rPr lang="en-US" sz="1100" dirty="0" smtClean="0">
                <a:solidFill>
                  <a:srgbClr val="000000"/>
                </a:solidFill>
              </a:rPr>
              <a:t>;</a:t>
            </a:r>
            <a:endParaRPr lang="ru-RU" sz="1100" dirty="0" smtClean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1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804000"/>
                </a:solidFill>
              </a:rPr>
              <a:t>&lt;</a:t>
            </a:r>
            <a:r>
              <a:rPr lang="en-US" sz="1100" dirty="0">
                <a:solidFill>
                  <a:srgbClr val="804000"/>
                </a:solidFill>
              </a:rPr>
              <a:t>div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AD300E"/>
                </a:solidFill>
              </a:rPr>
              <a:t>id</a:t>
            </a:r>
            <a:r>
              <a:rPr lang="en-US" sz="1100" dirty="0">
                <a:solidFill>
                  <a:srgbClr val="000000"/>
                </a:solidFill>
              </a:rPr>
              <a:t>=</a:t>
            </a:r>
            <a:r>
              <a:rPr lang="en-US" sz="1100" dirty="0">
                <a:solidFill>
                  <a:srgbClr val="494C48"/>
                </a:solidFill>
              </a:rPr>
              <a:t>"app</a:t>
            </a:r>
            <a:r>
              <a:rPr lang="en-US" sz="1100" dirty="0" smtClean="0">
                <a:solidFill>
                  <a:srgbClr val="494C48"/>
                </a:solidFill>
              </a:rPr>
              <a:t>"</a:t>
            </a:r>
            <a:r>
              <a:rPr lang="en-US" sz="1100" dirty="0" smtClean="0">
                <a:solidFill>
                  <a:srgbClr val="804000"/>
                </a:solidFill>
              </a:rPr>
              <a:t>&gt;</a:t>
            </a:r>
            <a:endParaRPr lang="ru-RU" sz="1100" dirty="0" smtClean="0">
              <a:solidFill>
                <a:srgbClr val="804000"/>
              </a:solidFill>
            </a:endParaRPr>
          </a:p>
          <a:p>
            <a:pPr marL="355600" indent="0">
              <a:buNone/>
            </a:pPr>
            <a:r>
              <a:rPr lang="en-US" sz="1100" dirty="0" smtClean="0"/>
              <a:t> </a:t>
            </a:r>
            <a:r>
              <a:rPr lang="en-US" sz="1100" dirty="0">
                <a:solidFill>
                  <a:srgbClr val="804000"/>
                </a:solidFill>
              </a:rPr>
              <a:t>&lt;my-component</a:t>
            </a:r>
            <a:r>
              <a:rPr lang="en-US" sz="1100" dirty="0"/>
              <a:t> </a:t>
            </a:r>
            <a:r>
              <a:rPr lang="en-US" sz="1100" u="sng" dirty="0">
                <a:solidFill>
                  <a:srgbClr val="AD300E"/>
                </a:solidFill>
              </a:rPr>
              <a:t>name</a:t>
            </a:r>
            <a:r>
              <a:rPr lang="en-US" sz="1100" dirty="0">
                <a:solidFill>
                  <a:srgbClr val="000000"/>
                </a:solidFill>
              </a:rPr>
              <a:t>=</a:t>
            </a:r>
            <a:r>
              <a:rPr lang="en-US" sz="1100" dirty="0">
                <a:solidFill>
                  <a:srgbClr val="494C48"/>
                </a:solidFill>
              </a:rPr>
              <a:t>"</a:t>
            </a:r>
            <a:r>
              <a:rPr lang="ru-RU" sz="1100" dirty="0">
                <a:solidFill>
                  <a:srgbClr val="494C48"/>
                </a:solidFill>
              </a:rPr>
              <a:t>Вася"</a:t>
            </a:r>
            <a:r>
              <a:rPr lang="ru-RU" sz="1100" dirty="0">
                <a:solidFill>
                  <a:srgbClr val="804000"/>
                </a:solidFill>
              </a:rPr>
              <a:t>&gt;&lt;/</a:t>
            </a:r>
            <a:r>
              <a:rPr lang="en-US" sz="1100" dirty="0">
                <a:solidFill>
                  <a:srgbClr val="804000"/>
                </a:solidFill>
              </a:rPr>
              <a:t>my-component&gt;</a:t>
            </a:r>
            <a:r>
              <a:rPr lang="en-US" sz="1100" dirty="0"/>
              <a:t> </a:t>
            </a:r>
            <a:endParaRPr lang="ru-RU" sz="1100" dirty="0">
              <a:solidFill>
                <a:srgbClr val="804000"/>
              </a:solidFill>
            </a:endParaRPr>
          </a:p>
          <a:p>
            <a:pPr marL="114300" indent="0">
              <a:buNone/>
            </a:pPr>
            <a:r>
              <a:rPr lang="en-US" sz="1100" dirty="0" smtClean="0">
                <a:solidFill>
                  <a:srgbClr val="804000"/>
                </a:solidFill>
              </a:rPr>
              <a:t>&lt;/</a:t>
            </a:r>
            <a:r>
              <a:rPr lang="en-US" sz="1100" dirty="0">
                <a:solidFill>
                  <a:srgbClr val="804000"/>
                </a:solidFill>
              </a:rPr>
              <a:t>div</a:t>
            </a:r>
            <a:r>
              <a:rPr lang="en-US" sz="1100" dirty="0" smtClean="0">
                <a:solidFill>
                  <a:srgbClr val="804000"/>
                </a:solidFill>
              </a:rPr>
              <a:t>&gt;</a:t>
            </a:r>
            <a:endParaRPr lang="ru-RU" sz="1100" dirty="0" smtClean="0">
              <a:solidFill>
                <a:srgbClr val="804000"/>
              </a:solidFill>
            </a:endParaRPr>
          </a:p>
          <a:p>
            <a:pPr marL="114300" indent="0">
              <a:buNone/>
            </a:pPr>
            <a:endParaRPr lang="ru-RU" sz="1100" dirty="0" smtClean="0"/>
          </a:p>
        </p:txBody>
      </p:sp>
    </p:spTree>
    <p:extLst>
      <p:ext uri="{BB962C8B-B14F-4D97-AF65-F5344CB8AC3E}">
        <p14:creationId xmlns:p14="http://schemas.microsoft.com/office/powerpoint/2010/main" val="5277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Подключение 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/>
          <a:lstStyle/>
          <a:p>
            <a:pPr marL="11430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>
                <a:hlinkClick r:id="rId2" tooltip="Подключение через &lt;script&gt;"/>
              </a:rPr>
              <a:t>Подключение через &lt;</a:t>
            </a:r>
            <a:r>
              <a:rPr lang="en-US" b="1" dirty="0">
                <a:hlinkClick r:id="rId2" tooltip="Подключение через &lt;script&gt;"/>
              </a:rPr>
              <a:t>script&gt;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hlinkClick r:id="rId3" tooltip="CDN"/>
              </a:rPr>
              <a:t>CDN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>
                <a:hlinkClick r:id="rId4" tooltip="npm"/>
              </a:rPr>
              <a:t>npm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>
                <a:hlinkClick r:id="rId5" tooltip="Инструменты командной строки (CLI)"/>
              </a:rPr>
              <a:t>Инструменты командной строки (</a:t>
            </a:r>
            <a:r>
              <a:rPr lang="en-US" b="1" dirty="0">
                <a:hlinkClick r:id="rId5" tooltip="Инструменты командной строки (CLI)"/>
              </a:rPr>
              <a:t>CLI)</a:t>
            </a:r>
            <a:endParaRPr lang="en-US" b="1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5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Подключение 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b="1" dirty="0" smtClean="0">
                <a:hlinkClick r:id="rId2" tooltip="Подключение через &lt;script&gt;"/>
              </a:rPr>
              <a:t>Подключение </a:t>
            </a:r>
            <a:r>
              <a:rPr lang="ru-RU" b="1" dirty="0">
                <a:hlinkClick r:id="rId2" tooltip="Подключение через &lt;script&gt;"/>
              </a:rPr>
              <a:t>через &lt;</a:t>
            </a:r>
            <a:r>
              <a:rPr lang="en-US" b="1" dirty="0">
                <a:hlinkClick r:id="rId2" tooltip="Подключение через &lt;script&gt;"/>
              </a:rPr>
              <a:t>script</a:t>
            </a:r>
            <a:r>
              <a:rPr lang="en-US" b="1" dirty="0" smtClean="0">
                <a:hlinkClick r:id="rId2" tooltip="Подключение через &lt;script&gt;"/>
              </a:rPr>
              <a:t>&gt;</a:t>
            </a:r>
            <a:endParaRPr lang="ru-RU" b="1" dirty="0" smtClean="0"/>
          </a:p>
          <a:p>
            <a:pPr marL="114300" indent="0">
              <a:buNone/>
            </a:pPr>
            <a:r>
              <a:rPr lang="en-US" b="1" dirty="0"/>
              <a:t>// </a:t>
            </a:r>
            <a:r>
              <a:rPr lang="ru-RU" b="1" dirty="0"/>
              <a:t>Для разработки</a:t>
            </a:r>
            <a:endParaRPr lang="en-US" b="1" dirty="0"/>
          </a:p>
          <a:p>
            <a:pPr marL="11430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&gt;</a:t>
            </a:r>
            <a:endParaRPr lang="ru-RU" dirty="0">
              <a:solidFill>
                <a:srgbClr val="80808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	…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"vue.js"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ru-RU" dirty="0">
                <a:solidFill>
                  <a:srgbClr val="D4D4D4"/>
                </a:solidFill>
                <a:latin typeface="Consolas"/>
              </a:rPr>
              <a:t>	…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	…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/>
              </a:rPr>
            </a:br>
            <a:r>
              <a:rPr lang="en-US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&gt;</a:t>
            </a:r>
            <a:endParaRPr lang="ru-RU" dirty="0">
              <a:solidFill>
                <a:srgbClr val="808080"/>
              </a:solidFill>
              <a:latin typeface="Consolas"/>
            </a:endParaRPr>
          </a:p>
          <a:p>
            <a:pPr marL="114300" indent="0">
              <a:buNone/>
            </a:pPr>
            <a:endParaRPr lang="ru-RU" dirty="0">
              <a:solidFill>
                <a:srgbClr val="80808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b="1" dirty="0"/>
              <a:t>// </a:t>
            </a:r>
            <a:r>
              <a:rPr lang="ru-RU" b="1" dirty="0"/>
              <a:t>Для </a:t>
            </a:r>
            <a:r>
              <a:rPr lang="en-US" b="1" dirty="0"/>
              <a:t>production</a:t>
            </a:r>
          </a:p>
          <a:p>
            <a:pPr marL="11430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&gt;</a:t>
            </a:r>
            <a:endParaRPr lang="ru-RU" dirty="0">
              <a:solidFill>
                <a:srgbClr val="80808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	…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Consolas"/>
              </a:rPr>
              <a:t>vue.min.js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ru-RU" dirty="0">
                <a:solidFill>
                  <a:srgbClr val="D4D4D4"/>
                </a:solidFill>
                <a:latin typeface="Consolas"/>
              </a:rPr>
              <a:t>	…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ru-RU" dirty="0">
                <a:solidFill>
                  <a:srgbClr val="808080"/>
                </a:solidFill>
                <a:latin typeface="Consolas"/>
              </a:rPr>
              <a:t>	…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/>
              </a:rPr>
            </a:br>
            <a:r>
              <a:rPr lang="en-US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&gt;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5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Подключение 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b="1" dirty="0" smtClean="0">
                <a:hlinkClick r:id="rId2" tooltip="CDN"/>
              </a:rPr>
              <a:t>CDN</a:t>
            </a:r>
            <a:endParaRPr lang="ru-RU" b="1" dirty="0" smtClean="0"/>
          </a:p>
          <a:p>
            <a:pPr marL="114300" indent="0">
              <a:buNone/>
            </a:pPr>
            <a:r>
              <a:rPr lang="en-US" b="1" dirty="0" smtClean="0"/>
              <a:t>// </a:t>
            </a:r>
            <a:r>
              <a:rPr lang="ru-RU" b="1" dirty="0" smtClean="0"/>
              <a:t>Для разработки</a:t>
            </a:r>
            <a:endParaRPr lang="en-US" b="1" dirty="0"/>
          </a:p>
          <a:p>
            <a:pPr marL="114300" indent="0">
              <a:buNone/>
            </a:pPr>
            <a:r>
              <a:rPr lang="en-US" sz="1700" dirty="0" smtClean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700" dirty="0" smtClean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7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ru-RU" sz="1700" dirty="0" smtClean="0">
              <a:solidFill>
                <a:srgbClr val="80808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ru-RU" sz="1700" dirty="0" smtClean="0">
                <a:solidFill>
                  <a:srgbClr val="808080"/>
                </a:solidFill>
                <a:latin typeface="Consolas"/>
              </a:rPr>
              <a:t>	…</a:t>
            </a:r>
            <a:endParaRPr lang="en-US" sz="1700" dirty="0" smtClean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7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700" dirty="0" err="1">
                <a:solidFill>
                  <a:srgbClr val="4EC9B0"/>
                </a:solidFill>
                <a:latin typeface="Consolas"/>
              </a:rPr>
              <a:t>src</a:t>
            </a:r>
            <a:r>
              <a:rPr lang="en-US" sz="17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700" dirty="0">
                <a:solidFill>
                  <a:srgbClr val="CE9178"/>
                </a:solidFill>
                <a:latin typeface="Consolas"/>
              </a:rPr>
              <a:t>"https://cdn.jsdelivr.net/</a:t>
            </a:r>
            <a:r>
              <a:rPr lang="en-US" sz="1700" dirty="0" err="1">
                <a:solidFill>
                  <a:srgbClr val="CE9178"/>
                </a:solidFill>
                <a:latin typeface="Consolas"/>
              </a:rPr>
              <a:t>npm</a:t>
            </a:r>
            <a:r>
              <a:rPr lang="en-US" sz="1700" dirty="0">
                <a:solidFill>
                  <a:srgbClr val="CE9178"/>
                </a:solidFill>
                <a:latin typeface="Consolas"/>
              </a:rPr>
              <a:t>/</a:t>
            </a:r>
            <a:r>
              <a:rPr lang="en-US" sz="1700" dirty="0" err="1">
                <a:solidFill>
                  <a:srgbClr val="CE9178"/>
                </a:solidFill>
                <a:latin typeface="Consolas"/>
              </a:rPr>
              <a:t>vue</a:t>
            </a:r>
            <a:r>
              <a:rPr lang="en-US" sz="1700" dirty="0">
                <a:solidFill>
                  <a:srgbClr val="CE9178"/>
                </a:solidFill>
                <a:latin typeface="Consolas"/>
              </a:rPr>
              <a:t>/</a:t>
            </a:r>
            <a:r>
              <a:rPr lang="en-US" sz="1700" dirty="0" err="1">
                <a:solidFill>
                  <a:srgbClr val="CE9178"/>
                </a:solidFill>
                <a:latin typeface="Consolas"/>
              </a:rPr>
              <a:t>dist</a:t>
            </a:r>
            <a:r>
              <a:rPr lang="en-US" sz="1700" dirty="0">
                <a:solidFill>
                  <a:srgbClr val="CE9178"/>
                </a:solidFill>
                <a:latin typeface="Consolas"/>
              </a:rPr>
              <a:t>/vue.js"</a:t>
            </a:r>
            <a:r>
              <a:rPr lang="en-US" sz="1700" dirty="0">
                <a:solidFill>
                  <a:srgbClr val="808080"/>
                </a:solidFill>
                <a:latin typeface="Consolas"/>
              </a:rPr>
              <a:t>&gt;&lt;/</a:t>
            </a:r>
            <a:r>
              <a:rPr lang="en-US" sz="17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7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7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/>
              </a:rPr>
              <a:t>  </a:t>
            </a:r>
            <a:r>
              <a:rPr lang="ru-RU" sz="170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ru-RU" sz="1700" dirty="0" smtClean="0">
                <a:solidFill>
                  <a:srgbClr val="808080"/>
                </a:solidFill>
                <a:latin typeface="Consolas"/>
              </a:rPr>
              <a:t>…</a:t>
            </a:r>
            <a:r>
              <a:rPr lang="en-US" sz="170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17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7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700" dirty="0" smtClean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7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ru-RU" sz="1700" dirty="0" smtClean="0">
              <a:solidFill>
                <a:srgbClr val="808080"/>
              </a:solidFill>
              <a:latin typeface="Consolas"/>
            </a:endParaRPr>
          </a:p>
          <a:p>
            <a:pPr marL="114300" indent="0">
              <a:buNone/>
            </a:pPr>
            <a:endParaRPr lang="ru-RU" dirty="0" smtClean="0">
              <a:solidFill>
                <a:srgbClr val="80808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b="1" dirty="0" smtClean="0"/>
              <a:t>// </a:t>
            </a:r>
            <a:r>
              <a:rPr lang="ru-RU" b="1" dirty="0"/>
              <a:t>Для </a:t>
            </a:r>
            <a:r>
              <a:rPr lang="en-US" b="1" dirty="0" smtClean="0"/>
              <a:t>production</a:t>
            </a:r>
            <a:endParaRPr lang="en-US" b="1" dirty="0"/>
          </a:p>
          <a:p>
            <a:pPr marL="114300" indent="0">
              <a:buNone/>
            </a:pPr>
            <a:r>
              <a:rPr lang="en-US" sz="1700" dirty="0" smtClean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700" dirty="0">
                <a:solidFill>
                  <a:srgbClr val="808080"/>
                </a:solidFill>
                <a:latin typeface="Consolas"/>
              </a:rPr>
              <a:t>&gt;</a:t>
            </a:r>
            <a:endParaRPr lang="ru-RU" sz="1700" dirty="0">
              <a:solidFill>
                <a:srgbClr val="80808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ru-RU" sz="1700" dirty="0">
                <a:solidFill>
                  <a:srgbClr val="808080"/>
                </a:solidFill>
                <a:latin typeface="Consolas"/>
              </a:rPr>
              <a:t>	…</a:t>
            </a:r>
            <a:endParaRPr lang="en-US" sz="17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700" dirty="0" smtClean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7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700" dirty="0" err="1">
                <a:solidFill>
                  <a:srgbClr val="4EC9B0"/>
                </a:solidFill>
                <a:latin typeface="Consolas"/>
              </a:rPr>
              <a:t>src</a:t>
            </a:r>
            <a:r>
              <a:rPr lang="en-US" sz="1700" dirty="0">
                <a:solidFill>
                  <a:srgbClr val="569CD6"/>
                </a:solidFill>
                <a:latin typeface="Consolas"/>
              </a:rPr>
              <a:t>=</a:t>
            </a:r>
            <a:r>
              <a:rPr lang="en-US" sz="1700" dirty="0">
                <a:solidFill>
                  <a:srgbClr val="CE9178"/>
                </a:solidFill>
                <a:latin typeface="Consolas"/>
              </a:rPr>
              <a:t>"https://cdn.jsdelivr.net/</a:t>
            </a:r>
            <a:r>
              <a:rPr lang="en-US" sz="1700" dirty="0" err="1">
                <a:solidFill>
                  <a:srgbClr val="CE9178"/>
                </a:solidFill>
                <a:latin typeface="Consolas"/>
              </a:rPr>
              <a:t>npm</a:t>
            </a:r>
            <a:r>
              <a:rPr lang="en-US" sz="1700" dirty="0">
                <a:solidFill>
                  <a:srgbClr val="CE9178"/>
                </a:solidFill>
                <a:latin typeface="Consolas"/>
              </a:rPr>
              <a:t>/vue</a:t>
            </a:r>
            <a:r>
              <a:rPr lang="en-US" sz="1700" dirty="0">
                <a:solidFill>
                  <a:srgbClr val="D4D4D4"/>
                </a:solidFill>
                <a:latin typeface="Consolas"/>
              </a:rPr>
              <a:t>@</a:t>
            </a:r>
            <a:r>
              <a:rPr lang="en-US" sz="1700" dirty="0">
                <a:solidFill>
                  <a:srgbClr val="B5CEA8"/>
                </a:solidFill>
                <a:latin typeface="Consolas"/>
              </a:rPr>
              <a:t>2.6</a:t>
            </a:r>
            <a:r>
              <a:rPr lang="en-US" sz="1700" dirty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700" dirty="0">
                <a:solidFill>
                  <a:srgbClr val="B5CEA8"/>
                </a:solidFill>
                <a:latin typeface="Consolas"/>
              </a:rPr>
              <a:t>12</a:t>
            </a:r>
            <a:r>
              <a:rPr lang="en-US" sz="1700" dirty="0">
                <a:solidFill>
                  <a:srgbClr val="CE9178"/>
                </a:solidFill>
                <a:latin typeface="Consolas"/>
              </a:rPr>
              <a:t>"&gt;&lt;/script&gt;</a:t>
            </a:r>
            <a:r>
              <a:rPr lang="en-US" sz="1700" dirty="0">
                <a:solidFill>
                  <a:srgbClr val="F44747"/>
                </a:solidFill>
                <a:latin typeface="Consolas"/>
              </a:rPr>
              <a:t> </a:t>
            </a:r>
            <a:r>
              <a:rPr lang="ru-RU" sz="1700" dirty="0" smtClean="0">
                <a:solidFill>
                  <a:srgbClr val="D4D4D4"/>
                </a:solidFill>
                <a:latin typeface="Consolas"/>
              </a:rPr>
              <a:t>…</a:t>
            </a:r>
            <a:endParaRPr lang="en-US" sz="1700" dirty="0" smtClean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ru-RU" sz="1700" dirty="0">
                <a:solidFill>
                  <a:srgbClr val="808080"/>
                </a:solidFill>
                <a:latin typeface="Consolas"/>
              </a:rPr>
              <a:t>	…</a:t>
            </a:r>
            <a:r>
              <a:rPr lang="en-US" sz="17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700" dirty="0">
                <a:solidFill>
                  <a:srgbClr val="D4D4D4"/>
                </a:solidFill>
                <a:latin typeface="Consolas"/>
              </a:rPr>
            </a:br>
            <a:r>
              <a:rPr lang="en-US" sz="17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7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7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7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3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Подключение 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err="1" smtClean="0"/>
              <a:t>npm</a:t>
            </a:r>
            <a:endParaRPr lang="ru-RU" b="1" dirty="0" smtClean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ru-RU" sz="1800" dirty="0"/>
              <a:t># последняя стабильная версия </a:t>
            </a:r>
            <a:endParaRPr lang="en-US" sz="1800" dirty="0" smtClean="0"/>
          </a:p>
          <a:p>
            <a:pPr marL="114300" indent="0">
              <a:buNone/>
            </a:pPr>
            <a:r>
              <a:rPr lang="ru-RU" sz="1800" dirty="0" smtClean="0"/>
              <a:t>$ </a:t>
            </a:r>
            <a:r>
              <a:rPr lang="ru-RU" sz="1800" dirty="0" err="1"/>
              <a:t>npm</a:t>
            </a:r>
            <a:r>
              <a:rPr lang="ru-RU" sz="1800" dirty="0"/>
              <a:t> </a:t>
            </a:r>
            <a:r>
              <a:rPr lang="ru-RU" sz="1800" dirty="0" err="1"/>
              <a:t>install</a:t>
            </a:r>
            <a:r>
              <a:rPr lang="ru-RU" sz="1800" dirty="0"/>
              <a:t> </a:t>
            </a:r>
            <a:r>
              <a:rPr lang="ru-RU" sz="1800" dirty="0" err="1"/>
              <a:t>vue</a:t>
            </a:r>
            <a:endParaRPr lang="en-US" sz="1700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6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1" y="87474"/>
            <a:ext cx="6512511" cy="5940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Подключение 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35546"/>
            <a:ext cx="8424936" cy="42124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b="1" dirty="0">
                <a:hlinkClick r:id="rId2" tooltip="Инструменты командной строки (CLI)"/>
              </a:rPr>
              <a:t>Инструменты командной строки (</a:t>
            </a:r>
            <a:r>
              <a:rPr lang="en-US" b="1" dirty="0">
                <a:hlinkClick r:id="rId2" tooltip="Инструменты командной строки (CLI)"/>
              </a:rPr>
              <a:t>CLI)</a:t>
            </a:r>
            <a:endParaRPr lang="en-US" b="1" dirty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ru-RU" dirty="0"/>
              <a:t>CLI — это инструмент </a:t>
            </a:r>
            <a:r>
              <a:rPr lang="ru-RU" dirty="0" smtClean="0"/>
              <a:t>работающий в связке </a:t>
            </a:r>
            <a:r>
              <a:rPr lang="ru-RU" dirty="0"/>
              <a:t>с Node.js и соответствующими инструментами сборки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ru-RU" dirty="0" smtClean="0"/>
              <a:t>Позволяет</a:t>
            </a:r>
            <a:r>
              <a:rPr lang="en-US" dirty="0" smtClean="0"/>
              <a:t> </a:t>
            </a:r>
            <a:r>
              <a:rPr lang="ru-RU" dirty="0" smtClean="0"/>
              <a:t>получить </a:t>
            </a:r>
            <a:r>
              <a:rPr lang="ru-RU" dirty="0"/>
              <a:t>работающую конфигурацию с </a:t>
            </a:r>
            <a:endParaRPr lang="ru-RU" dirty="0" smtClean="0"/>
          </a:p>
          <a:p>
            <a:r>
              <a:rPr lang="ru-RU" dirty="0" smtClean="0"/>
              <a:t>горячей </a:t>
            </a:r>
            <a:r>
              <a:rPr lang="ru-RU" dirty="0"/>
              <a:t>перезагрузкой </a:t>
            </a:r>
            <a:r>
              <a:rPr lang="ru-RU" dirty="0" smtClean="0"/>
              <a:t>модулей </a:t>
            </a:r>
          </a:p>
          <a:p>
            <a:r>
              <a:rPr lang="ru-RU" dirty="0" err="1" smtClean="0"/>
              <a:t>линтингом</a:t>
            </a:r>
            <a:r>
              <a:rPr lang="ru-RU" dirty="0" smtClean="0"/>
              <a:t> </a:t>
            </a:r>
            <a:r>
              <a:rPr lang="ru-RU" dirty="0"/>
              <a:t>кода при сохранении 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настроенной </a:t>
            </a:r>
            <a:r>
              <a:rPr lang="ru-RU" dirty="0"/>
              <a:t>конфигурацией </a:t>
            </a:r>
            <a:r>
              <a:rPr lang="ru-RU" dirty="0" err="1"/>
              <a:t>production</a:t>
            </a:r>
            <a:r>
              <a:rPr lang="ru-RU" dirty="0"/>
              <a:t>-сборки</a:t>
            </a: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7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2186</TotalTime>
  <Words>1412</Words>
  <Application>Microsoft Office PowerPoint</Application>
  <PresentationFormat>Экран (16:9)</PresentationFormat>
  <Paragraphs>576</Paragraphs>
  <Slides>42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Соседство</vt:lpstr>
      <vt:lpstr>Vue.js framework</vt:lpstr>
      <vt:lpstr>Vue.js</vt:lpstr>
      <vt:lpstr>Преимущества Vue.js</vt:lpstr>
      <vt:lpstr>Документация  Vue.js</vt:lpstr>
      <vt:lpstr>Подключение  Vue.js</vt:lpstr>
      <vt:lpstr>Подключение  Vue.js</vt:lpstr>
      <vt:lpstr>Подключение  Vue.js</vt:lpstr>
      <vt:lpstr>Подключение  Vue.js</vt:lpstr>
      <vt:lpstr>Подключение  Vue.js</vt:lpstr>
      <vt:lpstr>Концепции  Vue.js</vt:lpstr>
      <vt:lpstr>Компоненты  Vue.js</vt:lpstr>
      <vt:lpstr>Экземпляр Vue</vt:lpstr>
      <vt:lpstr>Селекторы</vt:lpstr>
      <vt:lpstr>Опция data</vt:lpstr>
      <vt:lpstr>Операции в скобках</vt:lpstr>
      <vt:lpstr>Работа c массивами</vt:lpstr>
      <vt:lpstr>Работа c объектами</vt:lpstr>
      <vt:lpstr>Работа c циклами</vt:lpstr>
      <vt:lpstr>Работа c циклами</vt:lpstr>
      <vt:lpstr>Условия </vt:lpstr>
      <vt:lpstr>Работа c методами</vt:lpstr>
      <vt:lpstr>Обработка событий</vt:lpstr>
      <vt:lpstr>Обработка событий. Реактивность </vt:lpstr>
      <vt:lpstr>Обработка событий. Реактивность </vt:lpstr>
      <vt:lpstr>Передача аргументов в методы </vt:lpstr>
      <vt:lpstr>V-model. input</vt:lpstr>
      <vt:lpstr>V-model. textarea</vt:lpstr>
      <vt:lpstr>V-model. checkbox</vt:lpstr>
      <vt:lpstr>V-model. checkbox</vt:lpstr>
      <vt:lpstr>V-model. radiobutton</vt:lpstr>
      <vt:lpstr>V-model. select</vt:lpstr>
      <vt:lpstr>V-model. select</vt:lpstr>
      <vt:lpstr>Работа с атрибутами.  V-bind</vt:lpstr>
      <vt:lpstr>Работа с атрибутами.  V-bind </vt:lpstr>
      <vt:lpstr>Работа с атрибутами.  V-bind (Классы)</vt:lpstr>
      <vt:lpstr>Работа с атрибутами.  V-bind (Классы)</vt:lpstr>
      <vt:lpstr>Модификаторы событий</vt:lpstr>
      <vt:lpstr>Модификаторы клавиш</vt:lpstr>
      <vt:lpstr>Компоненты</vt:lpstr>
      <vt:lpstr>Простейший компонент</vt:lpstr>
      <vt:lpstr>Передача данных в компонент</vt:lpstr>
      <vt:lpstr>Передача свойств из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 framework</dc:title>
  <dc:creator>Влад</dc:creator>
  <cp:lastModifiedBy>Влад</cp:lastModifiedBy>
  <cp:revision>120</cp:revision>
  <dcterms:created xsi:type="dcterms:W3CDTF">2020-11-19T19:30:39Z</dcterms:created>
  <dcterms:modified xsi:type="dcterms:W3CDTF">2021-03-01T13:07:52Z</dcterms:modified>
</cp:coreProperties>
</file>