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2"/>
  </p:notesMasterIdLst>
  <p:sldIdLst>
    <p:sldId id="256" r:id="rId2"/>
    <p:sldId id="257" r:id="rId3"/>
    <p:sldId id="339" r:id="rId4"/>
    <p:sldId id="263" r:id="rId5"/>
    <p:sldId id="336" r:id="rId6"/>
    <p:sldId id="341" r:id="rId7"/>
    <p:sldId id="267" r:id="rId8"/>
    <p:sldId id="268" r:id="rId9"/>
    <p:sldId id="269" r:id="rId10"/>
    <p:sldId id="273" r:id="rId11"/>
    <p:sldId id="274" r:id="rId12"/>
    <p:sldId id="332" r:id="rId13"/>
    <p:sldId id="333" r:id="rId14"/>
    <p:sldId id="357" r:id="rId15"/>
    <p:sldId id="342" r:id="rId16"/>
    <p:sldId id="266" r:id="rId17"/>
    <p:sldId id="264" r:id="rId18"/>
    <p:sldId id="265" r:id="rId19"/>
    <p:sldId id="258" r:id="rId20"/>
    <p:sldId id="275" r:id="rId21"/>
    <p:sldId id="343" r:id="rId22"/>
    <p:sldId id="276" r:id="rId23"/>
    <p:sldId id="277" r:id="rId24"/>
    <p:sldId id="259" r:id="rId25"/>
    <p:sldId id="281" r:id="rId26"/>
    <p:sldId id="270" r:id="rId27"/>
    <p:sldId id="282" r:id="rId28"/>
    <p:sldId id="278" r:id="rId29"/>
    <p:sldId id="345" r:id="rId30"/>
    <p:sldId id="283" r:id="rId31"/>
    <p:sldId id="279" r:id="rId32"/>
    <p:sldId id="285" r:id="rId33"/>
    <p:sldId id="284" r:id="rId34"/>
    <p:sldId id="280" r:id="rId35"/>
    <p:sldId id="286" r:id="rId36"/>
    <p:sldId id="271" r:id="rId37"/>
    <p:sldId id="291" r:id="rId38"/>
    <p:sldId id="292" r:id="rId39"/>
    <p:sldId id="288" r:id="rId40"/>
    <p:sldId id="334" r:id="rId41"/>
    <p:sldId id="296" r:id="rId42"/>
    <p:sldId id="346" r:id="rId43"/>
    <p:sldId id="347" r:id="rId44"/>
    <p:sldId id="348" r:id="rId45"/>
    <p:sldId id="297" r:id="rId46"/>
    <p:sldId id="350" r:id="rId47"/>
    <p:sldId id="351" r:id="rId48"/>
    <p:sldId id="352" r:id="rId49"/>
    <p:sldId id="353" r:id="rId50"/>
    <p:sldId id="354" r:id="rId51"/>
    <p:sldId id="355" r:id="rId52"/>
    <p:sldId id="356" r:id="rId53"/>
    <p:sldId id="311" r:id="rId54"/>
    <p:sldId id="312" r:id="rId55"/>
    <p:sldId id="308" r:id="rId56"/>
    <p:sldId id="309" r:id="rId57"/>
    <p:sldId id="310" r:id="rId58"/>
    <p:sldId id="316" r:id="rId59"/>
    <p:sldId id="337" r:id="rId60"/>
    <p:sldId id="313" r:id="rId61"/>
    <p:sldId id="317" r:id="rId62"/>
    <p:sldId id="318" r:id="rId63"/>
    <p:sldId id="314" r:id="rId64"/>
    <p:sldId id="344" r:id="rId65"/>
    <p:sldId id="315" r:id="rId66"/>
    <p:sldId id="319" r:id="rId67"/>
    <p:sldId id="290" r:id="rId68"/>
    <p:sldId id="324" r:id="rId69"/>
    <p:sldId id="329" r:id="rId70"/>
    <p:sldId id="330" r:id="rId71"/>
    <p:sldId id="331" r:id="rId72"/>
    <p:sldId id="335" r:id="rId73"/>
    <p:sldId id="320" r:id="rId74"/>
    <p:sldId id="321" r:id="rId75"/>
    <p:sldId id="322" r:id="rId76"/>
    <p:sldId id="323" r:id="rId77"/>
    <p:sldId id="328" r:id="rId78"/>
    <p:sldId id="358" r:id="rId79"/>
    <p:sldId id="338" r:id="rId80"/>
    <p:sldId id="260" r:id="rId8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 autoAdjust="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2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notesMaster" Target="notesMasters/notesMaster1.xml"/><Relationship Id="rId83" Type="http://schemas.openxmlformats.org/officeDocument/2006/relationships/printerSettings" Target="printerSettings/printerSettings1.bin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02E3D-7D68-BB44-A0B8-98E9C3372E93}" type="datetimeFigureOut">
              <a:rPr lang="en-US" smtClean="0"/>
              <a:t>7/25/13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50FEB-914F-1F45-96AB-87D20E686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8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50FEB-914F-1F45-96AB-87D20E686A3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49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Skip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50FEB-914F-1F45-96AB-87D20E686A3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05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Skip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50FEB-914F-1F45-96AB-87D20E686A3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35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Gloss 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50FEB-914F-1F45-96AB-87D20E686A3A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55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Gloss 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50FEB-914F-1F45-96AB-87D20E686A3A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44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Gloss</a:t>
            </a:r>
            <a:r>
              <a:rPr lang="en-US" baseline="0" dirty="0" smtClean="0"/>
              <a:t> 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50FEB-914F-1F45-96AB-87D20E686A3A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03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F196-67FD-754E-BA6E-B3C47A542BBD}" type="datetimeFigureOut">
              <a:rPr lang="en-US" smtClean="0"/>
              <a:t>7/25/13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959E-8FEE-2644-B1A7-14B080FA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7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F196-67FD-754E-BA6E-B3C47A542BBD}" type="datetimeFigureOut">
              <a:rPr lang="en-US" smtClean="0"/>
              <a:t>7/25/13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959E-8FEE-2644-B1A7-14B080FA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3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F196-67FD-754E-BA6E-B3C47A542BBD}" type="datetimeFigureOut">
              <a:rPr lang="en-US" smtClean="0"/>
              <a:t>7/25/13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959E-8FEE-2644-B1A7-14B080FA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6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F196-67FD-754E-BA6E-B3C47A542BBD}" type="datetimeFigureOut">
              <a:rPr lang="en-US" smtClean="0"/>
              <a:t>7/25/13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959E-8FEE-2644-B1A7-14B080FA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4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F196-67FD-754E-BA6E-B3C47A542BBD}" type="datetimeFigureOut">
              <a:rPr lang="en-US" smtClean="0"/>
              <a:t>7/25/13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959E-8FEE-2644-B1A7-14B080FA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1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F196-67FD-754E-BA6E-B3C47A542BBD}" type="datetimeFigureOut">
              <a:rPr lang="en-US" smtClean="0"/>
              <a:t>7/25/13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959E-8FEE-2644-B1A7-14B080FA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7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F196-67FD-754E-BA6E-B3C47A542BBD}" type="datetimeFigureOut">
              <a:rPr lang="en-US" smtClean="0"/>
              <a:t>7/25/13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959E-8FEE-2644-B1A7-14B080FA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9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F196-67FD-754E-BA6E-B3C47A542BBD}" type="datetimeFigureOut">
              <a:rPr lang="en-US" smtClean="0"/>
              <a:t>7/25/13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959E-8FEE-2644-B1A7-14B080FA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0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F196-67FD-754E-BA6E-B3C47A542BBD}" type="datetimeFigureOut">
              <a:rPr lang="en-US" smtClean="0"/>
              <a:t>7/25/13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959E-8FEE-2644-B1A7-14B080FA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6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F196-67FD-754E-BA6E-B3C47A542BBD}" type="datetimeFigureOut">
              <a:rPr lang="en-US" smtClean="0"/>
              <a:t>7/25/13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959E-8FEE-2644-B1A7-14B080FA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2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F196-67FD-754E-BA6E-B3C47A542BBD}" type="datetimeFigureOut">
              <a:rPr lang="en-US" smtClean="0"/>
              <a:t>7/25/13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959E-8FEE-2644-B1A7-14B080FA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4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0F196-67FD-754E-BA6E-B3C47A542BBD}" type="datetimeFigureOut">
              <a:rPr lang="en-US" smtClean="0"/>
              <a:t>7/25/13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B959E-8FEE-2644-B1A7-14B080FA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6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4617"/>
            <a:ext cx="7772400" cy="2607701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Helvetica"/>
                <a:cs typeface="Helvetica"/>
              </a:rPr>
              <a:t>Cython:</a:t>
            </a:r>
            <a:br>
              <a:rPr lang="en-US" sz="5400" dirty="0" smtClean="0">
                <a:latin typeface="Helvetica"/>
                <a:cs typeface="Helvetica"/>
              </a:rPr>
            </a:br>
            <a:r>
              <a:rPr lang="en-US" sz="5400" dirty="0" smtClean="0">
                <a:latin typeface="Helvetica"/>
                <a:cs typeface="Helvetica"/>
              </a:rPr>
              <a:t>Readable Like Python,</a:t>
            </a:r>
            <a:br>
              <a:rPr lang="en-US" sz="5400" dirty="0" smtClean="0">
                <a:latin typeface="Helvetica"/>
                <a:cs typeface="Helvetica"/>
              </a:rPr>
            </a:br>
            <a:r>
              <a:rPr lang="en-US" sz="5400" dirty="0" smtClean="0">
                <a:latin typeface="Helvetica"/>
                <a:cs typeface="Helvetica"/>
              </a:rPr>
              <a:t>Fast Like C</a:t>
            </a:r>
            <a:endParaRPr lang="en-US" sz="5400" dirty="0"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357" y="3519714"/>
            <a:ext cx="8291286" cy="295728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/>
                <a:cs typeface="Helvetica"/>
              </a:rPr>
              <a:t>2013-07-27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/>
                <a:cs typeface="Helvetica"/>
              </a:rPr>
              <a:t>Zak Fallows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/>
                <a:cs typeface="Helvetica"/>
              </a:rPr>
              <a:t>zakf@</a:t>
            </a:r>
            <a:r>
              <a:rPr lang="en-US" dirty="0" err="1" smtClean="0">
                <a:solidFill>
                  <a:schemeClr val="tx1"/>
                </a:solidFill>
                <a:latin typeface="Helvetica"/>
                <a:cs typeface="Helvetica"/>
              </a:rPr>
              <a:t>mit.edu</a:t>
            </a:r>
            <a:endParaRPr lang="en-US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/>
                <a:cs typeface="Helvetica"/>
              </a:rPr>
              <a:t>github.com</a:t>
            </a:r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Helvetica"/>
                <a:cs typeface="Helvetica"/>
              </a:rPr>
              <a:t>zakf</a:t>
            </a:r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/</a:t>
            </a:r>
            <a:r>
              <a:rPr lang="en-US" dirty="0" err="1" smtClean="0">
                <a:solidFill>
                  <a:schemeClr val="tx1"/>
                </a:solidFill>
                <a:latin typeface="Helvetica"/>
                <a:cs typeface="Helvetica"/>
              </a:rPr>
              <a:t>cython_talk</a:t>
            </a:r>
            <a:endParaRPr lang="en-US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Helvetica"/>
                <a:cs typeface="Helvetica"/>
              </a:rPr>
              <a:t>The GitHub repo contains these slides and working code examples.</a:t>
            </a:r>
            <a:endParaRPr lang="en-US" sz="20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88782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How Much Faster?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If you compile pure (normal) Python code with Cython, the result is usually 1 to 4 times as fast. “1 time as fast” means “no performance benefit”.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If you add static types, the resulting code is often 10 to 200 times as fast. This is hugely variable, it can be up to 1,000 times or more.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With static types, Cython is generally as fast as hand-written C, but it is easier to read, write, and debug, especially if you love Python.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74322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How Much Faster?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I converted some statistics code from Python to Cython and it became </a:t>
            </a:r>
            <a:r>
              <a:rPr lang="en-US" b="1" dirty="0" smtClean="0">
                <a:latin typeface="Helvetica"/>
                <a:cs typeface="Helvetica"/>
              </a:rPr>
              <a:t>70x faster.</a:t>
            </a:r>
            <a:endParaRPr lang="en-US" dirty="0" smtClean="0">
              <a:latin typeface="Helvetica"/>
              <a:cs typeface="Helvetica"/>
            </a:endParaRP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I converted some cryptographic hash functions from C# to Cython and they became </a:t>
            </a:r>
            <a:r>
              <a:rPr lang="en-US" b="1" dirty="0" smtClean="0">
                <a:latin typeface="Helvetica"/>
                <a:cs typeface="Helvetica"/>
              </a:rPr>
              <a:t>4x faster.</a:t>
            </a:r>
            <a:endParaRPr lang="en-US" dirty="0" smtClean="0">
              <a:latin typeface="Helvetica"/>
              <a:cs typeface="Helvetica"/>
            </a:endParaRP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That’s right, Cython can be significantly faster than Java and C# in some circumstances.</a:t>
            </a:r>
          </a:p>
          <a:p>
            <a:pPr marL="0" indent="0" algn="ctr">
              <a:spcBef>
                <a:spcPts val="3000"/>
              </a:spcBef>
              <a:spcAft>
                <a:spcPts val="1800"/>
              </a:spcAft>
              <a:buNone/>
            </a:pPr>
            <a:r>
              <a:rPr lang="en-US" sz="4800" i="1" dirty="0" smtClean="0">
                <a:latin typeface="Helvetica"/>
                <a:cs typeface="Helvetica"/>
              </a:rPr>
              <a:t>In your face, Microsoft!</a:t>
            </a:r>
            <a:endParaRPr lang="en-US" sz="4800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46892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Cython Is Fast in Real Projects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A </a:t>
            </a:r>
            <a:r>
              <a:rPr lang="en-US" i="1" dirty="0" smtClean="0">
                <a:latin typeface="Helvetica"/>
                <a:cs typeface="Helvetica"/>
              </a:rPr>
              <a:t>k</a:t>
            </a:r>
            <a:r>
              <a:rPr lang="en-US" dirty="0" smtClean="0">
                <a:latin typeface="Helvetica"/>
                <a:cs typeface="Helvetica"/>
              </a:rPr>
              <a:t>-dimensional tree is a type of data structure. (You can ask me how they work, but please don’t ask me why they are useful.)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The scientific computing package </a:t>
            </a:r>
            <a:r>
              <a:rPr lang="en-US" b="1" dirty="0" err="1" smtClean="0">
                <a:latin typeface="Helvetica"/>
                <a:cs typeface="Helvetica"/>
              </a:rPr>
              <a:t>SciPy</a:t>
            </a:r>
            <a:r>
              <a:rPr lang="en-US" dirty="0" smtClean="0">
                <a:latin typeface="Helvetica"/>
                <a:cs typeface="Helvetica"/>
              </a:rPr>
              <a:t> has two modules for manipulating k-d trees: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err="1" smtClean="0">
                <a:latin typeface="Courier"/>
                <a:cs typeface="Courier"/>
              </a:rPr>
              <a:t>scipy.spatial.kdtree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Helvetica"/>
                <a:cs typeface="Helvetica"/>
              </a:rPr>
              <a:t>uses normal interpreted Python. This module was written first.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17754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Cython Is Fast in Real Projects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err="1" smtClean="0">
                <a:latin typeface="Courier"/>
                <a:cs typeface="Courier"/>
              </a:rPr>
              <a:t>scipy.spatial.cKDTree</a:t>
            </a:r>
            <a:r>
              <a:rPr lang="en-US" dirty="0" smtClean="0">
                <a:latin typeface="Helvetica"/>
                <a:cs typeface="Helvetica"/>
              </a:rPr>
              <a:t> is the same exact code, but it is rewritten in typed Cython. The typed Cython version is often </a:t>
            </a:r>
            <a:r>
              <a:rPr lang="en-US" b="1" dirty="0" smtClean="0">
                <a:latin typeface="Helvetica"/>
                <a:cs typeface="Helvetica"/>
              </a:rPr>
              <a:t>1,500 times faster </a:t>
            </a:r>
            <a:r>
              <a:rPr lang="en-US" dirty="0" smtClean="0">
                <a:latin typeface="Helvetica"/>
                <a:cs typeface="Helvetica"/>
              </a:rPr>
              <a:t>than the pure Python version.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55707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4617"/>
            <a:ext cx="7772400" cy="2607701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Helvetica"/>
                <a:cs typeface="Helvetica"/>
              </a:rPr>
              <a:t>Cython:</a:t>
            </a:r>
            <a:br>
              <a:rPr lang="en-US" sz="5400" dirty="0" smtClean="0">
                <a:latin typeface="Helvetica"/>
                <a:cs typeface="Helvetica"/>
              </a:rPr>
            </a:br>
            <a:r>
              <a:rPr lang="en-US" sz="5400" dirty="0" smtClean="0">
                <a:latin typeface="Helvetica"/>
                <a:cs typeface="Helvetica"/>
              </a:rPr>
              <a:t>Readable Like Python,</a:t>
            </a:r>
            <a:br>
              <a:rPr lang="en-US" sz="5400" dirty="0" smtClean="0">
                <a:latin typeface="Helvetica"/>
                <a:cs typeface="Helvetica"/>
              </a:rPr>
            </a:br>
            <a:r>
              <a:rPr lang="en-US" sz="5400" dirty="0" smtClean="0">
                <a:latin typeface="Helvetica"/>
                <a:cs typeface="Helvetica"/>
              </a:rPr>
              <a:t>Fast Like C</a:t>
            </a:r>
            <a:endParaRPr lang="en-US" sz="5400" dirty="0"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357" y="3519714"/>
            <a:ext cx="8291286" cy="295728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/>
                <a:cs typeface="Helvetica"/>
              </a:rPr>
              <a:t>2013-07-27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/>
                <a:cs typeface="Helvetica"/>
              </a:rPr>
              <a:t>Zak Fallows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/>
                <a:cs typeface="Helvetica"/>
              </a:rPr>
              <a:t>zakf@</a:t>
            </a:r>
            <a:r>
              <a:rPr lang="en-US" dirty="0" err="1" smtClean="0">
                <a:solidFill>
                  <a:schemeClr val="tx1"/>
                </a:solidFill>
                <a:latin typeface="Helvetica"/>
                <a:cs typeface="Helvetica"/>
              </a:rPr>
              <a:t>mit.edu</a:t>
            </a:r>
            <a:endParaRPr lang="en-US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/>
                <a:cs typeface="Helvetica"/>
              </a:rPr>
              <a:t>github.com</a:t>
            </a:r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Helvetica"/>
                <a:cs typeface="Helvetica"/>
              </a:rPr>
              <a:t>zakf</a:t>
            </a:r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/</a:t>
            </a:r>
            <a:r>
              <a:rPr lang="en-US" dirty="0" err="1" smtClean="0">
                <a:solidFill>
                  <a:schemeClr val="tx1"/>
                </a:solidFill>
                <a:latin typeface="Helvetica"/>
                <a:cs typeface="Helvetica"/>
              </a:rPr>
              <a:t>cython_talk</a:t>
            </a:r>
            <a:endParaRPr lang="en-US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Helvetica"/>
                <a:cs typeface="Helvetica"/>
              </a:rPr>
              <a:t>The GitHub repo contains these slides and working code examples.</a:t>
            </a:r>
            <a:endParaRPr lang="en-US" sz="20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96169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>
            <a:normAutofit/>
          </a:bodyPr>
          <a:lstStyle/>
          <a:p>
            <a:r>
              <a:rPr lang="en-US" sz="5600" dirty="0" smtClean="0">
                <a:latin typeface="Helvetica"/>
                <a:cs typeface="Helvetica"/>
              </a:rPr>
              <a:t>Talk Outline</a:t>
            </a:r>
            <a:endParaRPr lang="en-US" sz="5600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853" y="1284734"/>
            <a:ext cx="8084288" cy="5416324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spcAft>
                <a:spcPts val="3600"/>
              </a:spcAft>
              <a:buFont typeface="+mj-lt"/>
              <a:buAutoNum type="arabicPeriod"/>
            </a:pPr>
            <a:r>
              <a:rPr lang="en-US" sz="4200" i="1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What is Cython?</a:t>
            </a:r>
          </a:p>
          <a:p>
            <a:pPr marL="514350" indent="-514350">
              <a:spcBef>
                <a:spcPts val="0"/>
              </a:spcBef>
              <a:spcAft>
                <a:spcPts val="3600"/>
              </a:spcAft>
              <a:buFont typeface="+mj-lt"/>
              <a:buAutoNum type="arabicPeriod"/>
            </a:pPr>
            <a:r>
              <a:rPr lang="en-US" sz="4200" i="1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Why does Cython exist?</a:t>
            </a:r>
          </a:p>
          <a:p>
            <a:pPr marL="514350" indent="-514350">
              <a:spcBef>
                <a:spcPts val="0"/>
              </a:spcBef>
              <a:spcAft>
                <a:spcPts val="3600"/>
              </a:spcAft>
              <a:buFont typeface="+mj-lt"/>
              <a:buAutoNum type="arabicPeriod"/>
            </a:pPr>
            <a:r>
              <a:rPr lang="en-US" sz="4200" dirty="0" smtClean="0">
                <a:solidFill>
                  <a:srgbClr val="000000"/>
                </a:solidFill>
                <a:latin typeface="Helvetica"/>
                <a:cs typeface="Helvetica"/>
              </a:rPr>
              <a:t>How does Cython work?</a:t>
            </a:r>
          </a:p>
          <a:p>
            <a:pPr marL="514350" indent="-514350">
              <a:spcBef>
                <a:spcPts val="0"/>
              </a:spcBef>
              <a:spcAft>
                <a:spcPts val="3600"/>
              </a:spcAft>
              <a:buFont typeface="+mj-lt"/>
              <a:buAutoNum type="arabicPeriod"/>
            </a:pPr>
            <a:r>
              <a:rPr lang="en-US" sz="4200" i="1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How do I use Cython?</a:t>
            </a:r>
          </a:p>
          <a:p>
            <a:pPr marL="514350" indent="-514350">
              <a:spcBef>
                <a:spcPts val="0"/>
              </a:spcBef>
              <a:spcAft>
                <a:spcPts val="3600"/>
              </a:spcAft>
              <a:buFont typeface="+mj-lt"/>
              <a:buAutoNum type="arabicPeriod"/>
            </a:pPr>
            <a:r>
              <a:rPr lang="en-US" sz="4200" i="1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Appendices</a:t>
            </a:r>
            <a:endParaRPr lang="en-US" sz="4200" i="1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56545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How Cython Works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3007448"/>
            <a:ext cx="8875756" cy="369361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4400" dirty="0">
                <a:latin typeface="Helvetica"/>
                <a:cs typeface="Helvetica"/>
              </a:rPr>
              <a:t>Cython </a:t>
            </a:r>
            <a:r>
              <a:rPr lang="en-US" sz="4400" dirty="0">
                <a:latin typeface="Helvetica"/>
                <a:cs typeface="Helvetica"/>
                <a:sym typeface="Wingdings"/>
              </a:rPr>
              <a:t> C  machine code</a:t>
            </a:r>
          </a:p>
        </p:txBody>
      </p:sp>
    </p:spTree>
    <p:extLst>
      <p:ext uri="{BB962C8B-B14F-4D97-AF65-F5344CB8AC3E}">
        <p14:creationId xmlns:p14="http://schemas.microsoft.com/office/powerpoint/2010/main" val="2558167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How Cython Works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  <a:sym typeface="Wingdings"/>
              </a:rPr>
              <a:t>Step 1. </a:t>
            </a:r>
            <a:r>
              <a:rPr lang="en-US" b="1" dirty="0" smtClean="0">
                <a:latin typeface="Helvetica"/>
                <a:cs typeface="Helvetica"/>
                <a:sym typeface="Wingdings"/>
              </a:rPr>
              <a:t>Cython code</a:t>
            </a:r>
            <a:r>
              <a:rPr lang="en-US" dirty="0" smtClean="0">
                <a:latin typeface="Helvetica"/>
                <a:cs typeface="Helvetica"/>
                <a:sym typeface="Wingdings"/>
              </a:rPr>
              <a:t>: Looks like Python, written by a human. Files: </a:t>
            </a:r>
            <a:r>
              <a:rPr lang="en-US" dirty="0" smtClean="0">
                <a:latin typeface="Courier"/>
                <a:cs typeface="Courier"/>
                <a:sym typeface="Wingdings"/>
              </a:rPr>
              <a:t>.</a:t>
            </a:r>
            <a:r>
              <a:rPr lang="en-US" dirty="0" err="1" smtClean="0">
                <a:latin typeface="Courier"/>
                <a:cs typeface="Courier"/>
                <a:sym typeface="Wingdings"/>
              </a:rPr>
              <a:t>pyx</a:t>
            </a:r>
            <a:r>
              <a:rPr lang="en-US" dirty="0" smtClean="0">
                <a:latin typeface="Courier"/>
                <a:cs typeface="Courier"/>
                <a:sym typeface="Wingdings"/>
              </a:rPr>
              <a:t>, .</a:t>
            </a:r>
            <a:r>
              <a:rPr lang="en-US" dirty="0" err="1" smtClean="0">
                <a:latin typeface="Courier"/>
                <a:cs typeface="Courier"/>
                <a:sym typeface="Wingdings"/>
              </a:rPr>
              <a:t>pxd</a:t>
            </a:r>
            <a:r>
              <a:rPr lang="en-US" dirty="0" smtClean="0">
                <a:latin typeface="Courier"/>
                <a:cs typeface="Courier"/>
                <a:sym typeface="Wingdings"/>
              </a:rPr>
              <a:t>, .</a:t>
            </a:r>
            <a:r>
              <a:rPr lang="en-US" dirty="0" err="1" smtClean="0">
                <a:latin typeface="Courier"/>
                <a:cs typeface="Courier"/>
                <a:sym typeface="Wingdings"/>
              </a:rPr>
              <a:t>pxi</a:t>
            </a:r>
            <a:endParaRPr lang="en-US" dirty="0" smtClean="0">
              <a:latin typeface="Courier"/>
              <a:cs typeface="Courier"/>
              <a:sym typeface="Wingdings"/>
            </a:endParaRP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  <a:sym typeface="Wingdings"/>
              </a:rPr>
              <a:t>Step 2. </a:t>
            </a:r>
            <a:r>
              <a:rPr lang="en-US" b="1" dirty="0" smtClean="0">
                <a:latin typeface="Helvetica"/>
                <a:cs typeface="Helvetica"/>
                <a:sym typeface="Wingdings"/>
              </a:rPr>
              <a:t>C code</a:t>
            </a:r>
            <a:r>
              <a:rPr lang="en-US" dirty="0" smtClean="0">
                <a:latin typeface="Helvetica"/>
                <a:cs typeface="Helvetica"/>
                <a:sym typeface="Wingdings"/>
              </a:rPr>
              <a:t>: Written by </a:t>
            </a:r>
            <a:r>
              <a:rPr lang="en-US" dirty="0" err="1" smtClean="0">
                <a:latin typeface="Helvetica"/>
                <a:cs typeface="Helvetica"/>
                <a:sym typeface="Wingdings"/>
              </a:rPr>
              <a:t>cython.py</a:t>
            </a:r>
            <a:r>
              <a:rPr lang="en-US" dirty="0" smtClean="0">
                <a:latin typeface="Helvetica"/>
                <a:cs typeface="Helvetica"/>
                <a:sym typeface="Wingdings"/>
              </a:rPr>
              <a:t>, hard to read. Files: </a:t>
            </a:r>
            <a:r>
              <a:rPr lang="en-US" dirty="0" smtClean="0">
                <a:latin typeface="Courier"/>
                <a:cs typeface="Courier"/>
                <a:sym typeface="Wingdings"/>
              </a:rPr>
              <a:t>.c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  <a:sym typeface="Wingdings"/>
              </a:rPr>
              <a:t>Step 3. </a:t>
            </a:r>
            <a:r>
              <a:rPr lang="en-US" b="1" dirty="0" smtClean="0">
                <a:latin typeface="Helvetica"/>
                <a:cs typeface="Helvetica"/>
                <a:sym typeface="Wingdings"/>
              </a:rPr>
              <a:t>Machine code</a:t>
            </a:r>
            <a:r>
              <a:rPr lang="en-US" dirty="0" smtClean="0">
                <a:latin typeface="Helvetica"/>
                <a:cs typeface="Helvetica"/>
                <a:sym typeface="Wingdings"/>
              </a:rPr>
              <a:t>: Written by your compiler of choice (GCC, Visual C++, Clang). Files: </a:t>
            </a:r>
            <a:r>
              <a:rPr lang="en-US" dirty="0" smtClean="0">
                <a:latin typeface="Courier"/>
                <a:cs typeface="Courier"/>
                <a:sym typeface="Wingdings"/>
              </a:rPr>
              <a:t>.so </a:t>
            </a:r>
            <a:r>
              <a:rPr lang="en-US" dirty="0" smtClean="0">
                <a:latin typeface="Helvetica"/>
                <a:cs typeface="Helvetica"/>
                <a:sym typeface="Wingdings"/>
              </a:rPr>
              <a:t>(Mac and Linux) or </a:t>
            </a:r>
            <a:r>
              <a:rPr lang="en-US" dirty="0" smtClean="0">
                <a:latin typeface="Courier"/>
                <a:cs typeface="Courier"/>
                <a:sym typeface="Wingdings"/>
              </a:rPr>
              <a:t>.</a:t>
            </a:r>
            <a:r>
              <a:rPr lang="en-US" dirty="0" err="1" smtClean="0">
                <a:latin typeface="Courier"/>
                <a:cs typeface="Courier"/>
                <a:sym typeface="Wingdings"/>
              </a:rPr>
              <a:t>pyd</a:t>
            </a:r>
            <a:r>
              <a:rPr lang="en-US" dirty="0" smtClean="0">
                <a:latin typeface="Courier"/>
                <a:cs typeface="Courier"/>
                <a:sym typeface="Wingdings"/>
              </a:rPr>
              <a:t> </a:t>
            </a:r>
            <a:r>
              <a:rPr lang="en-US" dirty="0" smtClean="0">
                <a:latin typeface="Helvetica"/>
                <a:cs typeface="Helvetica"/>
                <a:sym typeface="Wingdings"/>
              </a:rPr>
              <a:t>(Windows)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  <a:sym typeface="Wingdings"/>
              </a:rPr>
              <a:t>Note:</a:t>
            </a:r>
            <a:r>
              <a:rPr lang="en-US" dirty="0">
                <a:latin typeface="Helvetica"/>
                <a:cs typeface="Helvetica"/>
                <a:sym typeface="Wingdings"/>
              </a:rPr>
              <a:t> </a:t>
            </a:r>
            <a:r>
              <a:rPr lang="en-US" dirty="0" smtClean="0">
                <a:latin typeface="Courier"/>
                <a:cs typeface="Courier"/>
                <a:sym typeface="Wingdings"/>
              </a:rPr>
              <a:t>.</a:t>
            </a:r>
            <a:r>
              <a:rPr lang="en-US" dirty="0" err="1" smtClean="0">
                <a:latin typeface="Courier"/>
                <a:cs typeface="Courier"/>
                <a:sym typeface="Wingdings"/>
              </a:rPr>
              <a:t>pyd</a:t>
            </a:r>
            <a:r>
              <a:rPr lang="en-US" dirty="0" smtClean="0">
                <a:latin typeface="Courier"/>
                <a:cs typeface="Courier"/>
                <a:sym typeface="Wingdings"/>
              </a:rPr>
              <a:t> </a:t>
            </a:r>
            <a:r>
              <a:rPr lang="en-US" dirty="0" smtClean="0">
                <a:latin typeface="Helvetica"/>
                <a:cs typeface="Helvetica"/>
                <a:sym typeface="Wingdings"/>
              </a:rPr>
              <a:t>is equivalent to </a:t>
            </a:r>
            <a:r>
              <a:rPr lang="en-US" dirty="0" smtClean="0">
                <a:latin typeface="Courier"/>
                <a:cs typeface="Courier"/>
                <a:sym typeface="Wingdings"/>
              </a:rPr>
              <a:t>.</a:t>
            </a:r>
            <a:r>
              <a:rPr lang="en-US" dirty="0" err="1" smtClean="0">
                <a:latin typeface="Courier"/>
                <a:cs typeface="Courier"/>
                <a:sym typeface="Wingdings"/>
              </a:rPr>
              <a:t>dll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49697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How Cython Works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2175288"/>
            <a:ext cx="8875756" cy="4525769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4000" dirty="0">
                <a:latin typeface="Helvetica"/>
                <a:cs typeface="Helvetica"/>
              </a:rPr>
              <a:t>Cython </a:t>
            </a:r>
            <a:r>
              <a:rPr lang="en-US" sz="4000" dirty="0">
                <a:latin typeface="Helvetica"/>
                <a:cs typeface="Helvetica"/>
                <a:sym typeface="Wingdings"/>
              </a:rPr>
              <a:t> C  machine code</a:t>
            </a:r>
          </a:p>
          <a:p>
            <a:pPr marL="0" indent="0" algn="ctr">
              <a:spcBef>
                <a:spcPts val="0"/>
              </a:spcBef>
              <a:spcAft>
                <a:spcPts val="1800"/>
              </a:spcAft>
              <a:buNone/>
            </a:pPr>
            <a:endParaRPr lang="en-US" sz="4000" dirty="0" smtClean="0">
              <a:latin typeface="Courier"/>
              <a:cs typeface="Courier"/>
            </a:endParaRPr>
          </a:p>
          <a:p>
            <a:pPr marL="0" indent="0" algn="ctr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4000" dirty="0" smtClean="0">
                <a:latin typeface="Courier"/>
                <a:cs typeface="Courier"/>
              </a:rPr>
              <a:t>.</a:t>
            </a:r>
            <a:r>
              <a:rPr lang="en-US" sz="4000" dirty="0" err="1" smtClean="0">
                <a:latin typeface="Courier"/>
                <a:cs typeface="Courier"/>
              </a:rPr>
              <a:t>pyx</a:t>
            </a:r>
            <a:r>
              <a:rPr lang="en-US" sz="4000" dirty="0" smtClean="0">
                <a:latin typeface="Courier"/>
                <a:cs typeface="Courier"/>
              </a:rPr>
              <a:t> </a:t>
            </a:r>
            <a:r>
              <a:rPr lang="en-US" sz="4000" dirty="0" smtClean="0">
                <a:latin typeface="Courier"/>
                <a:cs typeface="Courier"/>
                <a:sym typeface="Wingdings"/>
              </a:rPr>
              <a:t> .c  .so</a:t>
            </a:r>
            <a:endParaRPr lang="en-US" sz="4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46094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Terminology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b="1" dirty="0" smtClean="0">
                <a:latin typeface="Helvetica"/>
                <a:cs typeface="Helvetica"/>
              </a:rPr>
              <a:t>Interpreted Python:</a:t>
            </a:r>
            <a:r>
              <a:rPr lang="en-US" dirty="0" smtClean="0">
                <a:latin typeface="Helvetica"/>
                <a:cs typeface="Helvetica"/>
              </a:rPr>
              <a:t> Normal Python code running in the normal Python interpreter.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b="1" dirty="0" err="1" smtClean="0">
                <a:latin typeface="Helvetica"/>
                <a:cs typeface="Helvetica"/>
              </a:rPr>
              <a:t>Untyped</a:t>
            </a:r>
            <a:r>
              <a:rPr lang="en-US" b="1" dirty="0" smtClean="0">
                <a:latin typeface="Helvetica"/>
                <a:cs typeface="Helvetica"/>
              </a:rPr>
              <a:t> Cython:</a:t>
            </a:r>
            <a:r>
              <a:rPr lang="en-US" dirty="0" smtClean="0">
                <a:latin typeface="Helvetica"/>
                <a:cs typeface="Helvetica"/>
              </a:rPr>
              <a:t> Normal Python code which has been compiled to machine code by Cython. This code is dynamically typed. No static types are present. (Small speed boost)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b="1" dirty="0" smtClean="0">
                <a:latin typeface="Helvetica"/>
                <a:cs typeface="Helvetica"/>
              </a:rPr>
              <a:t>Typed Cython:</a:t>
            </a:r>
            <a:r>
              <a:rPr lang="en-US" dirty="0" smtClean="0">
                <a:latin typeface="Helvetica"/>
                <a:cs typeface="Helvetica"/>
              </a:rPr>
              <a:t> Some or all variables have static types declared. (Large speed boost)</a:t>
            </a:r>
            <a:endParaRPr lang="en-US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02786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Presentation License: CC-BY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I hereby release this set of slides under a Creative Commons – Attribution license (CC-BY). Feel free to copy this talk, but remember to give me credit.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I release the source code for the accompanying examples under the MIT License.</a:t>
            </a:r>
          </a:p>
        </p:txBody>
      </p:sp>
    </p:spTree>
    <p:extLst>
      <p:ext uri="{BB962C8B-B14F-4D97-AF65-F5344CB8AC3E}">
        <p14:creationId xmlns:p14="http://schemas.microsoft.com/office/powerpoint/2010/main" val="551532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Terminology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b="1" dirty="0" smtClean="0">
                <a:latin typeface="Helvetica"/>
                <a:cs typeface="Helvetica"/>
              </a:rPr>
              <a:t>Cython:</a:t>
            </a:r>
            <a:r>
              <a:rPr lang="en-US" dirty="0" smtClean="0">
                <a:latin typeface="Helvetica"/>
                <a:cs typeface="Helvetica"/>
              </a:rPr>
              <a:t> The subject of this talk.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b="1" dirty="0" smtClean="0">
                <a:latin typeface="Helvetica"/>
                <a:cs typeface="Helvetica"/>
              </a:rPr>
              <a:t>CPython:</a:t>
            </a:r>
            <a:r>
              <a:rPr lang="en-US" dirty="0" smtClean="0">
                <a:latin typeface="Helvetica"/>
                <a:cs typeface="Helvetica"/>
              </a:rPr>
              <a:t> This is the standard Python implementation, it is named CPython because it is written in C. CPython is referred to as “the Python interpreter” in this talk.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i="1" dirty="0" smtClean="0">
                <a:latin typeface="Helvetica"/>
                <a:cs typeface="Helvetica"/>
              </a:rPr>
              <a:t>Do not confuse Cython and CPython, they are different things.</a:t>
            </a:r>
            <a:endParaRPr lang="en-US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70258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>
            <a:normAutofit/>
          </a:bodyPr>
          <a:lstStyle/>
          <a:p>
            <a:r>
              <a:rPr lang="en-US" sz="5600" dirty="0" smtClean="0">
                <a:latin typeface="Helvetica"/>
                <a:cs typeface="Helvetica"/>
              </a:rPr>
              <a:t>Talk Outline</a:t>
            </a:r>
            <a:endParaRPr lang="en-US" sz="5600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853" y="1284734"/>
            <a:ext cx="8084288" cy="5416324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spcAft>
                <a:spcPts val="3600"/>
              </a:spcAft>
              <a:buFont typeface="+mj-lt"/>
              <a:buAutoNum type="arabicPeriod"/>
            </a:pPr>
            <a:r>
              <a:rPr lang="en-US" sz="4200" i="1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What is Cython?</a:t>
            </a:r>
          </a:p>
          <a:p>
            <a:pPr marL="514350" indent="-514350">
              <a:spcBef>
                <a:spcPts val="0"/>
              </a:spcBef>
              <a:spcAft>
                <a:spcPts val="3600"/>
              </a:spcAft>
              <a:buFont typeface="+mj-lt"/>
              <a:buAutoNum type="arabicPeriod"/>
            </a:pPr>
            <a:r>
              <a:rPr lang="en-US" sz="4200" i="1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Why does Cython exist?</a:t>
            </a:r>
          </a:p>
          <a:p>
            <a:pPr marL="514350" indent="-514350">
              <a:spcBef>
                <a:spcPts val="0"/>
              </a:spcBef>
              <a:spcAft>
                <a:spcPts val="3600"/>
              </a:spcAft>
              <a:buFont typeface="+mj-lt"/>
              <a:buAutoNum type="arabicPeriod"/>
            </a:pPr>
            <a:r>
              <a:rPr lang="en-US" sz="4200" i="1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How does Cython work?</a:t>
            </a:r>
          </a:p>
          <a:p>
            <a:pPr marL="514350" indent="-514350">
              <a:spcBef>
                <a:spcPts val="0"/>
              </a:spcBef>
              <a:spcAft>
                <a:spcPts val="3600"/>
              </a:spcAft>
              <a:buFont typeface="+mj-lt"/>
              <a:buAutoNum type="arabicPeriod"/>
            </a:pPr>
            <a:r>
              <a:rPr lang="en-US" sz="4200" dirty="0" smtClean="0">
                <a:solidFill>
                  <a:srgbClr val="000000"/>
                </a:solidFill>
                <a:latin typeface="Helvetica"/>
                <a:cs typeface="Helvetica"/>
              </a:rPr>
              <a:t>How do I use Cython?</a:t>
            </a:r>
          </a:p>
          <a:p>
            <a:pPr marL="514350" indent="-514350">
              <a:spcBef>
                <a:spcPts val="0"/>
              </a:spcBef>
              <a:spcAft>
                <a:spcPts val="3600"/>
              </a:spcAft>
              <a:buFont typeface="+mj-lt"/>
              <a:buAutoNum type="arabicPeriod"/>
            </a:pPr>
            <a:r>
              <a:rPr lang="en-US" sz="4200" i="1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Appendices</a:t>
            </a:r>
            <a:endParaRPr lang="en-US" sz="4200" i="1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56545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ex1.py</a:t>
            </a:r>
            <a:r>
              <a:rPr lang="en-US" dirty="0" smtClean="0">
                <a:latin typeface="Helvetica"/>
                <a:cs typeface="Helvetica"/>
              </a:rPr>
              <a:t>: Interpreted Python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tr-TR" sz="2400" dirty="0">
                <a:latin typeface="Courier"/>
                <a:cs typeface="Courier"/>
              </a:rPr>
              <a:t># ex1.py is </a:t>
            </a:r>
            <a:r>
              <a:rPr lang="tr-TR" sz="2400" dirty="0" err="1">
                <a:latin typeface="Courier"/>
                <a:cs typeface="Courier"/>
              </a:rPr>
              <a:t>short</a:t>
            </a:r>
            <a:r>
              <a:rPr lang="tr-TR" sz="2400" dirty="0">
                <a:latin typeface="Courier"/>
                <a:cs typeface="Courier"/>
              </a:rPr>
              <a:t> </a:t>
            </a:r>
            <a:r>
              <a:rPr lang="tr-TR" sz="2400" dirty="0" err="1">
                <a:latin typeface="Courier"/>
                <a:cs typeface="Courier"/>
              </a:rPr>
              <a:t>for</a:t>
            </a:r>
            <a:r>
              <a:rPr lang="tr-TR" sz="2400" dirty="0">
                <a:latin typeface="Courier"/>
                <a:cs typeface="Courier"/>
              </a:rPr>
              <a:t> “</a:t>
            </a:r>
            <a:r>
              <a:rPr lang="tr-TR" sz="2400" dirty="0" err="1">
                <a:latin typeface="Courier"/>
                <a:cs typeface="Courier"/>
              </a:rPr>
              <a:t>example</a:t>
            </a:r>
            <a:r>
              <a:rPr lang="tr-TR" sz="2400" dirty="0">
                <a:latin typeface="Courier"/>
                <a:cs typeface="Courier"/>
              </a:rPr>
              <a:t> 1”.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400" dirty="0">
                <a:latin typeface="Courier"/>
                <a:cs typeface="Courier"/>
              </a:rPr>
              <a:t># </a:t>
            </a:r>
            <a:r>
              <a:rPr lang="tr-TR" sz="2400" dirty="0" err="1">
                <a:latin typeface="Courier"/>
                <a:cs typeface="Courier"/>
              </a:rPr>
              <a:t>This</a:t>
            </a:r>
            <a:r>
              <a:rPr lang="tr-TR" sz="2400" dirty="0">
                <a:latin typeface="Courier"/>
                <a:cs typeface="Courier"/>
              </a:rPr>
              <a:t> is a normal </a:t>
            </a:r>
            <a:r>
              <a:rPr lang="tr-TR" sz="2400" dirty="0" err="1">
                <a:latin typeface="Courier"/>
                <a:cs typeface="Courier"/>
              </a:rPr>
              <a:t>Python</a:t>
            </a:r>
            <a:r>
              <a:rPr lang="tr-TR" sz="2400" dirty="0">
                <a:latin typeface="Courier"/>
                <a:cs typeface="Courier"/>
              </a:rPr>
              <a:t> </a:t>
            </a:r>
            <a:r>
              <a:rPr lang="tr-TR" sz="2400" dirty="0" err="1">
                <a:latin typeface="Courier"/>
                <a:cs typeface="Courier"/>
              </a:rPr>
              <a:t>module</a:t>
            </a:r>
            <a:r>
              <a:rPr lang="tr-TR" sz="2400" dirty="0">
                <a:latin typeface="Courier"/>
                <a:cs typeface="Courier"/>
              </a:rPr>
              <a:t> (file).</a:t>
            </a:r>
          </a:p>
          <a:p>
            <a:pPr marL="0" indent="0">
              <a:spcBef>
                <a:spcPts val="0"/>
              </a:spcBef>
              <a:buNone/>
            </a:pPr>
            <a:endParaRPr lang="tr-TR" sz="2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r-TR" sz="2400" dirty="0">
                <a:latin typeface="Courier"/>
                <a:cs typeface="Courier"/>
              </a:rPr>
              <a:t>def </a:t>
            </a:r>
            <a:r>
              <a:rPr lang="tr-TR" sz="2400" dirty="0" err="1">
                <a:latin typeface="Courier"/>
                <a:cs typeface="Courier"/>
              </a:rPr>
              <a:t>do_math</a:t>
            </a:r>
            <a:r>
              <a:rPr lang="tr-TR" sz="2400" dirty="0">
                <a:latin typeface="Courier"/>
                <a:cs typeface="Courier"/>
              </a:rPr>
              <a:t>(</a:t>
            </a:r>
            <a:r>
              <a:rPr lang="tr-TR" sz="2400" dirty="0" err="1">
                <a:latin typeface="Courier"/>
                <a:cs typeface="Courier"/>
              </a:rPr>
              <a:t>seed</a:t>
            </a:r>
            <a:r>
              <a:rPr lang="tr-TR" sz="2400" dirty="0">
                <a:latin typeface="Courier"/>
                <a:cs typeface="Courier"/>
              </a:rPr>
              <a:t>, </a:t>
            </a:r>
            <a:r>
              <a:rPr lang="tr-TR" sz="2400" dirty="0" err="1">
                <a:latin typeface="Courier"/>
                <a:cs typeface="Courier"/>
              </a:rPr>
              <a:t>power</a:t>
            </a:r>
            <a:r>
              <a:rPr lang="tr-TR" sz="2400" dirty="0">
                <a:latin typeface="Courier"/>
                <a:cs typeface="Courier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400" dirty="0">
                <a:latin typeface="Courier"/>
                <a:cs typeface="Courier"/>
              </a:rPr>
              <a:t>    </a:t>
            </a:r>
            <a:r>
              <a:rPr lang="tr-TR" sz="2400" dirty="0" err="1">
                <a:latin typeface="Courier"/>
                <a:cs typeface="Courier"/>
              </a:rPr>
              <a:t>multiplier</a:t>
            </a:r>
            <a:r>
              <a:rPr lang="tr-TR" sz="2400" dirty="0">
                <a:latin typeface="Courier"/>
                <a:cs typeface="Courier"/>
              </a:rPr>
              <a:t> = 2**(1.0 / </a:t>
            </a:r>
            <a:r>
              <a:rPr lang="tr-TR" sz="2400" dirty="0" err="1">
                <a:latin typeface="Courier"/>
                <a:cs typeface="Courier"/>
              </a:rPr>
              <a:t>power</a:t>
            </a:r>
            <a:r>
              <a:rPr lang="tr-TR" sz="2400" dirty="0">
                <a:latin typeface="Courier"/>
                <a:cs typeface="Courier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400" dirty="0">
                <a:latin typeface="Courier"/>
                <a:cs typeface="Courier"/>
              </a:rPr>
              <a:t>    </a:t>
            </a:r>
            <a:r>
              <a:rPr lang="tr-TR" sz="2400" dirty="0" err="1">
                <a:latin typeface="Courier"/>
                <a:cs typeface="Courier"/>
              </a:rPr>
              <a:t>return</a:t>
            </a:r>
            <a:r>
              <a:rPr lang="tr-TR" sz="2400" dirty="0">
                <a:latin typeface="Courier"/>
                <a:cs typeface="Courier"/>
              </a:rPr>
              <a:t> </a:t>
            </a:r>
            <a:r>
              <a:rPr lang="tr-TR" sz="2400" dirty="0" err="1">
                <a:latin typeface="Courier"/>
                <a:cs typeface="Courier"/>
              </a:rPr>
              <a:t>seed</a:t>
            </a:r>
            <a:r>
              <a:rPr lang="tr-TR" sz="2400" dirty="0">
                <a:latin typeface="Courier"/>
                <a:cs typeface="Courier"/>
              </a:rPr>
              <a:t> * </a:t>
            </a:r>
            <a:r>
              <a:rPr lang="tr-TR" sz="2400" dirty="0" err="1">
                <a:latin typeface="Courier"/>
                <a:cs typeface="Courier"/>
              </a:rPr>
              <a:t>multiplier</a:t>
            </a:r>
            <a:endParaRPr lang="tr-TR" sz="2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s-IS" sz="2400" dirty="0">
                <a:latin typeface="Courier"/>
                <a:cs typeface="Courier"/>
              </a:rPr>
              <a:t># py&gt; ex1.do_math(3, 4)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s-IS" sz="2400" dirty="0">
                <a:latin typeface="Courier"/>
                <a:cs typeface="Courier"/>
              </a:rPr>
              <a:t># 3.5676213450081633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69100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ex1_t.pyx</a:t>
            </a:r>
            <a:r>
              <a:rPr lang="en-US" dirty="0" smtClean="0">
                <a:latin typeface="Helvetica"/>
                <a:cs typeface="Helvetica"/>
              </a:rPr>
              <a:t>: Typed Cython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"/>
                <a:cs typeface="Courier"/>
              </a:rPr>
              <a:t># The _t in the filename signifies that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"/>
                <a:cs typeface="Courier"/>
              </a:rPr>
              <a:t># this is “typed Cython”.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rgbClr val="FF0000"/>
                </a:solidFill>
                <a:latin typeface="Courier"/>
                <a:cs typeface="Courier"/>
              </a:rPr>
              <a:t>cpdef</a:t>
            </a:r>
            <a:r>
              <a:rPr lang="en-US" sz="2400" b="1" dirty="0" smtClean="0">
                <a:solidFill>
                  <a:srgbClr val="FF0000"/>
                </a:solidFill>
                <a:latin typeface="Courier"/>
                <a:cs typeface="Courier"/>
              </a:rPr>
              <a:t> double </a:t>
            </a:r>
            <a:r>
              <a:rPr lang="en-US" sz="2400" dirty="0" err="1" smtClean="0">
                <a:latin typeface="Courier"/>
                <a:cs typeface="Courier"/>
              </a:rPr>
              <a:t>do_math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  <a:latin typeface="Courier"/>
                <a:cs typeface="Courier"/>
              </a:rPr>
              <a:t>long</a:t>
            </a:r>
            <a:r>
              <a:rPr lang="en-US" sz="2400" dirty="0" smtClean="0">
                <a:latin typeface="Courier"/>
                <a:cs typeface="Courier"/>
              </a:rPr>
              <a:t> seed, </a:t>
            </a:r>
            <a:r>
              <a:rPr lang="en-US" sz="2400" b="1" dirty="0" smtClean="0">
                <a:solidFill>
                  <a:srgbClr val="FF0000"/>
                </a:solidFill>
                <a:latin typeface="Courier"/>
                <a:cs typeface="Courier"/>
              </a:rPr>
              <a:t>long</a:t>
            </a:r>
            <a:r>
              <a:rPr lang="en-US" sz="2400" dirty="0" smtClean="0">
                <a:latin typeface="Courier"/>
                <a:cs typeface="Courier"/>
              </a:rPr>
              <a:t> power):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"/>
                <a:cs typeface="Courier"/>
              </a:rPr>
              <a:t>    </a:t>
            </a:r>
            <a:r>
              <a:rPr lang="en-US" sz="2400" b="1" dirty="0" err="1" smtClean="0">
                <a:solidFill>
                  <a:srgbClr val="FF0000"/>
                </a:solidFill>
                <a:latin typeface="Courier"/>
                <a:cs typeface="Courier"/>
              </a:rPr>
              <a:t>cdef</a:t>
            </a:r>
            <a:r>
              <a:rPr lang="en-US" sz="2400" b="1" dirty="0" smtClean="0">
                <a:solidFill>
                  <a:srgbClr val="FF0000"/>
                </a:solidFill>
                <a:latin typeface="Courier"/>
                <a:cs typeface="Courier"/>
              </a:rPr>
              <a:t> double </a:t>
            </a:r>
            <a:r>
              <a:rPr lang="en-US" sz="2400" dirty="0" smtClean="0">
                <a:latin typeface="Courier"/>
                <a:cs typeface="Courier"/>
              </a:rPr>
              <a:t>multiplier = 2**(1.0 / power)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"/>
                <a:cs typeface="Courier"/>
              </a:rPr>
              <a:t>    return seed * multiplier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"/>
                <a:cs typeface="Courier"/>
              </a:rPr>
              <a:t># </a:t>
            </a:r>
            <a:r>
              <a:rPr lang="en-US" sz="2400" dirty="0" err="1" smtClean="0">
                <a:latin typeface="Courier"/>
                <a:cs typeface="Courier"/>
              </a:rPr>
              <a:t>py</a:t>
            </a:r>
            <a:r>
              <a:rPr lang="en-US" sz="2400" dirty="0" smtClean="0">
                <a:latin typeface="Courier"/>
                <a:cs typeface="Courier"/>
              </a:rPr>
              <a:t>&gt; ex1_t.do_math(3, 4)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"/>
                <a:cs typeface="Courier"/>
              </a:rPr>
              <a:t># 3.5676213450081633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"/>
                <a:cs typeface="Courier"/>
              </a:rPr>
              <a:t>## Identical result to interpreted Python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Helvetica"/>
                <a:cs typeface="Helvetica"/>
              </a:rPr>
              <a:t>Cython-specific syntax is in </a:t>
            </a:r>
            <a:r>
              <a:rPr lang="en-US" sz="2400" b="1" dirty="0" smtClean="0">
                <a:solidFill>
                  <a:srgbClr val="FF0000"/>
                </a:solidFill>
                <a:latin typeface="Helvetica"/>
                <a:cs typeface="Helvetica"/>
              </a:rPr>
              <a:t>bold red.</a:t>
            </a:r>
            <a:endParaRPr lang="en-US" sz="2400" b="1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72530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Syntax: Declaring Variables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To use a normal (dynamic) Python variable, just write normal Python code. No declaration necessary.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To use a </a:t>
            </a:r>
            <a:r>
              <a:rPr lang="en-US" b="1" dirty="0" smtClean="0">
                <a:latin typeface="Helvetica"/>
                <a:cs typeface="Helvetica"/>
              </a:rPr>
              <a:t>statically typed variable</a:t>
            </a:r>
            <a:r>
              <a:rPr lang="en-US" dirty="0" smtClean="0">
                <a:latin typeface="Helvetica"/>
                <a:cs typeface="Helvetica"/>
              </a:rPr>
              <a:t>, which will be higher performance, you must declare it with the </a:t>
            </a:r>
            <a:r>
              <a:rPr lang="en-US" b="1" dirty="0" err="1" smtClean="0">
                <a:latin typeface="Helvetica"/>
                <a:cs typeface="Helvetica"/>
              </a:rPr>
              <a:t>cdef</a:t>
            </a:r>
            <a:r>
              <a:rPr lang="en-US" dirty="0" smtClean="0">
                <a:latin typeface="Helvetica"/>
                <a:cs typeface="Helvetica"/>
              </a:rPr>
              <a:t> keyword and the type name. Examples: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b="1" dirty="0" err="1" smtClean="0">
                <a:solidFill>
                  <a:srgbClr val="FF0000"/>
                </a:solidFill>
                <a:latin typeface="Courier"/>
                <a:cs typeface="Courier"/>
              </a:rPr>
              <a:t>cdef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my_num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b="1" dirty="0" err="1" smtClean="0">
                <a:solidFill>
                  <a:srgbClr val="FF0000"/>
                </a:solidFill>
                <a:latin typeface="Courier"/>
                <a:cs typeface="Courier"/>
              </a:rPr>
              <a:t>cdef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my_num2 = 5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3685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Notation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A variable name ending in </a:t>
            </a:r>
            <a:r>
              <a:rPr lang="en-US" b="1" dirty="0" smtClean="0">
                <a:latin typeface="Helvetica"/>
                <a:cs typeface="Helvetica"/>
              </a:rPr>
              <a:t>_</a:t>
            </a:r>
            <a:r>
              <a:rPr lang="en-US" b="1" dirty="0" err="1" smtClean="0">
                <a:latin typeface="Helvetica"/>
                <a:cs typeface="Helvetica"/>
              </a:rPr>
              <a:t>py</a:t>
            </a:r>
            <a:r>
              <a:rPr lang="en-US" dirty="0" smtClean="0">
                <a:latin typeface="Helvetica"/>
                <a:cs typeface="Helvetica"/>
              </a:rPr>
              <a:t> signifies that it is a Python object, it can change type dynamically.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A variable name ending in </a:t>
            </a:r>
            <a:r>
              <a:rPr lang="en-US" b="1" dirty="0" smtClean="0">
                <a:latin typeface="Helvetica"/>
                <a:cs typeface="Helvetica"/>
              </a:rPr>
              <a:t>_c</a:t>
            </a:r>
            <a:r>
              <a:rPr lang="en-US" dirty="0" smtClean="0">
                <a:latin typeface="Helvetica"/>
                <a:cs typeface="Helvetica"/>
              </a:rPr>
              <a:t> signifies that is a C type, it is statically typed and cannot change type ever.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I will only use this notation sometimes, many identifiers will have no suffix.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i="1" dirty="0" smtClean="0">
                <a:latin typeface="Helvetica"/>
                <a:cs typeface="Helvetica"/>
              </a:rPr>
              <a:t>Every identifier </a:t>
            </a:r>
            <a:r>
              <a:rPr lang="en-US" dirty="0" smtClean="0">
                <a:latin typeface="Helvetica"/>
                <a:cs typeface="Helvetica"/>
              </a:rPr>
              <a:t>is either a Python object or a C type, so I could use this notation always.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00350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Statically Typed Variables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b="1" dirty="0" smtClean="0">
                <a:latin typeface="Helvetica"/>
                <a:cs typeface="Helvetica"/>
              </a:rPr>
              <a:t>Type conversion: </a:t>
            </a:r>
            <a:r>
              <a:rPr lang="en-US" dirty="0" smtClean="0">
                <a:latin typeface="Helvetica"/>
                <a:cs typeface="Helvetica"/>
              </a:rPr>
              <a:t>Cython will automatically convert Python objects into static variables if possible: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"/>
                <a:cs typeface="Courier"/>
              </a:rPr>
              <a:t>num_py</a:t>
            </a:r>
            <a:r>
              <a:rPr lang="en-US" sz="2400" dirty="0" smtClean="0">
                <a:latin typeface="Courier"/>
                <a:cs typeface="Courier"/>
              </a:rPr>
              <a:t> = 5                # A Python object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rgbClr val="FF0000"/>
                </a:solidFill>
                <a:latin typeface="Courier"/>
                <a:cs typeface="Courier"/>
              </a:rPr>
              <a:t>cdef</a:t>
            </a:r>
            <a:r>
              <a:rPr lang="en-US" sz="2400" b="1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sz="2400" b="1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num_c</a:t>
            </a:r>
            <a:r>
              <a:rPr lang="en-US" sz="2400" dirty="0" smtClean="0">
                <a:latin typeface="Courier"/>
                <a:cs typeface="Courier"/>
              </a:rPr>
              <a:t> = </a:t>
            </a:r>
            <a:r>
              <a:rPr lang="en-US" sz="2400" dirty="0" err="1" smtClean="0">
                <a:latin typeface="Courier"/>
                <a:cs typeface="Courier"/>
              </a:rPr>
              <a:t>num_py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# Type conversion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rgbClr val="FF0000"/>
                </a:solidFill>
                <a:latin typeface="Courier"/>
                <a:cs typeface="Courier"/>
              </a:rPr>
              <a:t>cdef</a:t>
            </a:r>
            <a:r>
              <a:rPr lang="en-US" sz="2400" b="1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"/>
                <a:cs typeface="Courier"/>
              </a:rPr>
              <a:t>float </a:t>
            </a:r>
            <a:r>
              <a:rPr lang="en-US" sz="2400" dirty="0" err="1" smtClean="0">
                <a:latin typeface="Courier"/>
                <a:cs typeface="Courier"/>
              </a:rPr>
              <a:t>flt_c</a:t>
            </a:r>
            <a:r>
              <a:rPr lang="en-US" sz="2400" dirty="0" smtClean="0">
                <a:latin typeface="Courier"/>
                <a:cs typeface="Courier"/>
              </a:rPr>
              <a:t> = </a:t>
            </a:r>
            <a:r>
              <a:rPr lang="en-US" sz="2400" dirty="0" err="1" smtClean="0">
                <a:latin typeface="Courier"/>
                <a:cs typeface="Courier"/>
              </a:rPr>
              <a:t>num_py</a:t>
            </a:r>
            <a:r>
              <a:rPr lang="en-US" sz="2400" dirty="0" smtClean="0">
                <a:latin typeface="Courier"/>
                <a:cs typeface="Courier"/>
              </a:rPr>
              <a:t> # Allowed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"/>
                <a:cs typeface="Courier"/>
              </a:rPr>
              <a:t>flt_py</a:t>
            </a:r>
            <a:r>
              <a:rPr lang="en-US" sz="2400" dirty="0" smtClean="0">
                <a:latin typeface="Courier"/>
                <a:cs typeface="Courier"/>
              </a:rPr>
              <a:t> = 7.7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rgbClr val="FF0000"/>
                </a:solidFill>
                <a:latin typeface="Courier"/>
                <a:cs typeface="Courier"/>
              </a:rPr>
              <a:t>cdef</a:t>
            </a:r>
            <a:r>
              <a:rPr lang="en-US" sz="2400" b="1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sz="2400" b="1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num2_c = </a:t>
            </a:r>
            <a:r>
              <a:rPr lang="en-US" sz="2400" dirty="0" err="1" smtClean="0">
                <a:latin typeface="Courier"/>
                <a:cs typeface="Courier"/>
              </a:rPr>
              <a:t>flt_py</a:t>
            </a:r>
            <a:r>
              <a:rPr lang="en-US" sz="2400" dirty="0" smtClean="0">
                <a:latin typeface="Courier"/>
                <a:cs typeface="Courier"/>
              </a:rPr>
              <a:t> # Allowed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"/>
                <a:cs typeface="Courier"/>
              </a:rPr>
              <a:t>print num2_c             # Prints “7”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94521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Statically Typed Variables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When using all statically typed variables, you get the bonus of </a:t>
            </a:r>
            <a:r>
              <a:rPr lang="en-US" b="1" dirty="0" smtClean="0">
                <a:latin typeface="Helvetica"/>
                <a:cs typeface="Helvetica"/>
              </a:rPr>
              <a:t>compile-time type checking.</a:t>
            </a:r>
            <a:r>
              <a:rPr lang="en-US" dirty="0" smtClean="0">
                <a:latin typeface="Helvetica"/>
                <a:cs typeface="Helvetica"/>
              </a:rPr>
              <a:t> That is a major reason people love Java and C#. However, when you illegally convert Python objects to statically typed variables, you get runtime errors: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"/>
                <a:cs typeface="Courier"/>
              </a:rPr>
              <a:t>str_py</a:t>
            </a:r>
            <a:r>
              <a:rPr lang="en-US" sz="2400" dirty="0">
                <a:latin typeface="Courier"/>
                <a:cs typeface="Courier"/>
              </a:rPr>
              <a:t> = 'hello'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>
                <a:solidFill>
                  <a:srgbClr val="FF0000"/>
                </a:solidFill>
                <a:latin typeface="Courier"/>
                <a:cs typeface="Courier"/>
              </a:rPr>
              <a:t>cdef</a:t>
            </a:r>
            <a:r>
              <a:rPr lang="en-US" sz="2400" b="1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num3_c = </a:t>
            </a:r>
            <a:r>
              <a:rPr lang="en-US" sz="2400" dirty="0" err="1" smtClean="0">
                <a:latin typeface="Courier"/>
                <a:cs typeface="Courier"/>
              </a:rPr>
              <a:t>str_py</a:t>
            </a:r>
            <a:r>
              <a:rPr lang="en-US" sz="2400" dirty="0" smtClean="0">
                <a:latin typeface="Courier"/>
                <a:cs typeface="Courier"/>
              </a:rPr>
              <a:t>	  # Runtime error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"/>
                <a:cs typeface="Courier"/>
              </a:rPr>
              <a:t># Impossible to convert string to integer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24899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Allowable Static Types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All normal C types: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>
                <a:latin typeface="Helvetica"/>
                <a:cs typeface="Helvetica"/>
              </a:rPr>
              <a:t>	</a:t>
            </a:r>
            <a:r>
              <a:rPr lang="en-US" dirty="0" err="1" smtClean="0">
                <a:latin typeface="Helvetica"/>
                <a:cs typeface="Helvetica"/>
              </a:rPr>
              <a:t>int</a:t>
            </a:r>
            <a:r>
              <a:rPr lang="en-US" dirty="0" smtClean="0">
                <a:latin typeface="Helvetica"/>
                <a:cs typeface="Helvetica"/>
              </a:rPr>
              <a:t>, long, long long, float, double, char*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C </a:t>
            </a:r>
            <a:r>
              <a:rPr lang="en-US" dirty="0" err="1" smtClean="0">
                <a:latin typeface="Helvetica"/>
                <a:cs typeface="Helvetica"/>
              </a:rPr>
              <a:t>structs</a:t>
            </a:r>
            <a:r>
              <a:rPr lang="en-US" dirty="0">
                <a:latin typeface="Helvetica"/>
                <a:cs typeface="Helvetica"/>
              </a:rPr>
              <a:t>,</a:t>
            </a:r>
            <a:r>
              <a:rPr lang="en-US" dirty="0" smtClean="0">
                <a:latin typeface="Helvetica"/>
                <a:cs typeface="Helvetica"/>
              </a:rPr>
              <a:t> unions, and </a:t>
            </a:r>
            <a:r>
              <a:rPr lang="en-US" dirty="0" err="1" smtClean="0">
                <a:latin typeface="Helvetica"/>
                <a:cs typeface="Helvetica"/>
              </a:rPr>
              <a:t>enums</a:t>
            </a:r>
            <a:endParaRPr lang="en-US" dirty="0" smtClean="0">
              <a:latin typeface="Helvetica"/>
              <a:cs typeface="Helvetica"/>
            </a:endParaRP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C function pointers, using normal C syntax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err="1" smtClean="0">
                <a:latin typeface="Courier"/>
                <a:cs typeface="Courier"/>
              </a:rPr>
              <a:t>cdef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Helvetica"/>
                <a:cs typeface="Helvetica"/>
              </a:rPr>
              <a:t>classes, which are written like Python classes but are statically typed and are faster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0392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Allowable Static Types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You can also statically declare a variable as a Python type. Example: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b="1" dirty="0" err="1" smtClean="0">
                <a:solidFill>
                  <a:srgbClr val="FF0000"/>
                </a:solidFill>
                <a:latin typeface="Courier"/>
                <a:cs typeface="Courier"/>
              </a:rPr>
              <a:t>cdef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"/>
                <a:cs typeface="Courier"/>
              </a:rPr>
              <a:t>dict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my_dict</a:t>
            </a:r>
            <a:r>
              <a:rPr lang="en-US" dirty="0" smtClean="0">
                <a:latin typeface="Courier"/>
                <a:cs typeface="Courier"/>
              </a:rPr>
              <a:t> = {‘key’: ‘</a:t>
            </a:r>
            <a:r>
              <a:rPr lang="en-US" dirty="0" err="1" smtClean="0">
                <a:latin typeface="Courier"/>
                <a:cs typeface="Courier"/>
              </a:rPr>
              <a:t>val</a:t>
            </a:r>
            <a:r>
              <a:rPr lang="en-US" dirty="0" smtClean="0">
                <a:latin typeface="Courier"/>
                <a:cs typeface="Courier"/>
              </a:rPr>
              <a:t>’}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This gives you the benefit of </a:t>
            </a:r>
            <a:r>
              <a:rPr lang="en-US" b="1" dirty="0" smtClean="0">
                <a:latin typeface="Helvetica"/>
                <a:cs typeface="Helvetica"/>
              </a:rPr>
              <a:t>type checking</a:t>
            </a:r>
            <a:r>
              <a:rPr lang="en-US" dirty="0" smtClean="0">
                <a:latin typeface="Helvetica"/>
                <a:cs typeface="Helvetica"/>
              </a:rPr>
              <a:t> to avoid type errors. My limited testing found </a:t>
            </a:r>
            <a:r>
              <a:rPr lang="en-US" b="1" dirty="0" smtClean="0">
                <a:latin typeface="Helvetica"/>
                <a:cs typeface="Helvetica"/>
              </a:rPr>
              <a:t>no performance advantage.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97671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>
            <a:normAutofit/>
          </a:bodyPr>
          <a:lstStyle/>
          <a:p>
            <a:r>
              <a:rPr lang="en-US" sz="5600" dirty="0" smtClean="0">
                <a:latin typeface="Helvetica"/>
                <a:cs typeface="Helvetica"/>
              </a:rPr>
              <a:t>Talk Outline</a:t>
            </a:r>
            <a:endParaRPr lang="en-US" sz="5600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853" y="1284734"/>
            <a:ext cx="8084288" cy="5416324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spcAft>
                <a:spcPts val="3600"/>
              </a:spcAft>
              <a:buFont typeface="+mj-lt"/>
              <a:buAutoNum type="arabicPeriod"/>
            </a:pPr>
            <a:r>
              <a:rPr lang="en-US" sz="4200" dirty="0" smtClean="0">
                <a:latin typeface="Helvetica"/>
                <a:cs typeface="Helvetica"/>
              </a:rPr>
              <a:t>What is Cython?</a:t>
            </a:r>
          </a:p>
          <a:p>
            <a:pPr marL="514350" indent="-514350">
              <a:spcBef>
                <a:spcPts val="0"/>
              </a:spcBef>
              <a:spcAft>
                <a:spcPts val="3600"/>
              </a:spcAft>
              <a:buFont typeface="+mj-lt"/>
              <a:buAutoNum type="arabicPeriod"/>
            </a:pPr>
            <a:r>
              <a:rPr lang="en-US" sz="4200" dirty="0" smtClean="0">
                <a:latin typeface="Helvetica"/>
                <a:cs typeface="Helvetica"/>
              </a:rPr>
              <a:t>Why does Cython exist?</a:t>
            </a:r>
          </a:p>
          <a:p>
            <a:pPr marL="514350" indent="-514350">
              <a:spcBef>
                <a:spcPts val="0"/>
              </a:spcBef>
              <a:spcAft>
                <a:spcPts val="3600"/>
              </a:spcAft>
              <a:buFont typeface="+mj-lt"/>
              <a:buAutoNum type="arabicPeriod"/>
            </a:pPr>
            <a:r>
              <a:rPr lang="en-US" sz="4200" dirty="0" smtClean="0">
                <a:latin typeface="Helvetica"/>
                <a:cs typeface="Helvetica"/>
              </a:rPr>
              <a:t>How does Cython work?</a:t>
            </a:r>
          </a:p>
          <a:p>
            <a:pPr marL="514350" indent="-514350">
              <a:spcBef>
                <a:spcPts val="0"/>
              </a:spcBef>
              <a:spcAft>
                <a:spcPts val="3600"/>
              </a:spcAft>
              <a:buFont typeface="+mj-lt"/>
              <a:buAutoNum type="arabicPeriod"/>
            </a:pPr>
            <a:r>
              <a:rPr lang="en-US" sz="4200" dirty="0" smtClean="0">
                <a:latin typeface="Helvetica"/>
                <a:cs typeface="Helvetica"/>
              </a:rPr>
              <a:t>How do I use Cython?</a:t>
            </a:r>
          </a:p>
          <a:p>
            <a:pPr marL="514350" indent="-514350">
              <a:spcBef>
                <a:spcPts val="0"/>
              </a:spcBef>
              <a:spcAft>
                <a:spcPts val="3600"/>
              </a:spcAft>
              <a:buFont typeface="+mj-lt"/>
              <a:buAutoNum type="arabicPeriod"/>
            </a:pPr>
            <a:r>
              <a:rPr lang="en-US" sz="4200" dirty="0" smtClean="0">
                <a:latin typeface="Helvetica"/>
                <a:cs typeface="Helvetica"/>
              </a:rPr>
              <a:t>Appendices</a:t>
            </a:r>
            <a:endParaRPr lang="en-US" sz="42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70505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Allowable Static Types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You can rename static types with the </a:t>
            </a:r>
            <a:r>
              <a:rPr lang="en-US" b="1" dirty="0" err="1" smtClean="0">
                <a:latin typeface="Helvetica"/>
                <a:cs typeface="Helvetica"/>
              </a:rPr>
              <a:t>ctypedef</a:t>
            </a:r>
            <a:r>
              <a:rPr lang="en-US" dirty="0" smtClean="0">
                <a:latin typeface="Helvetica"/>
                <a:cs typeface="Helvetica"/>
              </a:rPr>
              <a:t> keyword: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dirty="0" err="1">
                <a:latin typeface="Courier"/>
                <a:cs typeface="Courier"/>
              </a:rPr>
              <a:t>ctypedef</a:t>
            </a:r>
            <a:r>
              <a:rPr lang="en-US" sz="2400" dirty="0">
                <a:latin typeface="Courier"/>
                <a:cs typeface="Courier"/>
              </a:rPr>
              <a:t> int8_t </a:t>
            </a:r>
            <a:r>
              <a:rPr lang="en-US" sz="2400" dirty="0" smtClean="0">
                <a:latin typeface="Courier"/>
                <a:cs typeface="Courier"/>
              </a:rPr>
              <a:t>int8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dirty="0" err="1" smtClean="0">
                <a:latin typeface="Courier"/>
                <a:cs typeface="Courier"/>
              </a:rPr>
              <a:t>ctypedef</a:t>
            </a:r>
            <a:r>
              <a:rPr lang="en-US" sz="2400" dirty="0" smtClean="0">
                <a:latin typeface="Courier"/>
                <a:cs typeface="Courier"/>
              </a:rPr>
              <a:t> unsigned long long </a:t>
            </a:r>
            <a:r>
              <a:rPr lang="en-US" sz="2400" dirty="0" err="1" smtClean="0">
                <a:latin typeface="Courier"/>
                <a:cs typeface="Courier"/>
              </a:rPr>
              <a:t>int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ubigint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dirty="0" err="1" smtClean="0">
                <a:latin typeface="Courier"/>
                <a:cs typeface="Courier"/>
              </a:rPr>
              <a:t>ctypedef</a:t>
            </a:r>
            <a:r>
              <a:rPr lang="en-US" sz="2400" dirty="0" smtClean="0">
                <a:latin typeface="Courier"/>
                <a:cs typeface="Courier"/>
              </a:rPr>
              <a:t> {{ old name }} {{ new name }}</a:t>
            </a:r>
            <a:endParaRPr lang="en-US" sz="2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38740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Tips for Choosing Types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Integers: Always use the type </a:t>
            </a:r>
            <a:r>
              <a:rPr lang="en-US" b="1" dirty="0" smtClean="0">
                <a:latin typeface="Helvetica"/>
                <a:cs typeface="Helvetica"/>
              </a:rPr>
              <a:t>long</a:t>
            </a:r>
            <a:r>
              <a:rPr lang="en-US" dirty="0" smtClean="0">
                <a:latin typeface="Helvetica"/>
                <a:cs typeface="Helvetica"/>
              </a:rPr>
              <a:t>. The Python interpreter is written in C, and internally it represents Python integers as C long integers. Unless you have a good reason, do not use </a:t>
            </a:r>
            <a:r>
              <a:rPr lang="en-US" dirty="0" err="1" smtClean="0">
                <a:latin typeface="Helvetica"/>
                <a:cs typeface="Helvetica"/>
              </a:rPr>
              <a:t>int</a:t>
            </a:r>
            <a:r>
              <a:rPr lang="en-US" dirty="0" smtClean="0">
                <a:latin typeface="Helvetica"/>
                <a:cs typeface="Helvetica"/>
              </a:rPr>
              <a:t> or long long.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Note: </a:t>
            </a:r>
            <a:r>
              <a:rPr lang="en-US" b="1" dirty="0" smtClean="0">
                <a:latin typeface="Helvetica"/>
                <a:cs typeface="Helvetica"/>
              </a:rPr>
              <a:t>long</a:t>
            </a:r>
            <a:r>
              <a:rPr lang="en-US" dirty="0">
                <a:latin typeface="Helvetica"/>
                <a:cs typeface="Helvetica"/>
              </a:rPr>
              <a:t> </a:t>
            </a:r>
            <a:r>
              <a:rPr lang="en-US" dirty="0" smtClean="0">
                <a:latin typeface="Helvetica"/>
                <a:cs typeface="Helvetica"/>
              </a:rPr>
              <a:t>is usually 32 bits on 32-bit compilers and 64 bits on 64-bit compilers.</a:t>
            </a:r>
          </a:p>
        </p:txBody>
      </p:sp>
    </p:spTree>
    <p:extLst>
      <p:ext uri="{BB962C8B-B14F-4D97-AF65-F5344CB8AC3E}">
        <p14:creationId xmlns:p14="http://schemas.microsoft.com/office/powerpoint/2010/main" val="3742528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Tips for Choosing Types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Warning: Python has two integer types. The first is called “integer” (in Python speak), and it is a C long int. The second is called a “long integer” (in Python speak), and it is an arbitrary precision integer. Python “long integers” print with an L at the end.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i="1" dirty="0" smtClean="0">
                <a:latin typeface="Helvetica"/>
                <a:cs typeface="Helvetica"/>
              </a:rPr>
              <a:t>Python “long integers” cannot be natively used in Cython typed variables.</a:t>
            </a:r>
            <a:endParaRPr lang="en-US" dirty="0" smtClean="0">
              <a:latin typeface="Helvetica"/>
              <a:cs typeface="Helvetica"/>
            </a:endParaRP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Python integer arithmetic never overflows because it will switch from “integer” to “long integer”. Cython arithmetic </a:t>
            </a:r>
            <a:r>
              <a:rPr lang="en-US" b="1" dirty="0" smtClean="0">
                <a:latin typeface="Helvetica"/>
                <a:cs typeface="Helvetica"/>
              </a:rPr>
              <a:t>will overflow.</a:t>
            </a:r>
            <a:endParaRPr lang="en-US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54573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Tips for Choosing Types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Floating points: Always use </a:t>
            </a:r>
            <a:r>
              <a:rPr lang="en-US" b="1" dirty="0" smtClean="0">
                <a:latin typeface="Helvetica"/>
                <a:cs typeface="Helvetica"/>
              </a:rPr>
              <a:t>double,</a:t>
            </a:r>
            <a:r>
              <a:rPr lang="en-US" dirty="0" smtClean="0">
                <a:latin typeface="Helvetica"/>
                <a:cs typeface="Helvetica"/>
              </a:rPr>
              <a:t> because this is used internally by Python for floating point numbers. Unless you have a compelling reason to use float or long double.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Using </a:t>
            </a:r>
            <a:r>
              <a:rPr lang="en-US" b="1" dirty="0" smtClean="0">
                <a:latin typeface="Helvetica"/>
                <a:cs typeface="Helvetica"/>
              </a:rPr>
              <a:t>long</a:t>
            </a:r>
            <a:r>
              <a:rPr lang="en-US" dirty="0" smtClean="0">
                <a:latin typeface="Helvetica"/>
                <a:cs typeface="Helvetica"/>
              </a:rPr>
              <a:t> and </a:t>
            </a:r>
            <a:r>
              <a:rPr lang="en-US" b="1" dirty="0" smtClean="0">
                <a:latin typeface="Helvetica"/>
                <a:cs typeface="Helvetica"/>
              </a:rPr>
              <a:t>double </a:t>
            </a:r>
            <a:r>
              <a:rPr lang="en-US" dirty="0" smtClean="0">
                <a:latin typeface="Helvetica"/>
                <a:cs typeface="Helvetica"/>
              </a:rPr>
              <a:t>will make your Cython code behave like Python code. Using other types can cause different rounding behavior.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Using </a:t>
            </a:r>
            <a:r>
              <a:rPr lang="en-US" b="1" dirty="0" smtClean="0">
                <a:latin typeface="Helvetica"/>
                <a:cs typeface="Helvetica"/>
              </a:rPr>
              <a:t>double</a:t>
            </a:r>
            <a:r>
              <a:rPr lang="en-US" dirty="0" smtClean="0">
                <a:latin typeface="Helvetica"/>
                <a:cs typeface="Helvetica"/>
              </a:rPr>
              <a:t> can actually make your Cython code significantly faster, because it avoids the need to convert the value in memory as it passes between Cython and Python.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4665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Helpful Resource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I do a lot of integer math in Cython, so I made a file that defines useful types: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/>
                <a:cs typeface="Courier"/>
              </a:rPr>
              <a:t># File: </a:t>
            </a:r>
            <a:r>
              <a:rPr lang="en-US" b="1" dirty="0" err="1" smtClean="0">
                <a:latin typeface="Courier"/>
                <a:cs typeface="Courier"/>
              </a:rPr>
              <a:t>def_types.pxi</a:t>
            </a:r>
            <a:endParaRPr lang="en-US" b="1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en-US" b="1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"/>
                <a:cs typeface="Courier"/>
              </a:rPr>
              <a:t>from </a:t>
            </a:r>
            <a:r>
              <a:rPr lang="en-US" dirty="0" err="1">
                <a:latin typeface="Courier"/>
                <a:cs typeface="Courier"/>
              </a:rPr>
              <a:t>libc.stdint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cimport</a:t>
            </a:r>
            <a:r>
              <a:rPr lang="en-US" dirty="0">
                <a:latin typeface="Courier"/>
                <a:cs typeface="Courier"/>
              </a:rPr>
              <a:t> int8_t, uint8_t, int16_t, </a:t>
            </a:r>
            <a:r>
              <a:rPr lang="en-US" dirty="0" smtClean="0">
                <a:latin typeface="Courier"/>
                <a:cs typeface="Courier"/>
              </a:rPr>
              <a:t>uint16_t, int32_t</a:t>
            </a:r>
            <a:r>
              <a:rPr lang="en-US" dirty="0">
                <a:latin typeface="Courier"/>
                <a:cs typeface="Courier"/>
              </a:rPr>
              <a:t>, uint32_t, int64_t, </a:t>
            </a:r>
            <a:r>
              <a:rPr lang="en-US" dirty="0" smtClean="0">
                <a:latin typeface="Courier"/>
                <a:cs typeface="Courier"/>
              </a:rPr>
              <a:t>uint64_t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"/>
                <a:cs typeface="Courier"/>
              </a:rPr>
              <a:t>ctypedef</a:t>
            </a:r>
            <a:r>
              <a:rPr lang="en-US" dirty="0">
                <a:latin typeface="Courier"/>
                <a:cs typeface="Courier"/>
              </a:rPr>
              <a:t> int8_t int8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"/>
                <a:cs typeface="Courier"/>
              </a:rPr>
              <a:t>ctypedef</a:t>
            </a:r>
            <a:r>
              <a:rPr lang="en-US" dirty="0">
                <a:latin typeface="Courier"/>
                <a:cs typeface="Courier"/>
              </a:rPr>
              <a:t> uint8_t uint8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"/>
                <a:cs typeface="Courier"/>
              </a:rPr>
              <a:t>ctypedef</a:t>
            </a:r>
            <a:r>
              <a:rPr lang="en-US" dirty="0">
                <a:latin typeface="Courier"/>
                <a:cs typeface="Courier"/>
              </a:rPr>
              <a:t> int16_t int16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"/>
                <a:cs typeface="Courier"/>
              </a:rPr>
              <a:t>ctypedef</a:t>
            </a:r>
            <a:r>
              <a:rPr lang="en-US" dirty="0">
                <a:latin typeface="Courier"/>
                <a:cs typeface="Courier"/>
              </a:rPr>
              <a:t> uint16_t uint16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"/>
                <a:cs typeface="Courier"/>
              </a:rPr>
              <a:t>ctypedef</a:t>
            </a:r>
            <a:r>
              <a:rPr lang="en-US" dirty="0">
                <a:latin typeface="Courier"/>
                <a:cs typeface="Courier"/>
              </a:rPr>
              <a:t> int32_t int32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"/>
                <a:cs typeface="Courier"/>
              </a:rPr>
              <a:t>ctypedef</a:t>
            </a:r>
            <a:r>
              <a:rPr lang="en-US" dirty="0">
                <a:latin typeface="Courier"/>
                <a:cs typeface="Courier"/>
              </a:rPr>
              <a:t> uint32_t uint32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"/>
                <a:cs typeface="Courier"/>
              </a:rPr>
              <a:t>ctypedef</a:t>
            </a:r>
            <a:r>
              <a:rPr lang="en-US" dirty="0">
                <a:latin typeface="Courier"/>
                <a:cs typeface="Courier"/>
              </a:rPr>
              <a:t> int64_t int64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"/>
                <a:cs typeface="Courier"/>
              </a:rPr>
              <a:t>ctypedef</a:t>
            </a:r>
            <a:r>
              <a:rPr lang="en-US" dirty="0">
                <a:latin typeface="Courier"/>
                <a:cs typeface="Courier"/>
              </a:rPr>
              <a:t> uint64_t uint64</a:t>
            </a:r>
          </a:p>
        </p:txBody>
      </p:sp>
    </p:spTree>
    <p:extLst>
      <p:ext uri="{BB962C8B-B14F-4D97-AF65-F5344CB8AC3E}">
        <p14:creationId xmlns:p14="http://schemas.microsoft.com/office/powerpoint/2010/main" val="144076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Same Example as Before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tr-TR" sz="2400" dirty="0">
                <a:latin typeface="Courier"/>
                <a:cs typeface="Courier"/>
              </a:rPr>
              <a:t># </a:t>
            </a:r>
            <a:r>
              <a:rPr lang="tr-TR" sz="2400" dirty="0" smtClean="0">
                <a:latin typeface="Courier"/>
                <a:cs typeface="Courier"/>
              </a:rPr>
              <a:t>ex1_t.pyx, </a:t>
            </a:r>
            <a:r>
              <a:rPr lang="tr-TR" sz="2400" dirty="0" err="1" smtClean="0">
                <a:latin typeface="Courier"/>
                <a:cs typeface="Courier"/>
              </a:rPr>
              <a:t>Typed</a:t>
            </a:r>
            <a:r>
              <a:rPr lang="tr-TR" sz="2400" dirty="0" smtClean="0">
                <a:latin typeface="Courier"/>
                <a:cs typeface="Courier"/>
              </a:rPr>
              <a:t> </a:t>
            </a:r>
            <a:r>
              <a:rPr lang="tr-TR" sz="2400" dirty="0" err="1" smtClean="0">
                <a:latin typeface="Courier"/>
                <a:cs typeface="Courier"/>
              </a:rPr>
              <a:t>Cython</a:t>
            </a:r>
            <a:endParaRPr lang="tr-TR" sz="2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tr-TR" sz="2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r-TR" sz="2400" b="1" dirty="0" err="1">
                <a:solidFill>
                  <a:srgbClr val="FF0000"/>
                </a:solidFill>
                <a:latin typeface="Courier"/>
                <a:cs typeface="Courier"/>
              </a:rPr>
              <a:t>cpdef</a:t>
            </a:r>
            <a:r>
              <a:rPr lang="tr-TR" sz="2400" b="1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tr-TR" sz="2400" b="1" dirty="0" err="1">
                <a:solidFill>
                  <a:srgbClr val="FF0000"/>
                </a:solidFill>
                <a:latin typeface="Courier"/>
                <a:cs typeface="Courier"/>
              </a:rPr>
              <a:t>double</a:t>
            </a:r>
            <a:r>
              <a:rPr lang="tr-TR" sz="2400" b="1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tr-TR" sz="2400" dirty="0" err="1">
                <a:latin typeface="Courier"/>
                <a:cs typeface="Courier"/>
              </a:rPr>
              <a:t>do_math</a:t>
            </a:r>
            <a:r>
              <a:rPr lang="tr-TR" sz="2400" dirty="0">
                <a:latin typeface="Courier"/>
                <a:cs typeface="Courier"/>
              </a:rPr>
              <a:t>(</a:t>
            </a:r>
            <a:r>
              <a:rPr lang="tr-TR" sz="2400" b="1" dirty="0" err="1">
                <a:solidFill>
                  <a:srgbClr val="FF0000"/>
                </a:solidFill>
                <a:latin typeface="Courier"/>
                <a:cs typeface="Courier"/>
              </a:rPr>
              <a:t>long</a:t>
            </a:r>
            <a:r>
              <a:rPr lang="tr-TR" sz="2400" dirty="0">
                <a:latin typeface="Courier"/>
                <a:cs typeface="Courier"/>
              </a:rPr>
              <a:t> </a:t>
            </a:r>
            <a:r>
              <a:rPr lang="tr-TR" sz="2400" dirty="0" err="1">
                <a:latin typeface="Courier"/>
                <a:cs typeface="Courier"/>
              </a:rPr>
              <a:t>seed</a:t>
            </a:r>
            <a:r>
              <a:rPr lang="tr-TR" sz="2400" dirty="0">
                <a:latin typeface="Courier"/>
                <a:cs typeface="Courier"/>
              </a:rPr>
              <a:t>, </a:t>
            </a:r>
            <a:r>
              <a:rPr lang="tr-TR" sz="2400" b="1" dirty="0" err="1">
                <a:solidFill>
                  <a:srgbClr val="FF0000"/>
                </a:solidFill>
                <a:latin typeface="Courier"/>
                <a:cs typeface="Courier"/>
              </a:rPr>
              <a:t>long</a:t>
            </a:r>
            <a:r>
              <a:rPr lang="tr-TR" sz="2400" dirty="0">
                <a:latin typeface="Courier"/>
                <a:cs typeface="Courier"/>
              </a:rPr>
              <a:t> </a:t>
            </a:r>
            <a:r>
              <a:rPr lang="tr-TR" sz="2400" dirty="0" err="1">
                <a:latin typeface="Courier"/>
                <a:cs typeface="Courier"/>
              </a:rPr>
              <a:t>power</a:t>
            </a:r>
            <a:r>
              <a:rPr lang="tr-TR" sz="2400" dirty="0">
                <a:latin typeface="Courier"/>
                <a:cs typeface="Courier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400" dirty="0">
                <a:latin typeface="Courier"/>
                <a:cs typeface="Courier"/>
              </a:rPr>
              <a:t>    </a:t>
            </a:r>
            <a:r>
              <a:rPr lang="tr-TR" sz="2400" b="1" dirty="0" err="1">
                <a:solidFill>
                  <a:srgbClr val="FF0000"/>
                </a:solidFill>
                <a:latin typeface="Courier"/>
                <a:cs typeface="Courier"/>
              </a:rPr>
              <a:t>cdef</a:t>
            </a:r>
            <a:r>
              <a:rPr lang="tr-TR" sz="2400" b="1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tr-TR" sz="2400" b="1" dirty="0" err="1">
                <a:solidFill>
                  <a:srgbClr val="FF0000"/>
                </a:solidFill>
                <a:latin typeface="Courier"/>
                <a:cs typeface="Courier"/>
              </a:rPr>
              <a:t>double</a:t>
            </a:r>
            <a:r>
              <a:rPr lang="tr-TR" sz="2400" b="1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tr-TR" sz="2400" dirty="0" err="1">
                <a:latin typeface="Courier"/>
                <a:cs typeface="Courier"/>
              </a:rPr>
              <a:t>multiplier</a:t>
            </a:r>
            <a:r>
              <a:rPr lang="tr-TR" sz="2400" dirty="0">
                <a:latin typeface="Courier"/>
                <a:cs typeface="Courier"/>
              </a:rPr>
              <a:t> = 2**(1.0 / </a:t>
            </a:r>
            <a:r>
              <a:rPr lang="tr-TR" sz="2400" dirty="0" err="1">
                <a:latin typeface="Courier"/>
                <a:cs typeface="Courier"/>
              </a:rPr>
              <a:t>power</a:t>
            </a:r>
            <a:r>
              <a:rPr lang="tr-TR" sz="2400" dirty="0">
                <a:latin typeface="Courier"/>
                <a:cs typeface="Courier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400" dirty="0">
                <a:latin typeface="Courier"/>
                <a:cs typeface="Courier"/>
              </a:rPr>
              <a:t>    </a:t>
            </a:r>
            <a:r>
              <a:rPr lang="tr-TR" sz="2400" dirty="0" err="1">
                <a:latin typeface="Courier"/>
                <a:cs typeface="Courier"/>
              </a:rPr>
              <a:t>return</a:t>
            </a:r>
            <a:r>
              <a:rPr lang="tr-TR" sz="2400" dirty="0">
                <a:latin typeface="Courier"/>
                <a:cs typeface="Courier"/>
              </a:rPr>
              <a:t> </a:t>
            </a:r>
            <a:r>
              <a:rPr lang="tr-TR" sz="2400" dirty="0" err="1">
                <a:latin typeface="Courier"/>
                <a:cs typeface="Courier"/>
              </a:rPr>
              <a:t>seed</a:t>
            </a:r>
            <a:r>
              <a:rPr lang="tr-TR" sz="2400" dirty="0">
                <a:latin typeface="Courier"/>
                <a:cs typeface="Courier"/>
              </a:rPr>
              <a:t> * </a:t>
            </a:r>
            <a:r>
              <a:rPr lang="tr-TR" sz="2400" dirty="0" err="1">
                <a:latin typeface="Courier"/>
                <a:cs typeface="Courier"/>
              </a:rPr>
              <a:t>multiplier</a:t>
            </a:r>
            <a:endParaRPr lang="tr-TR" sz="2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tr-TR" sz="2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Helvetica"/>
                <a:cs typeface="Helvetica"/>
              </a:rPr>
              <a:t>Cython-specific syntax is in </a:t>
            </a:r>
            <a:r>
              <a:rPr lang="en-US" sz="2400" b="1" dirty="0" smtClean="0">
                <a:solidFill>
                  <a:srgbClr val="FF0000"/>
                </a:solidFill>
                <a:latin typeface="Helvetica"/>
                <a:cs typeface="Helvetica"/>
              </a:rPr>
              <a:t>bold red.</a:t>
            </a:r>
            <a:endParaRPr lang="en-US" sz="2400" b="1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00927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Syntax: Declaring Functions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Just as there are two kinds of variables (dynamic Python variables and static typed variables), there are two kinds of functions: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b="1" dirty="0" smtClean="0">
                <a:latin typeface="Helvetica"/>
                <a:cs typeface="Helvetica"/>
              </a:rPr>
              <a:t>Python functions</a:t>
            </a:r>
            <a:r>
              <a:rPr lang="en-US" dirty="0" smtClean="0">
                <a:latin typeface="Helvetica"/>
                <a:cs typeface="Helvetica"/>
              </a:rPr>
              <a:t> are declared normally. These functions can be called by outside Python code.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b="1" dirty="0" smtClean="0">
                <a:latin typeface="Helvetica"/>
                <a:cs typeface="Helvetica"/>
              </a:rPr>
              <a:t>C functions</a:t>
            </a:r>
            <a:r>
              <a:rPr lang="en-US" dirty="0" smtClean="0">
                <a:latin typeface="Helvetica"/>
                <a:cs typeface="Helvetica"/>
              </a:rPr>
              <a:t> are declared with special Cython syntax, and they </a:t>
            </a:r>
            <a:r>
              <a:rPr lang="en-US" i="1" dirty="0" smtClean="0">
                <a:latin typeface="Helvetica"/>
                <a:cs typeface="Helvetica"/>
              </a:rPr>
              <a:t>cannot</a:t>
            </a:r>
            <a:r>
              <a:rPr lang="en-US" b="1" i="1" dirty="0" smtClean="0">
                <a:latin typeface="Helvetica"/>
                <a:cs typeface="Helvetica"/>
              </a:rPr>
              <a:t> </a:t>
            </a:r>
            <a:r>
              <a:rPr lang="en-US" dirty="0" smtClean="0">
                <a:latin typeface="Helvetica"/>
                <a:cs typeface="Helvetica"/>
              </a:rPr>
              <a:t>be called by outside Python code. They are only available within Cython.</a:t>
            </a:r>
            <a:endParaRPr lang="en-US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15222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Syntax: Declaring Functions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tr-TR" sz="2400" dirty="0" smtClean="0">
                <a:latin typeface="Courier"/>
                <a:cs typeface="Courier"/>
              </a:rPr>
              <a:t># File: </a:t>
            </a:r>
            <a:r>
              <a:rPr lang="tr-TR" sz="2400" dirty="0" err="1" smtClean="0">
                <a:latin typeface="Courier"/>
                <a:cs typeface="Courier"/>
              </a:rPr>
              <a:t>my_math.pyx</a:t>
            </a:r>
            <a:endParaRPr lang="tr-TR" sz="24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tr-TR" sz="2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r-TR" sz="2400" dirty="0" smtClean="0">
                <a:latin typeface="Courier"/>
                <a:cs typeface="Courier"/>
              </a:rPr>
              <a:t># A </a:t>
            </a:r>
            <a:r>
              <a:rPr lang="tr-TR" sz="2400" dirty="0" err="1" smtClean="0">
                <a:latin typeface="Courier"/>
                <a:cs typeface="Courier"/>
              </a:rPr>
              <a:t>Python</a:t>
            </a:r>
            <a:r>
              <a:rPr lang="tr-TR" sz="2400" dirty="0" smtClean="0">
                <a:latin typeface="Courier"/>
                <a:cs typeface="Courier"/>
              </a:rPr>
              <a:t> </a:t>
            </a:r>
            <a:r>
              <a:rPr lang="tr-TR" sz="2400" dirty="0" err="1" smtClean="0">
                <a:latin typeface="Courier"/>
                <a:cs typeface="Courier"/>
              </a:rPr>
              <a:t>function</a:t>
            </a:r>
            <a:r>
              <a:rPr lang="tr-TR" sz="2400" dirty="0" smtClean="0">
                <a:latin typeface="Courier"/>
                <a:cs typeface="Courier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400" dirty="0" smtClean="0">
                <a:latin typeface="Courier"/>
                <a:cs typeface="Courier"/>
              </a:rPr>
              <a:t>def </a:t>
            </a:r>
            <a:r>
              <a:rPr lang="tr-TR" sz="2400" dirty="0" err="1" smtClean="0">
                <a:latin typeface="Courier"/>
                <a:cs typeface="Courier"/>
              </a:rPr>
              <a:t>math_py</a:t>
            </a:r>
            <a:r>
              <a:rPr lang="tr-TR" sz="2400" dirty="0" smtClean="0">
                <a:latin typeface="Courier"/>
                <a:cs typeface="Courier"/>
              </a:rPr>
              <a:t>(</a:t>
            </a:r>
            <a:r>
              <a:rPr lang="tr-TR" sz="2400" dirty="0" err="1" smtClean="0">
                <a:latin typeface="Courier"/>
                <a:cs typeface="Courier"/>
              </a:rPr>
              <a:t>seed</a:t>
            </a:r>
            <a:r>
              <a:rPr lang="tr-TR" sz="2400" dirty="0" smtClean="0">
                <a:latin typeface="Courier"/>
                <a:cs typeface="Courier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400" dirty="0">
                <a:latin typeface="Courier"/>
                <a:cs typeface="Courier"/>
              </a:rPr>
              <a:t> </a:t>
            </a:r>
            <a:r>
              <a:rPr lang="tr-TR" sz="2400" dirty="0" smtClean="0">
                <a:latin typeface="Courier"/>
                <a:cs typeface="Courier"/>
              </a:rPr>
              <a:t>   </a:t>
            </a:r>
            <a:r>
              <a:rPr lang="tr-TR" sz="2400" dirty="0" err="1" smtClean="0">
                <a:latin typeface="Courier"/>
                <a:cs typeface="Courier"/>
              </a:rPr>
              <a:t>return</a:t>
            </a:r>
            <a:r>
              <a:rPr lang="tr-TR" sz="2400" dirty="0" smtClean="0">
                <a:latin typeface="Courier"/>
                <a:cs typeface="Courier"/>
              </a:rPr>
              <a:t> </a:t>
            </a:r>
            <a:r>
              <a:rPr lang="tr-TR" sz="2400" dirty="0" err="1" smtClean="0">
                <a:latin typeface="Courier"/>
                <a:cs typeface="Courier"/>
              </a:rPr>
              <a:t>seed</a:t>
            </a:r>
            <a:r>
              <a:rPr lang="tr-TR" sz="2400" dirty="0" smtClean="0">
                <a:latin typeface="Courier"/>
                <a:cs typeface="Courier"/>
              </a:rPr>
              <a:t> * 2</a:t>
            </a:r>
          </a:p>
          <a:p>
            <a:pPr marL="0" indent="0">
              <a:spcBef>
                <a:spcPts val="0"/>
              </a:spcBef>
              <a:buNone/>
            </a:pPr>
            <a:endParaRPr lang="tr-TR" sz="2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r-TR" sz="2400" dirty="0" smtClean="0">
                <a:latin typeface="Courier"/>
                <a:cs typeface="Courier"/>
              </a:rPr>
              <a:t># A C </a:t>
            </a:r>
            <a:r>
              <a:rPr lang="tr-TR" sz="2400" dirty="0" err="1" smtClean="0">
                <a:latin typeface="Courier"/>
                <a:cs typeface="Courier"/>
              </a:rPr>
              <a:t>function</a:t>
            </a:r>
            <a:r>
              <a:rPr lang="tr-TR" sz="2400" dirty="0" smtClean="0">
                <a:latin typeface="Courier"/>
                <a:cs typeface="Courier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400" b="1" dirty="0" err="1" smtClean="0">
                <a:solidFill>
                  <a:srgbClr val="FF0000"/>
                </a:solidFill>
                <a:latin typeface="Courier"/>
                <a:cs typeface="Courier"/>
              </a:rPr>
              <a:t>cdef</a:t>
            </a:r>
            <a:r>
              <a:rPr lang="tr-TR" sz="2400" b="1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tr-TR" sz="2400" b="1" dirty="0" err="1" smtClean="0">
                <a:solidFill>
                  <a:srgbClr val="FF0000"/>
                </a:solidFill>
                <a:latin typeface="Courier"/>
                <a:cs typeface="Courier"/>
              </a:rPr>
              <a:t>long</a:t>
            </a:r>
            <a:r>
              <a:rPr lang="tr-TR" sz="2400" b="1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tr-TR" sz="2400" dirty="0" err="1" smtClean="0">
                <a:latin typeface="Courier"/>
                <a:cs typeface="Courier"/>
              </a:rPr>
              <a:t>math_c</a:t>
            </a:r>
            <a:r>
              <a:rPr lang="tr-TR" sz="2400" dirty="0" smtClean="0">
                <a:latin typeface="Courier"/>
                <a:cs typeface="Courier"/>
              </a:rPr>
              <a:t>(</a:t>
            </a:r>
            <a:r>
              <a:rPr lang="tr-TR" sz="2400" b="1" dirty="0" err="1" smtClean="0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tr-TR" sz="2400" dirty="0" smtClean="0">
                <a:latin typeface="Courier"/>
                <a:cs typeface="Courier"/>
              </a:rPr>
              <a:t> </a:t>
            </a:r>
            <a:r>
              <a:rPr lang="tr-TR" sz="2400" dirty="0" err="1" smtClean="0">
                <a:latin typeface="Courier"/>
                <a:cs typeface="Courier"/>
              </a:rPr>
              <a:t>seed</a:t>
            </a:r>
            <a:r>
              <a:rPr lang="tr-TR" sz="2400" dirty="0" smtClean="0">
                <a:latin typeface="Courier"/>
                <a:cs typeface="Courier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400" dirty="0">
                <a:latin typeface="Courier"/>
                <a:cs typeface="Courier"/>
              </a:rPr>
              <a:t> </a:t>
            </a:r>
            <a:r>
              <a:rPr lang="tr-TR" sz="2400" dirty="0" smtClean="0">
                <a:latin typeface="Courier"/>
                <a:cs typeface="Courier"/>
              </a:rPr>
              <a:t>   </a:t>
            </a:r>
            <a:r>
              <a:rPr lang="tr-TR" sz="2400" dirty="0" err="1" smtClean="0">
                <a:latin typeface="Courier"/>
                <a:cs typeface="Courier"/>
              </a:rPr>
              <a:t>return</a:t>
            </a:r>
            <a:r>
              <a:rPr lang="tr-TR" sz="2400" dirty="0" smtClean="0">
                <a:latin typeface="Courier"/>
                <a:cs typeface="Courier"/>
              </a:rPr>
              <a:t> </a:t>
            </a:r>
            <a:r>
              <a:rPr lang="tr-TR" sz="2400" dirty="0" err="1" smtClean="0">
                <a:latin typeface="Courier"/>
                <a:cs typeface="Courier"/>
              </a:rPr>
              <a:t>seed</a:t>
            </a:r>
            <a:r>
              <a:rPr lang="tr-TR" sz="2400" dirty="0" smtClean="0">
                <a:latin typeface="Courier"/>
                <a:cs typeface="Courier"/>
              </a:rPr>
              <a:t> * 2</a:t>
            </a:r>
          </a:p>
        </p:txBody>
      </p:sp>
    </p:spTree>
    <p:extLst>
      <p:ext uri="{BB962C8B-B14F-4D97-AF65-F5344CB8AC3E}">
        <p14:creationId xmlns:p14="http://schemas.microsoft.com/office/powerpoint/2010/main" val="474518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Cython in Action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Helvetica"/>
                <a:cs typeface="Helvetica"/>
              </a:rPr>
              <a:t>The whole point of Cython is that Cython modules, once compiled, can be imported by normal interpreted Python. If we compile the example </a:t>
            </a:r>
            <a:r>
              <a:rPr lang="en-US" sz="2400" dirty="0" err="1" smtClean="0">
                <a:latin typeface="Courier"/>
                <a:cs typeface="Courier"/>
              </a:rPr>
              <a:t>my_math.pyx</a:t>
            </a:r>
            <a:r>
              <a:rPr lang="en-US" sz="2400" dirty="0" smtClean="0">
                <a:latin typeface="Helvetica"/>
                <a:cs typeface="Helvetica"/>
              </a:rPr>
              <a:t> from the previous slide, we can use it as follows: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"/>
                <a:cs typeface="Courier"/>
              </a:rPr>
              <a:t>py</a:t>
            </a:r>
            <a:r>
              <a:rPr lang="en-US" sz="2400" dirty="0" smtClean="0">
                <a:latin typeface="Courier"/>
                <a:cs typeface="Courier"/>
              </a:rPr>
              <a:t>&gt; import </a:t>
            </a:r>
            <a:r>
              <a:rPr lang="en-US" sz="2400" dirty="0" err="1" smtClean="0">
                <a:latin typeface="Courier"/>
                <a:cs typeface="Courier"/>
              </a:rPr>
              <a:t>my_math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"/>
                <a:cs typeface="Courier"/>
              </a:rPr>
              <a:t>py</a:t>
            </a:r>
            <a:r>
              <a:rPr lang="en-US" sz="2400" dirty="0" smtClean="0">
                <a:latin typeface="Courier"/>
                <a:cs typeface="Courier"/>
              </a:rPr>
              <a:t>&gt; </a:t>
            </a:r>
            <a:r>
              <a:rPr lang="en-US" sz="2400" dirty="0" err="1" smtClean="0">
                <a:latin typeface="Courier"/>
                <a:cs typeface="Courier"/>
              </a:rPr>
              <a:t>my_math.math_py</a:t>
            </a:r>
            <a:r>
              <a:rPr lang="en-US" sz="2400" dirty="0" smtClean="0">
                <a:latin typeface="Courier"/>
                <a:cs typeface="Courier"/>
              </a:rPr>
              <a:t>(3)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"/>
                <a:cs typeface="Courier"/>
              </a:rPr>
              <a:t>out&gt; 6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"/>
                <a:cs typeface="Courier"/>
              </a:rPr>
              <a:t>py</a:t>
            </a:r>
            <a:r>
              <a:rPr lang="en-US" sz="2400" dirty="0" smtClean="0">
                <a:latin typeface="Courier"/>
                <a:cs typeface="Courier"/>
              </a:rPr>
              <a:t>&gt; </a:t>
            </a:r>
            <a:r>
              <a:rPr lang="en-US" sz="2400" dirty="0" err="1" smtClean="0">
                <a:latin typeface="Courier"/>
                <a:cs typeface="Courier"/>
              </a:rPr>
              <a:t>my_math.math_c</a:t>
            </a:r>
            <a:r>
              <a:rPr lang="en-US" sz="2400" dirty="0" smtClean="0">
                <a:latin typeface="Courier"/>
                <a:cs typeface="Courier"/>
              </a:rPr>
              <a:t>(3)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"/>
                <a:cs typeface="Courier"/>
              </a:rPr>
              <a:t>out&gt; </a:t>
            </a:r>
            <a:r>
              <a:rPr lang="en-US" sz="2400" b="1" dirty="0" err="1" smtClean="0">
                <a:solidFill>
                  <a:srgbClr val="FF0000"/>
                </a:solidFill>
                <a:latin typeface="Courier"/>
                <a:cs typeface="Courier"/>
              </a:rPr>
              <a:t>AttributeError</a:t>
            </a:r>
            <a:r>
              <a:rPr lang="en-US" sz="2400" b="1" dirty="0" smtClean="0">
                <a:solidFill>
                  <a:srgbClr val="FF0000"/>
                </a:solidFill>
                <a:latin typeface="Courier"/>
                <a:cs typeface="Courier"/>
              </a:rPr>
              <a:t>: </a:t>
            </a:r>
            <a:r>
              <a:rPr lang="en-US" sz="2400" dirty="0" smtClean="0">
                <a:latin typeface="Courier"/>
                <a:cs typeface="Courier"/>
              </a:rPr>
              <a:t>The module ‘</a:t>
            </a:r>
            <a:r>
              <a:rPr lang="en-US" sz="2400" dirty="0" err="1" smtClean="0">
                <a:latin typeface="Courier"/>
                <a:cs typeface="Courier"/>
              </a:rPr>
              <a:t>my_math</a:t>
            </a:r>
            <a:r>
              <a:rPr lang="en-US" sz="2400" dirty="0" smtClean="0">
                <a:latin typeface="Courier"/>
                <a:cs typeface="Courier"/>
              </a:rPr>
              <a:t>’ has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"/>
                <a:cs typeface="Courier"/>
              </a:rPr>
              <a:t>     no attribute ‘</a:t>
            </a:r>
            <a:r>
              <a:rPr lang="en-US" sz="2400" dirty="0" err="1" smtClean="0">
                <a:latin typeface="Courier"/>
                <a:cs typeface="Courier"/>
              </a:rPr>
              <a:t>math_c</a:t>
            </a:r>
            <a:r>
              <a:rPr lang="en-US" sz="2400" dirty="0" smtClean="0">
                <a:latin typeface="Courier"/>
                <a:cs typeface="Courier"/>
              </a:rPr>
              <a:t>’.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81583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C Functions Are Faster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1800"/>
              </a:spcAft>
              <a:buAutoNum type="arabicPeriod"/>
            </a:pPr>
            <a:r>
              <a:rPr lang="en-US" dirty="0" smtClean="0">
                <a:latin typeface="Helvetica"/>
                <a:cs typeface="Helvetica"/>
              </a:rPr>
              <a:t>C functions have static types for the arguments and the return value, and that speeds things up.</a:t>
            </a:r>
          </a:p>
          <a:p>
            <a:pPr marL="514350" indent="-514350">
              <a:spcBef>
                <a:spcPts val="0"/>
              </a:spcBef>
              <a:spcAft>
                <a:spcPts val="1800"/>
              </a:spcAft>
              <a:buAutoNum type="arabicPeriod"/>
            </a:pPr>
            <a:r>
              <a:rPr lang="en-US" dirty="0" smtClean="0">
                <a:latin typeface="Helvetica"/>
                <a:cs typeface="Helvetica"/>
              </a:rPr>
              <a:t>C functions have much lower function call overhead. In fact, C functions will often be </a:t>
            </a:r>
            <a:r>
              <a:rPr lang="en-US" b="1" dirty="0" err="1" smtClean="0">
                <a:latin typeface="Helvetica"/>
                <a:cs typeface="Helvetica"/>
              </a:rPr>
              <a:t>inlined</a:t>
            </a:r>
            <a:r>
              <a:rPr lang="en-US" dirty="0" smtClean="0">
                <a:latin typeface="Helvetica"/>
                <a:cs typeface="Helvetica"/>
              </a:rPr>
              <a:t> by the C compiler (e.g. GCC).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498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486516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"/>
                <a:cs typeface="Helvetica"/>
              </a:rPr>
              <a:t>What Is Cython?</a:t>
            </a:r>
            <a:endParaRPr lang="en-US" sz="6000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2521643"/>
            <a:ext cx="8875756" cy="4179414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4400" dirty="0" smtClean="0">
                <a:latin typeface="Helvetica"/>
                <a:cs typeface="Helvetica"/>
              </a:rPr>
              <a:t>Cython is a dialect of Python that allows you to optionally declare a </a:t>
            </a:r>
            <a:r>
              <a:rPr lang="en-US" sz="4400" b="1" dirty="0" smtClean="0">
                <a:latin typeface="Helvetica"/>
                <a:cs typeface="Helvetica"/>
              </a:rPr>
              <a:t>static type </a:t>
            </a:r>
            <a:r>
              <a:rPr lang="en-US" sz="4400" dirty="0" smtClean="0">
                <a:latin typeface="Helvetica"/>
                <a:cs typeface="Helvetica"/>
              </a:rPr>
              <a:t>for each variable.</a:t>
            </a:r>
            <a:endParaRPr lang="en-US" sz="4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38951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How to Compile Cython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Helvetica"/>
                <a:cs typeface="Helvetica"/>
              </a:rPr>
              <a:t>1. Make a file named </a:t>
            </a:r>
            <a:r>
              <a:rPr lang="en-US" sz="2800" dirty="0" err="1" smtClean="0">
                <a:latin typeface="Helvetica"/>
                <a:cs typeface="Helvetica"/>
              </a:rPr>
              <a:t>setup.py</a:t>
            </a:r>
            <a:r>
              <a:rPr lang="en-US" sz="2800" dirty="0" smtClean="0">
                <a:latin typeface="Helvetica"/>
                <a:cs typeface="Helvetica"/>
              </a:rPr>
              <a:t>, here is an example: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"/>
                <a:cs typeface="Courier"/>
              </a:rPr>
              <a:t>from </a:t>
            </a:r>
            <a:r>
              <a:rPr lang="en-US" sz="2400" dirty="0" err="1" smtClean="0">
                <a:latin typeface="Courier"/>
                <a:cs typeface="Courier"/>
              </a:rPr>
              <a:t>distutils.core</a:t>
            </a:r>
            <a:r>
              <a:rPr lang="en-US" sz="2400" dirty="0" smtClean="0">
                <a:latin typeface="Courier"/>
                <a:cs typeface="Courier"/>
              </a:rPr>
              <a:t> import setup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"/>
                <a:cs typeface="Courier"/>
              </a:rPr>
              <a:t>from </a:t>
            </a:r>
            <a:r>
              <a:rPr lang="en-US" sz="2400" dirty="0" err="1" smtClean="0">
                <a:latin typeface="Courier"/>
                <a:cs typeface="Courier"/>
              </a:rPr>
              <a:t>Cython.Build</a:t>
            </a:r>
            <a:r>
              <a:rPr lang="en-US" sz="2400" dirty="0" smtClean="0">
                <a:latin typeface="Courier"/>
                <a:cs typeface="Courier"/>
              </a:rPr>
              <a:t> import </a:t>
            </a:r>
            <a:r>
              <a:rPr lang="en-US" sz="2400" dirty="0" err="1" smtClean="0">
                <a:latin typeface="Courier"/>
                <a:cs typeface="Courier"/>
              </a:rPr>
              <a:t>cythonize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"/>
                <a:cs typeface="Courier"/>
              </a:rPr>
              <a:t>setup(name = ”Cool Math",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"/>
                <a:cs typeface="Courier"/>
              </a:rPr>
              <a:t>      </a:t>
            </a:r>
            <a:r>
              <a:rPr lang="en-US" sz="2400" dirty="0" err="1" smtClean="0">
                <a:latin typeface="Courier"/>
                <a:cs typeface="Courier"/>
              </a:rPr>
              <a:t>ext_modules</a:t>
            </a:r>
            <a:r>
              <a:rPr lang="en-US" sz="2400" dirty="0" smtClean="0">
                <a:latin typeface="Courier"/>
                <a:cs typeface="Courier"/>
              </a:rPr>
              <a:t> = </a:t>
            </a:r>
            <a:r>
              <a:rPr lang="en-US" sz="2400" dirty="0" err="1" smtClean="0">
                <a:latin typeface="Courier"/>
                <a:cs typeface="Courier"/>
              </a:rPr>
              <a:t>cythonize</a:t>
            </a:r>
            <a:r>
              <a:rPr lang="en-US" sz="2400" dirty="0" smtClean="0">
                <a:latin typeface="Courier"/>
                <a:cs typeface="Courier"/>
              </a:rPr>
              <a:t>(‘</a:t>
            </a:r>
            <a:r>
              <a:rPr lang="en-US" sz="2400" dirty="0" err="1" smtClean="0">
                <a:latin typeface="Courier"/>
                <a:cs typeface="Courier"/>
              </a:rPr>
              <a:t>cool_math.pyx</a:t>
            </a:r>
            <a:r>
              <a:rPr lang="en-US" sz="2400" dirty="0" smtClean="0">
                <a:latin typeface="Courier"/>
                <a:cs typeface="Courier"/>
              </a:rPr>
              <a:t>’))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Helvetica"/>
                <a:cs typeface="Helvetica"/>
              </a:rPr>
              <a:t>2. Run the following at the command line: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"/>
                <a:cs typeface="Courier"/>
              </a:rPr>
              <a:t>python </a:t>
            </a:r>
            <a:r>
              <a:rPr lang="en-US" sz="2400" dirty="0" err="1" smtClean="0">
                <a:latin typeface="Courier"/>
                <a:cs typeface="Courier"/>
              </a:rPr>
              <a:t>setup.py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build_ext</a:t>
            </a:r>
            <a:r>
              <a:rPr lang="en-US" sz="2400" dirty="0" smtClean="0">
                <a:latin typeface="Courier"/>
                <a:cs typeface="Courier"/>
              </a:rPr>
              <a:t> --</a:t>
            </a:r>
            <a:r>
              <a:rPr lang="en-US" sz="2400" dirty="0" err="1" smtClean="0">
                <a:latin typeface="Courier"/>
                <a:cs typeface="Courier"/>
              </a:rPr>
              <a:t>inplace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Helvetica"/>
                <a:cs typeface="Helvetica"/>
              </a:rPr>
              <a:t>3. Now you can import and use </a:t>
            </a:r>
            <a:r>
              <a:rPr lang="en-US" sz="2800" dirty="0" err="1" smtClean="0">
                <a:latin typeface="Courier"/>
                <a:cs typeface="Courier"/>
              </a:rPr>
              <a:t>cool_math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77653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Example 2: </a:t>
            </a:r>
            <a:r>
              <a:rPr lang="en-US" dirty="0" smtClean="0">
                <a:latin typeface="Helvetica"/>
                <a:cs typeface="Helvetica"/>
              </a:rPr>
              <a:t>Only </a:t>
            </a:r>
            <a:r>
              <a:rPr lang="en-US" dirty="0" smtClean="0">
                <a:latin typeface="Helvetica"/>
                <a:cs typeface="Helvetica"/>
              </a:rPr>
              <a:t>Online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Helvetica"/>
                <a:cs typeface="Helvetica"/>
              </a:rPr>
              <a:t>I wrote something called Example 2, but I have removed it from the slides. You can see it online with the other code examples.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74132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Example </a:t>
            </a:r>
            <a:r>
              <a:rPr lang="en-US" dirty="0" smtClean="0">
                <a:latin typeface="Helvetica"/>
                <a:cs typeface="Helvetica"/>
              </a:rPr>
              <a:t>3: </a:t>
            </a:r>
            <a:r>
              <a:rPr lang="en-US" dirty="0" smtClean="0">
                <a:latin typeface="Helvetica"/>
                <a:cs typeface="Helvetica"/>
              </a:rPr>
              <a:t>Let’s Speed This Up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Courier"/>
                <a:cs typeface="Courier"/>
              </a:rPr>
              <a:t># In file ex3.py: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err="1" smtClean="0">
                <a:latin typeface="Courier"/>
                <a:cs typeface="Courier"/>
              </a:rPr>
              <a:t>def</a:t>
            </a:r>
            <a:r>
              <a:rPr lang="en-US" sz="1900" dirty="0" smtClean="0">
                <a:latin typeface="Courier"/>
                <a:cs typeface="Courier"/>
              </a:rPr>
              <a:t> </a:t>
            </a:r>
            <a:r>
              <a:rPr lang="en-US" sz="1900" dirty="0" err="1">
                <a:latin typeface="Courier"/>
                <a:cs typeface="Courier"/>
              </a:rPr>
              <a:t>inner_ipy</a:t>
            </a:r>
            <a:r>
              <a:rPr lang="en-US" sz="1900" dirty="0">
                <a:latin typeface="Courier"/>
                <a:cs typeface="Courier"/>
              </a:rPr>
              <a:t>(seed, factor):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"/>
                <a:cs typeface="Courier"/>
              </a:rPr>
              <a:t>    intermediate = seed * factor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"/>
                <a:cs typeface="Courier"/>
              </a:rPr>
              <a:t>    return intermediate % </a:t>
            </a:r>
            <a:r>
              <a:rPr lang="en-US" sz="1900" dirty="0" smtClean="0">
                <a:latin typeface="Courier"/>
                <a:cs typeface="Courier"/>
              </a:rPr>
              <a:t>278351</a:t>
            </a:r>
            <a:endParaRPr lang="en-US" sz="19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err="1">
                <a:latin typeface="Courier"/>
                <a:cs typeface="Courier"/>
              </a:rPr>
              <a:t>def</a:t>
            </a:r>
            <a:r>
              <a:rPr lang="en-US" sz="1900" dirty="0">
                <a:latin typeface="Courier"/>
                <a:cs typeface="Courier"/>
              </a:rPr>
              <a:t> </a:t>
            </a:r>
            <a:r>
              <a:rPr lang="en-US" sz="1900" dirty="0" err="1">
                <a:latin typeface="Courier"/>
                <a:cs typeface="Courier"/>
              </a:rPr>
              <a:t>middle_ipy</a:t>
            </a:r>
            <a:r>
              <a:rPr lang="en-US" sz="1900" dirty="0">
                <a:latin typeface="Courier"/>
                <a:cs typeface="Courier"/>
              </a:rPr>
              <a:t>(seed, 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"/>
                <a:cs typeface="Courier"/>
              </a:rPr>
              <a:t>    sum = seed + 34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"/>
                <a:cs typeface="Courier"/>
              </a:rPr>
              <a:t>    for iii in range(n):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"/>
                <a:cs typeface="Courier"/>
              </a:rPr>
              <a:t>        sum += </a:t>
            </a:r>
            <a:r>
              <a:rPr lang="en-US" sz="1900" dirty="0" err="1">
                <a:latin typeface="Courier"/>
                <a:cs typeface="Courier"/>
              </a:rPr>
              <a:t>inner_ipy</a:t>
            </a:r>
            <a:r>
              <a:rPr lang="en-US" sz="1900" dirty="0">
                <a:latin typeface="Courier"/>
                <a:cs typeface="Courier"/>
              </a:rPr>
              <a:t>(seed, iii)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"/>
                <a:cs typeface="Courier"/>
              </a:rPr>
              <a:t>        seed += 61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"/>
                <a:cs typeface="Courier"/>
              </a:rPr>
              <a:t>        if sum &gt; 94217452: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"/>
                <a:cs typeface="Courier"/>
              </a:rPr>
              <a:t>            sum %= 621943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"/>
                <a:cs typeface="Courier"/>
              </a:rPr>
              <a:t>        if seed &gt; 6129435: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"/>
                <a:cs typeface="Courier"/>
              </a:rPr>
              <a:t>            seed %= 84125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"/>
                <a:cs typeface="Courier"/>
              </a:rPr>
              <a:t>    return </a:t>
            </a:r>
            <a:r>
              <a:rPr lang="en-US" sz="1900" dirty="0" smtClean="0">
                <a:latin typeface="Courier"/>
                <a:cs typeface="Courier"/>
              </a:rPr>
              <a:t>sum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Courier"/>
                <a:cs typeface="Courier"/>
              </a:rPr>
              <a:t># Continued on next slide...</a:t>
            </a:r>
            <a:endParaRPr lang="en-US" sz="19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25683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Example </a:t>
            </a:r>
            <a:r>
              <a:rPr lang="en-US" dirty="0" smtClean="0">
                <a:latin typeface="Helvetica"/>
                <a:cs typeface="Helvetica"/>
              </a:rPr>
              <a:t>3: Interpreted Python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500" dirty="0" smtClean="0">
                <a:latin typeface="Courier"/>
                <a:cs typeface="Courier"/>
              </a:rPr>
              <a:t># </a:t>
            </a:r>
            <a:r>
              <a:rPr lang="en-US" sz="2500" dirty="0">
                <a:latin typeface="Courier"/>
                <a:cs typeface="Courier"/>
              </a:rPr>
              <a:t>F</a:t>
            </a:r>
            <a:r>
              <a:rPr lang="en-US" sz="2500" dirty="0" smtClean="0">
                <a:latin typeface="Courier"/>
                <a:cs typeface="Courier"/>
              </a:rPr>
              <a:t>ile ex3.py, continued:</a:t>
            </a:r>
          </a:p>
          <a:p>
            <a:pPr marL="0" indent="0">
              <a:spcBef>
                <a:spcPts val="0"/>
              </a:spcBef>
              <a:buNone/>
            </a:pPr>
            <a:endParaRPr lang="en-US" sz="25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 err="1">
                <a:latin typeface="Courier"/>
                <a:cs typeface="Courier"/>
              </a:rPr>
              <a:t>def</a:t>
            </a:r>
            <a:r>
              <a:rPr lang="en-US" sz="2500" dirty="0">
                <a:latin typeface="Courier"/>
                <a:cs typeface="Courier"/>
              </a:rPr>
              <a:t> </a:t>
            </a:r>
            <a:r>
              <a:rPr lang="en-US" sz="2500" dirty="0" err="1">
                <a:latin typeface="Courier"/>
                <a:cs typeface="Courier"/>
              </a:rPr>
              <a:t>outer_ipy</a:t>
            </a:r>
            <a:r>
              <a:rPr lang="en-US" sz="2500" dirty="0">
                <a:latin typeface="Courier"/>
                <a:cs typeface="Courier"/>
              </a:rPr>
              <a:t>(seed, n0, n1):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ourier"/>
                <a:cs typeface="Courier"/>
              </a:rPr>
              <a:t>    sum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ourier"/>
                <a:cs typeface="Courier"/>
              </a:rPr>
              <a:t>    for iii in range(n0):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ourier"/>
                <a:cs typeface="Courier"/>
              </a:rPr>
              <a:t>        </a:t>
            </a:r>
            <a:r>
              <a:rPr lang="en-US" sz="2500" dirty="0" err="1">
                <a:latin typeface="Courier"/>
                <a:cs typeface="Courier"/>
              </a:rPr>
              <a:t>curr_seed</a:t>
            </a:r>
            <a:r>
              <a:rPr lang="en-US" sz="2500" dirty="0">
                <a:latin typeface="Courier"/>
                <a:cs typeface="Courier"/>
              </a:rPr>
              <a:t> = (seed + iii) % 6943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ourier"/>
                <a:cs typeface="Courier"/>
              </a:rPr>
              <a:t>        sum += </a:t>
            </a:r>
            <a:r>
              <a:rPr lang="en-US" sz="2500" dirty="0" err="1">
                <a:latin typeface="Courier"/>
                <a:cs typeface="Courier"/>
              </a:rPr>
              <a:t>middle_ipy</a:t>
            </a:r>
            <a:r>
              <a:rPr lang="en-US" sz="2500" dirty="0">
                <a:latin typeface="Courier"/>
                <a:cs typeface="Courier"/>
              </a:rPr>
              <a:t>(</a:t>
            </a:r>
            <a:r>
              <a:rPr lang="en-US" sz="2500" dirty="0" err="1">
                <a:latin typeface="Courier"/>
                <a:cs typeface="Courier"/>
              </a:rPr>
              <a:t>curr_seed</a:t>
            </a:r>
            <a:r>
              <a:rPr lang="en-US" sz="2500" dirty="0">
                <a:latin typeface="Courier"/>
                <a:cs typeface="Courier"/>
              </a:rPr>
              <a:t>, n1)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ourier"/>
                <a:cs typeface="Courier"/>
              </a:rPr>
              <a:t>        if sum &gt; 7245103: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ourier"/>
                <a:cs typeface="Courier"/>
              </a:rPr>
              <a:t>            sum %= 22581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ourier"/>
                <a:cs typeface="Courier"/>
              </a:rPr>
              <a:t>    return </a:t>
            </a:r>
            <a:r>
              <a:rPr lang="en-US" sz="2500" dirty="0" smtClean="0">
                <a:latin typeface="Courier"/>
                <a:cs typeface="Courier"/>
              </a:rPr>
              <a:t>sum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700" dirty="0" smtClean="0">
                <a:latin typeface="Helvetica"/>
                <a:cs typeface="Helvetica"/>
              </a:rPr>
              <a:t>To benchmark, we will run the code above with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700" dirty="0" smtClean="0">
                <a:latin typeface="Courier"/>
                <a:cs typeface="Courier"/>
              </a:rPr>
              <a:t>seed = 73, n0 = 1,000, </a:t>
            </a:r>
            <a:r>
              <a:rPr lang="en-US" sz="2700" dirty="0" smtClean="0">
                <a:latin typeface="Helvetica"/>
                <a:cs typeface="Helvetica"/>
              </a:rPr>
              <a:t>and</a:t>
            </a:r>
            <a:r>
              <a:rPr lang="en-US" sz="2700" dirty="0" smtClean="0">
                <a:latin typeface="Courier"/>
                <a:cs typeface="Courier"/>
              </a:rPr>
              <a:t> n1 = 10,000.</a:t>
            </a:r>
          </a:p>
        </p:txBody>
      </p:sp>
    </p:spTree>
    <p:extLst>
      <p:ext uri="{BB962C8B-B14F-4D97-AF65-F5344CB8AC3E}">
        <p14:creationId xmlns:p14="http://schemas.microsoft.com/office/powerpoint/2010/main" val="1937820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Example </a:t>
            </a:r>
            <a:r>
              <a:rPr lang="en-US" dirty="0" smtClean="0">
                <a:latin typeface="Helvetica"/>
                <a:cs typeface="Helvetica"/>
              </a:rPr>
              <a:t>3: </a:t>
            </a:r>
            <a:r>
              <a:rPr lang="en-US" dirty="0" smtClean="0">
                <a:latin typeface="Helvetica"/>
                <a:cs typeface="Helvetica"/>
              </a:rPr>
              <a:t>Benchmarks I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Courier"/>
                <a:cs typeface="Courier"/>
              </a:rPr>
              <a:t># Results, as printed by </a:t>
            </a:r>
            <a:r>
              <a:rPr lang="en-US" sz="2800" dirty="0" smtClean="0">
                <a:latin typeface="Courier"/>
                <a:cs typeface="Courier"/>
              </a:rPr>
              <a:t>ex3.py</a:t>
            </a:r>
            <a:r>
              <a:rPr lang="en-US" sz="2800" dirty="0">
                <a:latin typeface="Courier"/>
                <a:cs typeface="Courier"/>
              </a:rPr>
              <a:t>:</a:t>
            </a:r>
            <a:endParaRPr lang="en-US" sz="28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"/>
                <a:cs typeface="Courier"/>
              </a:rPr>
              <a:t>Interpreted Python: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"/>
                <a:cs typeface="Courier"/>
              </a:rPr>
              <a:t>    Result = 11611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"/>
                <a:cs typeface="Courier"/>
              </a:rPr>
              <a:t>    Time: 3.67643713951 </a:t>
            </a:r>
            <a:r>
              <a:rPr lang="en-US" sz="2800" dirty="0" smtClean="0">
                <a:latin typeface="Courier"/>
                <a:cs typeface="Courier"/>
              </a:rPr>
              <a:t>seconds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 smtClean="0">
                <a:latin typeface="Helvetica"/>
                <a:cs typeface="Helvetica"/>
              </a:rPr>
              <a:t>10 million loops in interpreted Python takes </a:t>
            </a:r>
            <a:r>
              <a:rPr lang="en-US" sz="3000" b="1" dirty="0" smtClean="0">
                <a:latin typeface="Helvetica"/>
                <a:cs typeface="Helvetica"/>
              </a:rPr>
              <a:t>3.7 seconds.</a:t>
            </a:r>
            <a:endParaRPr lang="en-US" sz="30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93758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ex3_u.pyx</a:t>
            </a:r>
            <a:r>
              <a:rPr lang="en-US" dirty="0" smtClean="0">
                <a:latin typeface="Helvetica"/>
                <a:cs typeface="Helvetica"/>
              </a:rPr>
              <a:t>: </a:t>
            </a:r>
            <a:r>
              <a:rPr lang="en-US" dirty="0" err="1" smtClean="0">
                <a:latin typeface="Helvetica"/>
                <a:cs typeface="Helvetica"/>
              </a:rPr>
              <a:t>Untyped</a:t>
            </a:r>
            <a:r>
              <a:rPr lang="en-US" dirty="0" smtClean="0">
                <a:latin typeface="Helvetica"/>
                <a:cs typeface="Helvetica"/>
              </a:rPr>
              <a:t> Cython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Helvetica"/>
                <a:cs typeface="Helvetica"/>
              </a:rPr>
              <a:t>The code for </a:t>
            </a:r>
            <a:r>
              <a:rPr lang="en-US" dirty="0" smtClean="0">
                <a:latin typeface="Courier"/>
                <a:cs typeface="Courier"/>
              </a:rPr>
              <a:t>ex3_u.pyx</a:t>
            </a:r>
            <a:r>
              <a:rPr lang="en-US" dirty="0" smtClean="0">
                <a:latin typeface="Helvetica"/>
                <a:cs typeface="Helvetica"/>
              </a:rPr>
              <a:t> is copy-pasted from </a:t>
            </a:r>
            <a:r>
              <a:rPr lang="en-US" dirty="0" smtClean="0">
                <a:latin typeface="Courier"/>
                <a:cs typeface="Courier"/>
              </a:rPr>
              <a:t>ex3.py</a:t>
            </a:r>
            <a:r>
              <a:rPr lang="en-US" dirty="0" smtClean="0">
                <a:latin typeface="Helvetica"/>
                <a:cs typeface="Helvetica"/>
              </a:rPr>
              <a:t>. The </a:t>
            </a:r>
            <a:r>
              <a:rPr lang="en-US" dirty="0" smtClean="0">
                <a:latin typeface="Helvetica"/>
                <a:cs typeface="Helvetica"/>
              </a:rPr>
              <a:t>only difference is that </a:t>
            </a:r>
            <a:r>
              <a:rPr lang="en-US" dirty="0" smtClean="0">
                <a:latin typeface="Courier"/>
                <a:cs typeface="Courier"/>
              </a:rPr>
              <a:t>ex3.py </a:t>
            </a:r>
            <a:r>
              <a:rPr lang="en-US" dirty="0" smtClean="0">
                <a:latin typeface="Helvetica"/>
                <a:cs typeface="Helvetica"/>
              </a:rPr>
              <a:t>is run </a:t>
            </a:r>
            <a:r>
              <a:rPr lang="en-US" dirty="0" smtClean="0">
                <a:latin typeface="Helvetica"/>
                <a:cs typeface="Helvetica"/>
              </a:rPr>
              <a:t>by the Python interpreter, and </a:t>
            </a:r>
            <a:r>
              <a:rPr lang="en-US" dirty="0" smtClean="0">
                <a:latin typeface="Courier"/>
                <a:cs typeface="Courier"/>
              </a:rPr>
              <a:t>ex3_u.pyx</a:t>
            </a:r>
            <a:r>
              <a:rPr lang="en-US" dirty="0" smtClean="0">
                <a:latin typeface="Helvetica"/>
                <a:cs typeface="Helvetica"/>
              </a:rPr>
              <a:t> is </a:t>
            </a:r>
            <a:r>
              <a:rPr lang="en-US" dirty="0" smtClean="0">
                <a:latin typeface="Helvetica"/>
                <a:cs typeface="Helvetica"/>
              </a:rPr>
              <a:t>compiled by Cython into C and then machine code. I call this </a:t>
            </a:r>
            <a:r>
              <a:rPr lang="en-US" b="1" dirty="0" err="1" smtClean="0">
                <a:latin typeface="Helvetica"/>
                <a:cs typeface="Helvetica"/>
              </a:rPr>
              <a:t>untyped</a:t>
            </a:r>
            <a:r>
              <a:rPr lang="en-US" b="1" dirty="0" smtClean="0">
                <a:latin typeface="Helvetica"/>
                <a:cs typeface="Helvetica"/>
              </a:rPr>
              <a:t> Cython</a:t>
            </a:r>
            <a:r>
              <a:rPr lang="en-US" dirty="0" smtClean="0">
                <a:latin typeface="Helvetica"/>
                <a:cs typeface="Helvetica"/>
              </a:rPr>
              <a:t>, because it is compiled but it does not use any special Cython syntax</a:t>
            </a:r>
            <a:r>
              <a:rPr lang="en-US" dirty="0" smtClean="0">
                <a:latin typeface="Helvetica"/>
                <a:cs typeface="Helvetica"/>
              </a:rPr>
              <a:t>.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54768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Example </a:t>
            </a:r>
            <a:r>
              <a:rPr lang="en-US" dirty="0" smtClean="0">
                <a:latin typeface="Helvetica"/>
                <a:cs typeface="Helvetica"/>
              </a:rPr>
              <a:t>3: </a:t>
            </a:r>
            <a:r>
              <a:rPr lang="en-US" dirty="0" smtClean="0">
                <a:latin typeface="Helvetica"/>
                <a:cs typeface="Helvetica"/>
              </a:rPr>
              <a:t>Benchmarks </a:t>
            </a:r>
            <a:r>
              <a:rPr lang="en-US" dirty="0" smtClean="0">
                <a:latin typeface="Helvetica"/>
                <a:cs typeface="Helvetica"/>
              </a:rPr>
              <a:t>II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"/>
                <a:cs typeface="Courier"/>
              </a:rPr>
              <a:t># Results, as printed by </a:t>
            </a:r>
            <a:r>
              <a:rPr lang="en-US" sz="2400" dirty="0" smtClean="0">
                <a:latin typeface="Courier"/>
                <a:cs typeface="Courier"/>
              </a:rPr>
              <a:t>ex3.py</a:t>
            </a:r>
            <a:r>
              <a:rPr lang="en-US" sz="2400" dirty="0">
                <a:latin typeface="Courier"/>
                <a:cs typeface="Courier"/>
              </a:rPr>
              <a:t>: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"/>
                <a:cs typeface="Courier"/>
              </a:rPr>
              <a:t>Interpreted Python: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"/>
                <a:cs typeface="Courier"/>
              </a:rPr>
              <a:t>    Result = 11611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"/>
                <a:cs typeface="Courier"/>
              </a:rPr>
              <a:t>    Time: 3.67643713951 seconds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"/>
                <a:cs typeface="Courier"/>
              </a:rPr>
              <a:t>Untyped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Cython</a:t>
            </a:r>
            <a:r>
              <a:rPr lang="en-US" sz="2400" dirty="0">
                <a:latin typeface="Courier"/>
                <a:cs typeface="Courier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"/>
                <a:cs typeface="Courier"/>
              </a:rPr>
              <a:t>    Result = 11611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"/>
                <a:cs typeface="Courier"/>
              </a:rPr>
              <a:t>    Time: 1.72477602959 seconds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"/>
                <a:cs typeface="Courier"/>
              </a:rPr>
              <a:t>    Ratio: </a:t>
            </a:r>
            <a:r>
              <a:rPr lang="en-US" sz="2400" dirty="0" smtClean="0">
                <a:latin typeface="Courier"/>
                <a:cs typeface="Courier"/>
              </a:rPr>
              <a:t>2.132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4200" dirty="0" smtClean="0">
                <a:latin typeface="Helvetica"/>
                <a:cs typeface="Helvetica"/>
              </a:rPr>
              <a:t>Speed boost factor: </a:t>
            </a:r>
            <a:r>
              <a:rPr lang="en-US" sz="4200" b="1" dirty="0" smtClean="0">
                <a:latin typeface="Helvetica"/>
                <a:cs typeface="Helvetica"/>
              </a:rPr>
              <a:t>2.1</a:t>
            </a:r>
            <a:endParaRPr lang="en-US" sz="42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45494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ex3_t.pyx</a:t>
            </a:r>
            <a:r>
              <a:rPr lang="en-US" dirty="0" smtClean="0">
                <a:latin typeface="Helvetica"/>
                <a:cs typeface="Helvetica"/>
              </a:rPr>
              <a:t>: </a:t>
            </a:r>
            <a:r>
              <a:rPr lang="en-US" dirty="0">
                <a:latin typeface="Helvetica"/>
                <a:cs typeface="Helvetica"/>
              </a:rPr>
              <a:t>T</a:t>
            </a:r>
            <a:r>
              <a:rPr lang="en-US" dirty="0" smtClean="0">
                <a:latin typeface="Helvetica"/>
                <a:cs typeface="Helvetica"/>
              </a:rPr>
              <a:t>yped </a:t>
            </a:r>
            <a:r>
              <a:rPr lang="en-US" dirty="0" smtClean="0">
                <a:latin typeface="Helvetica"/>
                <a:cs typeface="Helvetica"/>
              </a:rPr>
              <a:t>Cython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3500" dirty="0" smtClean="0">
                <a:latin typeface="Helvetica"/>
                <a:cs typeface="Helvetica"/>
              </a:rPr>
              <a:t>We will now make the code progressively faster by adding static types.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3500" dirty="0" smtClean="0">
                <a:latin typeface="Helvetica"/>
                <a:cs typeface="Helvetica"/>
              </a:rPr>
              <a:t>For this round, we will add static types to </a:t>
            </a:r>
            <a:r>
              <a:rPr lang="en-US" sz="3500" b="1" dirty="0" smtClean="0">
                <a:latin typeface="Helvetica"/>
                <a:cs typeface="Helvetica"/>
              </a:rPr>
              <a:t>all local variables.</a:t>
            </a:r>
            <a:r>
              <a:rPr lang="en-US" sz="3500" dirty="0" smtClean="0">
                <a:latin typeface="Helvetica"/>
                <a:cs typeface="Helvetica"/>
              </a:rPr>
              <a:t> Here is a snippet of the modified code: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outer_tpy</a:t>
            </a:r>
            <a:r>
              <a:rPr lang="en-US" dirty="0">
                <a:latin typeface="Courier"/>
                <a:cs typeface="Courier"/>
              </a:rPr>
              <a:t>(seed, n0, n1):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/>
                <a:cs typeface="Courier"/>
              </a:rPr>
              <a:t>    </a:t>
            </a:r>
            <a:r>
              <a:rPr lang="en-US" b="1" dirty="0" err="1">
                <a:solidFill>
                  <a:srgbClr val="3366FF"/>
                </a:solidFill>
                <a:latin typeface="Courier"/>
                <a:cs typeface="Courier"/>
              </a:rPr>
              <a:t>cdef</a:t>
            </a:r>
            <a:r>
              <a:rPr lang="en-US" b="1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b="1" dirty="0" smtClean="0">
                <a:solidFill>
                  <a:srgbClr val="3366FF"/>
                </a:solidFill>
                <a:latin typeface="Courier"/>
                <a:cs typeface="Courier"/>
              </a:rPr>
              <a:t>long </a:t>
            </a:r>
            <a:r>
              <a:rPr lang="en-US" dirty="0" smtClean="0">
                <a:latin typeface="Courier"/>
                <a:cs typeface="Courier"/>
              </a:rPr>
              <a:t>iii, </a:t>
            </a:r>
            <a:r>
              <a:rPr lang="en-US" dirty="0" err="1" smtClean="0">
                <a:latin typeface="Courier"/>
                <a:cs typeface="Courier"/>
              </a:rPr>
              <a:t>curr_seed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>
                <a:latin typeface="Courier"/>
                <a:cs typeface="Courier"/>
              </a:rPr>
              <a:t>sum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"/>
                <a:cs typeface="Courier"/>
              </a:rPr>
              <a:t>    for </a:t>
            </a:r>
            <a:r>
              <a:rPr lang="en-US" dirty="0">
                <a:latin typeface="Courier"/>
                <a:cs typeface="Courier"/>
              </a:rPr>
              <a:t>iii in range(n0):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curr_seed</a:t>
            </a:r>
            <a:r>
              <a:rPr lang="en-US" dirty="0">
                <a:latin typeface="Courier"/>
                <a:cs typeface="Courier"/>
              </a:rPr>
              <a:t> = (seed + iii) % 6943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/>
                <a:cs typeface="Courier"/>
              </a:rPr>
              <a:t>        sum += </a:t>
            </a:r>
            <a:r>
              <a:rPr lang="en-US" dirty="0" err="1">
                <a:latin typeface="Courier"/>
                <a:cs typeface="Courier"/>
              </a:rPr>
              <a:t>middle_tpy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curr_seed</a:t>
            </a:r>
            <a:r>
              <a:rPr lang="en-US" dirty="0">
                <a:latin typeface="Courier"/>
                <a:cs typeface="Courier"/>
              </a:rPr>
              <a:t>, n1)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/>
                <a:cs typeface="Courier"/>
              </a:rPr>
              <a:t>        if sum &gt; 7245103: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/>
                <a:cs typeface="Courier"/>
              </a:rPr>
              <a:t>            sum %= 22581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>
                <a:latin typeface="Courier"/>
                <a:cs typeface="Courier"/>
              </a:rPr>
              <a:t>    return </a:t>
            </a:r>
            <a:r>
              <a:rPr lang="en-US" dirty="0" smtClean="0">
                <a:latin typeface="Courier"/>
                <a:cs typeface="Courier"/>
              </a:rPr>
              <a:t>sum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500" dirty="0" smtClean="0">
                <a:latin typeface="Helvetica"/>
                <a:cs typeface="Helvetica"/>
              </a:rPr>
              <a:t>All incremental changes are in </a:t>
            </a:r>
            <a:r>
              <a:rPr lang="en-US" sz="3500" b="1" dirty="0" smtClean="0">
                <a:solidFill>
                  <a:srgbClr val="3366FF"/>
                </a:solidFill>
                <a:latin typeface="Helvetica"/>
                <a:cs typeface="Helvetica"/>
              </a:rPr>
              <a:t>bold blue</a:t>
            </a:r>
          </a:p>
        </p:txBody>
      </p:sp>
    </p:spTree>
    <p:extLst>
      <p:ext uri="{BB962C8B-B14F-4D97-AF65-F5344CB8AC3E}">
        <p14:creationId xmlns:p14="http://schemas.microsoft.com/office/powerpoint/2010/main" val="2580090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Example </a:t>
            </a:r>
            <a:r>
              <a:rPr lang="en-US" dirty="0" smtClean="0">
                <a:latin typeface="Helvetica"/>
                <a:cs typeface="Helvetica"/>
              </a:rPr>
              <a:t>3: </a:t>
            </a:r>
            <a:r>
              <a:rPr lang="en-US" dirty="0" smtClean="0">
                <a:latin typeface="Helvetica"/>
                <a:cs typeface="Helvetica"/>
              </a:rPr>
              <a:t>Benchmarks </a:t>
            </a:r>
            <a:r>
              <a:rPr lang="en-US" dirty="0" smtClean="0">
                <a:latin typeface="Helvetica"/>
                <a:cs typeface="Helvetica"/>
              </a:rPr>
              <a:t>III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061357"/>
            <a:ext cx="8875756" cy="5639701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"/>
                <a:cs typeface="Courier"/>
              </a:rPr>
              <a:t>Interpreted </a:t>
            </a:r>
            <a:r>
              <a:rPr lang="en-US" sz="2400" dirty="0">
                <a:latin typeface="Courier"/>
                <a:cs typeface="Courier"/>
              </a:rPr>
              <a:t>Python: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"/>
                <a:cs typeface="Courier"/>
              </a:rPr>
              <a:t>    Result = 11611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"/>
                <a:cs typeface="Courier"/>
              </a:rPr>
              <a:t>    Time: 3.67643713951 seconds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"/>
                <a:cs typeface="Courier"/>
              </a:rPr>
              <a:t>Untyped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Cython</a:t>
            </a:r>
            <a:r>
              <a:rPr lang="en-US" sz="2400" dirty="0">
                <a:latin typeface="Courier"/>
                <a:cs typeface="Courier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"/>
                <a:cs typeface="Courier"/>
              </a:rPr>
              <a:t>    Result = 11611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"/>
                <a:cs typeface="Courier"/>
              </a:rPr>
              <a:t>    Time: 1.72477602959 seconds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"/>
                <a:cs typeface="Courier"/>
              </a:rPr>
              <a:t>    Ratio: </a:t>
            </a:r>
            <a:r>
              <a:rPr lang="en-US" sz="2400" dirty="0" smtClean="0">
                <a:latin typeface="Courier"/>
                <a:cs typeface="Courier"/>
              </a:rPr>
              <a:t>2.132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"/>
                <a:cs typeface="Courier"/>
              </a:rPr>
              <a:t>Typed </a:t>
            </a:r>
            <a:r>
              <a:rPr lang="en-US" sz="2400" dirty="0" err="1">
                <a:latin typeface="Courier"/>
                <a:cs typeface="Courier"/>
              </a:rPr>
              <a:t>Cython</a:t>
            </a:r>
            <a:r>
              <a:rPr lang="en-US" sz="2400" dirty="0">
                <a:latin typeface="Courier"/>
                <a:cs typeface="Courier"/>
              </a:rPr>
              <a:t>, Python Functions: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"/>
                <a:cs typeface="Courier"/>
              </a:rPr>
              <a:t>    Result = 11611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"/>
                <a:cs typeface="Courier"/>
              </a:rPr>
              <a:t>    Time: 1.40393590927 seconds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"/>
                <a:cs typeface="Courier"/>
              </a:rPr>
              <a:t>    Ratio: 2.619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3300" dirty="0">
                <a:latin typeface="Helvetica"/>
                <a:cs typeface="Helvetica"/>
              </a:rPr>
              <a:t>Speed boost of this stage: </a:t>
            </a:r>
            <a:r>
              <a:rPr lang="en-US" sz="3300" b="1" dirty="0">
                <a:latin typeface="Helvetica"/>
                <a:cs typeface="Helvetica"/>
              </a:rPr>
              <a:t>1.2</a:t>
            </a:r>
            <a:endParaRPr lang="en-US" sz="3300" dirty="0">
              <a:latin typeface="Helvetica"/>
              <a:cs typeface="Helvetica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3300" dirty="0" smtClean="0">
                <a:latin typeface="Helvetica"/>
                <a:cs typeface="Helvetica"/>
              </a:rPr>
              <a:t>Cumulative speed boost factor: </a:t>
            </a:r>
            <a:r>
              <a:rPr lang="en-US" sz="3300" b="1" dirty="0" smtClean="0">
                <a:latin typeface="Helvetica"/>
                <a:cs typeface="Helvetica"/>
              </a:rPr>
              <a:t>2.6</a:t>
            </a:r>
          </a:p>
        </p:txBody>
      </p:sp>
    </p:spTree>
    <p:extLst>
      <p:ext uri="{BB962C8B-B14F-4D97-AF65-F5344CB8AC3E}">
        <p14:creationId xmlns:p14="http://schemas.microsoft.com/office/powerpoint/2010/main" val="3783597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ex3_t.pyx</a:t>
            </a:r>
            <a:r>
              <a:rPr lang="en-US" dirty="0" smtClean="0">
                <a:latin typeface="Helvetica"/>
                <a:cs typeface="Helvetica"/>
              </a:rPr>
              <a:t>: </a:t>
            </a:r>
            <a:r>
              <a:rPr lang="en-US" dirty="0" smtClean="0">
                <a:latin typeface="Helvetica"/>
                <a:cs typeface="Helvetica"/>
              </a:rPr>
              <a:t>Add More Types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3500" dirty="0" smtClean="0">
                <a:latin typeface="Helvetica"/>
                <a:cs typeface="Helvetica"/>
              </a:rPr>
              <a:t>For this next round, we will add static types to </a:t>
            </a:r>
            <a:r>
              <a:rPr lang="en-US" sz="3500" b="1" dirty="0" smtClean="0">
                <a:latin typeface="Helvetica"/>
                <a:cs typeface="Helvetica"/>
              </a:rPr>
              <a:t>all function arguments.</a:t>
            </a:r>
            <a:r>
              <a:rPr lang="en-US" sz="3500" dirty="0" smtClean="0">
                <a:latin typeface="Helvetica"/>
                <a:cs typeface="Helvetica"/>
              </a:rPr>
              <a:t> Here is a snippet of the modified code: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 err="1">
                <a:latin typeface="Courier"/>
                <a:cs typeface="Courier"/>
              </a:rPr>
              <a:t>def</a:t>
            </a:r>
            <a:r>
              <a:rPr lang="en-US" sz="2500" dirty="0">
                <a:latin typeface="Courier"/>
                <a:cs typeface="Courier"/>
              </a:rPr>
              <a:t> </a:t>
            </a:r>
            <a:r>
              <a:rPr lang="en-US" sz="2500" dirty="0" smtClean="0">
                <a:latin typeface="Courier"/>
                <a:cs typeface="Courier"/>
              </a:rPr>
              <a:t>outer_tpy2(</a:t>
            </a:r>
            <a:r>
              <a:rPr lang="en-US" sz="2500" b="1" dirty="0" smtClean="0">
                <a:solidFill>
                  <a:srgbClr val="3366FF"/>
                </a:solidFill>
                <a:latin typeface="Courier"/>
                <a:cs typeface="Courier"/>
              </a:rPr>
              <a:t>long</a:t>
            </a:r>
            <a:r>
              <a:rPr lang="en-US" sz="2500" dirty="0" smtClean="0">
                <a:latin typeface="Courier"/>
                <a:cs typeface="Courier"/>
              </a:rPr>
              <a:t> seed</a:t>
            </a:r>
            <a:r>
              <a:rPr lang="en-US" sz="2500" dirty="0">
                <a:latin typeface="Courier"/>
                <a:cs typeface="Courier"/>
              </a:rPr>
              <a:t>, </a:t>
            </a:r>
            <a:r>
              <a:rPr lang="en-US" sz="2500" b="1" dirty="0" smtClean="0">
                <a:solidFill>
                  <a:srgbClr val="3366FF"/>
                </a:solidFill>
                <a:latin typeface="Courier"/>
                <a:cs typeface="Courier"/>
              </a:rPr>
              <a:t>long</a:t>
            </a:r>
            <a:r>
              <a:rPr lang="en-US" sz="2500" dirty="0" smtClean="0">
                <a:latin typeface="Courier"/>
                <a:cs typeface="Courier"/>
              </a:rPr>
              <a:t> n0</a:t>
            </a:r>
            <a:r>
              <a:rPr lang="en-US" sz="2500" dirty="0">
                <a:latin typeface="Courier"/>
                <a:cs typeface="Courier"/>
              </a:rPr>
              <a:t>, </a:t>
            </a:r>
            <a:r>
              <a:rPr lang="en-US" sz="2500" b="1" dirty="0" smtClean="0">
                <a:solidFill>
                  <a:srgbClr val="3366FF"/>
                </a:solidFill>
                <a:latin typeface="Courier"/>
                <a:cs typeface="Courier"/>
              </a:rPr>
              <a:t>long</a:t>
            </a:r>
            <a:r>
              <a:rPr lang="en-US" sz="2500" dirty="0" smtClean="0">
                <a:latin typeface="Courier"/>
                <a:cs typeface="Courier"/>
              </a:rPr>
              <a:t> n1</a:t>
            </a:r>
            <a:r>
              <a:rPr lang="en-US" sz="2500" dirty="0">
                <a:latin typeface="Courier"/>
                <a:cs typeface="Courier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ourier"/>
                <a:cs typeface="Courier"/>
              </a:rPr>
              <a:t>    </a:t>
            </a:r>
            <a:r>
              <a:rPr lang="en-US" sz="2500" b="1" dirty="0" err="1">
                <a:solidFill>
                  <a:srgbClr val="FF0000"/>
                </a:solidFill>
                <a:latin typeface="Courier"/>
                <a:cs typeface="Courier"/>
              </a:rPr>
              <a:t>cdef</a:t>
            </a:r>
            <a:r>
              <a:rPr lang="en-US" sz="2500" b="1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/>
                <a:cs typeface="Courier"/>
              </a:rPr>
              <a:t>long </a:t>
            </a:r>
            <a:r>
              <a:rPr lang="en-US" sz="2500" dirty="0" smtClean="0">
                <a:latin typeface="Courier"/>
                <a:cs typeface="Courier"/>
              </a:rPr>
              <a:t>iii, </a:t>
            </a:r>
            <a:r>
              <a:rPr lang="en-US" sz="2500" dirty="0" err="1" smtClean="0">
                <a:latin typeface="Courier"/>
                <a:cs typeface="Courier"/>
              </a:rPr>
              <a:t>curr_seed</a:t>
            </a:r>
            <a:r>
              <a:rPr lang="en-US" sz="2500" dirty="0" smtClean="0">
                <a:latin typeface="Courier"/>
                <a:cs typeface="Courier"/>
              </a:rPr>
              <a:t>, </a:t>
            </a:r>
            <a:r>
              <a:rPr lang="en-US" sz="2500" dirty="0">
                <a:latin typeface="Courier"/>
                <a:cs typeface="Courier"/>
              </a:rPr>
              <a:t>sum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 smtClean="0">
                <a:latin typeface="Courier"/>
                <a:cs typeface="Courier"/>
              </a:rPr>
              <a:t>    for </a:t>
            </a:r>
            <a:r>
              <a:rPr lang="en-US" sz="2500" dirty="0">
                <a:latin typeface="Courier"/>
                <a:cs typeface="Courier"/>
              </a:rPr>
              <a:t>iii in range(n0):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ourier"/>
                <a:cs typeface="Courier"/>
              </a:rPr>
              <a:t>        </a:t>
            </a:r>
            <a:r>
              <a:rPr lang="en-US" sz="2500" dirty="0" err="1">
                <a:latin typeface="Courier"/>
                <a:cs typeface="Courier"/>
              </a:rPr>
              <a:t>curr_seed</a:t>
            </a:r>
            <a:r>
              <a:rPr lang="en-US" sz="2500" dirty="0">
                <a:latin typeface="Courier"/>
                <a:cs typeface="Courier"/>
              </a:rPr>
              <a:t> = (seed + iii) % 6943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ourier"/>
                <a:cs typeface="Courier"/>
              </a:rPr>
              <a:t>        sum += </a:t>
            </a:r>
            <a:r>
              <a:rPr lang="en-US" sz="2500" dirty="0" err="1">
                <a:latin typeface="Courier"/>
                <a:cs typeface="Courier"/>
              </a:rPr>
              <a:t>middle_tpy</a:t>
            </a:r>
            <a:r>
              <a:rPr lang="en-US" sz="2500" dirty="0">
                <a:latin typeface="Courier"/>
                <a:cs typeface="Courier"/>
              </a:rPr>
              <a:t>(</a:t>
            </a:r>
            <a:r>
              <a:rPr lang="en-US" sz="2500" dirty="0" err="1">
                <a:latin typeface="Courier"/>
                <a:cs typeface="Courier"/>
              </a:rPr>
              <a:t>curr_seed</a:t>
            </a:r>
            <a:r>
              <a:rPr lang="en-US" sz="2500" dirty="0">
                <a:latin typeface="Courier"/>
                <a:cs typeface="Courier"/>
              </a:rPr>
              <a:t>, n1)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ourier"/>
                <a:cs typeface="Courier"/>
              </a:rPr>
              <a:t>        if sum &gt; 7245103: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ourier"/>
                <a:cs typeface="Courier"/>
              </a:rPr>
              <a:t>            sum %= 22581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Courier"/>
                <a:cs typeface="Courier"/>
              </a:rPr>
              <a:t>    return sum</a:t>
            </a:r>
            <a:endParaRPr lang="en-US" sz="25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43281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What Is Cython?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A new programming language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A dialect of Python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A superset of Python*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An alternative implementation of Python**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A Python-to-C code translator***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An optimizing compiler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976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Example </a:t>
            </a:r>
            <a:r>
              <a:rPr lang="en-US" dirty="0" smtClean="0">
                <a:latin typeface="Helvetica"/>
                <a:cs typeface="Helvetica"/>
              </a:rPr>
              <a:t>3: </a:t>
            </a:r>
            <a:r>
              <a:rPr lang="en-US" dirty="0" smtClean="0">
                <a:latin typeface="Helvetica"/>
                <a:cs typeface="Helvetica"/>
              </a:rPr>
              <a:t>Benchmarks </a:t>
            </a:r>
            <a:r>
              <a:rPr lang="en-US" dirty="0" smtClean="0">
                <a:latin typeface="Helvetica"/>
                <a:cs typeface="Helvetica"/>
              </a:rPr>
              <a:t>IV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061357"/>
            <a:ext cx="8875756" cy="5639701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"/>
                <a:cs typeface="Courier"/>
              </a:rPr>
              <a:t>Interpreted </a:t>
            </a:r>
            <a:r>
              <a:rPr lang="en-US" sz="2400" dirty="0">
                <a:latin typeface="Courier"/>
                <a:cs typeface="Courier"/>
              </a:rPr>
              <a:t>Python</a:t>
            </a:r>
            <a:r>
              <a:rPr lang="en-US" sz="2400" dirty="0" smtClean="0">
                <a:latin typeface="Courier"/>
                <a:cs typeface="Courier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"/>
                <a:cs typeface="Courier"/>
              </a:rPr>
              <a:t>    Time: 3.67643713951 seconds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"/>
                <a:cs typeface="Courier"/>
              </a:rPr>
              <a:t>Untyped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Cython</a:t>
            </a:r>
            <a:r>
              <a:rPr lang="en-US" sz="2400" dirty="0" smtClean="0">
                <a:latin typeface="Courier"/>
                <a:cs typeface="Courier"/>
              </a:rPr>
              <a:t>: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"/>
                <a:cs typeface="Courier"/>
              </a:rPr>
              <a:t>    Time: 1.72477602959 seconds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"/>
                <a:cs typeface="Courier"/>
              </a:rPr>
              <a:t>    Ratio: </a:t>
            </a:r>
            <a:r>
              <a:rPr lang="en-US" sz="2400" dirty="0" smtClean="0">
                <a:latin typeface="Courier"/>
                <a:cs typeface="Courier"/>
              </a:rPr>
              <a:t>2.132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"/>
                <a:cs typeface="Courier"/>
              </a:rPr>
              <a:t>Typed </a:t>
            </a:r>
            <a:r>
              <a:rPr lang="en-US" sz="2400" dirty="0" err="1">
                <a:latin typeface="Courier"/>
                <a:cs typeface="Courier"/>
              </a:rPr>
              <a:t>Cython</a:t>
            </a:r>
            <a:r>
              <a:rPr lang="en-US" sz="2400" dirty="0">
                <a:latin typeface="Courier"/>
                <a:cs typeface="Courier"/>
              </a:rPr>
              <a:t>, Python Functions</a:t>
            </a:r>
            <a:r>
              <a:rPr lang="en-US" sz="2400" dirty="0" smtClean="0">
                <a:latin typeface="Courier"/>
                <a:cs typeface="Courier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"/>
                <a:cs typeface="Courier"/>
              </a:rPr>
              <a:t>    Time: 1.40393590927 seconds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"/>
                <a:cs typeface="Courier"/>
              </a:rPr>
              <a:t>    </a:t>
            </a:r>
            <a:r>
              <a:rPr lang="en-US" sz="2400" dirty="0">
                <a:latin typeface="Courier"/>
                <a:cs typeface="Courier"/>
              </a:rPr>
              <a:t>Ratio: </a:t>
            </a:r>
            <a:r>
              <a:rPr lang="en-US" sz="2400" dirty="0" smtClean="0">
                <a:latin typeface="Courier"/>
                <a:cs typeface="Courier"/>
              </a:rPr>
              <a:t>2.619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"/>
                <a:cs typeface="Courier"/>
              </a:rPr>
              <a:t>Typed </a:t>
            </a:r>
            <a:r>
              <a:rPr lang="en-US" sz="2400" dirty="0" err="1">
                <a:latin typeface="Courier"/>
                <a:cs typeface="Courier"/>
              </a:rPr>
              <a:t>Cython</a:t>
            </a:r>
            <a:r>
              <a:rPr lang="en-US" sz="2400" dirty="0">
                <a:latin typeface="Courier"/>
                <a:cs typeface="Courier"/>
              </a:rPr>
              <a:t>, Python Functions II</a:t>
            </a:r>
            <a:r>
              <a:rPr lang="en-US" sz="2400" dirty="0" smtClean="0">
                <a:latin typeface="Courier"/>
                <a:cs typeface="Courier"/>
              </a:rPr>
              <a:t>: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"/>
                <a:cs typeface="Courier"/>
              </a:rPr>
              <a:t>    Time: 1.02636504173 seconds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"/>
                <a:cs typeface="Courier"/>
              </a:rPr>
              <a:t>    Ratio: </a:t>
            </a:r>
            <a:r>
              <a:rPr lang="en-US" sz="2400" dirty="0" smtClean="0">
                <a:latin typeface="Courier"/>
                <a:cs typeface="Courier"/>
              </a:rPr>
              <a:t>3.582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3900" dirty="0">
                <a:latin typeface="Helvetica"/>
                <a:cs typeface="Helvetica"/>
              </a:rPr>
              <a:t>Speed boost of this stage: </a:t>
            </a:r>
            <a:r>
              <a:rPr lang="en-US" sz="3900" b="1" dirty="0" smtClean="0">
                <a:latin typeface="Helvetica"/>
                <a:cs typeface="Helvetica"/>
              </a:rPr>
              <a:t>1.4</a:t>
            </a:r>
            <a:endParaRPr lang="en-US" sz="3900" dirty="0">
              <a:latin typeface="Helvetica"/>
              <a:cs typeface="Helvetica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3900" dirty="0">
                <a:latin typeface="Helvetica"/>
                <a:cs typeface="Helvetica"/>
              </a:rPr>
              <a:t>Cumulative speed boost factor: </a:t>
            </a:r>
            <a:r>
              <a:rPr lang="en-US" sz="3900" b="1" dirty="0" smtClean="0">
                <a:latin typeface="Helvetica"/>
                <a:cs typeface="Helvetica"/>
              </a:rPr>
              <a:t>3.6</a:t>
            </a:r>
            <a:endParaRPr lang="en-US" sz="39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40218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/>
                <a:cs typeface="Helvetica"/>
              </a:rPr>
              <a:t>Python </a:t>
            </a:r>
            <a:r>
              <a:rPr lang="en-US" dirty="0" smtClean="0">
                <a:latin typeface="Helvetica"/>
                <a:cs typeface="Helvetica"/>
              </a:rPr>
              <a:t>Functions </a:t>
            </a:r>
            <a:r>
              <a:rPr lang="en-US" dirty="0">
                <a:latin typeface="Helvetica"/>
                <a:cs typeface="Helvetica"/>
                <a:sym typeface="Wingdings"/>
              </a:rPr>
              <a:t></a:t>
            </a:r>
            <a:r>
              <a:rPr lang="en-US" dirty="0">
                <a:latin typeface="Helvetica"/>
                <a:cs typeface="Helvetica"/>
              </a:rPr>
              <a:t> C </a:t>
            </a:r>
            <a:r>
              <a:rPr lang="en-US" dirty="0" smtClean="0">
                <a:latin typeface="Helvetica"/>
                <a:cs typeface="Helvetica"/>
              </a:rPr>
              <a:t>Functions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800" dirty="0" smtClean="0">
                <a:latin typeface="Helvetica"/>
                <a:cs typeface="Helvetica"/>
              </a:rPr>
              <a:t>We will now replace the slow Python functions with fast C functions. This is the old code: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urier"/>
                <a:cs typeface="Courier"/>
              </a:rPr>
              <a:t>def</a:t>
            </a:r>
            <a:r>
              <a:rPr lang="en-US" sz="2600" dirty="0">
                <a:latin typeface="Courier"/>
                <a:cs typeface="Courier"/>
              </a:rPr>
              <a:t> inner_tpy2(</a:t>
            </a:r>
            <a:r>
              <a:rPr lang="en-US" sz="2600" b="1" dirty="0">
                <a:solidFill>
                  <a:srgbClr val="FF0000"/>
                </a:solidFill>
                <a:latin typeface="Courier"/>
                <a:cs typeface="Courier"/>
              </a:rPr>
              <a:t>long</a:t>
            </a:r>
            <a:r>
              <a:rPr lang="en-US" sz="2600" dirty="0">
                <a:latin typeface="Courier"/>
                <a:cs typeface="Courier"/>
              </a:rPr>
              <a:t> seed, </a:t>
            </a:r>
            <a:r>
              <a:rPr lang="en-US" sz="2600" b="1" dirty="0">
                <a:solidFill>
                  <a:srgbClr val="FF0000"/>
                </a:solidFill>
                <a:latin typeface="Courier"/>
                <a:cs typeface="Courier"/>
              </a:rPr>
              <a:t>long</a:t>
            </a:r>
            <a:r>
              <a:rPr lang="en-US" sz="2600" dirty="0">
                <a:latin typeface="Courier"/>
                <a:cs typeface="Courier"/>
              </a:rPr>
              <a:t> factor):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"/>
                <a:cs typeface="Courier"/>
              </a:rPr>
              <a:t>    # This is still a Python </a:t>
            </a:r>
            <a:r>
              <a:rPr lang="en-US" sz="2600" dirty="0" smtClean="0">
                <a:latin typeface="Courier"/>
                <a:cs typeface="Courier"/>
              </a:rPr>
              <a:t>function.</a:t>
            </a:r>
            <a:endParaRPr lang="en-US" sz="26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"/>
                <a:cs typeface="Courier"/>
              </a:rPr>
              <a:t>    </a:t>
            </a:r>
            <a:r>
              <a:rPr lang="en-US" sz="2600" b="1" dirty="0" err="1">
                <a:solidFill>
                  <a:srgbClr val="FF0000"/>
                </a:solidFill>
                <a:latin typeface="Courier"/>
                <a:cs typeface="Courier"/>
              </a:rPr>
              <a:t>cdef</a:t>
            </a:r>
            <a:r>
              <a:rPr lang="en-US" sz="2600" b="1" dirty="0">
                <a:solidFill>
                  <a:srgbClr val="FF0000"/>
                </a:solidFill>
                <a:latin typeface="Courier"/>
                <a:cs typeface="Courier"/>
              </a:rPr>
              <a:t> long </a:t>
            </a:r>
            <a:r>
              <a:rPr lang="en-US" sz="2600" dirty="0">
                <a:latin typeface="Courier"/>
                <a:cs typeface="Courier"/>
              </a:rPr>
              <a:t>intermediate = seed * factor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600" dirty="0">
                <a:latin typeface="Courier"/>
                <a:cs typeface="Courier"/>
              </a:rPr>
              <a:t>    return intermediate % </a:t>
            </a:r>
            <a:r>
              <a:rPr lang="en-US" sz="2600" dirty="0" smtClean="0">
                <a:latin typeface="Courier"/>
                <a:cs typeface="Courier"/>
              </a:rPr>
              <a:t>278351</a:t>
            </a:r>
            <a:endParaRPr lang="en-US" sz="28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800" dirty="0" smtClean="0">
                <a:latin typeface="Helvetica"/>
                <a:cs typeface="Helvetica"/>
              </a:rPr>
              <a:t>This is the new code with a C function:</a:t>
            </a:r>
            <a:endParaRPr lang="en-US" sz="3500" dirty="0">
              <a:latin typeface="Helvetica"/>
              <a:cs typeface="Helvetic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 err="1" smtClean="0">
                <a:solidFill>
                  <a:srgbClr val="3366FF"/>
                </a:solidFill>
                <a:latin typeface="Courier"/>
                <a:cs typeface="Courier"/>
              </a:rPr>
              <a:t>cdef</a:t>
            </a:r>
            <a:r>
              <a:rPr lang="en-US" sz="2600" b="1" dirty="0" smtClean="0">
                <a:solidFill>
                  <a:srgbClr val="3366FF"/>
                </a:solidFill>
                <a:latin typeface="Courier"/>
                <a:cs typeface="Courier"/>
              </a:rPr>
              <a:t> long </a:t>
            </a:r>
            <a:r>
              <a:rPr lang="en-US" sz="2600" dirty="0" err="1" smtClean="0">
                <a:latin typeface="Courier"/>
                <a:cs typeface="Courier"/>
              </a:rPr>
              <a:t>inner_tc</a:t>
            </a:r>
            <a:r>
              <a:rPr lang="en-US" sz="2600" dirty="0" smtClean="0">
                <a:latin typeface="Courier"/>
                <a:cs typeface="Courier"/>
              </a:rPr>
              <a:t>(</a:t>
            </a:r>
            <a:r>
              <a:rPr lang="en-US" sz="2600" b="1" dirty="0">
                <a:solidFill>
                  <a:srgbClr val="FF0000"/>
                </a:solidFill>
                <a:latin typeface="Courier"/>
                <a:cs typeface="Courier"/>
              </a:rPr>
              <a:t>long</a:t>
            </a:r>
            <a:r>
              <a:rPr lang="en-US" sz="2600" dirty="0">
                <a:latin typeface="Courier"/>
                <a:cs typeface="Courier"/>
              </a:rPr>
              <a:t> seed, </a:t>
            </a:r>
            <a:r>
              <a:rPr lang="en-US" sz="2600" b="1" dirty="0">
                <a:solidFill>
                  <a:srgbClr val="FF0000"/>
                </a:solidFill>
                <a:latin typeface="Courier"/>
                <a:cs typeface="Courier"/>
              </a:rPr>
              <a:t>long</a:t>
            </a:r>
            <a:r>
              <a:rPr lang="en-US" sz="2600" dirty="0">
                <a:latin typeface="Courier"/>
                <a:cs typeface="Courier"/>
              </a:rPr>
              <a:t> factor):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 smtClean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sz="2600" b="1" dirty="0" err="1" smtClean="0">
                <a:solidFill>
                  <a:srgbClr val="FF0000"/>
                </a:solidFill>
                <a:latin typeface="Courier"/>
                <a:cs typeface="Courier"/>
              </a:rPr>
              <a:t>cdef</a:t>
            </a:r>
            <a:r>
              <a:rPr lang="en-US" sz="2600" b="1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Courier"/>
                <a:cs typeface="Courier"/>
              </a:rPr>
              <a:t>long </a:t>
            </a:r>
            <a:r>
              <a:rPr lang="en-US" sz="2600" dirty="0">
                <a:latin typeface="Courier"/>
                <a:cs typeface="Courier"/>
              </a:rPr>
              <a:t>intermediate = seed * </a:t>
            </a:r>
            <a:r>
              <a:rPr lang="en-US" sz="2600" dirty="0" smtClean="0">
                <a:latin typeface="Courier"/>
                <a:cs typeface="Courier"/>
              </a:rPr>
              <a:t>factor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smtClean="0">
                <a:latin typeface="Courier"/>
                <a:cs typeface="Courier"/>
              </a:rPr>
              <a:t>   return intermediate % 278351</a:t>
            </a:r>
            <a:endParaRPr lang="en-US" sz="26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endParaRPr lang="en-US" sz="2800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09552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Example </a:t>
            </a:r>
            <a:r>
              <a:rPr lang="en-US" dirty="0" smtClean="0">
                <a:latin typeface="Helvetica"/>
                <a:cs typeface="Helvetica"/>
              </a:rPr>
              <a:t>3: </a:t>
            </a:r>
            <a:r>
              <a:rPr lang="en-US" dirty="0" smtClean="0">
                <a:latin typeface="Helvetica"/>
                <a:cs typeface="Helvetica"/>
              </a:rPr>
              <a:t>Benchmarks </a:t>
            </a:r>
            <a:r>
              <a:rPr lang="en-US" dirty="0">
                <a:latin typeface="Helvetica"/>
                <a:cs typeface="Helvetica"/>
              </a:rPr>
              <a:t>V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061357"/>
            <a:ext cx="8875756" cy="5639701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"/>
                <a:cs typeface="Courier"/>
              </a:rPr>
              <a:t>Interpreted </a:t>
            </a:r>
            <a:r>
              <a:rPr lang="en-US" sz="2400" dirty="0">
                <a:latin typeface="Courier"/>
                <a:cs typeface="Courier"/>
              </a:rPr>
              <a:t>Python</a:t>
            </a:r>
            <a:r>
              <a:rPr lang="en-US" sz="2400" dirty="0" smtClean="0">
                <a:latin typeface="Courier"/>
                <a:cs typeface="Courier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"/>
                <a:cs typeface="Courier"/>
              </a:rPr>
              <a:t>    Time: 3.67643713951 seconds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"/>
                <a:cs typeface="Courier"/>
              </a:rPr>
              <a:t>Untyped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Cython</a:t>
            </a:r>
            <a:r>
              <a:rPr lang="en-US" sz="2400" dirty="0" smtClean="0">
                <a:latin typeface="Courier"/>
                <a:cs typeface="Courier"/>
              </a:rPr>
              <a:t>: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"/>
                <a:cs typeface="Courier"/>
              </a:rPr>
              <a:t>    Time: 1.72477602959 seconds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"/>
                <a:cs typeface="Courier"/>
              </a:rPr>
              <a:t>    Ratio: </a:t>
            </a:r>
            <a:r>
              <a:rPr lang="en-US" sz="2400" dirty="0" smtClean="0">
                <a:latin typeface="Courier"/>
                <a:cs typeface="Courier"/>
              </a:rPr>
              <a:t>2.132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"/>
                <a:cs typeface="Courier"/>
              </a:rPr>
              <a:t>Typed </a:t>
            </a:r>
            <a:r>
              <a:rPr lang="en-US" sz="2400" dirty="0" err="1">
                <a:latin typeface="Courier"/>
                <a:cs typeface="Courier"/>
              </a:rPr>
              <a:t>Cython</a:t>
            </a:r>
            <a:r>
              <a:rPr lang="en-US" sz="2400" dirty="0">
                <a:latin typeface="Courier"/>
                <a:cs typeface="Courier"/>
              </a:rPr>
              <a:t>, Python Functions</a:t>
            </a:r>
            <a:r>
              <a:rPr lang="en-US" sz="2400" dirty="0" smtClean="0">
                <a:latin typeface="Courier"/>
                <a:cs typeface="Courier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"/>
                <a:cs typeface="Courier"/>
              </a:rPr>
              <a:t>    Time: 1.40393590927 seconds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"/>
                <a:cs typeface="Courier"/>
              </a:rPr>
              <a:t>    </a:t>
            </a:r>
            <a:r>
              <a:rPr lang="en-US" sz="2400" dirty="0">
                <a:latin typeface="Courier"/>
                <a:cs typeface="Courier"/>
              </a:rPr>
              <a:t>Ratio: </a:t>
            </a:r>
            <a:r>
              <a:rPr lang="en-US" sz="2400" dirty="0" smtClean="0">
                <a:latin typeface="Courier"/>
                <a:cs typeface="Courier"/>
              </a:rPr>
              <a:t>2.619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"/>
                <a:cs typeface="Courier"/>
              </a:rPr>
              <a:t>Typed </a:t>
            </a:r>
            <a:r>
              <a:rPr lang="en-US" sz="2400" dirty="0" err="1">
                <a:latin typeface="Courier"/>
                <a:cs typeface="Courier"/>
              </a:rPr>
              <a:t>Cython</a:t>
            </a:r>
            <a:r>
              <a:rPr lang="en-US" sz="2400" dirty="0">
                <a:latin typeface="Courier"/>
                <a:cs typeface="Courier"/>
              </a:rPr>
              <a:t>, Python Functions II</a:t>
            </a:r>
            <a:r>
              <a:rPr lang="en-US" sz="2400" dirty="0" smtClean="0">
                <a:latin typeface="Courier"/>
                <a:cs typeface="Courier"/>
              </a:rPr>
              <a:t>: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"/>
                <a:cs typeface="Courier"/>
              </a:rPr>
              <a:t>    Time: 1.02636504173 seconds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"/>
                <a:cs typeface="Courier"/>
              </a:rPr>
              <a:t>    Ratio: </a:t>
            </a:r>
            <a:r>
              <a:rPr lang="en-US" sz="2400" dirty="0" smtClean="0">
                <a:latin typeface="Courier"/>
                <a:cs typeface="Courier"/>
              </a:rPr>
              <a:t>3.582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"/>
                <a:cs typeface="Courier"/>
              </a:rPr>
              <a:t>Typed </a:t>
            </a:r>
            <a:r>
              <a:rPr lang="en-US" sz="2400" dirty="0" err="1">
                <a:latin typeface="Courier"/>
                <a:cs typeface="Courier"/>
              </a:rPr>
              <a:t>Cython</a:t>
            </a:r>
            <a:r>
              <a:rPr lang="en-US" sz="2400" dirty="0">
                <a:latin typeface="Courier"/>
                <a:cs typeface="Courier"/>
              </a:rPr>
              <a:t>, C Functions: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"/>
                <a:cs typeface="Courier"/>
              </a:rPr>
              <a:t>    Time: 0.0388560295105 seconds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"/>
                <a:cs typeface="Courier"/>
              </a:rPr>
              <a:t>    Ratio: 94.617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4200" dirty="0">
                <a:latin typeface="Helvetica"/>
                <a:cs typeface="Helvetica"/>
              </a:rPr>
              <a:t>Speed boost of this stage: </a:t>
            </a:r>
            <a:r>
              <a:rPr lang="en-US" sz="4200" b="1" dirty="0" smtClean="0">
                <a:latin typeface="Helvetica"/>
                <a:cs typeface="Helvetica"/>
              </a:rPr>
              <a:t>26</a:t>
            </a:r>
            <a:endParaRPr lang="en-US" sz="4200" dirty="0">
              <a:latin typeface="Helvetica"/>
              <a:cs typeface="Helvetica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4200" dirty="0">
                <a:latin typeface="Helvetica"/>
                <a:cs typeface="Helvetica"/>
              </a:rPr>
              <a:t>Cumulative speed boost factor: </a:t>
            </a:r>
            <a:r>
              <a:rPr lang="en-US" sz="4200" b="1" dirty="0" smtClean="0">
                <a:latin typeface="Helvetica"/>
                <a:cs typeface="Helvetica"/>
              </a:rPr>
              <a:t>95</a:t>
            </a:r>
            <a:endParaRPr lang="en-US" sz="42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78606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The </a:t>
            </a:r>
            <a:r>
              <a:rPr lang="en-US" dirty="0" err="1" smtClean="0">
                <a:latin typeface="Courier"/>
                <a:cs typeface="Courier"/>
              </a:rPr>
              <a:t>cpdef</a:t>
            </a:r>
            <a:r>
              <a:rPr lang="en-US" dirty="0" smtClean="0">
                <a:latin typeface="Helvetica"/>
                <a:cs typeface="Helvetica"/>
              </a:rPr>
              <a:t> Keyword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You don’t need to choose between a fast C function or a convenient Python function, you can have the best of both worlds if you use the </a:t>
            </a:r>
            <a:r>
              <a:rPr lang="en-US" b="1" dirty="0" err="1" smtClean="0">
                <a:latin typeface="Helvetica"/>
                <a:cs typeface="Helvetica"/>
              </a:rPr>
              <a:t>cpdef</a:t>
            </a:r>
            <a:r>
              <a:rPr lang="en-US" dirty="0" smtClean="0">
                <a:latin typeface="Helvetica"/>
                <a:cs typeface="Helvetica"/>
              </a:rPr>
              <a:t> keyword to declare your function.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FF0000"/>
                </a:solidFill>
                <a:latin typeface="Courier"/>
                <a:cs typeface="Courier"/>
              </a:rPr>
              <a:t>cpdef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 long </a:t>
            </a:r>
            <a:r>
              <a:rPr lang="en-US" dirty="0" err="1" smtClean="0">
                <a:latin typeface="Courier"/>
                <a:cs typeface="Courier"/>
              </a:rPr>
              <a:t>my_math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long</a:t>
            </a:r>
            <a:r>
              <a:rPr lang="en-US" dirty="0" smtClean="0">
                <a:latin typeface="Courier"/>
                <a:cs typeface="Courier"/>
              </a:rPr>
              <a:t> seed):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# Code goes here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51057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The </a:t>
            </a:r>
            <a:r>
              <a:rPr lang="en-US" dirty="0" err="1" smtClean="0">
                <a:latin typeface="Courier"/>
                <a:cs typeface="Courier"/>
              </a:rPr>
              <a:t>cpdef</a:t>
            </a:r>
            <a:r>
              <a:rPr lang="en-US" dirty="0" smtClean="0">
                <a:latin typeface="Helvetica"/>
                <a:cs typeface="Helvetica"/>
              </a:rPr>
              <a:t> Keyword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err="1" smtClean="0">
                <a:latin typeface="Courier"/>
                <a:cs typeface="Courier"/>
              </a:rPr>
              <a:t>cpdef</a:t>
            </a:r>
            <a:r>
              <a:rPr lang="en-US" dirty="0" smtClean="0">
                <a:latin typeface="Helvetica"/>
                <a:cs typeface="Helvetica"/>
              </a:rPr>
              <a:t> creates two versions of the same function. The C function is used within Cython, so it is </a:t>
            </a:r>
            <a:r>
              <a:rPr lang="en-US" b="1" dirty="0" smtClean="0">
                <a:latin typeface="Helvetica"/>
                <a:cs typeface="Helvetica"/>
              </a:rPr>
              <a:t>fast</a:t>
            </a:r>
            <a:r>
              <a:rPr lang="en-US" dirty="0" smtClean="0">
                <a:latin typeface="Helvetica"/>
                <a:cs typeface="Helvetica"/>
              </a:rPr>
              <a:t> and it has </a:t>
            </a:r>
            <a:r>
              <a:rPr lang="en-US" b="1" dirty="0" smtClean="0">
                <a:latin typeface="Helvetica"/>
                <a:cs typeface="Helvetica"/>
              </a:rPr>
              <a:t>type checking </a:t>
            </a:r>
            <a:r>
              <a:rPr lang="en-US" dirty="0" smtClean="0">
                <a:latin typeface="Helvetica"/>
                <a:cs typeface="Helvetica"/>
              </a:rPr>
              <a:t>at compile-time. The Python function is used by external Python code that has imported the Cython module.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You cannot </a:t>
            </a:r>
            <a:r>
              <a:rPr lang="en-US" dirty="0" err="1" smtClean="0">
                <a:latin typeface="Courier"/>
                <a:cs typeface="Courier"/>
              </a:rPr>
              <a:t>cpdef</a:t>
            </a:r>
            <a:r>
              <a:rPr lang="en-US" dirty="0" smtClean="0">
                <a:latin typeface="Helvetica"/>
                <a:cs typeface="Helvetica"/>
              </a:rPr>
              <a:t> a variable, only a function.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90334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Syntax: Exceptions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Cython has optional exception handling. Python functions handle exceptions normally. C functions do not handle exceptions by default, you must use special syntax if you want exception handling: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rgbClr val="FF0000"/>
                </a:solidFill>
                <a:latin typeface="Courier"/>
                <a:cs typeface="Courier"/>
              </a:rPr>
              <a:t>cdef</a:t>
            </a:r>
            <a:r>
              <a:rPr lang="en-US" sz="2400" b="1" dirty="0" smtClean="0">
                <a:solidFill>
                  <a:srgbClr val="FF0000"/>
                </a:solidFill>
                <a:latin typeface="Courier"/>
                <a:cs typeface="Courier"/>
              </a:rPr>
              <a:t> long </a:t>
            </a:r>
            <a:r>
              <a:rPr lang="en-US" sz="2400" dirty="0" err="1" smtClean="0">
                <a:latin typeface="Courier"/>
                <a:cs typeface="Courier"/>
              </a:rPr>
              <a:t>func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  <a:latin typeface="Courier"/>
                <a:cs typeface="Courier"/>
              </a:rPr>
              <a:t>long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arg</a:t>
            </a:r>
            <a:r>
              <a:rPr lang="en-US" sz="2400" dirty="0" smtClean="0">
                <a:latin typeface="Courier"/>
                <a:cs typeface="Courier"/>
              </a:rPr>
              <a:t>) </a:t>
            </a:r>
            <a:r>
              <a:rPr lang="en-US" sz="2400" b="1" dirty="0" smtClean="0">
                <a:solidFill>
                  <a:srgbClr val="FF0000"/>
                </a:solidFill>
                <a:latin typeface="Courier"/>
                <a:cs typeface="Courier"/>
              </a:rPr>
              <a:t>except? -1</a:t>
            </a:r>
            <a:r>
              <a:rPr lang="en-US" sz="2400" dirty="0" smtClean="0">
                <a:latin typeface="Courier"/>
                <a:cs typeface="Courier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smtClean="0">
                <a:latin typeface="Courier"/>
                <a:cs typeface="Courier"/>
              </a:rPr>
              <a:t>raise </a:t>
            </a:r>
            <a:r>
              <a:rPr lang="en-US" sz="2400" dirty="0" err="1" smtClean="0">
                <a:latin typeface="Courier"/>
                <a:cs typeface="Courier"/>
              </a:rPr>
              <a:t>AnyPythonException</a:t>
            </a:r>
            <a:r>
              <a:rPr lang="en-US" sz="2400" dirty="0" smtClean="0">
                <a:latin typeface="Courier"/>
                <a:cs typeface="Courier"/>
              </a:rPr>
              <a:t>(“Oh no!”)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Helvetica"/>
                <a:cs typeface="Helvetica"/>
              </a:rPr>
              <a:t>If an exception occurs during this function, the function will immediately return -1. When the calling function sees -1, it will check for an exception and then raise the exception.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92732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Exception Handling Is Cheap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In Cython, exception handling is quite cheap, it does not slow down your code very much. I recommend using it always.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1628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Syntax: Function Pointers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I am including this only because the online documentation completely omits this topic, and it is important.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If you want to pass a function as an argument to another function, you must use a function pointer.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70064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Syntax: Function Pointers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900" b="1" dirty="0" err="1" smtClean="0">
                <a:solidFill>
                  <a:srgbClr val="FF0000"/>
                </a:solidFill>
                <a:latin typeface="Courier"/>
                <a:cs typeface="Courier"/>
              </a:rPr>
              <a:t>cdef</a:t>
            </a:r>
            <a:r>
              <a:rPr lang="en-US" sz="1900" b="1" dirty="0" smtClean="0">
                <a:solidFill>
                  <a:srgbClr val="FF0000"/>
                </a:solidFill>
                <a:latin typeface="Courier"/>
                <a:cs typeface="Courier"/>
              </a:rPr>
              <a:t> long </a:t>
            </a:r>
            <a:r>
              <a:rPr lang="en-US" sz="1900" dirty="0" err="1" smtClean="0">
                <a:latin typeface="Courier"/>
                <a:cs typeface="Courier"/>
              </a:rPr>
              <a:t>my_fnc</a:t>
            </a:r>
            <a:r>
              <a:rPr lang="en-US" sz="1900" dirty="0" smtClean="0">
                <a:latin typeface="Courier"/>
                <a:cs typeface="Courier"/>
              </a:rPr>
              <a:t>(</a:t>
            </a:r>
            <a:r>
              <a:rPr lang="en-US" sz="1900" b="1" dirty="0" smtClean="0">
                <a:solidFill>
                  <a:srgbClr val="FF0000"/>
                </a:solidFill>
                <a:latin typeface="Courier"/>
                <a:cs typeface="Courier"/>
              </a:rPr>
              <a:t>double</a:t>
            </a:r>
            <a:r>
              <a:rPr lang="en-US" sz="1900" dirty="0" smtClean="0">
                <a:latin typeface="Courier"/>
                <a:cs typeface="Courier"/>
              </a:rPr>
              <a:t> n) </a:t>
            </a:r>
            <a:r>
              <a:rPr lang="en-US" sz="1900" b="1" dirty="0" smtClean="0">
                <a:solidFill>
                  <a:srgbClr val="FF0000"/>
                </a:solidFill>
                <a:latin typeface="Courier"/>
                <a:cs typeface="Courier"/>
              </a:rPr>
              <a:t>except? -2</a:t>
            </a:r>
            <a:r>
              <a:rPr lang="en-US" sz="1900" dirty="0" smtClean="0">
                <a:latin typeface="Courier"/>
                <a:cs typeface="Courier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Courier"/>
                <a:cs typeface="Courier"/>
              </a:rPr>
              <a:t>    # Code goes here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 err="1" smtClean="0">
                <a:solidFill>
                  <a:srgbClr val="FF0000"/>
                </a:solidFill>
                <a:latin typeface="Courier"/>
                <a:cs typeface="Courier"/>
              </a:rPr>
              <a:t>cdef</a:t>
            </a:r>
            <a:r>
              <a:rPr lang="en-US" sz="1900" b="1" dirty="0" smtClean="0">
                <a:solidFill>
                  <a:srgbClr val="FF0000"/>
                </a:solidFill>
                <a:latin typeface="Courier"/>
                <a:cs typeface="Courier"/>
              </a:rPr>
              <a:t> void </a:t>
            </a:r>
            <a:r>
              <a:rPr lang="en-US" sz="1900" dirty="0" smtClean="0">
                <a:latin typeface="Courier"/>
                <a:cs typeface="Courier"/>
              </a:rPr>
              <a:t>fnc2(</a:t>
            </a:r>
            <a:r>
              <a:rPr lang="en-US" sz="1900" b="1" dirty="0" smtClean="0">
                <a:solidFill>
                  <a:srgbClr val="FF0000"/>
                </a:solidFill>
                <a:latin typeface="Courier"/>
                <a:cs typeface="Courier"/>
              </a:rPr>
              <a:t>long (*op)(double) except? -2</a:t>
            </a:r>
            <a:r>
              <a:rPr lang="en-US" sz="1900" dirty="0" smtClean="0">
                <a:latin typeface="Courier"/>
                <a:cs typeface="Courier"/>
              </a:rPr>
              <a:t>) </a:t>
            </a:r>
            <a:r>
              <a:rPr lang="en-US" sz="1900" b="1" dirty="0" smtClean="0">
                <a:solidFill>
                  <a:srgbClr val="FF0000"/>
                </a:solidFill>
                <a:latin typeface="Courier"/>
                <a:cs typeface="Courier"/>
              </a:rPr>
              <a:t>except *</a:t>
            </a:r>
            <a:r>
              <a:rPr lang="en-US" sz="1900" dirty="0" smtClean="0">
                <a:latin typeface="Courier"/>
                <a:cs typeface="Courier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Courier"/>
                <a:cs typeface="Courier"/>
              </a:rPr>
              <a:t>    # Use the function pointer: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Courier"/>
                <a:cs typeface="Courier"/>
              </a:rPr>
              <a:t>    </a:t>
            </a:r>
            <a:r>
              <a:rPr lang="en-US" sz="1900" b="1" dirty="0" err="1" smtClean="0">
                <a:solidFill>
                  <a:srgbClr val="FF0000"/>
                </a:solidFill>
                <a:latin typeface="Courier"/>
                <a:cs typeface="Courier"/>
              </a:rPr>
              <a:t>cdef</a:t>
            </a:r>
            <a:r>
              <a:rPr lang="en-US" sz="1900" b="1" dirty="0" smtClean="0">
                <a:solidFill>
                  <a:srgbClr val="FF0000"/>
                </a:solidFill>
                <a:latin typeface="Courier"/>
                <a:cs typeface="Courier"/>
              </a:rPr>
              <a:t> long </a:t>
            </a:r>
            <a:r>
              <a:rPr lang="en-US" sz="1900" dirty="0" smtClean="0">
                <a:latin typeface="Courier"/>
                <a:cs typeface="Courier"/>
              </a:rPr>
              <a:t>result = op(2.5)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Courier"/>
                <a:cs typeface="Courier"/>
              </a:rPr>
              <a:t># Now call the function: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Courier"/>
                <a:cs typeface="Courier"/>
              </a:rPr>
              <a:t>fnc2(</a:t>
            </a:r>
            <a:r>
              <a:rPr lang="en-US" sz="1900" dirty="0" err="1" smtClean="0">
                <a:latin typeface="Courier"/>
                <a:cs typeface="Courier"/>
              </a:rPr>
              <a:t>my_fnc</a:t>
            </a:r>
            <a:r>
              <a:rPr lang="en-US" sz="1900" dirty="0" smtClean="0">
                <a:latin typeface="Courier"/>
                <a:cs typeface="Courier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Helvetica"/>
                <a:cs typeface="Helvetica"/>
              </a:rPr>
              <a:t>This is the same as C syntax for function pointers, but you include an “except” clause on the end if necessary. The “except” clauses must match.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914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Boring Function Pointer Details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You </a:t>
            </a:r>
            <a:r>
              <a:rPr lang="en-US" b="1" dirty="0" smtClean="0">
                <a:latin typeface="Helvetica"/>
                <a:cs typeface="Helvetica"/>
              </a:rPr>
              <a:t>can</a:t>
            </a:r>
            <a:r>
              <a:rPr lang="en-US" dirty="0" smtClean="0">
                <a:latin typeface="Helvetica"/>
                <a:cs typeface="Helvetica"/>
              </a:rPr>
              <a:t> use </a:t>
            </a:r>
            <a:r>
              <a:rPr lang="en-US" dirty="0" err="1" smtClean="0">
                <a:latin typeface="Courier"/>
                <a:cs typeface="Courier"/>
              </a:rPr>
              <a:t>ctypedef</a:t>
            </a:r>
            <a:r>
              <a:rPr lang="en-US" dirty="0" smtClean="0">
                <a:latin typeface="Helvetica"/>
                <a:cs typeface="Helvetica"/>
              </a:rPr>
              <a:t> for function pointers. The following example matches the type of </a:t>
            </a:r>
            <a:r>
              <a:rPr lang="en-US" dirty="0" err="1" smtClean="0">
                <a:latin typeface="Courier"/>
                <a:cs typeface="Courier"/>
              </a:rPr>
              <a:t>my_fnc</a:t>
            </a:r>
            <a:r>
              <a:rPr lang="en-US" dirty="0" smtClean="0">
                <a:latin typeface="Courier"/>
                <a:cs typeface="Courier"/>
              </a:rPr>
              <a:t>() </a:t>
            </a:r>
            <a:r>
              <a:rPr lang="en-US" dirty="0" smtClean="0">
                <a:latin typeface="Helvetica"/>
                <a:cs typeface="Helvetica"/>
              </a:rPr>
              <a:t>from the last slide: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600" dirty="0" err="1" smtClean="0">
                <a:latin typeface="Courier"/>
                <a:cs typeface="Courier"/>
              </a:rPr>
              <a:t>ctypedef</a:t>
            </a:r>
            <a:r>
              <a:rPr lang="en-US" sz="2600" dirty="0" smtClean="0">
                <a:latin typeface="Courier"/>
                <a:cs typeface="Courier"/>
              </a:rPr>
              <a:t> long (*</a:t>
            </a:r>
            <a:r>
              <a:rPr lang="en-US" sz="2600" dirty="0" err="1" smtClean="0">
                <a:latin typeface="Courier"/>
                <a:cs typeface="Courier"/>
              </a:rPr>
              <a:t>FncPtr</a:t>
            </a:r>
            <a:r>
              <a:rPr lang="en-US" sz="2600" dirty="0" smtClean="0">
                <a:latin typeface="Courier"/>
                <a:cs typeface="Courier"/>
              </a:rPr>
              <a:t>)(double) except? -2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You </a:t>
            </a:r>
            <a:r>
              <a:rPr lang="en-US" b="1" dirty="0" smtClean="0">
                <a:latin typeface="Helvetica"/>
                <a:cs typeface="Helvetica"/>
              </a:rPr>
              <a:t>cannot </a:t>
            </a:r>
            <a:r>
              <a:rPr lang="en-US" dirty="0" smtClean="0">
                <a:latin typeface="Helvetica"/>
                <a:cs typeface="Helvetica"/>
              </a:rPr>
              <a:t>pass a </a:t>
            </a:r>
            <a:r>
              <a:rPr lang="en-US" dirty="0" err="1" smtClean="0">
                <a:latin typeface="Courier"/>
                <a:cs typeface="Courier"/>
              </a:rPr>
              <a:t>cpdef</a:t>
            </a:r>
            <a:r>
              <a:rPr lang="en-US" dirty="0" smtClean="0">
                <a:latin typeface="Helvetica"/>
                <a:cs typeface="Helvetica"/>
              </a:rPr>
              <a:t> function as an argument, only pure C functions are allowed.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You </a:t>
            </a:r>
            <a:r>
              <a:rPr lang="en-US" b="1" dirty="0" smtClean="0">
                <a:latin typeface="Helvetica"/>
                <a:cs typeface="Helvetica"/>
              </a:rPr>
              <a:t>cannot</a:t>
            </a:r>
            <a:r>
              <a:rPr lang="en-US" dirty="0" smtClean="0">
                <a:latin typeface="Helvetica"/>
                <a:cs typeface="Helvetica"/>
              </a:rPr>
              <a:t> have a </a:t>
            </a:r>
            <a:r>
              <a:rPr lang="en-US" dirty="0" err="1" smtClean="0">
                <a:latin typeface="Courier"/>
                <a:cs typeface="Courier"/>
              </a:rPr>
              <a:t>cpdef</a:t>
            </a:r>
            <a:r>
              <a:rPr lang="en-US" dirty="0" smtClean="0">
                <a:latin typeface="Helvetica"/>
                <a:cs typeface="Helvetica"/>
              </a:rPr>
              <a:t> function accept function pointers as arguments, only pure C functions can accept function pointers.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5925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>
            <a:normAutofit/>
          </a:bodyPr>
          <a:lstStyle/>
          <a:p>
            <a:r>
              <a:rPr lang="en-US" sz="5600" dirty="0" smtClean="0">
                <a:latin typeface="Helvetica"/>
                <a:cs typeface="Helvetica"/>
              </a:rPr>
              <a:t>Talk Outline</a:t>
            </a:r>
            <a:endParaRPr lang="en-US" sz="5600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853" y="1284734"/>
            <a:ext cx="8084288" cy="5416324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spcAft>
                <a:spcPts val="3600"/>
              </a:spcAft>
              <a:buFont typeface="+mj-lt"/>
              <a:buAutoNum type="arabicPeriod"/>
            </a:pPr>
            <a:r>
              <a:rPr lang="en-US" sz="4200" i="1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What is Cython?</a:t>
            </a:r>
          </a:p>
          <a:p>
            <a:pPr marL="514350" indent="-514350">
              <a:spcBef>
                <a:spcPts val="0"/>
              </a:spcBef>
              <a:spcAft>
                <a:spcPts val="3600"/>
              </a:spcAft>
              <a:buFont typeface="+mj-lt"/>
              <a:buAutoNum type="arabicPeriod"/>
            </a:pPr>
            <a:r>
              <a:rPr lang="en-US" sz="4200" dirty="0" smtClean="0">
                <a:latin typeface="Helvetica"/>
                <a:cs typeface="Helvetica"/>
              </a:rPr>
              <a:t>Why does Cython exist?</a:t>
            </a:r>
          </a:p>
          <a:p>
            <a:pPr marL="514350" indent="-514350">
              <a:spcBef>
                <a:spcPts val="0"/>
              </a:spcBef>
              <a:spcAft>
                <a:spcPts val="3600"/>
              </a:spcAft>
              <a:buFont typeface="+mj-lt"/>
              <a:buAutoNum type="arabicPeriod"/>
            </a:pPr>
            <a:r>
              <a:rPr lang="en-US" sz="4200" i="1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How does Cython work?</a:t>
            </a:r>
          </a:p>
          <a:p>
            <a:pPr marL="514350" indent="-514350">
              <a:spcBef>
                <a:spcPts val="0"/>
              </a:spcBef>
              <a:spcAft>
                <a:spcPts val="3600"/>
              </a:spcAft>
              <a:buFont typeface="+mj-lt"/>
              <a:buAutoNum type="arabicPeriod"/>
            </a:pPr>
            <a:r>
              <a:rPr lang="en-US" sz="4200" i="1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How do I use Cython?</a:t>
            </a:r>
          </a:p>
          <a:p>
            <a:pPr marL="514350" indent="-514350">
              <a:spcBef>
                <a:spcPts val="0"/>
              </a:spcBef>
              <a:spcAft>
                <a:spcPts val="3600"/>
              </a:spcAft>
              <a:buFont typeface="+mj-lt"/>
              <a:buAutoNum type="arabicPeriod"/>
            </a:pPr>
            <a:r>
              <a:rPr lang="en-US" sz="4200" i="1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Appendices</a:t>
            </a:r>
            <a:endParaRPr lang="en-US" sz="4200" i="1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56545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cython.py</a:t>
            </a:r>
            <a:r>
              <a:rPr lang="en-US" dirty="0" smtClean="0">
                <a:latin typeface="Courier"/>
                <a:cs typeface="Courier"/>
              </a:rPr>
              <a:t> -a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As you are learning Cython, you will find that </a:t>
            </a:r>
            <a:r>
              <a:rPr lang="en-US" dirty="0" err="1" smtClean="0">
                <a:latin typeface="Courier"/>
                <a:cs typeface="Courier"/>
              </a:rPr>
              <a:t>cython.py</a:t>
            </a:r>
            <a:r>
              <a:rPr lang="en-US" dirty="0" smtClean="0">
                <a:latin typeface="Courier"/>
                <a:cs typeface="Courier"/>
              </a:rPr>
              <a:t> -a </a:t>
            </a:r>
            <a:r>
              <a:rPr lang="en-US" dirty="0" smtClean="0">
                <a:latin typeface="Helvetica"/>
                <a:cs typeface="Helvetica"/>
              </a:rPr>
              <a:t>is very helpful. Use it like this, from the command line: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err="1" smtClean="0">
                <a:latin typeface="Courier"/>
                <a:cs typeface="Courier"/>
              </a:rPr>
              <a:t>cython.py</a:t>
            </a:r>
            <a:r>
              <a:rPr lang="en-US" dirty="0" smtClean="0">
                <a:latin typeface="Courier"/>
                <a:cs typeface="Courier"/>
              </a:rPr>
              <a:t> -a </a:t>
            </a:r>
            <a:r>
              <a:rPr lang="en-US" dirty="0" err="1" smtClean="0">
                <a:latin typeface="Courier"/>
                <a:cs typeface="Courier"/>
              </a:rPr>
              <a:t>my_module.pyx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It will create </a:t>
            </a:r>
            <a:r>
              <a:rPr lang="en-US" dirty="0" err="1" smtClean="0">
                <a:latin typeface="Courier"/>
                <a:cs typeface="Courier"/>
              </a:rPr>
              <a:t>my_module.html</a:t>
            </a:r>
            <a:r>
              <a:rPr lang="en-US" dirty="0" smtClean="0">
                <a:latin typeface="Helvetica"/>
                <a:cs typeface="Helvetica"/>
              </a:rPr>
              <a:t>, which is an annotated HTML file. If you click on any line of Cython code, it will show you the resulting C code.</a:t>
            </a:r>
          </a:p>
        </p:txBody>
      </p:sp>
    </p:spTree>
    <p:extLst>
      <p:ext uri="{BB962C8B-B14F-4D97-AF65-F5344CB8AC3E}">
        <p14:creationId xmlns:p14="http://schemas.microsoft.com/office/powerpoint/2010/main" val="39515389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cython.py</a:t>
            </a:r>
            <a:r>
              <a:rPr lang="en-US" dirty="0" smtClean="0">
                <a:latin typeface="Courier"/>
                <a:cs typeface="Courier"/>
              </a:rPr>
              <a:t> -a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In the HTML file, lines are highlighted based on how much they use slow Python functionality. For instance, this line gets highlighted severely, it is a slow point: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800" dirty="0" err="1" smtClean="0">
                <a:latin typeface="Courier"/>
                <a:cs typeface="Courier"/>
              </a:rPr>
              <a:t>cdef</a:t>
            </a:r>
            <a:r>
              <a:rPr lang="en-US" sz="2800" dirty="0" smtClean="0">
                <a:latin typeface="Courier"/>
                <a:cs typeface="Courier"/>
              </a:rPr>
              <a:t> long result = top / bottom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If </a:t>
            </a:r>
            <a:r>
              <a:rPr lang="en-US" dirty="0" smtClean="0">
                <a:latin typeface="Courier"/>
                <a:cs typeface="Courier"/>
              </a:rPr>
              <a:t>top</a:t>
            </a:r>
            <a:r>
              <a:rPr lang="en-US" dirty="0" smtClean="0">
                <a:latin typeface="Helvetica"/>
                <a:cs typeface="Helvetica"/>
              </a:rPr>
              <a:t> and </a:t>
            </a:r>
            <a:r>
              <a:rPr lang="en-US" dirty="0" smtClean="0">
                <a:latin typeface="Courier"/>
                <a:cs typeface="Courier"/>
              </a:rPr>
              <a:t>bottom</a:t>
            </a:r>
            <a:r>
              <a:rPr lang="en-US" dirty="0" smtClean="0">
                <a:latin typeface="Helvetica"/>
                <a:cs typeface="Helvetica"/>
              </a:rPr>
              <a:t> are both statically typed, then that line should be fully typed and fast. Why is it using slow Python functionality?</a:t>
            </a:r>
          </a:p>
        </p:txBody>
      </p:sp>
    </p:spTree>
    <p:extLst>
      <p:ext uri="{BB962C8B-B14F-4D97-AF65-F5344CB8AC3E}">
        <p14:creationId xmlns:p14="http://schemas.microsoft.com/office/powerpoint/2010/main" val="27513246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Why That Line Is Slow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By default in Cython, a “simple” integer division operation leads to very complex C code. The C code does the following:</a:t>
            </a:r>
          </a:p>
          <a:p>
            <a:pPr marL="514350" indent="-514350">
              <a:spcBef>
                <a:spcPts val="0"/>
              </a:spcBef>
              <a:spcAft>
                <a:spcPts val="1800"/>
              </a:spcAft>
              <a:buAutoNum type="arabicPeriod"/>
            </a:pPr>
            <a:r>
              <a:rPr lang="en-US" dirty="0" smtClean="0">
                <a:latin typeface="Helvetica"/>
                <a:cs typeface="Helvetica"/>
              </a:rPr>
              <a:t>Check if the two operands have opposite sign.</a:t>
            </a:r>
          </a:p>
          <a:p>
            <a:pPr marL="514350" indent="-514350">
              <a:spcBef>
                <a:spcPts val="0"/>
              </a:spcBef>
              <a:spcAft>
                <a:spcPts val="1800"/>
              </a:spcAft>
              <a:buAutoNum type="arabicPeriod"/>
            </a:pPr>
            <a:r>
              <a:rPr lang="en-US" dirty="0" smtClean="0">
                <a:latin typeface="Helvetica"/>
                <a:cs typeface="Helvetica"/>
              </a:rPr>
              <a:t>If they do, check whether negating either operand will cause an overflow (very unlikely).</a:t>
            </a:r>
          </a:p>
          <a:p>
            <a:pPr marL="514350" indent="-514350">
              <a:spcBef>
                <a:spcPts val="0"/>
              </a:spcBef>
              <a:spcAft>
                <a:spcPts val="1800"/>
              </a:spcAft>
              <a:buAutoNum type="arabicPeriod"/>
            </a:pPr>
            <a:r>
              <a:rPr lang="en-US" dirty="0" smtClean="0">
                <a:latin typeface="Helvetica"/>
                <a:cs typeface="Helvetica"/>
              </a:rPr>
              <a:t>Negate as necessary to produce the normal Python-style result. (The C-style result </a:t>
            </a:r>
            <a:r>
              <a:rPr lang="en-US" dirty="0" smtClean="0">
                <a:latin typeface="Helvetica"/>
                <a:cs typeface="Helvetica"/>
              </a:rPr>
              <a:t>differs </a:t>
            </a:r>
            <a:r>
              <a:rPr lang="en-US" dirty="0" smtClean="0">
                <a:latin typeface="Helvetica"/>
                <a:cs typeface="Helvetica"/>
              </a:rPr>
              <a:t>if the two operands have opposite signs.)</a:t>
            </a:r>
          </a:p>
          <a:p>
            <a:pPr marL="514350" indent="-514350">
              <a:spcBef>
                <a:spcPts val="0"/>
              </a:spcBef>
              <a:spcAft>
                <a:spcPts val="1800"/>
              </a:spcAft>
              <a:buAutoNum type="arabicPeriod"/>
            </a:pPr>
            <a:r>
              <a:rPr lang="en-US" dirty="0" smtClean="0">
                <a:latin typeface="Helvetica"/>
                <a:cs typeface="Helvetica"/>
              </a:rPr>
              <a:t>Check if the divisor is zero and raise a </a:t>
            </a:r>
            <a:r>
              <a:rPr lang="en-US" dirty="0" err="1" smtClean="0">
                <a:latin typeface="Helvetica"/>
                <a:cs typeface="Helvetica"/>
              </a:rPr>
              <a:t>ZeroDivisionError</a:t>
            </a:r>
            <a:r>
              <a:rPr lang="en-US" dirty="0" smtClean="0">
                <a:latin typeface="Helvetica"/>
                <a:cs typeface="Helvetica"/>
              </a:rPr>
              <a:t> if so.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This process requires calls to the </a:t>
            </a:r>
            <a:r>
              <a:rPr lang="en-US" dirty="0" err="1" smtClean="0">
                <a:latin typeface="Courier"/>
                <a:cs typeface="Courier"/>
              </a:rPr>
              <a:t>Python.h</a:t>
            </a:r>
            <a:r>
              <a:rPr lang="en-US" dirty="0" smtClean="0">
                <a:latin typeface="Helvetica"/>
                <a:cs typeface="Helvetica"/>
              </a:rPr>
              <a:t> library.</a:t>
            </a:r>
          </a:p>
        </p:txBody>
      </p:sp>
    </p:spTree>
    <p:extLst>
      <p:ext uri="{BB962C8B-B14F-4D97-AF65-F5344CB8AC3E}">
        <p14:creationId xmlns:p14="http://schemas.microsoft.com/office/powerpoint/2010/main" val="37889746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How to Fix It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To speed up that code, you must do something like this: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rgbClr val="FF0000"/>
                </a:solidFill>
                <a:latin typeface="Courier"/>
                <a:cs typeface="Courier"/>
              </a:rPr>
              <a:t>cimport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cython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"/>
                <a:cs typeface="Courier"/>
              </a:rPr>
              <a:t>@</a:t>
            </a:r>
            <a:r>
              <a:rPr lang="en-US" sz="2400" dirty="0" err="1" smtClean="0">
                <a:latin typeface="Courier"/>
                <a:cs typeface="Courier"/>
              </a:rPr>
              <a:t>cython.cdivision</a:t>
            </a:r>
            <a:r>
              <a:rPr lang="en-US" sz="2400" dirty="0" smtClean="0">
                <a:latin typeface="Courier"/>
                <a:cs typeface="Courier"/>
              </a:rPr>
              <a:t>(True)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rgbClr val="FF0000"/>
                </a:solidFill>
                <a:latin typeface="Courier"/>
                <a:cs typeface="Courier"/>
              </a:rPr>
              <a:t>cdef</a:t>
            </a:r>
            <a:r>
              <a:rPr lang="en-US" sz="2400" b="1" dirty="0" smtClean="0">
                <a:solidFill>
                  <a:srgbClr val="FF0000"/>
                </a:solidFill>
                <a:latin typeface="Courier"/>
                <a:cs typeface="Courier"/>
              </a:rPr>
              <a:t> long </a:t>
            </a:r>
            <a:r>
              <a:rPr lang="en-US" sz="2400" dirty="0" err="1" smtClean="0">
                <a:latin typeface="Courier"/>
                <a:cs typeface="Courier"/>
              </a:rPr>
              <a:t>func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  <a:latin typeface="Courier"/>
                <a:cs typeface="Courier"/>
              </a:rPr>
              <a:t>long</a:t>
            </a:r>
            <a:r>
              <a:rPr lang="en-US" sz="2400" dirty="0" smtClean="0">
                <a:latin typeface="Courier"/>
                <a:cs typeface="Courier"/>
              </a:rPr>
              <a:t> top, </a:t>
            </a:r>
            <a:r>
              <a:rPr lang="en-US" sz="2400" b="1" dirty="0" smtClean="0">
                <a:solidFill>
                  <a:srgbClr val="FF0000"/>
                </a:solidFill>
                <a:latin typeface="Courier"/>
                <a:cs typeface="Courier"/>
              </a:rPr>
              <a:t>long</a:t>
            </a:r>
            <a:r>
              <a:rPr lang="en-US" sz="2400" dirty="0" smtClean="0">
                <a:latin typeface="Courier"/>
                <a:cs typeface="Courier"/>
              </a:rPr>
              <a:t> bottom):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b="1" dirty="0" err="1" smtClean="0">
                <a:solidFill>
                  <a:srgbClr val="FF0000"/>
                </a:solidFill>
                <a:latin typeface="Courier"/>
                <a:cs typeface="Courier"/>
              </a:rPr>
              <a:t>cdef</a:t>
            </a:r>
            <a:r>
              <a:rPr lang="en-US" sz="2400" b="1" dirty="0" smtClean="0">
                <a:solidFill>
                  <a:srgbClr val="FF0000"/>
                </a:solidFill>
                <a:latin typeface="Courier"/>
                <a:cs typeface="Courier"/>
              </a:rPr>
              <a:t> long </a:t>
            </a:r>
            <a:r>
              <a:rPr lang="en-US" sz="2400" dirty="0" smtClean="0">
                <a:latin typeface="Courier"/>
                <a:cs typeface="Courier"/>
              </a:rPr>
              <a:t>result = top / bottom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Helvetica"/>
                <a:cs typeface="Helvetica"/>
              </a:rPr>
              <a:t>That will result in very simple and fast C code, but it will lead to different results if </a:t>
            </a:r>
            <a:r>
              <a:rPr lang="en-US" dirty="0" smtClean="0">
                <a:latin typeface="Courier"/>
                <a:cs typeface="Courier"/>
              </a:rPr>
              <a:t>top</a:t>
            </a:r>
            <a:r>
              <a:rPr lang="en-US" dirty="0" smtClean="0">
                <a:latin typeface="Helvetica"/>
                <a:cs typeface="Helvetica"/>
              </a:rPr>
              <a:t> and </a:t>
            </a:r>
            <a:r>
              <a:rPr lang="en-US" dirty="0" smtClean="0">
                <a:latin typeface="Courier"/>
                <a:cs typeface="Courier"/>
              </a:rPr>
              <a:t>bottom</a:t>
            </a:r>
            <a:r>
              <a:rPr lang="en-US" dirty="0" smtClean="0">
                <a:latin typeface="Helvetica"/>
                <a:cs typeface="Helvetica"/>
              </a:rPr>
              <a:t> have opposite signs.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682626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>
            <a:normAutofit/>
          </a:bodyPr>
          <a:lstStyle/>
          <a:p>
            <a:r>
              <a:rPr lang="en-US" sz="5600" dirty="0" smtClean="0">
                <a:latin typeface="Helvetica"/>
                <a:cs typeface="Helvetica"/>
              </a:rPr>
              <a:t>Talk Outline</a:t>
            </a:r>
            <a:endParaRPr lang="en-US" sz="5600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853" y="1284734"/>
            <a:ext cx="8084288" cy="5416324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spcAft>
                <a:spcPts val="3600"/>
              </a:spcAft>
              <a:buFont typeface="+mj-lt"/>
              <a:buAutoNum type="arabicPeriod"/>
            </a:pPr>
            <a:r>
              <a:rPr lang="en-US" sz="4200" i="1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What is Cython?</a:t>
            </a:r>
          </a:p>
          <a:p>
            <a:pPr marL="514350" indent="-514350">
              <a:spcBef>
                <a:spcPts val="0"/>
              </a:spcBef>
              <a:spcAft>
                <a:spcPts val="3600"/>
              </a:spcAft>
              <a:buFont typeface="+mj-lt"/>
              <a:buAutoNum type="arabicPeriod"/>
            </a:pPr>
            <a:r>
              <a:rPr lang="en-US" sz="4200" i="1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Why does Cython exist?</a:t>
            </a:r>
          </a:p>
          <a:p>
            <a:pPr marL="514350" indent="-514350">
              <a:spcBef>
                <a:spcPts val="0"/>
              </a:spcBef>
              <a:spcAft>
                <a:spcPts val="3600"/>
              </a:spcAft>
              <a:buFont typeface="+mj-lt"/>
              <a:buAutoNum type="arabicPeriod"/>
            </a:pPr>
            <a:r>
              <a:rPr lang="en-US" sz="4200" i="1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How does Cython work?</a:t>
            </a:r>
          </a:p>
          <a:p>
            <a:pPr marL="514350" indent="-514350">
              <a:spcBef>
                <a:spcPts val="0"/>
              </a:spcBef>
              <a:spcAft>
                <a:spcPts val="3600"/>
              </a:spcAft>
              <a:buFont typeface="+mj-lt"/>
              <a:buAutoNum type="arabicPeriod"/>
            </a:pPr>
            <a:r>
              <a:rPr lang="en-US" sz="4200" i="1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How do I use Cython?</a:t>
            </a:r>
          </a:p>
          <a:p>
            <a:pPr marL="514350" indent="-514350">
              <a:spcBef>
                <a:spcPts val="0"/>
              </a:spcBef>
              <a:spcAft>
                <a:spcPts val="3600"/>
              </a:spcAft>
              <a:buFont typeface="+mj-lt"/>
              <a:buAutoNum type="arabicPeriod"/>
            </a:pPr>
            <a:r>
              <a:rPr lang="en-US" sz="4200" dirty="0" smtClean="0">
                <a:solidFill>
                  <a:srgbClr val="000000"/>
                </a:solidFill>
                <a:latin typeface="Helvetica"/>
                <a:cs typeface="Helvetica"/>
              </a:rPr>
              <a:t>Appendices</a:t>
            </a:r>
            <a:endParaRPr lang="en-US" sz="4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565455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Compiler Directives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By the way, that last slide showed how to set </a:t>
            </a:r>
            <a:r>
              <a:rPr lang="en-US" b="1" dirty="0" smtClean="0">
                <a:latin typeface="Helvetica"/>
                <a:cs typeface="Helvetica"/>
              </a:rPr>
              <a:t>compiler directives.</a:t>
            </a:r>
            <a:r>
              <a:rPr lang="en-US" dirty="0" smtClean="0">
                <a:latin typeface="Helvetica"/>
                <a:cs typeface="Helvetica"/>
              </a:rPr>
              <a:t> There are several useful compiler directives.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One compiler directive turns on </a:t>
            </a:r>
            <a:r>
              <a:rPr lang="en-US" b="1" dirty="0" smtClean="0">
                <a:latin typeface="Helvetica"/>
                <a:cs typeface="Helvetica"/>
              </a:rPr>
              <a:t>type inference.</a:t>
            </a:r>
            <a:r>
              <a:rPr lang="en-US" dirty="0" smtClean="0">
                <a:latin typeface="Helvetica"/>
                <a:cs typeface="Helvetica"/>
              </a:rPr>
              <a:t> If you turn that directive on, then the Cython compiler will automatically give variables static types whenever possible. This results in fast code, but the source code is less cluttered by </a:t>
            </a:r>
            <a:r>
              <a:rPr lang="en-US" dirty="0" err="1" smtClean="0">
                <a:latin typeface="Courier"/>
                <a:cs typeface="Courier"/>
              </a:rPr>
              <a:t>cdef</a:t>
            </a:r>
            <a:r>
              <a:rPr lang="en-US" dirty="0" smtClean="0">
                <a:latin typeface="Helvetica"/>
                <a:cs typeface="Helvetica"/>
              </a:rPr>
              <a:t> statements.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266777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Compiler Directives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Another compiler directive controls the behavior when an </a:t>
            </a:r>
            <a:r>
              <a:rPr lang="en-US" b="1" dirty="0" smtClean="0">
                <a:latin typeface="Helvetica"/>
                <a:cs typeface="Helvetica"/>
              </a:rPr>
              <a:t>integer overflows</a:t>
            </a:r>
            <a:r>
              <a:rPr lang="en-US" dirty="0" smtClean="0">
                <a:latin typeface="Helvetica"/>
                <a:cs typeface="Helvetica"/>
              </a:rPr>
              <a:t>. Do you want to raise a Python exception, or do you want it to truncate the result like C?</a:t>
            </a:r>
          </a:p>
        </p:txBody>
      </p:sp>
    </p:spTree>
    <p:extLst>
      <p:ext uri="{BB962C8B-B14F-4D97-AF65-F5344CB8AC3E}">
        <p14:creationId xmlns:p14="http://schemas.microsoft.com/office/powerpoint/2010/main" val="38735510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Cython Optimizations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Cython applies two layers of optimization:</a:t>
            </a:r>
          </a:p>
          <a:p>
            <a:pPr marL="514350" indent="-514350">
              <a:spcBef>
                <a:spcPts val="0"/>
              </a:spcBef>
              <a:spcAft>
                <a:spcPts val="1800"/>
              </a:spcAft>
              <a:buAutoNum type="arabicPeriod"/>
            </a:pPr>
            <a:r>
              <a:rPr lang="en-US" dirty="0" smtClean="0">
                <a:latin typeface="Helvetica"/>
                <a:cs typeface="Helvetica"/>
              </a:rPr>
              <a:t>Cython itself optimizes as it converts Cython code into C code.</a:t>
            </a:r>
          </a:p>
          <a:p>
            <a:pPr marL="514350" indent="-514350">
              <a:spcBef>
                <a:spcPts val="0"/>
              </a:spcBef>
              <a:spcAft>
                <a:spcPts val="1800"/>
              </a:spcAft>
              <a:buAutoNum type="arabicPeriod"/>
            </a:pPr>
            <a:r>
              <a:rPr lang="en-US" dirty="0" smtClean="0">
                <a:latin typeface="Helvetica"/>
                <a:cs typeface="Helvetica"/>
              </a:rPr>
              <a:t>The C compiler (e.g. GCC) performs optimizations as it generates machine code.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672200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Cython Optimizations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When generating C, Cython performs optimizations such as:</a:t>
            </a:r>
          </a:p>
          <a:p>
            <a:pPr marL="514350" indent="-514350">
              <a:spcBef>
                <a:spcPts val="0"/>
              </a:spcBef>
              <a:spcAft>
                <a:spcPts val="1800"/>
              </a:spcAft>
              <a:buAutoNum type="arabicPeriod"/>
            </a:pPr>
            <a:r>
              <a:rPr lang="en-US" dirty="0" smtClean="0">
                <a:latin typeface="Helvetica"/>
                <a:cs typeface="Helvetica"/>
              </a:rPr>
              <a:t>Convert </a:t>
            </a:r>
            <a:r>
              <a:rPr lang="en-US" dirty="0" smtClean="0">
                <a:latin typeface="Courier"/>
                <a:cs typeface="Courier"/>
              </a:rPr>
              <a:t>for iii in range(</a:t>
            </a:r>
            <a:r>
              <a:rPr lang="en-US" dirty="0" err="1" smtClean="0">
                <a:latin typeface="Courier"/>
                <a:cs typeface="Courier"/>
              </a:rPr>
              <a:t>num</a:t>
            </a:r>
            <a:r>
              <a:rPr lang="en-US" dirty="0" smtClean="0">
                <a:latin typeface="Courier"/>
                <a:cs typeface="Courier"/>
              </a:rPr>
              <a:t>) </a:t>
            </a:r>
            <a:r>
              <a:rPr lang="en-US" dirty="0" smtClean="0">
                <a:latin typeface="Helvetica"/>
                <a:cs typeface="Helvetica"/>
              </a:rPr>
              <a:t>into a Python-free C loop.</a:t>
            </a:r>
          </a:p>
          <a:p>
            <a:pPr marL="514350" indent="-514350">
              <a:spcBef>
                <a:spcPts val="0"/>
              </a:spcBef>
              <a:spcAft>
                <a:spcPts val="1800"/>
              </a:spcAft>
              <a:buAutoNum type="arabicPeriod"/>
            </a:pPr>
            <a:r>
              <a:rPr lang="en-US" dirty="0" smtClean="0">
                <a:latin typeface="Helvetica"/>
                <a:cs typeface="Helvetica"/>
              </a:rPr>
              <a:t>Convert chained </a:t>
            </a:r>
            <a:r>
              <a:rPr lang="en-US" dirty="0" smtClean="0">
                <a:latin typeface="Courier"/>
                <a:cs typeface="Courier"/>
              </a:rPr>
              <a:t>if… </a:t>
            </a:r>
            <a:r>
              <a:rPr lang="en-US" dirty="0" err="1" smtClean="0">
                <a:latin typeface="Courier"/>
                <a:cs typeface="Courier"/>
              </a:rPr>
              <a:t>elif</a:t>
            </a:r>
            <a:r>
              <a:rPr lang="en-US" dirty="0" smtClean="0">
                <a:latin typeface="Courier"/>
                <a:cs typeface="Courier"/>
              </a:rPr>
              <a:t>… else </a:t>
            </a:r>
            <a:r>
              <a:rPr lang="en-US" dirty="0" smtClean="0">
                <a:latin typeface="Helvetica"/>
                <a:cs typeface="Helvetica"/>
              </a:rPr>
              <a:t>statements into fast </a:t>
            </a:r>
            <a:r>
              <a:rPr lang="en-US" dirty="0" smtClean="0">
                <a:latin typeface="Courier"/>
                <a:cs typeface="Courier"/>
              </a:rPr>
              <a:t>switch</a:t>
            </a:r>
            <a:r>
              <a:rPr lang="en-US" dirty="0" smtClean="0">
                <a:latin typeface="Helvetica"/>
                <a:cs typeface="Helvetica"/>
              </a:rPr>
              <a:t> statements.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Cython has lots of tricks up its sleeve, including optimizations for dictionaries, lists, strings, and the functions </a:t>
            </a:r>
            <a:r>
              <a:rPr lang="en-US" dirty="0" smtClean="0">
                <a:latin typeface="Courier"/>
                <a:cs typeface="Courier"/>
              </a:rPr>
              <a:t>range() </a:t>
            </a:r>
            <a:r>
              <a:rPr lang="en-US" dirty="0" smtClean="0">
                <a:latin typeface="Helvetica"/>
                <a:cs typeface="Helvetica"/>
              </a:rPr>
              <a:t>and </a:t>
            </a:r>
            <a:r>
              <a:rPr lang="en-US" dirty="0" smtClean="0">
                <a:latin typeface="Courier"/>
                <a:cs typeface="Courier"/>
              </a:rPr>
              <a:t>enumerate()</a:t>
            </a:r>
            <a:r>
              <a:rPr lang="en-US" dirty="0" smtClean="0">
                <a:latin typeface="Helvetica"/>
                <a:cs typeface="Helvetica"/>
              </a:rPr>
              <a:t>.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210695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Cython Is Buzzword-Compliant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Unlike C, Cython has </a:t>
            </a:r>
            <a:r>
              <a:rPr lang="en-US" b="1" dirty="0" smtClean="0">
                <a:latin typeface="Helvetica"/>
                <a:cs typeface="Helvetica"/>
              </a:rPr>
              <a:t>garbage collection</a:t>
            </a:r>
            <a:r>
              <a:rPr lang="en-US" b="1" dirty="0" smtClean="0">
                <a:latin typeface="Helvetica"/>
                <a:cs typeface="Helvetica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Unlike </a:t>
            </a:r>
            <a:r>
              <a:rPr lang="en-US" dirty="0" smtClean="0">
                <a:latin typeface="Helvetica"/>
                <a:cs typeface="Helvetica"/>
              </a:rPr>
              <a:t>C, Cython has </a:t>
            </a:r>
            <a:r>
              <a:rPr lang="en-US" b="1" dirty="0" smtClean="0">
                <a:latin typeface="Helvetica"/>
                <a:cs typeface="Helvetica"/>
              </a:rPr>
              <a:t>exception handling.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err="1" smtClean="0">
                <a:latin typeface="Helvetica"/>
                <a:cs typeface="Helvetica"/>
              </a:rPr>
              <a:t>Cython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>
                <a:latin typeface="Helvetica"/>
                <a:cs typeface="Helvetica"/>
              </a:rPr>
              <a:t>is suitable </a:t>
            </a:r>
            <a:r>
              <a:rPr lang="en-US" dirty="0" smtClean="0">
                <a:latin typeface="Helvetica"/>
                <a:cs typeface="Helvetica"/>
              </a:rPr>
              <a:t>for </a:t>
            </a:r>
            <a:r>
              <a:rPr lang="en-US" b="1" dirty="0" smtClean="0">
                <a:latin typeface="Helvetica"/>
                <a:cs typeface="Helvetica"/>
              </a:rPr>
              <a:t>soft real-time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>
                <a:latin typeface="Helvetica"/>
                <a:cs typeface="Helvetica"/>
              </a:rPr>
              <a:t>computing.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err="1" smtClean="0">
                <a:latin typeface="Helvetica"/>
                <a:cs typeface="Helvetica"/>
              </a:rPr>
              <a:t>Cython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smtClean="0">
                <a:latin typeface="Helvetica"/>
                <a:cs typeface="Helvetica"/>
              </a:rPr>
              <a:t>has optional </a:t>
            </a:r>
            <a:r>
              <a:rPr lang="en-US" b="1" dirty="0" smtClean="0">
                <a:latin typeface="Helvetica"/>
                <a:cs typeface="Helvetica"/>
              </a:rPr>
              <a:t>type inference,</a:t>
            </a:r>
            <a:r>
              <a:rPr lang="en-US" dirty="0" smtClean="0">
                <a:latin typeface="Helvetica"/>
                <a:cs typeface="Helvetica"/>
              </a:rPr>
              <a:t> just like several fashionable functional programming languages.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Unlike Python, Cython has </a:t>
            </a:r>
            <a:r>
              <a:rPr lang="en-US" b="1" dirty="0" smtClean="0">
                <a:latin typeface="Helvetica"/>
                <a:cs typeface="Helvetica"/>
              </a:rPr>
              <a:t>compile-time type checking </a:t>
            </a:r>
            <a:r>
              <a:rPr lang="en-US" dirty="0" smtClean="0">
                <a:latin typeface="Helvetica"/>
                <a:cs typeface="Helvetica"/>
              </a:rPr>
              <a:t>to catch common bugs.</a:t>
            </a:r>
          </a:p>
        </p:txBody>
      </p:sp>
    </p:spTree>
    <p:extLst>
      <p:ext uri="{BB962C8B-B14F-4D97-AF65-F5344CB8AC3E}">
        <p14:creationId xmlns:p14="http://schemas.microsoft.com/office/powerpoint/2010/main" val="377440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Purpose 1: Faster Code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Cython allows Python programmers to write code that is often as fast as hand-written C.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b="1" dirty="0" smtClean="0">
                <a:latin typeface="Helvetica"/>
                <a:cs typeface="Helvetica"/>
              </a:rPr>
              <a:t>Competing Tools:</a:t>
            </a:r>
            <a:endParaRPr lang="en-US" dirty="0" smtClean="0">
              <a:latin typeface="Helvetica"/>
              <a:cs typeface="Helvetica"/>
            </a:endParaRP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>
                <a:latin typeface="Helvetica"/>
                <a:cs typeface="Helvetica"/>
              </a:rPr>
              <a:t>	</a:t>
            </a:r>
            <a:r>
              <a:rPr lang="en-US" dirty="0" err="1" smtClean="0">
                <a:latin typeface="Helvetica"/>
                <a:cs typeface="Helvetica"/>
              </a:rPr>
              <a:t>PyPy</a:t>
            </a:r>
            <a:endParaRPr lang="en-US" dirty="0" smtClean="0">
              <a:latin typeface="Helvetica"/>
              <a:cs typeface="Helvetica"/>
            </a:endParaRP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>
                <a:latin typeface="Helvetica"/>
                <a:cs typeface="Helvetica"/>
              </a:rPr>
              <a:t>	</a:t>
            </a:r>
            <a:r>
              <a:rPr lang="en-US" dirty="0" err="1" smtClean="0">
                <a:latin typeface="Helvetica"/>
                <a:cs typeface="Helvetica"/>
              </a:rPr>
              <a:t>Numba</a:t>
            </a:r>
            <a:endParaRPr lang="en-US" dirty="0" smtClean="0">
              <a:latin typeface="Helvetica"/>
              <a:cs typeface="Helvetica"/>
            </a:endParaRP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>
                <a:latin typeface="Helvetica"/>
                <a:cs typeface="Helvetica"/>
              </a:rPr>
              <a:t>	</a:t>
            </a:r>
            <a:r>
              <a:rPr lang="en-US" dirty="0" err="1" smtClean="0">
                <a:latin typeface="Helvetica"/>
                <a:cs typeface="Helvetica"/>
              </a:rPr>
              <a:t>Numpy</a:t>
            </a:r>
            <a:endParaRPr lang="en-US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5991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Cython Is Buzzword-Compliant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Unfortunately, you cannot enjoy the benefits of type inference and compile-time error checking at the same time. If you turn on type inference and then you have a type mismatch, Cython will just declare that variable is a Python object, not a static type like you intended. Then you lose speed.</a:t>
            </a:r>
          </a:p>
        </p:txBody>
      </p:sp>
    </p:spTree>
    <p:extLst>
      <p:ext uri="{BB962C8B-B14F-4D97-AF65-F5344CB8AC3E}">
        <p14:creationId xmlns:p14="http://schemas.microsoft.com/office/powerpoint/2010/main" val="2488086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Cython Is Buzzword-Compliant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Unlike JavaScript, Cython is </a:t>
            </a:r>
            <a:r>
              <a:rPr lang="en-US" b="1" dirty="0" smtClean="0">
                <a:latin typeface="Helvetica"/>
                <a:cs typeface="Helvetica"/>
              </a:rPr>
              <a:t>relatively strongly typed.</a:t>
            </a:r>
            <a:r>
              <a:rPr lang="en-US" dirty="0" smtClean="0">
                <a:latin typeface="Helvetica"/>
                <a:cs typeface="Helvetica"/>
              </a:rPr>
              <a:t> (In JavaScript, </a:t>
            </a:r>
            <a:r>
              <a:rPr lang="en-US" dirty="0" smtClean="0">
                <a:latin typeface="Courier"/>
                <a:cs typeface="Courier"/>
              </a:rPr>
              <a:t>“5” + 6 == “56”</a:t>
            </a:r>
            <a:r>
              <a:rPr lang="en-US" dirty="0" smtClean="0">
                <a:latin typeface="Helvetica"/>
                <a:cs typeface="Helvetica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Cython is generally </a:t>
            </a:r>
            <a:r>
              <a:rPr lang="en-US" b="1" dirty="0" smtClean="0">
                <a:latin typeface="Helvetica"/>
                <a:cs typeface="Helvetica"/>
              </a:rPr>
              <a:t>type safe</a:t>
            </a:r>
            <a:r>
              <a:rPr lang="en-US" dirty="0" smtClean="0">
                <a:latin typeface="Helvetica"/>
                <a:cs typeface="Helvetica"/>
              </a:rPr>
              <a:t> and </a:t>
            </a:r>
            <a:r>
              <a:rPr lang="en-US" b="1" dirty="0" smtClean="0">
                <a:latin typeface="Helvetica"/>
                <a:cs typeface="Helvetica"/>
              </a:rPr>
              <a:t>memory safe</a:t>
            </a:r>
            <a:r>
              <a:rPr lang="en-US" dirty="0" smtClean="0">
                <a:latin typeface="Helvetica"/>
                <a:cs typeface="Helvetica"/>
              </a:rPr>
              <a:t>, so there are very few segmentation faults compared to C.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At the same time, Cython allows you to twiddle bits at a very low level using tricks like explicit type casting. Cast any variable into a </a:t>
            </a:r>
            <a:r>
              <a:rPr lang="en-US" dirty="0" smtClean="0">
                <a:latin typeface="Courier"/>
                <a:cs typeface="Courier"/>
              </a:rPr>
              <a:t>uint8_t</a:t>
            </a:r>
            <a:r>
              <a:rPr lang="en-US" dirty="0">
                <a:latin typeface="Courier"/>
                <a:cs typeface="Courier"/>
              </a:rPr>
              <a:t>*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Helvetica"/>
                <a:cs typeface="Helvetica"/>
              </a:rPr>
              <a:t>array and you can do evil bit hacking.</a:t>
            </a:r>
          </a:p>
        </p:txBody>
      </p:sp>
    </p:spTree>
    <p:extLst>
      <p:ext uri="{BB962C8B-B14F-4D97-AF65-F5344CB8AC3E}">
        <p14:creationId xmlns:p14="http://schemas.microsoft.com/office/powerpoint/2010/main" val="1672513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Cython Is Cross-Platform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I have personally used Cython on Mac OS X, Linux, and Windows, in both 32-bit and 64-bit mode. It probably supports other platforms as well.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Installing Cython on Windows can be tricky. I recommend using </a:t>
            </a:r>
            <a:r>
              <a:rPr lang="en-US" dirty="0" err="1" smtClean="0">
                <a:latin typeface="Helvetica"/>
                <a:cs typeface="Helvetica"/>
              </a:rPr>
              <a:t>MinGW</a:t>
            </a:r>
            <a:r>
              <a:rPr lang="en-US" dirty="0" smtClean="0">
                <a:latin typeface="Helvetica"/>
                <a:cs typeface="Helvetica"/>
              </a:rPr>
              <a:t> as your compiler on Windows, do not use Visual Studio.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Cython works with Python 2.7 and 3.x.</a:t>
            </a:r>
          </a:p>
        </p:txBody>
      </p:sp>
    </p:spTree>
    <p:extLst>
      <p:ext uri="{BB962C8B-B14F-4D97-AF65-F5344CB8AC3E}">
        <p14:creationId xmlns:p14="http://schemas.microsoft.com/office/powerpoint/2010/main" val="6290441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Cython: A Superset of Python?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Cython 0.19.1 is almost a strict superset of Python. That means if you have valid Python code, you can be 99% sure it will compile and run exactly the same under Cython.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One or two years ago, there were Python features that Cython did not support. They have been added.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I said 99% to be conservative. I am unaware of any exceptions.</a:t>
            </a:r>
          </a:p>
        </p:txBody>
      </p:sp>
    </p:spTree>
    <p:extLst>
      <p:ext uri="{BB962C8B-B14F-4D97-AF65-F5344CB8AC3E}">
        <p14:creationId xmlns:p14="http://schemas.microsoft.com/office/powerpoint/2010/main" val="26900804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440834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Helvetica"/>
                <a:cs typeface="Helvetica"/>
              </a:rPr>
              <a:t>Cython: An Alternative Implementation of Python?</a:t>
            </a:r>
            <a:endParaRPr lang="en-US" sz="4000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708504"/>
            <a:ext cx="8875756" cy="499255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This is debatable. Examples of genuine alternative implementations include </a:t>
            </a:r>
            <a:r>
              <a:rPr lang="en-US" b="1" dirty="0" err="1" smtClean="0">
                <a:latin typeface="Helvetica"/>
                <a:cs typeface="Helvetica"/>
              </a:rPr>
              <a:t>PyPy</a:t>
            </a:r>
            <a:r>
              <a:rPr lang="en-US" dirty="0">
                <a:latin typeface="Helvetica"/>
                <a:cs typeface="Helvetica"/>
              </a:rPr>
              <a:t> </a:t>
            </a:r>
            <a:r>
              <a:rPr lang="en-US" dirty="0" smtClean="0">
                <a:latin typeface="Helvetica"/>
                <a:cs typeface="Helvetica"/>
              </a:rPr>
              <a:t>and </a:t>
            </a:r>
            <a:r>
              <a:rPr lang="en-US" b="1" dirty="0" err="1" smtClean="0">
                <a:latin typeface="Helvetica"/>
                <a:cs typeface="Helvetica"/>
              </a:rPr>
              <a:t>Jython</a:t>
            </a:r>
            <a:r>
              <a:rPr lang="en-US" b="1" dirty="0" smtClean="0">
                <a:latin typeface="Helvetica"/>
                <a:cs typeface="Helvetica"/>
              </a:rPr>
              <a:t>,</a:t>
            </a:r>
            <a:r>
              <a:rPr lang="en-US" dirty="0" smtClean="0">
                <a:latin typeface="Helvetica"/>
                <a:cs typeface="Helvetica"/>
              </a:rPr>
              <a:t> which were written from scratch using CPython as inspiration.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Cython is actually built on top of CPython, it does not replace it. The C code generated by Cython must </a:t>
            </a:r>
            <a:r>
              <a:rPr lang="en-US" dirty="0" smtClean="0">
                <a:latin typeface="Helvetica"/>
                <a:cs typeface="Helvetica"/>
              </a:rPr>
              <a:t>be </a:t>
            </a:r>
            <a:r>
              <a:rPr lang="en-US" dirty="0" smtClean="0">
                <a:latin typeface="Courier"/>
                <a:cs typeface="Courier"/>
              </a:rPr>
              <a:t>#include “</a:t>
            </a:r>
            <a:r>
              <a:rPr lang="en-US" dirty="0" err="1" smtClean="0">
                <a:latin typeface="Courier"/>
                <a:cs typeface="Courier"/>
              </a:rPr>
              <a:t>Python.h</a:t>
            </a:r>
            <a:r>
              <a:rPr lang="en-US" dirty="0" smtClean="0">
                <a:latin typeface="Courier"/>
                <a:cs typeface="Courier"/>
              </a:rPr>
              <a:t>”</a:t>
            </a:r>
            <a:r>
              <a:rPr lang="en-US" dirty="0" smtClean="0">
                <a:latin typeface="Helvetica"/>
                <a:cs typeface="Helvetica"/>
              </a:rPr>
              <a:t>.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500755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Cython: A Python-to-C Translator?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This is also debatable. Cython does take in Python code and put out C code. However, the C code must include </a:t>
            </a:r>
            <a:r>
              <a:rPr lang="en-US" dirty="0" err="1" smtClean="0">
                <a:latin typeface="Courier"/>
                <a:cs typeface="Courier"/>
              </a:rPr>
              <a:t>Python.h</a:t>
            </a:r>
            <a:r>
              <a:rPr lang="en-US" dirty="0" smtClean="0">
                <a:latin typeface="Helvetica"/>
                <a:cs typeface="Helvetic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84975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Not Quite a Translator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800" dirty="0" smtClean="0">
                <a:latin typeface="Helvetica"/>
                <a:cs typeface="Helvetica"/>
              </a:rPr>
              <a:t>Consider the following Python code: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600" dirty="0" err="1" smtClean="0">
                <a:latin typeface="Courier"/>
                <a:cs typeface="Courier"/>
              </a:rPr>
              <a:t>new_list</a:t>
            </a:r>
            <a:r>
              <a:rPr lang="en-US" sz="2600" dirty="0" smtClean="0">
                <a:latin typeface="Courier"/>
                <a:cs typeface="Courier"/>
              </a:rPr>
              <a:t> = </a:t>
            </a:r>
            <a:r>
              <a:rPr lang="en-US" sz="2600" dirty="0" err="1" smtClean="0">
                <a:latin typeface="Courier"/>
                <a:cs typeface="Courier"/>
              </a:rPr>
              <a:t>my_list</a:t>
            </a:r>
            <a:r>
              <a:rPr lang="en-US" sz="2600" dirty="0" smtClean="0">
                <a:latin typeface="Courier"/>
                <a:cs typeface="Courier"/>
              </a:rPr>
              <a:t>[2:5]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800" dirty="0" smtClean="0">
                <a:latin typeface="Helvetica"/>
                <a:cs typeface="Helvetica"/>
              </a:rPr>
              <a:t>Cython will “translate” it into the following C </a:t>
            </a:r>
            <a:r>
              <a:rPr lang="en-US" sz="2800" dirty="0" smtClean="0">
                <a:latin typeface="Helvetica"/>
                <a:cs typeface="Helvetica"/>
              </a:rPr>
              <a:t>code*:</a:t>
            </a:r>
            <a:endParaRPr lang="en-US" sz="2800" dirty="0" smtClean="0">
              <a:latin typeface="Helvetica"/>
              <a:cs typeface="Helvetic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 err="1" smtClean="0">
                <a:latin typeface="Courier"/>
                <a:cs typeface="Courier"/>
              </a:rPr>
              <a:t>PyObject</a:t>
            </a:r>
            <a:r>
              <a:rPr lang="en-US" sz="2300" dirty="0" smtClean="0">
                <a:latin typeface="Courier"/>
                <a:cs typeface="Courier"/>
              </a:rPr>
              <a:t>* </a:t>
            </a:r>
            <a:r>
              <a:rPr lang="en-US" sz="2300" dirty="0" err="1" smtClean="0">
                <a:latin typeface="Courier"/>
                <a:cs typeface="Courier"/>
              </a:rPr>
              <a:t>new_list</a:t>
            </a:r>
            <a:r>
              <a:rPr lang="en-US" sz="2300" dirty="0" smtClean="0">
                <a:latin typeface="Courier"/>
                <a:cs typeface="Courier"/>
              </a:rPr>
              <a:t>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 err="1" smtClean="0">
                <a:latin typeface="Courier"/>
                <a:cs typeface="Courier"/>
              </a:rPr>
              <a:t>new_list</a:t>
            </a:r>
            <a:r>
              <a:rPr lang="en-US" sz="2300" dirty="0">
                <a:latin typeface="Courier"/>
                <a:cs typeface="Courier"/>
              </a:rPr>
              <a:t> = </a:t>
            </a:r>
            <a:r>
              <a:rPr lang="en-US" sz="2300" dirty="0" err="1">
                <a:latin typeface="Courier"/>
                <a:cs typeface="Courier"/>
              </a:rPr>
              <a:t>PySequence_GetSlice</a:t>
            </a:r>
            <a:r>
              <a:rPr lang="en-US" sz="2300" dirty="0">
                <a:latin typeface="Courier"/>
                <a:cs typeface="Courier"/>
              </a:rPr>
              <a:t>(</a:t>
            </a:r>
            <a:r>
              <a:rPr lang="en-US" sz="2300" dirty="0" err="1">
                <a:latin typeface="Courier"/>
                <a:cs typeface="Courier"/>
              </a:rPr>
              <a:t>my_list</a:t>
            </a:r>
            <a:r>
              <a:rPr lang="en-US" sz="2300" dirty="0" smtClean="0">
                <a:latin typeface="Courier"/>
                <a:cs typeface="Courier"/>
              </a:rPr>
              <a:t>, 2, 5</a:t>
            </a:r>
            <a:r>
              <a:rPr lang="en-US" sz="2300" dirty="0">
                <a:latin typeface="Courier"/>
                <a:cs typeface="Courier"/>
              </a:rPr>
              <a:t>)</a:t>
            </a:r>
            <a:r>
              <a:rPr lang="en-US" sz="2300" dirty="0" smtClean="0">
                <a:latin typeface="Courier"/>
                <a:cs typeface="Courier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3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Helvetica"/>
                <a:cs typeface="Helvetica"/>
              </a:rPr>
              <a:t>The function </a:t>
            </a:r>
            <a:r>
              <a:rPr lang="en-US" sz="2800" dirty="0" err="1" smtClean="0">
                <a:latin typeface="Courier"/>
                <a:cs typeface="Courier"/>
              </a:rPr>
              <a:t>PySequence_GetSlice</a:t>
            </a:r>
            <a:r>
              <a:rPr lang="en-US" sz="2800" dirty="0" smtClean="0">
                <a:latin typeface="Courier"/>
                <a:cs typeface="Courier"/>
              </a:rPr>
              <a:t>() </a:t>
            </a:r>
            <a:r>
              <a:rPr lang="en-US" sz="2800" dirty="0" smtClean="0">
                <a:latin typeface="Helvetica"/>
                <a:cs typeface="Helvetica"/>
              </a:rPr>
              <a:t>is defined in CPython, not </a:t>
            </a:r>
            <a:r>
              <a:rPr lang="en-US" sz="2800" dirty="0" err="1" smtClean="0">
                <a:latin typeface="Helvetica"/>
                <a:cs typeface="Helvetica"/>
              </a:rPr>
              <a:t>Cython</a:t>
            </a:r>
            <a:r>
              <a:rPr lang="en-US" sz="2800" dirty="0" smtClean="0">
                <a:latin typeface="Helvetica"/>
                <a:cs typeface="Helvetica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Helvetica"/>
              <a:cs typeface="Helvetic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Helvetica"/>
                <a:cs typeface="Helvetica"/>
              </a:rPr>
              <a:t>* The machine-written C code is actually far more obtuse, I have paraphrased it for clarity. For instance, </a:t>
            </a:r>
            <a:r>
              <a:rPr lang="en-US" sz="1900" dirty="0" err="1" smtClean="0">
                <a:latin typeface="Courier"/>
                <a:cs typeface="Courier"/>
              </a:rPr>
              <a:t>new_list</a:t>
            </a:r>
            <a:r>
              <a:rPr lang="en-US" sz="1900" dirty="0" smtClean="0">
                <a:latin typeface="Helvetica"/>
                <a:cs typeface="Helvetica"/>
              </a:rPr>
              <a:t> is called </a:t>
            </a:r>
            <a:r>
              <a:rPr lang="en-US" sz="1900" dirty="0" smtClean="0">
                <a:latin typeface="Courier"/>
                <a:cs typeface="Courier"/>
              </a:rPr>
              <a:t>__</a:t>
            </a:r>
            <a:r>
              <a:rPr lang="en-US" sz="1900" dirty="0" err="1" smtClean="0">
                <a:latin typeface="Courier"/>
                <a:cs typeface="Courier"/>
              </a:rPr>
              <a:t>pyx_v_new_list</a:t>
            </a:r>
            <a:r>
              <a:rPr lang="en-US" sz="1900" dirty="0" smtClean="0">
                <a:latin typeface="Helvetica"/>
                <a:cs typeface="Helvetica"/>
              </a:rPr>
              <a:t>.</a:t>
            </a:r>
            <a:endParaRPr lang="en-US" sz="19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052908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Not Quite a Translator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3000" dirty="0" smtClean="0">
                <a:latin typeface="Helvetica"/>
                <a:cs typeface="Helvetica"/>
              </a:rPr>
              <a:t>Whether </a:t>
            </a:r>
            <a:r>
              <a:rPr lang="en-US" sz="3000" dirty="0">
                <a:latin typeface="Helvetica"/>
                <a:cs typeface="Helvetica"/>
              </a:rPr>
              <a:t>it is running in the Python interpreter or being compiled by Cython, the list slice operation is being done by the same piece of code</a:t>
            </a:r>
            <a:r>
              <a:rPr lang="en-US" sz="3000" dirty="0" smtClean="0">
                <a:latin typeface="Helvetica"/>
                <a:cs typeface="Helvetica"/>
              </a:rPr>
              <a:t>. The list slice operation still requires Python objects in memory. A hypothetical “genuine” Python-to-C translator might generate C code like this: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// Original Python:  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new_list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=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my_list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[2:5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]</a:t>
            </a:r>
            <a:endParaRPr lang="en-US" sz="2800" dirty="0" smtClean="0">
              <a:latin typeface="Helvetica"/>
              <a:cs typeface="Helvetic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"/>
                <a:cs typeface="Courier"/>
              </a:rPr>
              <a:t>for (</a:t>
            </a:r>
            <a:r>
              <a:rPr lang="en-US" sz="2400" dirty="0" err="1" smtClean="0">
                <a:latin typeface="Courier"/>
                <a:cs typeface="Courier"/>
              </a:rPr>
              <a:t>i</a:t>
            </a:r>
            <a:r>
              <a:rPr lang="en-US" sz="2400" dirty="0" smtClean="0">
                <a:latin typeface="Courier"/>
                <a:cs typeface="Courier"/>
              </a:rPr>
              <a:t>=2; </a:t>
            </a:r>
            <a:r>
              <a:rPr lang="en-US" sz="2400" dirty="0" err="1" smtClean="0">
                <a:latin typeface="Courier"/>
                <a:cs typeface="Courier"/>
              </a:rPr>
              <a:t>i</a:t>
            </a:r>
            <a:r>
              <a:rPr lang="en-US" sz="2400" dirty="0" smtClean="0">
                <a:latin typeface="Courier"/>
                <a:cs typeface="Courier"/>
              </a:rPr>
              <a:t>&lt;5; </a:t>
            </a:r>
            <a:r>
              <a:rPr lang="en-US" sz="2400" dirty="0" err="1" smtClean="0">
                <a:latin typeface="Courier"/>
                <a:cs typeface="Courier"/>
              </a:rPr>
              <a:t>i</a:t>
            </a:r>
            <a:r>
              <a:rPr lang="en-US" sz="2400" dirty="0" smtClean="0">
                <a:latin typeface="Courier"/>
                <a:cs typeface="Courier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"/>
                <a:cs typeface="Courier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set_item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new_list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err="1" smtClean="0">
                <a:latin typeface="Courier"/>
                <a:cs typeface="Courier"/>
              </a:rPr>
              <a:t>i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err="1" smtClean="0">
                <a:latin typeface="Courier"/>
                <a:cs typeface="Courier"/>
              </a:rPr>
              <a:t>get_item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my_list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err="1" smtClean="0">
                <a:latin typeface="Courier"/>
                <a:cs typeface="Courier"/>
              </a:rPr>
              <a:t>i</a:t>
            </a:r>
            <a:r>
              <a:rPr lang="en-US" sz="2400" dirty="0" smtClean="0">
                <a:latin typeface="Courier"/>
                <a:cs typeface="Courier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"/>
                <a:cs typeface="Courier"/>
              </a:rPr>
              <a:t>}</a:t>
            </a:r>
            <a:endParaRPr lang="en-US" sz="2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941828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4617"/>
            <a:ext cx="7772400" cy="2607701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Helvetica"/>
                <a:cs typeface="Helvetica"/>
              </a:rPr>
              <a:t>Cython:</a:t>
            </a:r>
            <a:br>
              <a:rPr lang="en-US" sz="5400" dirty="0" smtClean="0">
                <a:latin typeface="Helvetica"/>
                <a:cs typeface="Helvetica"/>
              </a:rPr>
            </a:br>
            <a:r>
              <a:rPr lang="en-US" sz="5400" dirty="0" smtClean="0">
                <a:latin typeface="Helvetica"/>
                <a:cs typeface="Helvetica"/>
              </a:rPr>
              <a:t>Readable Like Python,</a:t>
            </a:r>
            <a:br>
              <a:rPr lang="en-US" sz="5400" dirty="0" smtClean="0">
                <a:latin typeface="Helvetica"/>
                <a:cs typeface="Helvetica"/>
              </a:rPr>
            </a:br>
            <a:r>
              <a:rPr lang="en-US" sz="5400" dirty="0" smtClean="0">
                <a:latin typeface="Helvetica"/>
                <a:cs typeface="Helvetica"/>
              </a:rPr>
              <a:t>Fast Like C</a:t>
            </a:r>
            <a:endParaRPr lang="en-US" sz="5400" dirty="0"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357" y="3519714"/>
            <a:ext cx="8291286" cy="295728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/>
                <a:cs typeface="Helvetica"/>
              </a:rPr>
              <a:t>2013-07-27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/>
                <a:cs typeface="Helvetica"/>
              </a:rPr>
              <a:t>Zak Fallows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/>
                <a:cs typeface="Helvetica"/>
              </a:rPr>
              <a:t>zakf@</a:t>
            </a:r>
            <a:r>
              <a:rPr lang="en-US" dirty="0" err="1" smtClean="0">
                <a:solidFill>
                  <a:schemeClr val="tx1"/>
                </a:solidFill>
                <a:latin typeface="Helvetica"/>
                <a:cs typeface="Helvetica"/>
              </a:rPr>
              <a:t>mit.edu</a:t>
            </a:r>
            <a:endParaRPr lang="en-US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/>
                <a:cs typeface="Helvetica"/>
              </a:rPr>
              <a:t>github.com</a:t>
            </a:r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Helvetica"/>
                <a:cs typeface="Helvetica"/>
              </a:rPr>
              <a:t>zakf</a:t>
            </a:r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/</a:t>
            </a:r>
            <a:r>
              <a:rPr lang="en-US" dirty="0" err="1" smtClean="0">
                <a:solidFill>
                  <a:schemeClr val="tx1"/>
                </a:solidFill>
                <a:latin typeface="Helvetica"/>
                <a:cs typeface="Helvetica"/>
              </a:rPr>
              <a:t>cython_talk</a:t>
            </a:r>
            <a:endParaRPr lang="en-US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Helvetica"/>
                <a:cs typeface="Helvetica"/>
              </a:rPr>
              <a:t>The GitHub repo contains these slides and working code examples.</a:t>
            </a:r>
            <a:endParaRPr lang="en-US" sz="20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610213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smtClean="0">
                <a:latin typeface="Helvetica"/>
                <a:cs typeface="Helvetica"/>
              </a:rPr>
              <a:t>Text </a:t>
            </a:r>
            <a:r>
              <a:rPr lang="en-US" dirty="0" smtClean="0">
                <a:latin typeface="Helvetica"/>
                <a:cs typeface="Helvetica"/>
              </a:rPr>
              <a:t>Title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err="1" smtClean="0">
                <a:latin typeface="Helvetica"/>
                <a:cs typeface="Helvetica"/>
              </a:rPr>
              <a:t>Lorem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ipsum</a:t>
            </a:r>
            <a:r>
              <a:rPr lang="en-US" dirty="0" smtClean="0">
                <a:latin typeface="Helvetica"/>
                <a:cs typeface="Helvetica"/>
              </a:rPr>
              <a:t> dolor sit </a:t>
            </a:r>
            <a:r>
              <a:rPr lang="en-US" dirty="0" err="1" smtClean="0">
                <a:latin typeface="Helvetica"/>
                <a:cs typeface="Helvetica"/>
              </a:rPr>
              <a:t>amet</a:t>
            </a:r>
            <a:r>
              <a:rPr lang="en-US" dirty="0" smtClean="0">
                <a:latin typeface="Helvetica"/>
                <a:cs typeface="Helvetica"/>
              </a:rPr>
              <a:t>. </a:t>
            </a:r>
            <a:r>
              <a:rPr lang="en-US" dirty="0" err="1" smtClean="0">
                <a:latin typeface="Helvetica"/>
                <a:cs typeface="Helvetica"/>
              </a:rPr>
              <a:t>Falconum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teren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gibum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ipsapracto</a:t>
            </a:r>
            <a:r>
              <a:rPr lang="en-US" dirty="0" smtClean="0">
                <a:latin typeface="Helvetica"/>
                <a:cs typeface="Helvetica"/>
              </a:rPr>
              <a:t> fid </a:t>
            </a:r>
            <a:r>
              <a:rPr lang="en-US" dirty="0" err="1" smtClean="0">
                <a:latin typeface="Helvetica"/>
                <a:cs typeface="Helvetica"/>
              </a:rPr>
              <a:t>mordor</a:t>
            </a:r>
            <a:r>
              <a:rPr lang="en-US" dirty="0" smtClean="0">
                <a:latin typeface="Helvetica"/>
                <a:cs typeface="Helvetica"/>
              </a:rPr>
              <a:t>. </a:t>
            </a:r>
            <a:r>
              <a:rPr lang="en-US" dirty="0" err="1" smtClean="0">
                <a:latin typeface="Helvetica"/>
                <a:cs typeface="Helvetica"/>
              </a:rPr>
              <a:t>Tiana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betum</a:t>
            </a:r>
            <a:r>
              <a:rPr lang="en-US" dirty="0" smtClean="0">
                <a:latin typeface="Helvetica"/>
                <a:cs typeface="Helvetica"/>
              </a:rPr>
              <a:t> di </a:t>
            </a:r>
            <a:r>
              <a:rPr lang="en-US" dirty="0" err="1" smtClean="0">
                <a:latin typeface="Helvetica"/>
                <a:cs typeface="Helvetica"/>
              </a:rPr>
              <a:t>factori</a:t>
            </a:r>
            <a:r>
              <a:rPr lang="en-US" dirty="0" smtClean="0">
                <a:latin typeface="Helvetica"/>
                <a:cs typeface="Helvetica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err="1" smtClean="0">
                <a:latin typeface="Helvetica"/>
                <a:cs typeface="Helvetica"/>
              </a:rPr>
              <a:t>Dolorem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falconis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tremo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dubi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qux</a:t>
            </a:r>
            <a:r>
              <a:rPr lang="en-US" dirty="0" smtClean="0">
                <a:latin typeface="Helvetica"/>
                <a:cs typeface="Helvetica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err="1" smtClean="0">
                <a:latin typeface="Helvetica"/>
                <a:cs typeface="Helvetica"/>
              </a:rPr>
              <a:t>Radino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tractis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yerot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gullot</a:t>
            </a:r>
            <a:r>
              <a:rPr lang="en-US" dirty="0" smtClean="0">
                <a:latin typeface="Helvetica"/>
                <a:cs typeface="Helvetica"/>
              </a:rPr>
              <a:t>. </a:t>
            </a:r>
            <a:r>
              <a:rPr lang="en-US" dirty="0" err="1" smtClean="0">
                <a:latin typeface="Helvetica"/>
                <a:cs typeface="Helvetica"/>
              </a:rPr>
              <a:t>Tromun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fe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neader</a:t>
            </a:r>
            <a:r>
              <a:rPr lang="en-US" dirty="0" smtClean="0">
                <a:latin typeface="Helvetica"/>
                <a:cs typeface="Helvetica"/>
              </a:rPr>
              <a:t> el </a:t>
            </a:r>
            <a:r>
              <a:rPr lang="en-US" dirty="0" err="1" smtClean="0">
                <a:latin typeface="Helvetica"/>
                <a:cs typeface="Helvetica"/>
              </a:rPr>
              <a:t>colunis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dractis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eurote</a:t>
            </a:r>
            <a:r>
              <a:rPr lang="en-US" dirty="0" smtClean="0">
                <a:latin typeface="Helvetica"/>
                <a:cs typeface="Helvetica"/>
              </a:rPr>
              <a:t>.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20697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Purpose 2: Wrap C Code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Helvetica"/>
                <a:cs typeface="Helvetica"/>
              </a:rPr>
              <a:t>Cython makes it easy to have Python code interact with C code.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b="1" dirty="0" smtClean="0">
                <a:latin typeface="Helvetica"/>
                <a:cs typeface="Helvetica"/>
              </a:rPr>
              <a:t>Competing Tools:</a:t>
            </a:r>
            <a:endParaRPr lang="en-US" dirty="0" smtClean="0">
              <a:latin typeface="Helvetica"/>
              <a:cs typeface="Helvetica"/>
            </a:endParaRP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>
                <a:latin typeface="Helvetica"/>
                <a:cs typeface="Helvetica"/>
              </a:rPr>
              <a:t>	</a:t>
            </a:r>
            <a:r>
              <a:rPr lang="en-US" dirty="0" err="1" smtClean="0">
                <a:latin typeface="Helvetica"/>
                <a:cs typeface="Helvetica"/>
              </a:rPr>
              <a:t>ctypes</a:t>
            </a:r>
            <a:endParaRPr lang="en-US" dirty="0" smtClean="0">
              <a:latin typeface="Helvetica"/>
              <a:cs typeface="Helvetica"/>
            </a:endParaRP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>
                <a:latin typeface="Helvetica"/>
                <a:cs typeface="Helvetica"/>
              </a:rPr>
              <a:t>	</a:t>
            </a:r>
            <a:r>
              <a:rPr lang="en-US" dirty="0" smtClean="0">
                <a:latin typeface="Helvetica"/>
                <a:cs typeface="Helvetica"/>
              </a:rPr>
              <a:t>SWIG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>
                <a:latin typeface="Helvetica"/>
                <a:cs typeface="Helvetica"/>
              </a:rPr>
              <a:t>	</a:t>
            </a:r>
            <a:r>
              <a:rPr lang="en-US" dirty="0" smtClean="0">
                <a:latin typeface="Helvetica"/>
                <a:cs typeface="Helvetica"/>
              </a:rPr>
              <a:t>Python/C API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>
                <a:latin typeface="Helvetica"/>
                <a:cs typeface="Helvetica"/>
              </a:rPr>
              <a:t>	</a:t>
            </a:r>
            <a:r>
              <a:rPr lang="en-US" dirty="0" err="1" smtClean="0">
                <a:latin typeface="Helvetica"/>
                <a:cs typeface="Helvetica"/>
              </a:rPr>
              <a:t>Boost.Python</a:t>
            </a:r>
            <a:endParaRPr lang="en-US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0119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Code Slide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tr-TR" sz="2400" dirty="0" smtClean="0">
                <a:latin typeface="Courier"/>
                <a:cs typeface="Courier"/>
              </a:rPr>
              <a:t>def </a:t>
            </a:r>
            <a:r>
              <a:rPr lang="tr-TR" sz="2400" dirty="0" err="1" smtClean="0">
                <a:latin typeface="Courier"/>
                <a:cs typeface="Courier"/>
              </a:rPr>
              <a:t>foo</a:t>
            </a:r>
            <a:r>
              <a:rPr lang="tr-TR" sz="2400" dirty="0" smtClean="0">
                <a:latin typeface="Courier"/>
                <a:cs typeface="Courier"/>
              </a:rPr>
              <a:t>(</a:t>
            </a:r>
            <a:r>
              <a:rPr lang="tr-TR" sz="2400" dirty="0" err="1" smtClean="0">
                <a:latin typeface="Courier"/>
                <a:cs typeface="Courier"/>
              </a:rPr>
              <a:t>arg</a:t>
            </a:r>
            <a:r>
              <a:rPr lang="tr-TR" sz="2400" dirty="0" smtClean="0">
                <a:latin typeface="Courier"/>
                <a:cs typeface="Courier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400" dirty="0" smtClean="0">
                <a:latin typeface="Courier"/>
                <a:cs typeface="Courier"/>
              </a:rPr>
              <a:t>    bar =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400" dirty="0" smtClean="0">
                <a:latin typeface="Courier"/>
                <a:cs typeface="Courier"/>
              </a:rPr>
              <a:t>    baz = bar + </a:t>
            </a:r>
            <a:r>
              <a:rPr lang="tr-TR" sz="2400" dirty="0" err="1" smtClean="0">
                <a:latin typeface="Courier"/>
                <a:cs typeface="Courier"/>
              </a:rPr>
              <a:t>arg</a:t>
            </a:r>
            <a:endParaRPr lang="tr-TR" sz="24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r-TR" sz="2400" dirty="0" smtClean="0">
                <a:latin typeface="Courier"/>
                <a:cs typeface="Courier"/>
              </a:rPr>
              <a:t>    </a:t>
            </a:r>
            <a:r>
              <a:rPr lang="tr-TR" sz="2400" dirty="0" err="1" smtClean="0">
                <a:latin typeface="Courier"/>
                <a:cs typeface="Courier"/>
              </a:rPr>
              <a:t>return</a:t>
            </a:r>
            <a:r>
              <a:rPr lang="tr-TR" sz="2400" dirty="0" smtClean="0">
                <a:latin typeface="Courier"/>
                <a:cs typeface="Courier"/>
              </a:rPr>
              <a:t> baz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7383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Other Purposes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85" y="1284734"/>
            <a:ext cx="8875756" cy="5416324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spcAft>
                <a:spcPts val="1800"/>
              </a:spcAft>
              <a:buAutoNum type="arabicPeriod"/>
            </a:pPr>
            <a:r>
              <a:rPr lang="en-US" dirty="0" smtClean="0">
                <a:latin typeface="Helvetica"/>
                <a:cs typeface="Helvetica"/>
              </a:rPr>
              <a:t>Make single-file </a:t>
            </a:r>
            <a:r>
              <a:rPr lang="en-US" dirty="0" err="1" smtClean="0">
                <a:latin typeface="Helvetica"/>
                <a:cs typeface="Helvetica"/>
              </a:rPr>
              <a:t>executables</a:t>
            </a:r>
            <a:r>
              <a:rPr lang="en-US" dirty="0" smtClean="0">
                <a:latin typeface="Helvetica"/>
                <a:cs typeface="Helvetica"/>
              </a:rPr>
              <a:t> (similar to </a:t>
            </a:r>
            <a:r>
              <a:rPr lang="en-US" dirty="0" err="1" smtClean="0">
                <a:latin typeface="Helvetica"/>
                <a:cs typeface="Helvetica"/>
              </a:rPr>
              <a:t>PyInstaller</a:t>
            </a:r>
            <a:r>
              <a:rPr lang="en-US" dirty="0" smtClean="0">
                <a:latin typeface="Helvetica"/>
                <a:cs typeface="Helvetica"/>
              </a:rPr>
              <a:t>)</a:t>
            </a:r>
          </a:p>
          <a:p>
            <a:pPr marL="514350" indent="-514350">
              <a:spcBef>
                <a:spcPts val="0"/>
              </a:spcBef>
              <a:spcAft>
                <a:spcPts val="1800"/>
              </a:spcAft>
              <a:buAutoNum type="arabicPeriod"/>
            </a:pPr>
            <a:r>
              <a:rPr lang="en-US" dirty="0" smtClean="0">
                <a:latin typeface="Helvetica"/>
                <a:cs typeface="Helvetica"/>
              </a:rPr>
              <a:t>Parallel processing (via </a:t>
            </a:r>
            <a:r>
              <a:rPr lang="en-US" dirty="0" err="1" smtClean="0">
                <a:latin typeface="Helvetica"/>
                <a:cs typeface="Helvetica"/>
              </a:rPr>
              <a:t>OpenMP</a:t>
            </a:r>
            <a:r>
              <a:rPr lang="en-US" dirty="0" smtClean="0">
                <a:latin typeface="Helvetica"/>
                <a:cs typeface="Helvetica"/>
              </a:rPr>
              <a:t>)*</a:t>
            </a:r>
          </a:p>
          <a:p>
            <a:pPr marL="514350" indent="-514350">
              <a:spcBef>
                <a:spcPts val="0"/>
              </a:spcBef>
              <a:spcAft>
                <a:spcPts val="1800"/>
              </a:spcAft>
              <a:buAutoNum type="arabicPeriod"/>
            </a:pPr>
            <a:r>
              <a:rPr lang="en-US" dirty="0" smtClean="0">
                <a:latin typeface="Helvetica"/>
                <a:cs typeface="Helvetica"/>
              </a:rPr>
              <a:t>Obfuscate code, if you are an evil proprietary software maker</a:t>
            </a:r>
          </a:p>
          <a:p>
            <a:pPr marL="514350" indent="-514350">
              <a:spcBef>
                <a:spcPts val="0"/>
              </a:spcBef>
              <a:spcAft>
                <a:spcPts val="1800"/>
              </a:spcAft>
              <a:buAutoNum type="arabicPeriod"/>
            </a:pPr>
            <a:r>
              <a:rPr lang="en-US" dirty="0" smtClean="0">
                <a:latin typeface="Helvetica"/>
                <a:cs typeface="Helvetica"/>
              </a:rPr>
              <a:t>Wrap C++ and Fortran code for easy access from Python</a:t>
            </a:r>
          </a:p>
          <a:p>
            <a:pPr marL="514350" indent="-514350">
              <a:spcBef>
                <a:spcPts val="0"/>
              </a:spcBef>
              <a:spcAft>
                <a:spcPts val="1800"/>
              </a:spcAft>
              <a:buAutoNum type="arabicPeriod"/>
            </a:pPr>
            <a:r>
              <a:rPr lang="en-US" dirty="0" smtClean="0">
                <a:latin typeface="Helvetica"/>
                <a:cs typeface="Helvetica"/>
              </a:rPr>
              <a:t>Wrap interpreted Python code so that C can call it (the reverse of normal)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56194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4304</TotalTime>
  <Words>4703</Words>
  <Application>Microsoft Macintosh PowerPoint</Application>
  <PresentationFormat>On-screen Show (4:3)</PresentationFormat>
  <Paragraphs>531</Paragraphs>
  <Slides>80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1" baseType="lpstr">
      <vt:lpstr>Office Theme</vt:lpstr>
      <vt:lpstr>Cython: Readable Like Python, Fast Like C</vt:lpstr>
      <vt:lpstr>Presentation License: CC-BY</vt:lpstr>
      <vt:lpstr>Talk Outline</vt:lpstr>
      <vt:lpstr>What Is Cython?</vt:lpstr>
      <vt:lpstr>What Is Cython?</vt:lpstr>
      <vt:lpstr>Talk Outline</vt:lpstr>
      <vt:lpstr>Purpose 1: Faster Code</vt:lpstr>
      <vt:lpstr>Purpose 2: Wrap C Code</vt:lpstr>
      <vt:lpstr>Other Purposes</vt:lpstr>
      <vt:lpstr>How Much Faster?</vt:lpstr>
      <vt:lpstr>How Much Faster?</vt:lpstr>
      <vt:lpstr>Cython Is Fast in Real Projects</vt:lpstr>
      <vt:lpstr>Cython Is Fast in Real Projects</vt:lpstr>
      <vt:lpstr>Cython: Readable Like Python, Fast Like C</vt:lpstr>
      <vt:lpstr>Talk Outline</vt:lpstr>
      <vt:lpstr>How Cython Works</vt:lpstr>
      <vt:lpstr>How Cython Works</vt:lpstr>
      <vt:lpstr>How Cython Works</vt:lpstr>
      <vt:lpstr>Terminology</vt:lpstr>
      <vt:lpstr>Terminology</vt:lpstr>
      <vt:lpstr>Talk Outline</vt:lpstr>
      <vt:lpstr>ex1.py: Interpreted Python</vt:lpstr>
      <vt:lpstr>ex1_t.pyx: Typed Cython</vt:lpstr>
      <vt:lpstr>Syntax: Declaring Variables</vt:lpstr>
      <vt:lpstr>Notation</vt:lpstr>
      <vt:lpstr>Statically Typed Variables</vt:lpstr>
      <vt:lpstr>Statically Typed Variables</vt:lpstr>
      <vt:lpstr>Allowable Static Types</vt:lpstr>
      <vt:lpstr>Allowable Static Types</vt:lpstr>
      <vt:lpstr>Allowable Static Types</vt:lpstr>
      <vt:lpstr>Tips for Choosing Types</vt:lpstr>
      <vt:lpstr>Tips for Choosing Types</vt:lpstr>
      <vt:lpstr>Tips for Choosing Types</vt:lpstr>
      <vt:lpstr>Helpful Resource</vt:lpstr>
      <vt:lpstr>Same Example as Before</vt:lpstr>
      <vt:lpstr>Syntax: Declaring Functions</vt:lpstr>
      <vt:lpstr>Syntax: Declaring Functions</vt:lpstr>
      <vt:lpstr>Cython in Action</vt:lpstr>
      <vt:lpstr>C Functions Are Faster</vt:lpstr>
      <vt:lpstr>How to Compile Cython</vt:lpstr>
      <vt:lpstr>Example 2: Only Online</vt:lpstr>
      <vt:lpstr>Example 3: Let’s Speed This Up</vt:lpstr>
      <vt:lpstr>Example 3: Interpreted Python</vt:lpstr>
      <vt:lpstr>Example 3: Benchmarks I</vt:lpstr>
      <vt:lpstr>ex3_u.pyx: Untyped Cython</vt:lpstr>
      <vt:lpstr>Example 3: Benchmarks II</vt:lpstr>
      <vt:lpstr>ex3_t.pyx: Typed Cython</vt:lpstr>
      <vt:lpstr>Example 3: Benchmarks III</vt:lpstr>
      <vt:lpstr>ex3_t.pyx: Add More Types</vt:lpstr>
      <vt:lpstr>Example 3: Benchmarks IV</vt:lpstr>
      <vt:lpstr>Python Functions  C Functions</vt:lpstr>
      <vt:lpstr>Example 3: Benchmarks V</vt:lpstr>
      <vt:lpstr>The cpdef Keyword</vt:lpstr>
      <vt:lpstr>The cpdef Keyword</vt:lpstr>
      <vt:lpstr>Syntax: Exceptions</vt:lpstr>
      <vt:lpstr>Exception Handling Is Cheap</vt:lpstr>
      <vt:lpstr>Syntax: Function Pointers</vt:lpstr>
      <vt:lpstr>Syntax: Function Pointers</vt:lpstr>
      <vt:lpstr>Boring Function Pointer Details</vt:lpstr>
      <vt:lpstr>cython.py -a</vt:lpstr>
      <vt:lpstr>cython.py -a</vt:lpstr>
      <vt:lpstr>Why That Line Is Slow</vt:lpstr>
      <vt:lpstr>How to Fix It</vt:lpstr>
      <vt:lpstr>Talk Outline</vt:lpstr>
      <vt:lpstr>Compiler Directives</vt:lpstr>
      <vt:lpstr>Compiler Directives</vt:lpstr>
      <vt:lpstr>Cython Optimizations</vt:lpstr>
      <vt:lpstr>Cython Optimizations</vt:lpstr>
      <vt:lpstr>Cython Is Buzzword-Compliant</vt:lpstr>
      <vt:lpstr>Cython Is Buzzword-Compliant</vt:lpstr>
      <vt:lpstr>Cython Is Buzzword-Compliant</vt:lpstr>
      <vt:lpstr>Cython Is Cross-Platform</vt:lpstr>
      <vt:lpstr>Cython: A Superset of Python?</vt:lpstr>
      <vt:lpstr>Cython: An Alternative Implementation of Python?</vt:lpstr>
      <vt:lpstr>Cython: A Python-to-C Translator?</vt:lpstr>
      <vt:lpstr>Not Quite a Translator</vt:lpstr>
      <vt:lpstr>Not Quite a Translator</vt:lpstr>
      <vt:lpstr>Cython: Readable Like Python, Fast Like C</vt:lpstr>
      <vt:lpstr>Text Title</vt:lpstr>
      <vt:lpstr>Code Slide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Cython: Readable like Python, Fast like C</dc:title>
  <dc:creator>Zak Fallows</dc:creator>
  <cp:lastModifiedBy>Zak Fallows</cp:lastModifiedBy>
  <cp:revision>365</cp:revision>
  <dcterms:created xsi:type="dcterms:W3CDTF">2013-07-22T16:28:41Z</dcterms:created>
  <dcterms:modified xsi:type="dcterms:W3CDTF">2013-07-27T13:29:43Z</dcterms:modified>
</cp:coreProperties>
</file>