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</p:sldMasterIdLst>
  <p:notesMasterIdLst>
    <p:notesMasterId r:id="rId22"/>
  </p:notesMasterIdLst>
  <p:handoutMasterIdLst>
    <p:handoutMasterId r:id="rId23"/>
  </p:handoutMasterIdLst>
  <p:sldIdLst>
    <p:sldId id="256" r:id="rId6"/>
    <p:sldId id="257" r:id="rId7"/>
    <p:sldId id="258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64" r:id="rId2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B73"/>
    <a:srgbClr val="307FE2"/>
    <a:srgbClr val="656D7D"/>
    <a:srgbClr val="6490E8"/>
    <a:srgbClr val="F19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715" autoAdjust="0"/>
  </p:normalViewPr>
  <p:slideViewPr>
    <p:cSldViewPr snapToGrid="0" snapToObjects="1">
      <p:cViewPr varScale="1">
        <p:scale>
          <a:sx n="89" d="100"/>
          <a:sy n="89" d="100"/>
        </p:scale>
        <p:origin x="41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85B9F-A54B-4AB3-B359-C1E080591790}" type="datetimeFigureOut">
              <a:rPr lang="es-ES" smtClean="0"/>
              <a:t>20/07/2017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9E2C7-A394-4EB8-8DD0-BB242317C5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162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2C0C1-F1B5-4B55-A72E-1F5F42B5742B}" type="datetimeFigureOut">
              <a:rPr lang="es-ES" smtClean="0"/>
              <a:t>20/07/2017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1F098-EC8C-44DF-96F0-00A665983B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29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776462" y="5176690"/>
            <a:ext cx="2265294" cy="673913"/>
          </a:xfrm>
          <a:prstGeom prst="rect">
            <a:avLst/>
          </a:prstGeom>
        </p:spPr>
      </p:pic>
      <p:sp>
        <p:nvSpPr>
          <p:cNvPr id="10" name="CuadroTexto 9"/>
          <p:cNvSpPr txBox="1"/>
          <p:nvPr userDrawn="1"/>
        </p:nvSpPr>
        <p:spPr>
          <a:xfrm>
            <a:off x="872840" y="6539256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738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PRIVADO Y CONFIDENCIAL </a:t>
            </a:r>
            <a:r>
              <a:rPr kumimoji="0" lang="es-ES_tradnl" altLang="es-ES_tradnl" sz="738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©  Documento propiedad de HISPASAT,S.A.</a:t>
            </a:r>
            <a:endParaRPr kumimoji="0" lang="es-ES" altLang="es-ES_tradnl" sz="738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880794" y="765527"/>
            <a:ext cx="6434406" cy="1805611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5400" b="1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 de la presentación</a:t>
            </a:r>
            <a:endParaRPr lang="es-ES_tradnl" dirty="0"/>
          </a:p>
        </p:txBody>
      </p:sp>
      <p:sp>
        <p:nvSpPr>
          <p:cNvPr id="26" name="Marcador de texto 25"/>
          <p:cNvSpPr>
            <a:spLocks noGrp="1"/>
          </p:cNvSpPr>
          <p:nvPr>
            <p:ph type="body" sz="quarter" idx="17" hasCustomPrompt="1"/>
          </p:nvPr>
        </p:nvSpPr>
        <p:spPr>
          <a:xfrm>
            <a:off x="843723" y="3061966"/>
            <a:ext cx="6434406" cy="338673"/>
          </a:xfrm>
        </p:spPr>
        <p:txBody>
          <a:bodyPr lIns="36000" tIns="0" rIns="0" bIns="0">
            <a:normAutofit/>
          </a:bodyPr>
          <a:lstStyle>
            <a:lvl1pPr marL="0" indent="0">
              <a:buFontTx/>
              <a:buNone/>
              <a:defRPr sz="2708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DEPARTAMENTO</a:t>
            </a:r>
            <a:endParaRPr lang="es-ES_tradnl" dirty="0"/>
          </a:p>
        </p:txBody>
      </p:sp>
      <p:sp>
        <p:nvSpPr>
          <p:cNvPr id="28" name="Marcador de texto 27"/>
          <p:cNvSpPr>
            <a:spLocks noGrp="1"/>
          </p:cNvSpPr>
          <p:nvPr>
            <p:ph type="body" sz="quarter" idx="18" hasCustomPrompt="1"/>
          </p:nvPr>
        </p:nvSpPr>
        <p:spPr>
          <a:xfrm>
            <a:off x="880794" y="3812959"/>
            <a:ext cx="1717406" cy="23707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err="1" smtClean="0"/>
              <a:t>Xx</a:t>
            </a:r>
            <a:r>
              <a:rPr lang="es-ES" dirty="0" smtClean="0"/>
              <a:t> / mes / 20xx</a:t>
            </a:r>
            <a:endParaRPr lang="es-ES_tradnl" dirty="0"/>
          </a:p>
        </p:txBody>
      </p:sp>
      <p:sp>
        <p:nvSpPr>
          <p:cNvPr id="32" name="Forma libre 31"/>
          <p:cNvSpPr/>
          <p:nvPr userDrawn="1"/>
        </p:nvSpPr>
        <p:spPr>
          <a:xfrm>
            <a:off x="11862175" y="2353963"/>
            <a:ext cx="312" cy="6179"/>
          </a:xfrm>
          <a:custGeom>
            <a:avLst/>
            <a:gdLst>
              <a:gd name="connsiteX0" fmla="*/ 312 w 312"/>
              <a:gd name="connsiteY0" fmla="*/ 0 h 6179"/>
              <a:gd name="connsiteX1" fmla="*/ 312 w 312"/>
              <a:gd name="connsiteY1" fmla="*/ 6179 h 6179"/>
              <a:gd name="connsiteX2" fmla="*/ 0 w 312"/>
              <a:gd name="connsiteY2" fmla="*/ 6179 h 6179"/>
              <a:gd name="connsiteX3" fmla="*/ 312 w 312"/>
              <a:gd name="connsiteY3" fmla="*/ 0 h 6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" h="6179">
                <a:moveTo>
                  <a:pt x="312" y="0"/>
                </a:moveTo>
                <a:lnTo>
                  <a:pt x="312" y="6179"/>
                </a:lnTo>
                <a:lnTo>
                  <a:pt x="0" y="6179"/>
                </a:lnTo>
                <a:lnTo>
                  <a:pt x="31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orma libre 36"/>
          <p:cNvSpPr/>
          <p:nvPr userDrawn="1"/>
        </p:nvSpPr>
        <p:spPr>
          <a:xfrm>
            <a:off x="5051458" y="1727036"/>
            <a:ext cx="7140542" cy="5145953"/>
          </a:xfrm>
          <a:custGeom>
            <a:avLst/>
            <a:gdLst>
              <a:gd name="connsiteX0" fmla="*/ 7140542 w 7140542"/>
              <a:gd name="connsiteY0" fmla="*/ 0 h 5145952"/>
              <a:gd name="connsiteX1" fmla="*/ 7140542 w 7140542"/>
              <a:gd name="connsiteY1" fmla="*/ 5145952 h 5145952"/>
              <a:gd name="connsiteX2" fmla="*/ 0 w 7140542"/>
              <a:gd name="connsiteY2" fmla="*/ 5145952 h 5145952"/>
              <a:gd name="connsiteX3" fmla="*/ 11508 w 7140542"/>
              <a:gd name="connsiteY3" fmla="*/ 5109545 h 5145952"/>
              <a:gd name="connsiteX4" fmla="*/ 6390535 w 7140542"/>
              <a:gd name="connsiteY4" fmla="*/ 37872 h 5145952"/>
              <a:gd name="connsiteX5" fmla="*/ 7140542 w 7140542"/>
              <a:gd name="connsiteY5" fmla="*/ 0 h 514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0542" h="5145952">
                <a:moveTo>
                  <a:pt x="7140542" y="0"/>
                </a:moveTo>
                <a:lnTo>
                  <a:pt x="7140542" y="5145952"/>
                </a:lnTo>
                <a:lnTo>
                  <a:pt x="0" y="5145952"/>
                </a:lnTo>
                <a:lnTo>
                  <a:pt x="11508" y="5109545"/>
                </a:lnTo>
                <a:cubicBezTo>
                  <a:pt x="947908" y="2370308"/>
                  <a:pt x="3413826" y="340173"/>
                  <a:pt x="6390535" y="37872"/>
                </a:cubicBezTo>
                <a:lnTo>
                  <a:pt x="7140542" y="0"/>
                </a:lnTo>
                <a:close/>
              </a:path>
            </a:pathLst>
          </a:custGeom>
          <a:solidFill>
            <a:srgbClr val="30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307F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42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altado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>
            <a:off x="5118132" y="3785732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20" hasCustomPrompt="1"/>
          </p:nvPr>
        </p:nvSpPr>
        <p:spPr>
          <a:xfrm>
            <a:off x="1987695" y="1780804"/>
            <a:ext cx="7709877" cy="1818227"/>
          </a:xfrm>
          <a:solidFill>
            <a:srgbClr val="307FE2"/>
          </a:solidFill>
          <a:ln w="34925">
            <a:noFill/>
          </a:ln>
        </p:spPr>
        <p:txBody>
          <a:bodyPr lIns="360000" tIns="360000" rIns="360000" bIns="360000">
            <a:spAutoFit/>
          </a:bodyPr>
          <a:lstStyle>
            <a:lvl1pPr marL="0" indent="0" algn="ctr">
              <a:spcBef>
                <a:spcPts val="0"/>
              </a:spcBef>
              <a:buClr>
                <a:srgbClr val="F19E29"/>
              </a:buClr>
              <a:buSzPct val="100000"/>
              <a:buFontTx/>
              <a:buNone/>
              <a:defRPr sz="3939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Resaltado de información relevante.</a:t>
            </a:r>
            <a:endParaRPr lang="es-ES_tradnl" dirty="0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21" hasCustomPrompt="1"/>
          </p:nvPr>
        </p:nvSpPr>
        <p:spPr>
          <a:xfrm>
            <a:off x="1987695" y="3668981"/>
            <a:ext cx="7709877" cy="1818227"/>
          </a:xfrm>
          <a:solidFill>
            <a:srgbClr val="4E5B73"/>
          </a:solidFill>
          <a:ln w="34925">
            <a:noFill/>
          </a:ln>
        </p:spPr>
        <p:txBody>
          <a:bodyPr lIns="360000" tIns="360000" rIns="360000" bIns="360000">
            <a:spAutoFit/>
          </a:bodyPr>
          <a:lstStyle>
            <a:lvl1pPr marL="0" indent="0" algn="ctr">
              <a:spcBef>
                <a:spcPts val="0"/>
              </a:spcBef>
              <a:buClr>
                <a:srgbClr val="F19E29"/>
              </a:buClr>
              <a:buSzPct val="100000"/>
              <a:buFontTx/>
              <a:buNone/>
              <a:defRPr sz="3939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Resaltado de información relevante.</a:t>
            </a:r>
            <a:endParaRPr lang="es-ES_tradnl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14" name="Conector recto 13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7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6122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altad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>
            <a:off x="5118132" y="3785732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20" hasCustomPrompt="1"/>
          </p:nvPr>
        </p:nvSpPr>
        <p:spPr>
          <a:xfrm>
            <a:off x="1987695" y="1780804"/>
            <a:ext cx="7709877" cy="1818227"/>
          </a:xfrm>
          <a:ln w="34925">
            <a:solidFill>
              <a:srgbClr val="307FE2"/>
            </a:solidFill>
          </a:ln>
        </p:spPr>
        <p:txBody>
          <a:bodyPr lIns="360000" tIns="360000" rIns="360000" bIns="360000">
            <a:spAutoFit/>
          </a:bodyPr>
          <a:lstStyle>
            <a:lvl1pPr marL="0" indent="0">
              <a:spcBef>
                <a:spcPts val="0"/>
              </a:spcBef>
              <a:buClr>
                <a:srgbClr val="F19E29"/>
              </a:buClr>
              <a:buSzPct val="100000"/>
              <a:buFontTx/>
              <a:buNone/>
              <a:defRPr sz="3939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Resaltado de información relevante.</a:t>
            </a:r>
            <a:endParaRPr lang="es-ES_tradnl" dirty="0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21" hasCustomPrompt="1"/>
          </p:nvPr>
        </p:nvSpPr>
        <p:spPr>
          <a:xfrm>
            <a:off x="1987695" y="3668981"/>
            <a:ext cx="7709877" cy="1818227"/>
          </a:xfrm>
          <a:ln w="34925">
            <a:solidFill>
              <a:srgbClr val="307FE2"/>
            </a:solidFill>
          </a:ln>
        </p:spPr>
        <p:txBody>
          <a:bodyPr lIns="360000" tIns="360000" rIns="360000" bIns="360000">
            <a:spAutoFit/>
          </a:bodyPr>
          <a:lstStyle>
            <a:lvl1pPr marL="0" indent="0">
              <a:spcBef>
                <a:spcPts val="0"/>
              </a:spcBef>
              <a:buClr>
                <a:srgbClr val="F19E29"/>
              </a:buClr>
              <a:buSzPct val="100000"/>
              <a:buFontTx/>
              <a:buNone/>
              <a:defRPr sz="3939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Resaltado de información relevante.</a:t>
            </a:r>
            <a:endParaRPr lang="es-ES_tradnl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14" name="Conector recto 13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7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8608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5118132" y="3785732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17" name="Título 1"/>
          <p:cNvSpPr txBox="1">
            <a:spLocks/>
          </p:cNvSpPr>
          <p:nvPr userDrawn="1"/>
        </p:nvSpPr>
        <p:spPr bwMode="auto">
          <a:xfrm>
            <a:off x="3223684" y="3199606"/>
            <a:ext cx="583141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4031"/>
              </a:lnSpc>
              <a:spcAft>
                <a:spcPts val="492"/>
              </a:spcAft>
            </a:pPr>
            <a:r>
              <a:rPr lang="es-ES_tradnl" sz="4923" b="1" dirty="0">
                <a:solidFill>
                  <a:schemeClr val="bg1"/>
                </a:solidFill>
                <a:latin typeface="+mn-lt"/>
                <a:cs typeface="Arial" charset="0"/>
              </a:rPr>
              <a:t>www.hispasat.es</a:t>
            </a:r>
          </a:p>
        </p:txBody>
      </p:sp>
    </p:spTree>
    <p:extLst>
      <p:ext uri="{BB962C8B-B14F-4D97-AF65-F5344CB8AC3E}">
        <p14:creationId xmlns:p14="http://schemas.microsoft.com/office/powerpoint/2010/main" val="23237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Marcador de texto 27"/>
          <p:cNvSpPr>
            <a:spLocks noGrp="1"/>
          </p:cNvSpPr>
          <p:nvPr>
            <p:ph type="body" sz="quarter" idx="32" hasCustomPrompt="1"/>
          </p:nvPr>
        </p:nvSpPr>
        <p:spPr>
          <a:xfrm>
            <a:off x="2417933" y="1483915"/>
            <a:ext cx="561600" cy="561600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1</a:t>
            </a:r>
            <a:endParaRPr lang="es-ES_tradnl" dirty="0"/>
          </a:p>
        </p:txBody>
      </p:sp>
      <p:sp>
        <p:nvSpPr>
          <p:cNvPr id="28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4815" y="346458"/>
            <a:ext cx="1431591" cy="38779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200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Sumario</a:t>
            </a:r>
            <a:endParaRPr lang="es-ES_tradnl" dirty="0"/>
          </a:p>
        </p:txBody>
      </p:sp>
      <p:sp>
        <p:nvSpPr>
          <p:cNvPr id="30" name="Marcador de texto 29"/>
          <p:cNvSpPr>
            <a:spLocks noGrp="1"/>
          </p:cNvSpPr>
          <p:nvPr>
            <p:ph type="body" sz="quarter" idx="17" hasCustomPrompt="1"/>
          </p:nvPr>
        </p:nvSpPr>
        <p:spPr>
          <a:xfrm>
            <a:off x="3134511" y="1532261"/>
            <a:ext cx="2310924" cy="4649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Capítulo 1</a:t>
            </a:r>
          </a:p>
          <a:p>
            <a:pPr lvl="0"/>
            <a:endParaRPr lang="es-ES_tradnl" dirty="0"/>
          </a:p>
        </p:txBody>
      </p:sp>
      <p:sp>
        <p:nvSpPr>
          <p:cNvPr id="31" name="Marcador de texto 29"/>
          <p:cNvSpPr>
            <a:spLocks noGrp="1"/>
          </p:cNvSpPr>
          <p:nvPr>
            <p:ph type="body" sz="quarter" idx="18" hasCustomPrompt="1"/>
          </p:nvPr>
        </p:nvSpPr>
        <p:spPr>
          <a:xfrm>
            <a:off x="3159003" y="2118581"/>
            <a:ext cx="1326686" cy="664344"/>
          </a:xfrm>
        </p:spPr>
        <p:txBody>
          <a:bodyPr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 1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Subtitular 2</a:t>
            </a:r>
          </a:p>
          <a:p>
            <a:pPr lvl="0"/>
            <a:endParaRPr lang="es-ES" dirty="0" smtClean="0"/>
          </a:p>
          <a:p>
            <a:pPr lvl="0"/>
            <a:endParaRPr lang="es-ES_tradnl" dirty="0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4" name="Conector recto 3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656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58" name="Marcador de texto 27"/>
          <p:cNvSpPr>
            <a:spLocks noGrp="1"/>
          </p:cNvSpPr>
          <p:nvPr>
            <p:ph type="body" sz="quarter" idx="38" hasCustomPrompt="1"/>
          </p:nvPr>
        </p:nvSpPr>
        <p:spPr>
          <a:xfrm>
            <a:off x="2417933" y="3026432"/>
            <a:ext cx="561600" cy="561600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2</a:t>
            </a:r>
            <a:endParaRPr lang="es-ES_tradnl" dirty="0"/>
          </a:p>
        </p:txBody>
      </p:sp>
      <p:sp>
        <p:nvSpPr>
          <p:cNvPr id="59" name="Marcador de texto 29"/>
          <p:cNvSpPr>
            <a:spLocks noGrp="1"/>
          </p:cNvSpPr>
          <p:nvPr>
            <p:ph type="body" sz="quarter" idx="39" hasCustomPrompt="1"/>
          </p:nvPr>
        </p:nvSpPr>
        <p:spPr>
          <a:xfrm>
            <a:off x="3134511" y="3074778"/>
            <a:ext cx="2310924" cy="4649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Capítulo 2</a:t>
            </a:r>
          </a:p>
          <a:p>
            <a:pPr lvl="0"/>
            <a:endParaRPr lang="es-ES_tradnl" dirty="0"/>
          </a:p>
        </p:txBody>
      </p:sp>
      <p:sp>
        <p:nvSpPr>
          <p:cNvPr id="60" name="Marcador de texto 29"/>
          <p:cNvSpPr>
            <a:spLocks noGrp="1"/>
          </p:cNvSpPr>
          <p:nvPr>
            <p:ph type="body" sz="quarter" idx="40" hasCustomPrompt="1"/>
          </p:nvPr>
        </p:nvSpPr>
        <p:spPr>
          <a:xfrm>
            <a:off x="3159003" y="3661098"/>
            <a:ext cx="1326686" cy="664344"/>
          </a:xfrm>
        </p:spPr>
        <p:txBody>
          <a:bodyPr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 1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Subtitular 2</a:t>
            </a:r>
          </a:p>
          <a:p>
            <a:pPr lvl="0"/>
            <a:endParaRPr lang="es-ES" dirty="0" smtClean="0"/>
          </a:p>
          <a:p>
            <a:pPr lvl="0"/>
            <a:endParaRPr lang="es-ES_tradnl" dirty="0"/>
          </a:p>
        </p:txBody>
      </p:sp>
      <p:sp>
        <p:nvSpPr>
          <p:cNvPr id="61" name="Marcador de texto 27"/>
          <p:cNvSpPr>
            <a:spLocks noGrp="1"/>
          </p:cNvSpPr>
          <p:nvPr>
            <p:ph type="body" sz="quarter" idx="41" hasCustomPrompt="1"/>
          </p:nvPr>
        </p:nvSpPr>
        <p:spPr>
          <a:xfrm>
            <a:off x="2417933" y="4617295"/>
            <a:ext cx="561600" cy="561600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3</a:t>
            </a:r>
            <a:endParaRPr lang="es-ES_tradnl" dirty="0"/>
          </a:p>
        </p:txBody>
      </p:sp>
      <p:sp>
        <p:nvSpPr>
          <p:cNvPr id="62" name="Marcador de texto 29"/>
          <p:cNvSpPr>
            <a:spLocks noGrp="1"/>
          </p:cNvSpPr>
          <p:nvPr>
            <p:ph type="body" sz="quarter" idx="42" hasCustomPrompt="1"/>
          </p:nvPr>
        </p:nvSpPr>
        <p:spPr>
          <a:xfrm>
            <a:off x="3134511" y="4665641"/>
            <a:ext cx="2310924" cy="4649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Capítulo 3</a:t>
            </a:r>
          </a:p>
          <a:p>
            <a:pPr lvl="0"/>
            <a:endParaRPr lang="es-ES_tradnl" dirty="0"/>
          </a:p>
        </p:txBody>
      </p:sp>
      <p:sp>
        <p:nvSpPr>
          <p:cNvPr id="63" name="Marcador de texto 29"/>
          <p:cNvSpPr>
            <a:spLocks noGrp="1"/>
          </p:cNvSpPr>
          <p:nvPr>
            <p:ph type="body" sz="quarter" idx="43" hasCustomPrompt="1"/>
          </p:nvPr>
        </p:nvSpPr>
        <p:spPr>
          <a:xfrm>
            <a:off x="3159003" y="5251961"/>
            <a:ext cx="1326686" cy="664344"/>
          </a:xfrm>
        </p:spPr>
        <p:txBody>
          <a:bodyPr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 1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Subtitular 2</a:t>
            </a:r>
          </a:p>
          <a:p>
            <a:pPr lvl="0"/>
            <a:endParaRPr lang="es-ES" dirty="0" smtClean="0"/>
          </a:p>
          <a:p>
            <a:pPr lvl="0"/>
            <a:endParaRPr lang="es-ES_tradnl" dirty="0"/>
          </a:p>
        </p:txBody>
      </p:sp>
      <p:sp>
        <p:nvSpPr>
          <p:cNvPr id="64" name="Marcador de texto 27"/>
          <p:cNvSpPr>
            <a:spLocks noGrp="1"/>
          </p:cNvSpPr>
          <p:nvPr>
            <p:ph type="body" sz="quarter" idx="44" hasCustomPrompt="1"/>
          </p:nvPr>
        </p:nvSpPr>
        <p:spPr>
          <a:xfrm>
            <a:off x="6545174" y="1483915"/>
            <a:ext cx="561600" cy="561600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4</a:t>
            </a:r>
            <a:endParaRPr lang="es-ES_tradnl" dirty="0"/>
          </a:p>
        </p:txBody>
      </p:sp>
      <p:sp>
        <p:nvSpPr>
          <p:cNvPr id="65" name="Marcador de texto 29"/>
          <p:cNvSpPr>
            <a:spLocks noGrp="1"/>
          </p:cNvSpPr>
          <p:nvPr>
            <p:ph type="body" sz="quarter" idx="45" hasCustomPrompt="1"/>
          </p:nvPr>
        </p:nvSpPr>
        <p:spPr>
          <a:xfrm>
            <a:off x="7261752" y="1532261"/>
            <a:ext cx="2310924" cy="4649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Capítulo 4</a:t>
            </a:r>
          </a:p>
          <a:p>
            <a:pPr lvl="0"/>
            <a:endParaRPr lang="es-ES_tradnl" dirty="0"/>
          </a:p>
        </p:txBody>
      </p:sp>
      <p:sp>
        <p:nvSpPr>
          <p:cNvPr id="66" name="Marcador de texto 29"/>
          <p:cNvSpPr>
            <a:spLocks noGrp="1"/>
          </p:cNvSpPr>
          <p:nvPr>
            <p:ph type="body" sz="quarter" idx="46" hasCustomPrompt="1"/>
          </p:nvPr>
        </p:nvSpPr>
        <p:spPr>
          <a:xfrm>
            <a:off x="7286244" y="2118581"/>
            <a:ext cx="1326686" cy="664344"/>
          </a:xfrm>
        </p:spPr>
        <p:txBody>
          <a:bodyPr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 1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Subtitular 2</a:t>
            </a:r>
          </a:p>
          <a:p>
            <a:pPr lvl="0"/>
            <a:endParaRPr lang="es-ES" dirty="0" smtClean="0"/>
          </a:p>
          <a:p>
            <a:pPr lvl="0"/>
            <a:endParaRPr lang="es-ES_tradnl" dirty="0"/>
          </a:p>
        </p:txBody>
      </p:sp>
      <p:sp>
        <p:nvSpPr>
          <p:cNvPr id="67" name="Marcador de texto 27"/>
          <p:cNvSpPr>
            <a:spLocks noGrp="1"/>
          </p:cNvSpPr>
          <p:nvPr>
            <p:ph type="body" sz="quarter" idx="47" hasCustomPrompt="1"/>
          </p:nvPr>
        </p:nvSpPr>
        <p:spPr>
          <a:xfrm>
            <a:off x="6545174" y="3026432"/>
            <a:ext cx="561600" cy="561600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5</a:t>
            </a:r>
            <a:endParaRPr lang="es-ES_tradnl" dirty="0"/>
          </a:p>
        </p:txBody>
      </p:sp>
      <p:sp>
        <p:nvSpPr>
          <p:cNvPr id="68" name="Marcador de texto 29"/>
          <p:cNvSpPr>
            <a:spLocks noGrp="1"/>
          </p:cNvSpPr>
          <p:nvPr>
            <p:ph type="body" sz="quarter" idx="48" hasCustomPrompt="1"/>
          </p:nvPr>
        </p:nvSpPr>
        <p:spPr>
          <a:xfrm>
            <a:off x="7261752" y="3074778"/>
            <a:ext cx="2310924" cy="4649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Capítulo 5</a:t>
            </a:r>
          </a:p>
          <a:p>
            <a:pPr lvl="0"/>
            <a:endParaRPr lang="es-ES_tradnl" dirty="0"/>
          </a:p>
        </p:txBody>
      </p:sp>
      <p:sp>
        <p:nvSpPr>
          <p:cNvPr id="69" name="Marcador de texto 29"/>
          <p:cNvSpPr>
            <a:spLocks noGrp="1"/>
          </p:cNvSpPr>
          <p:nvPr>
            <p:ph type="body" sz="quarter" idx="49" hasCustomPrompt="1"/>
          </p:nvPr>
        </p:nvSpPr>
        <p:spPr>
          <a:xfrm>
            <a:off x="7286244" y="3661098"/>
            <a:ext cx="1326686" cy="664344"/>
          </a:xfrm>
        </p:spPr>
        <p:txBody>
          <a:bodyPr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 1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Subtitular 2</a:t>
            </a:r>
          </a:p>
          <a:p>
            <a:pPr lvl="0"/>
            <a:endParaRPr lang="es-ES" dirty="0" smtClean="0"/>
          </a:p>
          <a:p>
            <a:pPr lvl="0"/>
            <a:endParaRPr lang="es-ES_tradnl" dirty="0"/>
          </a:p>
        </p:txBody>
      </p:sp>
      <p:sp>
        <p:nvSpPr>
          <p:cNvPr id="70" name="Marcador de texto 27"/>
          <p:cNvSpPr>
            <a:spLocks noGrp="1"/>
          </p:cNvSpPr>
          <p:nvPr>
            <p:ph type="body" sz="quarter" idx="50" hasCustomPrompt="1"/>
          </p:nvPr>
        </p:nvSpPr>
        <p:spPr>
          <a:xfrm>
            <a:off x="6545174" y="4617295"/>
            <a:ext cx="561600" cy="561600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6</a:t>
            </a:r>
            <a:endParaRPr lang="es-ES_tradnl" dirty="0"/>
          </a:p>
        </p:txBody>
      </p:sp>
      <p:sp>
        <p:nvSpPr>
          <p:cNvPr id="71" name="Marcador de texto 29"/>
          <p:cNvSpPr>
            <a:spLocks noGrp="1"/>
          </p:cNvSpPr>
          <p:nvPr>
            <p:ph type="body" sz="quarter" idx="51" hasCustomPrompt="1"/>
          </p:nvPr>
        </p:nvSpPr>
        <p:spPr>
          <a:xfrm>
            <a:off x="7261752" y="4665641"/>
            <a:ext cx="2310924" cy="4649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Capítulo 6</a:t>
            </a:r>
          </a:p>
          <a:p>
            <a:pPr lvl="0"/>
            <a:endParaRPr lang="es-ES_tradnl" dirty="0"/>
          </a:p>
        </p:txBody>
      </p:sp>
      <p:sp>
        <p:nvSpPr>
          <p:cNvPr id="72" name="Marcador de texto 29"/>
          <p:cNvSpPr>
            <a:spLocks noGrp="1"/>
          </p:cNvSpPr>
          <p:nvPr>
            <p:ph type="body" sz="quarter" idx="52" hasCustomPrompt="1"/>
          </p:nvPr>
        </p:nvSpPr>
        <p:spPr>
          <a:xfrm>
            <a:off x="7286244" y="5251961"/>
            <a:ext cx="1326686" cy="664344"/>
          </a:xfrm>
        </p:spPr>
        <p:txBody>
          <a:bodyPr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 1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Subtitular 2</a:t>
            </a:r>
          </a:p>
          <a:p>
            <a:pPr lvl="0"/>
            <a:endParaRPr lang="es-ES" dirty="0" smtClean="0"/>
          </a:p>
          <a:p>
            <a:pPr lvl="0"/>
            <a:endParaRPr lang="es-ES_tradnl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2853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508544" y="3364898"/>
            <a:ext cx="795600" cy="797178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FontTx/>
              <a:buNone/>
              <a:defRPr sz="48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sz="3200" b="1" dirty="0" smtClean="0">
                <a:solidFill>
                  <a:schemeClr val="bg1"/>
                </a:solidFill>
              </a:rPr>
              <a:t>1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1926204" y="6340684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547109" y="1100661"/>
            <a:ext cx="6434406" cy="180561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FontTx/>
              <a:buNone/>
              <a:defRPr sz="4800" b="1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 del</a:t>
            </a:r>
          </a:p>
          <a:p>
            <a:pPr lvl="0"/>
            <a:r>
              <a:rPr lang="es-ES_tradnl" dirty="0" smtClean="0"/>
              <a:t>capítulo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431688" y="6174915"/>
            <a:ext cx="1337151" cy="397795"/>
          </a:xfrm>
          <a:prstGeom prst="rect">
            <a:avLst/>
          </a:prstGeom>
        </p:spPr>
      </p:pic>
      <p:sp>
        <p:nvSpPr>
          <p:cNvPr id="12" name="Forma libre 11"/>
          <p:cNvSpPr/>
          <p:nvPr userDrawn="1"/>
        </p:nvSpPr>
        <p:spPr>
          <a:xfrm>
            <a:off x="5051458" y="1727036"/>
            <a:ext cx="7140542" cy="5145953"/>
          </a:xfrm>
          <a:custGeom>
            <a:avLst/>
            <a:gdLst>
              <a:gd name="connsiteX0" fmla="*/ 7140542 w 7140542"/>
              <a:gd name="connsiteY0" fmla="*/ 0 h 5145952"/>
              <a:gd name="connsiteX1" fmla="*/ 7140542 w 7140542"/>
              <a:gd name="connsiteY1" fmla="*/ 5145952 h 5145952"/>
              <a:gd name="connsiteX2" fmla="*/ 0 w 7140542"/>
              <a:gd name="connsiteY2" fmla="*/ 5145952 h 5145952"/>
              <a:gd name="connsiteX3" fmla="*/ 11508 w 7140542"/>
              <a:gd name="connsiteY3" fmla="*/ 5109545 h 5145952"/>
              <a:gd name="connsiteX4" fmla="*/ 6390535 w 7140542"/>
              <a:gd name="connsiteY4" fmla="*/ 37872 h 5145952"/>
              <a:gd name="connsiteX5" fmla="*/ 7140542 w 7140542"/>
              <a:gd name="connsiteY5" fmla="*/ 0 h 514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0542" h="5145952">
                <a:moveTo>
                  <a:pt x="7140542" y="0"/>
                </a:moveTo>
                <a:lnTo>
                  <a:pt x="7140542" y="5145952"/>
                </a:lnTo>
                <a:lnTo>
                  <a:pt x="0" y="5145952"/>
                </a:lnTo>
                <a:lnTo>
                  <a:pt x="11508" y="5109545"/>
                </a:lnTo>
                <a:cubicBezTo>
                  <a:pt x="947908" y="2370308"/>
                  <a:pt x="3413826" y="340173"/>
                  <a:pt x="6390535" y="37872"/>
                </a:cubicBezTo>
                <a:lnTo>
                  <a:pt x="7140542" y="0"/>
                </a:lnTo>
                <a:close/>
              </a:path>
            </a:pathLst>
          </a:custGeom>
          <a:solidFill>
            <a:srgbClr val="30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76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7" hasCustomPrompt="1"/>
          </p:nvPr>
        </p:nvSpPr>
        <p:spPr>
          <a:xfrm>
            <a:off x="502140" y="2893258"/>
            <a:ext cx="11241104" cy="792334"/>
          </a:xfrm>
        </p:spPr>
        <p:txBody>
          <a:bodyPr wrap="square"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ts val="1748"/>
              </a:lnSpc>
              <a:spcBef>
                <a:spcPts val="0"/>
              </a:spcBef>
              <a:spcAft>
                <a:spcPts val="1231"/>
              </a:spcAft>
              <a:buClrTx/>
              <a:buSzTx/>
              <a:buFontTx/>
              <a:buNone/>
              <a:tabLst/>
              <a:defRPr sz="1354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2pPr>
            <a:lvl3pPr marL="1125444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3pPr>
            <a:lvl4pPr marL="1688165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4pPr>
            <a:lvl5pPr marL="2250887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BODY TEXT: Cuerpo de texto para párrafos largos. Cuerpo de texto para párrafos largos. Cuerpo de texto para párrafos largos. Cuerpo de texto para párrafos largos. 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Cuerpo de texto para párrafos largos. Cuerpo de texto para párrafos largos.</a:t>
            </a:r>
            <a:endParaRPr lang="es-ES_tradnl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8" hasCustomPrompt="1"/>
          </p:nvPr>
        </p:nvSpPr>
        <p:spPr>
          <a:xfrm>
            <a:off x="518468" y="1477612"/>
            <a:ext cx="11192976" cy="268590"/>
          </a:xfrm>
        </p:spPr>
        <p:txBody>
          <a:bodyPr lIns="0" tIns="0" rIns="0" bIns="0">
            <a:normAutofit/>
          </a:bodyPr>
          <a:lstStyle>
            <a:lvl1pPr marL="211021" indent="-211021">
              <a:buClr>
                <a:srgbClr val="307FE2"/>
              </a:buClr>
              <a:buSzPct val="100000"/>
              <a:buFont typeface="Arial" charset="0"/>
              <a:buChar char="•"/>
              <a:defRPr sz="1477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Párrafos pequeños, destacados y con viñetas</a:t>
            </a:r>
          </a:p>
          <a:p>
            <a:pPr lvl="0"/>
            <a:endParaRPr lang="es-ES_tradnl" dirty="0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5118132" y="3150894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10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11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13" name="Conector recto 12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944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>
            <a:off x="5118132" y="3150894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534794" y="2437915"/>
            <a:ext cx="3959053" cy="402079"/>
          </a:xfrm>
        </p:spPr>
        <p:txBody>
          <a:bodyPr wrap="square"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ts val="1748"/>
              </a:lnSpc>
              <a:spcBef>
                <a:spcPts val="0"/>
              </a:spcBef>
              <a:spcAft>
                <a:spcPts val="1231"/>
              </a:spcAft>
              <a:buClrTx/>
              <a:buSzTx/>
              <a:buFontTx/>
              <a:buNone/>
              <a:tabLst/>
              <a:defRPr sz="1354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2pPr>
            <a:lvl3pPr marL="1125444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3pPr>
            <a:lvl4pPr marL="1688165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4pPr>
            <a:lvl5pPr marL="2250887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BODY TEXT: Cuerpo de texto de uso general. Cuerpo de texto de uso general.</a:t>
            </a:r>
            <a:endParaRPr lang="es-ES_tradnl" dirty="0"/>
          </a:p>
        </p:txBody>
      </p:sp>
      <p:pic>
        <p:nvPicPr>
          <p:cNvPr id="29" name="Imagen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30" name="Conector recto 29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6" name="Marcador de posición de imagen 15"/>
          <p:cNvSpPr>
            <a:spLocks noGrp="1"/>
          </p:cNvSpPr>
          <p:nvPr>
            <p:ph type="pic" sz="quarter" idx="22" hasCustomPrompt="1"/>
          </p:nvPr>
        </p:nvSpPr>
        <p:spPr>
          <a:xfrm>
            <a:off x="6286405" y="1422175"/>
            <a:ext cx="4573716" cy="457453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rgbClr val="307FE2"/>
                </a:solidFill>
              </a:defRPr>
            </a:lvl1pPr>
          </a:lstStyle>
          <a:p>
            <a:r>
              <a:rPr lang="es-ES" dirty="0" smtClean="0"/>
              <a:t>Las imágenes siempre tendrán forma circular</a:t>
            </a:r>
            <a:endParaRPr lang="es-ES" dirty="0"/>
          </a:p>
        </p:txBody>
      </p:sp>
      <p:sp>
        <p:nvSpPr>
          <p:cNvPr id="36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38" name="Marcador de texto 3"/>
          <p:cNvSpPr>
            <a:spLocks noGrp="1"/>
          </p:cNvSpPr>
          <p:nvPr>
            <p:ph type="body" sz="quarter" idx="23" hasCustomPrompt="1"/>
          </p:nvPr>
        </p:nvSpPr>
        <p:spPr>
          <a:xfrm>
            <a:off x="502139" y="1549063"/>
            <a:ext cx="2073110" cy="609675"/>
          </a:xfrm>
          <a:solidFill>
            <a:srgbClr val="307FE2"/>
          </a:solidFill>
        </p:spPr>
        <p:txBody>
          <a:bodyPr lIns="216000" tIns="216000" rIns="216000" bIns="216000" anchor="ctr" anchorCtr="0">
            <a:normAutofit/>
          </a:bodyPr>
          <a:lstStyle>
            <a:lvl1pPr marL="0" indent="0">
              <a:buFontTx/>
              <a:buNone/>
              <a:defRPr sz="1723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 Imagen</a:t>
            </a:r>
            <a:endParaRPr lang="es-ES_tradnl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43280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>
            <a:off x="5118132" y="3150894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12" name="Marcador de gráfico 11"/>
          <p:cNvSpPr>
            <a:spLocks noGrp="1"/>
          </p:cNvSpPr>
          <p:nvPr>
            <p:ph type="chart" sz="quarter" idx="18" hasCustomPrompt="1"/>
          </p:nvPr>
        </p:nvSpPr>
        <p:spPr>
          <a:xfrm>
            <a:off x="3943534" y="3326403"/>
            <a:ext cx="4310185" cy="29686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rgbClr val="307FE2"/>
                </a:solidFill>
                <a:latin typeface="+mn-lt"/>
              </a:defRPr>
            </a:lvl1pPr>
          </a:lstStyle>
          <a:p>
            <a:r>
              <a:rPr lang="es-ES_tradnl" dirty="0" smtClean="0"/>
              <a:t>Texto adicional</a:t>
            </a:r>
            <a:endParaRPr lang="es-ES_tradnl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9" hasCustomPrompt="1"/>
          </p:nvPr>
        </p:nvSpPr>
        <p:spPr>
          <a:xfrm>
            <a:off x="534921" y="3326783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b="1" dirty="0" smtClean="0"/>
              <a:t>COLORES RGB PARA LA GRÁFICA:</a:t>
            </a:r>
          </a:p>
        </p:txBody>
      </p:sp>
      <p:sp>
        <p:nvSpPr>
          <p:cNvPr id="17" name="Marcador de texto 13"/>
          <p:cNvSpPr>
            <a:spLocks noGrp="1"/>
          </p:cNvSpPr>
          <p:nvPr>
            <p:ph type="body" sz="quarter" idx="22" hasCustomPrompt="1"/>
          </p:nvPr>
        </p:nvSpPr>
        <p:spPr>
          <a:xfrm>
            <a:off x="534921" y="4969495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AMARILLO: 255, 173, 0</a:t>
            </a:r>
          </a:p>
        </p:txBody>
      </p:sp>
      <p:sp>
        <p:nvSpPr>
          <p:cNvPr id="18" name="Marcador de texto 13"/>
          <p:cNvSpPr>
            <a:spLocks noGrp="1"/>
          </p:cNvSpPr>
          <p:nvPr>
            <p:ph type="body" sz="quarter" idx="23" hasCustomPrompt="1"/>
          </p:nvPr>
        </p:nvSpPr>
        <p:spPr>
          <a:xfrm>
            <a:off x="534921" y="3602708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AZUL: 42, 125, 227</a:t>
            </a:r>
          </a:p>
        </p:txBody>
      </p:sp>
      <p:sp>
        <p:nvSpPr>
          <p:cNvPr id="20" name="Marcador de texto 13"/>
          <p:cNvSpPr>
            <a:spLocks noGrp="1"/>
          </p:cNvSpPr>
          <p:nvPr>
            <p:ph type="body" sz="quarter" idx="24" hasCustomPrompt="1"/>
          </p:nvPr>
        </p:nvSpPr>
        <p:spPr>
          <a:xfrm>
            <a:off x="534921" y="3841161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GRIS OSCURO: 77, 90, 115</a:t>
            </a:r>
          </a:p>
        </p:txBody>
      </p:sp>
      <p:sp>
        <p:nvSpPr>
          <p:cNvPr id="24" name="Marcador de texto 13"/>
          <p:cNvSpPr>
            <a:spLocks noGrp="1"/>
          </p:cNvSpPr>
          <p:nvPr>
            <p:ph type="body" sz="quarter" idx="26" hasCustomPrompt="1"/>
          </p:nvPr>
        </p:nvSpPr>
        <p:spPr>
          <a:xfrm>
            <a:off x="534921" y="4398396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VERDE: 76, 174, 4</a:t>
            </a:r>
          </a:p>
        </p:txBody>
      </p:sp>
      <p:sp>
        <p:nvSpPr>
          <p:cNvPr id="25" name="Marcador de texto 13"/>
          <p:cNvSpPr>
            <a:spLocks noGrp="1"/>
          </p:cNvSpPr>
          <p:nvPr>
            <p:ph type="body" sz="quarter" idx="27" hasCustomPrompt="1"/>
          </p:nvPr>
        </p:nvSpPr>
        <p:spPr>
          <a:xfrm>
            <a:off x="534921" y="4688184"/>
            <a:ext cx="3042714" cy="252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NARANJA: 255, 95, 0</a:t>
            </a:r>
          </a:p>
        </p:txBody>
      </p:sp>
      <p:sp>
        <p:nvSpPr>
          <p:cNvPr id="26" name="Marcador de texto 13"/>
          <p:cNvSpPr>
            <a:spLocks noGrp="1"/>
          </p:cNvSpPr>
          <p:nvPr>
            <p:ph type="body" sz="quarter" idx="28" hasCustomPrompt="1"/>
          </p:nvPr>
        </p:nvSpPr>
        <p:spPr>
          <a:xfrm>
            <a:off x="534921" y="5776342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AZUL: 92, 130, 165</a:t>
            </a:r>
          </a:p>
        </p:txBody>
      </p:sp>
      <p:sp>
        <p:nvSpPr>
          <p:cNvPr id="27" name="Marcador de texto 13"/>
          <p:cNvSpPr>
            <a:spLocks noGrp="1"/>
          </p:cNvSpPr>
          <p:nvPr>
            <p:ph type="body" sz="quarter" idx="29" hasCustomPrompt="1"/>
          </p:nvPr>
        </p:nvSpPr>
        <p:spPr>
          <a:xfrm>
            <a:off x="534921" y="5205243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pt-BR" dirty="0" smtClean="0"/>
              <a:t>MARRÓN: 206, 184, 136</a:t>
            </a:r>
            <a:endParaRPr lang="es-ES" dirty="0" smtClean="0"/>
          </a:p>
        </p:txBody>
      </p:sp>
      <p:sp>
        <p:nvSpPr>
          <p:cNvPr id="28" name="Marcador de texto 13"/>
          <p:cNvSpPr>
            <a:spLocks noGrp="1"/>
          </p:cNvSpPr>
          <p:nvPr>
            <p:ph type="body" sz="quarter" idx="30" hasCustomPrompt="1"/>
          </p:nvPr>
        </p:nvSpPr>
        <p:spPr>
          <a:xfrm>
            <a:off x="534921" y="5495031"/>
            <a:ext cx="3042714" cy="252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MAGENTA: 207, 87, 138</a:t>
            </a:r>
          </a:p>
        </p:txBody>
      </p:sp>
      <p:pic>
        <p:nvPicPr>
          <p:cNvPr id="29" name="Imagen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30" name="Conector recto 29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656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34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36" name="Marcador de texto 3"/>
          <p:cNvSpPr>
            <a:spLocks noGrp="1"/>
          </p:cNvSpPr>
          <p:nvPr>
            <p:ph type="body" sz="quarter" idx="32" hasCustomPrompt="1"/>
          </p:nvPr>
        </p:nvSpPr>
        <p:spPr>
          <a:xfrm>
            <a:off x="502139" y="1549063"/>
            <a:ext cx="2073110" cy="609675"/>
          </a:xfrm>
          <a:solidFill>
            <a:srgbClr val="307FE2"/>
          </a:solidFill>
        </p:spPr>
        <p:txBody>
          <a:bodyPr lIns="216000" tIns="216000" rIns="216000" bIns="216000" anchor="ctr" anchorCtr="0">
            <a:normAutofit/>
          </a:bodyPr>
          <a:lstStyle>
            <a:lvl1pPr marL="0" indent="0">
              <a:buFontTx/>
              <a:buNone/>
              <a:defRPr sz="1723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 Gráfico</a:t>
            </a:r>
            <a:endParaRPr lang="es-ES_tradnl" dirty="0"/>
          </a:p>
        </p:txBody>
      </p:sp>
      <p:sp>
        <p:nvSpPr>
          <p:cNvPr id="22" name="Marcador de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534794" y="2437915"/>
            <a:ext cx="7718925" cy="402079"/>
          </a:xfrm>
        </p:spPr>
        <p:txBody>
          <a:bodyPr wrap="square"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ts val="1748"/>
              </a:lnSpc>
              <a:spcBef>
                <a:spcPts val="0"/>
              </a:spcBef>
              <a:spcAft>
                <a:spcPts val="1231"/>
              </a:spcAft>
              <a:buClrTx/>
              <a:buSzTx/>
              <a:buFontTx/>
              <a:buNone/>
              <a:tabLst/>
              <a:defRPr sz="1354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2pPr>
            <a:lvl3pPr marL="1125444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3pPr>
            <a:lvl4pPr marL="1688165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4pPr>
            <a:lvl5pPr marL="2250887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BODY TEXT: Cuerpo de texto de uso general. Cuerpo de texto de uso general.</a:t>
            </a:r>
            <a:endParaRPr lang="es-ES_tradnl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21" name="Marcador de texto 3"/>
          <p:cNvSpPr>
            <a:spLocks noGrp="1"/>
          </p:cNvSpPr>
          <p:nvPr>
            <p:ph type="body" sz="quarter" idx="33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492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>
            <a:off x="5118132" y="3150894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3" name="Marcador de tabla 2"/>
          <p:cNvSpPr>
            <a:spLocks noGrp="1"/>
          </p:cNvSpPr>
          <p:nvPr>
            <p:ph type="tbl" sz="quarter" idx="17" hasCustomPrompt="1"/>
          </p:nvPr>
        </p:nvSpPr>
        <p:spPr>
          <a:xfrm>
            <a:off x="3887237" y="2897580"/>
            <a:ext cx="5335397" cy="333688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23" baseline="0">
                <a:solidFill>
                  <a:srgbClr val="307FE2"/>
                </a:solidFill>
                <a:latin typeface="+mn-lt"/>
              </a:defRPr>
            </a:lvl1pPr>
          </a:lstStyle>
          <a:p>
            <a:r>
              <a:rPr lang="es-ES_tradnl" dirty="0" smtClean="0"/>
              <a:t>Titular Tabla</a:t>
            </a:r>
            <a:endParaRPr lang="es-ES_tradnl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1549063"/>
            <a:ext cx="2073110" cy="609675"/>
          </a:xfrm>
          <a:solidFill>
            <a:srgbClr val="307FE2"/>
          </a:solidFill>
        </p:spPr>
        <p:txBody>
          <a:bodyPr lIns="216000" tIns="216000" rIns="216000" bIns="216000" anchor="ctr" anchorCtr="0">
            <a:normAutofit/>
          </a:bodyPr>
          <a:lstStyle>
            <a:lvl1pPr marL="0" indent="0">
              <a:buFontTx/>
              <a:buNone/>
              <a:defRPr sz="1723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 Tabla</a:t>
            </a:r>
            <a:endParaRPr lang="es-ES_tradnl" dirty="0"/>
          </a:p>
        </p:txBody>
      </p:sp>
      <p:sp>
        <p:nvSpPr>
          <p:cNvPr id="16" name="Marcador de texto 13"/>
          <p:cNvSpPr>
            <a:spLocks noGrp="1"/>
          </p:cNvSpPr>
          <p:nvPr>
            <p:ph type="body" sz="quarter" idx="22" hasCustomPrompt="1"/>
          </p:nvPr>
        </p:nvSpPr>
        <p:spPr>
          <a:xfrm>
            <a:off x="502140" y="2893174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b="1" dirty="0" smtClean="0"/>
              <a:t>COLORES RGB PARA LA TABLA:</a:t>
            </a:r>
          </a:p>
        </p:txBody>
      </p:sp>
      <p:sp>
        <p:nvSpPr>
          <p:cNvPr id="17" name="Marcador de texto 13"/>
          <p:cNvSpPr>
            <a:spLocks noGrp="1"/>
          </p:cNvSpPr>
          <p:nvPr>
            <p:ph type="body" sz="quarter" idx="23" hasCustomPrompt="1"/>
          </p:nvPr>
        </p:nvSpPr>
        <p:spPr>
          <a:xfrm>
            <a:off x="502140" y="3169099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AZUL: 42, 125, 227</a:t>
            </a:r>
          </a:p>
        </p:txBody>
      </p:sp>
      <p:sp>
        <p:nvSpPr>
          <p:cNvPr id="18" name="Marcador de texto 13"/>
          <p:cNvSpPr>
            <a:spLocks noGrp="1"/>
          </p:cNvSpPr>
          <p:nvPr>
            <p:ph type="body" sz="quarter" idx="24" hasCustomPrompt="1"/>
          </p:nvPr>
        </p:nvSpPr>
        <p:spPr>
          <a:xfrm>
            <a:off x="502140" y="3407552"/>
            <a:ext cx="3042714" cy="252000"/>
          </a:xfrm>
        </p:spPr>
        <p:txBody>
          <a:bodyPr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3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GRIS OSCURO: 77, 90, 115</a:t>
            </a:r>
          </a:p>
          <a:p>
            <a:endParaRPr lang="es-ES" dirty="0" smtClean="0"/>
          </a:p>
        </p:txBody>
      </p:sp>
      <p:sp>
        <p:nvSpPr>
          <p:cNvPr id="19" name="Marcador de texto 13"/>
          <p:cNvSpPr>
            <a:spLocks noGrp="1"/>
          </p:cNvSpPr>
          <p:nvPr>
            <p:ph type="body" sz="quarter" idx="25" hasCustomPrompt="1"/>
          </p:nvPr>
        </p:nvSpPr>
        <p:spPr>
          <a:xfrm>
            <a:off x="502140" y="3676029"/>
            <a:ext cx="3042714" cy="252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GRIS CLARO: 188, 188, 188</a:t>
            </a:r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21" name="Conector recto 20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22" name="Marcador de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502139" y="2437915"/>
            <a:ext cx="8720495" cy="402079"/>
          </a:xfrm>
        </p:spPr>
        <p:txBody>
          <a:bodyPr wrap="square"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ts val="1748"/>
              </a:lnSpc>
              <a:spcBef>
                <a:spcPts val="0"/>
              </a:spcBef>
              <a:spcAft>
                <a:spcPts val="1231"/>
              </a:spcAft>
              <a:buClrTx/>
              <a:buSzTx/>
              <a:buFontTx/>
              <a:buNone/>
              <a:tabLst/>
              <a:defRPr sz="1354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2pPr>
            <a:lvl3pPr marL="1125444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3pPr>
            <a:lvl4pPr marL="1688165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4pPr>
            <a:lvl5pPr marL="2250887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BODY TEXT: Cuerpo de texto de uso general. Cuerpo de texto de uso general.</a:t>
            </a:r>
            <a:endParaRPr lang="es-ES_tradnl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24" name="Marcador de texto 3"/>
          <p:cNvSpPr>
            <a:spLocks noGrp="1"/>
          </p:cNvSpPr>
          <p:nvPr>
            <p:ph type="body" sz="quarter" idx="26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69741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rrafos pequeños separados por lín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/>
          <p:cNvSpPr>
            <a:spLocks noGrp="1"/>
          </p:cNvSpPr>
          <p:nvPr>
            <p:ph type="body" sz="quarter" idx="18" hasCustomPrompt="1"/>
          </p:nvPr>
        </p:nvSpPr>
        <p:spPr>
          <a:xfrm>
            <a:off x="1417319" y="2270101"/>
            <a:ext cx="9842010" cy="40868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rgbClr val="F19E29"/>
              </a:buClr>
              <a:buSzPct val="100000"/>
              <a:buFont typeface="Arial" charset="0"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Párrafos destacados.</a:t>
            </a:r>
          </a:p>
          <a:p>
            <a:pPr lvl="0"/>
            <a:endParaRPr lang="es-ES_tradnl" dirty="0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20" hasCustomPrompt="1"/>
          </p:nvPr>
        </p:nvSpPr>
        <p:spPr>
          <a:xfrm>
            <a:off x="1417319" y="3330831"/>
            <a:ext cx="9842010" cy="40868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rgbClr val="F19E29"/>
              </a:buClr>
              <a:buSzPct val="100000"/>
              <a:buFont typeface="Arial" charset="0"/>
              <a:buNone/>
              <a:defRPr sz="20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Párrafos destacados.</a:t>
            </a:r>
          </a:p>
          <a:p>
            <a:pPr lvl="0"/>
            <a:endParaRPr lang="es-ES_tradnl" dirty="0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21" hasCustomPrompt="1"/>
          </p:nvPr>
        </p:nvSpPr>
        <p:spPr>
          <a:xfrm>
            <a:off x="1417319" y="4471688"/>
            <a:ext cx="9842010" cy="40868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rgbClr val="F19E29"/>
              </a:buClr>
              <a:buSzPct val="100000"/>
              <a:buFont typeface="Arial" charset="0"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Párrafos destacados.</a:t>
            </a:r>
          </a:p>
          <a:p>
            <a:pPr lvl="0"/>
            <a:endParaRPr lang="es-ES_tradnl" dirty="0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20" name="Conector recto 19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5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2860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f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14" name="Conector recto 13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8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20" name="Marcador de texto 27"/>
          <p:cNvSpPr>
            <a:spLocks noGrp="1"/>
          </p:cNvSpPr>
          <p:nvPr>
            <p:ph type="body" sz="quarter" idx="32" hasCustomPrompt="1"/>
          </p:nvPr>
        </p:nvSpPr>
        <p:spPr>
          <a:xfrm>
            <a:off x="1867426" y="1483915"/>
            <a:ext cx="2416281" cy="2416281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4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3.540</a:t>
            </a:r>
            <a:endParaRPr lang="es-ES_tradnl" dirty="0"/>
          </a:p>
        </p:txBody>
      </p:sp>
      <p:sp>
        <p:nvSpPr>
          <p:cNvPr id="21" name="Marcador de texto 27"/>
          <p:cNvSpPr>
            <a:spLocks noGrp="1"/>
          </p:cNvSpPr>
          <p:nvPr>
            <p:ph type="body" sz="quarter" idx="33" hasCustomPrompt="1"/>
          </p:nvPr>
        </p:nvSpPr>
        <p:spPr>
          <a:xfrm>
            <a:off x="7134353" y="1483914"/>
            <a:ext cx="2416281" cy="2416281"/>
          </a:xfrm>
          <a:prstGeom prst="ellipse">
            <a:avLst/>
          </a:prstGeom>
          <a:solidFill>
            <a:srgbClr val="4E5B73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4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280</a:t>
            </a:r>
            <a:endParaRPr lang="es-ES_tradnl" dirty="0"/>
          </a:p>
        </p:txBody>
      </p:sp>
      <p:sp>
        <p:nvSpPr>
          <p:cNvPr id="24" name="Marcador de texto 2"/>
          <p:cNvSpPr>
            <a:spLocks noGrp="1"/>
          </p:cNvSpPr>
          <p:nvPr>
            <p:ph type="body" sz="quarter" idx="17" hasCustomPrompt="1"/>
          </p:nvPr>
        </p:nvSpPr>
        <p:spPr>
          <a:xfrm>
            <a:off x="1357877" y="4143560"/>
            <a:ext cx="3435377" cy="792334"/>
          </a:xfrm>
        </p:spPr>
        <p:txBody>
          <a:bodyPr wrap="square"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ts val="1748"/>
              </a:lnSpc>
              <a:spcBef>
                <a:spcPts val="0"/>
              </a:spcBef>
              <a:spcAft>
                <a:spcPts val="1231"/>
              </a:spcAft>
              <a:buClrTx/>
              <a:buSzTx/>
              <a:buFontTx/>
              <a:buNone/>
              <a:tabLst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2pPr>
            <a:lvl3pPr marL="1125444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3pPr>
            <a:lvl4pPr marL="1688165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4pPr>
            <a:lvl5pPr marL="2250887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Párrafo explicativo corto</a:t>
            </a:r>
            <a:endParaRPr lang="es-ES_tradnl" dirty="0"/>
          </a:p>
        </p:txBody>
      </p:sp>
      <p:sp>
        <p:nvSpPr>
          <p:cNvPr id="25" name="Marcador de texto 2"/>
          <p:cNvSpPr>
            <a:spLocks noGrp="1"/>
          </p:cNvSpPr>
          <p:nvPr>
            <p:ph type="body" sz="quarter" idx="34" hasCustomPrompt="1"/>
          </p:nvPr>
        </p:nvSpPr>
        <p:spPr>
          <a:xfrm>
            <a:off x="6624804" y="4145208"/>
            <a:ext cx="3435377" cy="792334"/>
          </a:xfrm>
        </p:spPr>
        <p:txBody>
          <a:bodyPr wrap="square"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ts val="1748"/>
              </a:lnSpc>
              <a:spcBef>
                <a:spcPts val="0"/>
              </a:spcBef>
              <a:spcAft>
                <a:spcPts val="1231"/>
              </a:spcAft>
              <a:buClrTx/>
              <a:buSzTx/>
              <a:buFontTx/>
              <a:buNone/>
              <a:tabLst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2pPr>
            <a:lvl3pPr marL="1125444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3pPr>
            <a:lvl4pPr marL="1688165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4pPr>
            <a:lvl5pPr marL="2250887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Párrafo explicativo corto</a:t>
            </a:r>
            <a:endParaRPr lang="es-ES_tradnl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159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48FCE-C106-4E91-A898-67984B852807}" type="datetime1">
              <a:rPr lang="es-ES_tradnl" smtClean="0"/>
              <a:t>20/07/2017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940A-4DA9-FD4A-94D5-2FFB4DAD3C6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430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3" r:id="rId2"/>
    <p:sldLayoutId id="2147483679" r:id="rId3"/>
    <p:sldLayoutId id="2147483674" r:id="rId4"/>
    <p:sldLayoutId id="2147483684" r:id="rId5"/>
    <p:sldLayoutId id="2147483678" r:id="rId6"/>
    <p:sldLayoutId id="2147483680" r:id="rId7"/>
    <p:sldLayoutId id="2147483677" r:id="rId8"/>
    <p:sldLayoutId id="2147483676" r:id="rId9"/>
    <p:sldLayoutId id="2147483682" r:id="rId10"/>
    <p:sldLayoutId id="2147483681" r:id="rId11"/>
    <p:sldLayoutId id="214748368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25444" rtl="0" eaLnBrk="1" latinLnBrk="0" hangingPunct="1">
        <a:lnSpc>
          <a:spcPct val="90000"/>
        </a:lnSpc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61" indent="-281361" algn="l" defTabSz="1125444" rtl="0" eaLnBrk="1" latinLnBrk="0" hangingPunct="1">
        <a:lnSpc>
          <a:spcPct val="90000"/>
        </a:lnSpc>
        <a:spcBef>
          <a:spcPts val="1231"/>
        </a:spcBef>
        <a:buFont typeface="Arial" panose="020B0604020202020204" pitchFamily="34" charset="0"/>
        <a:buChar char="•"/>
        <a:defRPr sz="3446" kern="1200">
          <a:solidFill>
            <a:schemeClr val="tx1"/>
          </a:solidFill>
          <a:latin typeface="+mn-lt"/>
          <a:ea typeface="+mn-ea"/>
          <a:cs typeface="+mn-cs"/>
        </a:defRPr>
      </a:lvl1pPr>
      <a:lvl2pPr marL="844083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viSorribes/TotalNMS_NBI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Técnicas de utilización de NBI para </a:t>
            </a:r>
            <a:r>
              <a:rPr lang="es-ES" dirty="0" err="1" smtClean="0"/>
              <a:t>TotalNMS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Departamento BMC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" dirty="0" smtClean="0"/>
              <a:t>19/07/2017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26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/>
              <a:t>Técnicas avanzadas para aplicación real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0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665114" y="1598377"/>
            <a:ext cx="11192976" cy="2456033"/>
          </a:xfrm>
        </p:spPr>
        <p:txBody>
          <a:bodyPr>
            <a:normAutofit/>
          </a:bodyPr>
          <a:lstStyle/>
          <a:p>
            <a:r>
              <a:rPr lang="es-ES" sz="1600" dirty="0"/>
              <a:t>Técnica dirigida a nuestros departamentos, especialmente BMC y Sistemas.</a:t>
            </a:r>
          </a:p>
          <a:p>
            <a:r>
              <a:rPr lang="es-ES" sz="1600" dirty="0"/>
              <a:t>Lenguaje simple, efectivo y bien documentado. Mucho poder con poco código.</a:t>
            </a:r>
          </a:p>
          <a:p>
            <a:r>
              <a:rPr lang="es-ES" sz="1600" dirty="0"/>
              <a:t>Buenas librerías/módulos para conexión HTTP y trabajo con XML.</a:t>
            </a:r>
          </a:p>
          <a:p>
            <a:r>
              <a:rPr lang="es-ES" sz="1600" dirty="0"/>
              <a:t>Útil para desarrollo rápido de nueva funcionalidad, mediante combinación de comandos.</a:t>
            </a:r>
          </a:p>
          <a:p>
            <a:r>
              <a:rPr lang="es-ES" sz="1600" dirty="0"/>
              <a:t>Interacción con el usuario muy sencilla desde el punto de vista del programador.</a:t>
            </a:r>
          </a:p>
          <a:p>
            <a:pPr marL="0" indent="0">
              <a:buNone/>
            </a:pPr>
            <a:r>
              <a:rPr lang="es-ES" sz="1600" dirty="0"/>
              <a:t>[demo</a:t>
            </a:r>
            <a:r>
              <a:rPr lang="es-ES" sz="1600" dirty="0" smtClean="0"/>
              <a:t>]</a:t>
            </a:r>
            <a:endParaRPr lang="es-E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Python 3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 smtClean="0"/>
              <a:t>Programación eficaz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11</a:t>
            </a:fld>
            <a:endParaRPr lang="es-ES_tradnl"/>
          </a:p>
        </p:txBody>
      </p:sp>
      <p:pic>
        <p:nvPicPr>
          <p:cNvPr id="7" name="Picture 2" descr="Image result for python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757" y="4353160"/>
            <a:ext cx="5046153" cy="170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3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630610" y="1477612"/>
            <a:ext cx="11192976" cy="3301422"/>
          </a:xfrm>
        </p:spPr>
        <p:txBody>
          <a:bodyPr>
            <a:normAutofit/>
          </a:bodyPr>
          <a:lstStyle/>
          <a:p>
            <a:r>
              <a:rPr lang="es-ES" sz="1600" dirty="0"/>
              <a:t>Técnica dirigida a </a:t>
            </a:r>
            <a:r>
              <a:rPr lang="es-ES" sz="1600" dirty="0" smtClean="0"/>
              <a:t>los </a:t>
            </a:r>
            <a:r>
              <a:rPr lang="es-ES" sz="1600" dirty="0" err="1" smtClean="0"/>
              <a:t>ISPs</a:t>
            </a:r>
            <a:r>
              <a:rPr lang="es-ES" sz="1600" dirty="0" smtClean="0"/>
              <a:t> y otros clientes.</a:t>
            </a:r>
            <a:endParaRPr lang="es-ES" sz="1600" dirty="0"/>
          </a:p>
          <a:p>
            <a:r>
              <a:rPr lang="es-ES" sz="1600" dirty="0" smtClean="0"/>
              <a:t>Lenguaje muy popular, pero no excesivamente sencillo. Requiere buenos conocimientos de programación.</a:t>
            </a:r>
            <a:endParaRPr lang="es-ES" sz="1600" dirty="0"/>
          </a:p>
          <a:p>
            <a:r>
              <a:rPr lang="es-ES" sz="1600" dirty="0"/>
              <a:t>Útil </a:t>
            </a:r>
            <a:r>
              <a:rPr lang="es-ES" sz="1600" dirty="0" smtClean="0"/>
              <a:t>(y prácticamente necesario) para integración de nueva funcionalidad en páginas web.</a:t>
            </a:r>
            <a:endParaRPr lang="es-ES" sz="1600" dirty="0"/>
          </a:p>
          <a:p>
            <a:r>
              <a:rPr lang="es-ES" sz="1600" dirty="0" smtClean="0"/>
              <a:t>Interacción diseñada para el usuario.</a:t>
            </a:r>
          </a:p>
          <a:p>
            <a:endParaRPr lang="es-ES" sz="1600" dirty="0"/>
          </a:p>
          <a:p>
            <a:r>
              <a:rPr lang="es-ES" sz="1600" dirty="0" smtClean="0"/>
              <a:t>AJAX y </a:t>
            </a:r>
            <a:r>
              <a:rPr lang="es-ES" sz="1600" dirty="0" err="1" smtClean="0"/>
              <a:t>XMLHttpRequest</a:t>
            </a:r>
            <a:r>
              <a:rPr lang="es-ES" sz="1600" dirty="0" smtClean="0"/>
              <a:t>. </a:t>
            </a:r>
          </a:p>
          <a:p>
            <a:r>
              <a:rPr lang="es-ES" sz="1600" dirty="0" err="1" smtClean="0"/>
              <a:t>JQuery</a:t>
            </a:r>
            <a:endParaRPr lang="es-ES" sz="1600" dirty="0"/>
          </a:p>
          <a:p>
            <a:r>
              <a:rPr lang="es-ES" sz="1600" dirty="0" smtClean="0"/>
              <a:t>Otras posibilidades: </a:t>
            </a:r>
            <a:r>
              <a:rPr lang="es-ES" sz="1600" dirty="0" err="1" smtClean="0"/>
              <a:t>EasySoap</a:t>
            </a:r>
            <a:r>
              <a:rPr lang="es-ES" sz="1600" dirty="0" smtClean="0"/>
              <a:t> de </a:t>
            </a:r>
            <a:r>
              <a:rPr lang="es-ES" sz="1600" dirty="0" err="1" smtClean="0"/>
              <a:t>NodeJS</a:t>
            </a:r>
            <a:r>
              <a:rPr lang="es-ES" sz="1600" dirty="0" smtClean="0"/>
              <a:t>, etc.</a:t>
            </a:r>
            <a:endParaRPr lang="es-ES" sz="1600" dirty="0"/>
          </a:p>
          <a:p>
            <a:pPr marL="0" indent="0">
              <a:buNone/>
            </a:pPr>
            <a:r>
              <a:rPr lang="es-ES" sz="1600" dirty="0"/>
              <a:t>[demo</a:t>
            </a:r>
            <a:r>
              <a:rPr lang="es-ES" sz="1600" dirty="0" smtClean="0"/>
              <a:t>]</a:t>
            </a:r>
            <a:endParaRPr lang="es-E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JavaScript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 smtClean="0"/>
              <a:t>Aplicación web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12</a:t>
            </a:fld>
            <a:endParaRPr lang="es-ES_tradnl"/>
          </a:p>
        </p:txBody>
      </p:sp>
      <p:pic>
        <p:nvPicPr>
          <p:cNvPr id="4100" name="Picture 4" descr="Image result for javascrip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650" y="3209280"/>
            <a:ext cx="381000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aswar.zeytinsoft.com/wp-content/uploads/2014/05/jquery-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" t="21239" r="3770" b="18873"/>
          <a:stretch/>
        </p:blipFill>
        <p:spPr bwMode="auto">
          <a:xfrm>
            <a:off x="6544650" y="4788892"/>
            <a:ext cx="3571336" cy="114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6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Conclusión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8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552972" y="1537993"/>
            <a:ext cx="11192976" cy="4388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Lo desarrollado hasta ahora se puede utilizar de las siguientes maneras:</a:t>
            </a:r>
          </a:p>
          <a:p>
            <a:r>
              <a:rPr lang="es-ES" sz="1600" dirty="0" smtClean="0"/>
              <a:t>Para desarrollo de funciones y mayor control del NMS por parte de los equipos de </a:t>
            </a:r>
            <a:r>
              <a:rPr lang="es-ES" sz="1600" dirty="0" err="1" smtClean="0"/>
              <a:t>Hispasat</a:t>
            </a:r>
            <a:r>
              <a:rPr lang="es-ES" sz="1600" dirty="0" smtClean="0"/>
              <a:t>. </a:t>
            </a:r>
            <a:r>
              <a:rPr lang="es-ES" sz="1600" dirty="0" err="1" smtClean="0"/>
              <a:t>Ej</a:t>
            </a:r>
            <a:r>
              <a:rPr lang="es-ES" sz="1600" dirty="0" smtClean="0"/>
              <a:t>: facturación, monitorización, etc.</a:t>
            </a:r>
          </a:p>
          <a:p>
            <a:r>
              <a:rPr lang="es-ES" sz="1600" dirty="0" smtClean="0"/>
              <a:t>Para extensión de la funcionalidad de </a:t>
            </a:r>
            <a:r>
              <a:rPr lang="es-ES" sz="1600" dirty="0" err="1" smtClean="0"/>
              <a:t>TotalNMS</a:t>
            </a:r>
            <a:r>
              <a:rPr lang="es-ES" sz="1600" dirty="0" smtClean="0"/>
              <a:t> por parte de </a:t>
            </a:r>
            <a:r>
              <a:rPr lang="es-ES" sz="1600" dirty="0" err="1" smtClean="0"/>
              <a:t>Hispasat</a:t>
            </a:r>
            <a:r>
              <a:rPr lang="es-ES" sz="1600" dirty="0" smtClean="0"/>
              <a:t> y sus clientes.</a:t>
            </a:r>
          </a:p>
          <a:p>
            <a:r>
              <a:rPr lang="es-ES" sz="1600" dirty="0" smtClean="0"/>
              <a:t>Para proporcionar al cliente final más información y control sobre los servicios contratados.</a:t>
            </a:r>
          </a:p>
          <a:p>
            <a:endParaRPr lang="es-ES" sz="1600" dirty="0"/>
          </a:p>
          <a:p>
            <a:pPr marL="0" indent="0">
              <a:buNone/>
            </a:pPr>
            <a:r>
              <a:rPr lang="es-ES" sz="1600" dirty="0" smtClean="0"/>
              <a:t>A partir de ahora, se puede:</a:t>
            </a:r>
          </a:p>
          <a:p>
            <a:r>
              <a:rPr lang="es-ES" sz="1600" dirty="0" smtClean="0"/>
              <a:t>Dar un training más especializado sobre las técnicas discutidas en esta presentación.</a:t>
            </a:r>
          </a:p>
          <a:p>
            <a:r>
              <a:rPr lang="es-ES" sz="1600" dirty="0" smtClean="0"/>
              <a:t>Desarrollar nuevas funciones de interés para </a:t>
            </a:r>
            <a:r>
              <a:rPr lang="es-ES" sz="1600" dirty="0" err="1" smtClean="0"/>
              <a:t>Hispasat</a:t>
            </a:r>
            <a:r>
              <a:rPr lang="es-ES" sz="1600" dirty="0" smtClean="0"/>
              <a:t>.</a:t>
            </a:r>
          </a:p>
          <a:p>
            <a:r>
              <a:rPr lang="es-ES" sz="1600" dirty="0" smtClean="0"/>
              <a:t>Abrir el repositorio </a:t>
            </a:r>
            <a:r>
              <a:rPr lang="es-ES" sz="1600" dirty="0" err="1" smtClean="0"/>
              <a:t>GitHub</a:t>
            </a:r>
            <a:r>
              <a:rPr lang="es-ES" sz="1600" dirty="0" smtClean="0"/>
              <a:t> del proyecto a Open </a:t>
            </a:r>
            <a:r>
              <a:rPr lang="es-ES" sz="1600" dirty="0" err="1" smtClean="0"/>
              <a:t>Source</a:t>
            </a:r>
            <a:r>
              <a:rPr lang="es-ES" sz="1600" dirty="0" smtClean="0"/>
              <a:t>.</a:t>
            </a:r>
            <a:endParaRPr lang="es-ES" sz="1600" dirty="0" smtClean="0"/>
          </a:p>
          <a:p>
            <a:r>
              <a:rPr lang="es-ES" sz="1600" dirty="0" smtClean="0"/>
              <a:t>Trabajar con </a:t>
            </a:r>
            <a:r>
              <a:rPr lang="es-ES" sz="1600" dirty="0" err="1" smtClean="0"/>
              <a:t>Gilat</a:t>
            </a:r>
            <a:r>
              <a:rPr lang="es-ES" sz="1600" dirty="0" smtClean="0"/>
              <a:t> en algunas mejoras del NBI</a:t>
            </a:r>
            <a:r>
              <a:rPr lang="es-ES" sz="1600" dirty="0" smtClean="0"/>
              <a:t>.</a:t>
            </a:r>
            <a:endParaRPr lang="es-ES" sz="1600" dirty="0" smtClean="0"/>
          </a:p>
          <a:p>
            <a:r>
              <a:rPr lang="es-ES" sz="1600" dirty="0" smtClean="0"/>
              <a:t>Explorar otras técnicas conforme a necesidades emergentes.</a:t>
            </a:r>
            <a:endParaRPr lang="es-E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502139" y="494416"/>
            <a:ext cx="9858339" cy="33424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Uso, avances y mejoras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84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721727" y="1762282"/>
            <a:ext cx="9419162" cy="3249663"/>
          </a:xfrm>
        </p:spPr>
        <p:txBody>
          <a:bodyPr>
            <a:normAutofit/>
          </a:bodyPr>
          <a:lstStyle/>
          <a:p>
            <a:r>
              <a:rPr lang="es-ES" sz="1600" i="1" dirty="0"/>
              <a:t>Repositorio </a:t>
            </a:r>
            <a:r>
              <a:rPr lang="es-ES" sz="1600" i="1" dirty="0" err="1"/>
              <a:t>GitHub</a:t>
            </a:r>
            <a:r>
              <a:rPr lang="es-ES" sz="1600" i="1" dirty="0"/>
              <a:t> </a:t>
            </a:r>
            <a:r>
              <a:rPr lang="es-ES" sz="1600" i="1" dirty="0" smtClean="0"/>
              <a:t>con el manual y archivos de demonstración</a:t>
            </a:r>
            <a:r>
              <a:rPr lang="es-ES" sz="1600" dirty="0" smtClean="0"/>
              <a:t>: </a:t>
            </a:r>
            <a:r>
              <a:rPr lang="es-ES" sz="1600" u="sng" dirty="0">
                <a:hlinkClick r:id="rId2"/>
              </a:rPr>
              <a:t>https://</a:t>
            </a:r>
            <a:r>
              <a:rPr lang="es-ES" sz="1600" u="sng" dirty="0" smtClean="0">
                <a:hlinkClick r:id="rId2"/>
              </a:rPr>
              <a:t>github.com/JaviSorribes/TotalNMS_NBI</a:t>
            </a:r>
            <a:endParaRPr lang="es-ES" sz="1600" u="sng" dirty="0" smtClean="0"/>
          </a:p>
          <a:p>
            <a:pPr marL="0" indent="0">
              <a:buNone/>
            </a:pPr>
            <a:endParaRPr lang="es-ES" sz="1600" dirty="0"/>
          </a:p>
          <a:p>
            <a:r>
              <a:rPr lang="es-ES" sz="1600" i="1" dirty="0" err="1"/>
              <a:t>Gilat</a:t>
            </a:r>
            <a:r>
              <a:rPr lang="es-ES" sz="1600" i="1" dirty="0"/>
              <a:t> </a:t>
            </a:r>
            <a:r>
              <a:rPr lang="es-ES" sz="1600" i="1" dirty="0" err="1"/>
              <a:t>Satellite</a:t>
            </a:r>
            <a:r>
              <a:rPr lang="es-ES" sz="1600" i="1" dirty="0"/>
              <a:t> Networks Ltd</a:t>
            </a:r>
            <a:r>
              <a:rPr lang="es-ES" sz="1600" dirty="0"/>
              <a:t>. </a:t>
            </a:r>
            <a:r>
              <a:rPr lang="es-ES" sz="1600" dirty="0" smtClean="0"/>
              <a:t>“</a:t>
            </a:r>
            <a:r>
              <a:rPr lang="es-ES" sz="1600" dirty="0" err="1" smtClean="0"/>
              <a:t>SkyEdge</a:t>
            </a:r>
            <a:r>
              <a:rPr lang="es-ES" sz="1600" dirty="0" smtClean="0"/>
              <a:t> </a:t>
            </a:r>
            <a:r>
              <a:rPr lang="es-ES" sz="1600" dirty="0"/>
              <a:t>II-c NBI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TotalNMS</a:t>
            </a:r>
            <a:r>
              <a:rPr lang="es-ES" sz="1600" dirty="0"/>
              <a:t> in v4.0, </a:t>
            </a:r>
            <a:r>
              <a:rPr lang="es-ES" sz="1600" dirty="0" err="1"/>
              <a:t>Operator’s</a:t>
            </a:r>
            <a:r>
              <a:rPr lang="es-ES" sz="1600" dirty="0"/>
              <a:t> </a:t>
            </a:r>
            <a:r>
              <a:rPr lang="es-ES" sz="1600" dirty="0" err="1" smtClean="0"/>
              <a:t>Guide</a:t>
            </a:r>
            <a:r>
              <a:rPr lang="es-ES" sz="1600" dirty="0" smtClean="0"/>
              <a:t>”. </a:t>
            </a:r>
            <a:r>
              <a:rPr lang="es-ES_tradnl" sz="1600" dirty="0" smtClean="0"/>
              <a:t>Revisión </a:t>
            </a:r>
            <a:r>
              <a:rPr lang="es-ES_tradnl" sz="1600" dirty="0"/>
              <a:t>1.2, Junio 2016. Documento número DC-103782(C</a:t>
            </a:r>
            <a:r>
              <a:rPr lang="es-ES_tradnl" sz="1600" dirty="0" smtClean="0"/>
              <a:t>)</a:t>
            </a:r>
            <a:endParaRPr lang="es-E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502139" y="503049"/>
            <a:ext cx="9858339" cy="33424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8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2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32"/>
          </p:nvPr>
        </p:nvSpPr>
        <p:spPr>
          <a:xfrm>
            <a:off x="2417933" y="2053251"/>
            <a:ext cx="561600" cy="561600"/>
          </a:xfrm>
        </p:spPr>
        <p:txBody>
          <a:bodyPr/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Sumario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7"/>
          </p:nvPr>
        </p:nvSpPr>
        <p:spPr>
          <a:xfrm>
            <a:off x="3134511" y="2101597"/>
            <a:ext cx="2310924" cy="4649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8"/>
          </p:nvPr>
        </p:nvSpPr>
        <p:spPr>
          <a:xfrm>
            <a:off x="3159003" y="2687916"/>
            <a:ext cx="1568272" cy="892045"/>
          </a:xfrm>
        </p:spPr>
        <p:txBody>
          <a:bodyPr>
            <a:normAutofit/>
          </a:bodyPr>
          <a:lstStyle/>
          <a:p>
            <a:r>
              <a:rPr lang="es-ES" dirty="0" smtClean="0"/>
              <a:t>Objetivos</a:t>
            </a:r>
          </a:p>
          <a:p>
            <a:r>
              <a:rPr lang="es-ES" dirty="0" smtClean="0"/>
              <a:t>Introducción al NBI</a:t>
            </a:r>
          </a:p>
          <a:p>
            <a:r>
              <a:rPr lang="es-ES" dirty="0" smtClean="0"/>
              <a:t>Por qué NBI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8"/>
          </p:nvPr>
        </p:nvSpPr>
        <p:spPr>
          <a:xfrm>
            <a:off x="2417933" y="4070218"/>
            <a:ext cx="561600" cy="561600"/>
          </a:xfrm>
        </p:spPr>
        <p:txBody>
          <a:bodyPr/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9"/>
          </p:nvPr>
        </p:nvSpPr>
        <p:spPr>
          <a:xfrm>
            <a:off x="3134511" y="4118564"/>
            <a:ext cx="2310924" cy="464908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Interacción rápida y simple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40"/>
          </p:nvPr>
        </p:nvSpPr>
        <p:spPr>
          <a:xfrm>
            <a:off x="3159003" y="4704884"/>
            <a:ext cx="1326686" cy="664344"/>
          </a:xfrm>
        </p:spPr>
        <p:txBody>
          <a:bodyPr/>
          <a:lstStyle/>
          <a:p>
            <a:r>
              <a:rPr lang="es-ES" dirty="0" smtClean="0"/>
              <a:t>HTTP, XML y SOAP</a:t>
            </a:r>
          </a:p>
          <a:p>
            <a:r>
              <a:rPr lang="es-ES" dirty="0" err="1" smtClean="0"/>
              <a:t>SoapUI</a:t>
            </a:r>
            <a:endParaRPr lang="es-ES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44"/>
          </p:nvPr>
        </p:nvSpPr>
        <p:spPr>
          <a:xfrm>
            <a:off x="6545174" y="2053251"/>
            <a:ext cx="561600" cy="561600"/>
          </a:xfrm>
        </p:spPr>
        <p:txBody>
          <a:bodyPr/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45"/>
          </p:nvPr>
        </p:nvSpPr>
        <p:spPr>
          <a:xfrm>
            <a:off x="7261752" y="2101597"/>
            <a:ext cx="2310924" cy="46490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Técnicas avanzadas para aplicación real</a:t>
            </a:r>
          </a:p>
          <a:p>
            <a:endParaRPr lang="es-ES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46"/>
          </p:nvPr>
        </p:nvSpPr>
        <p:spPr>
          <a:xfrm>
            <a:off x="7286244" y="2687917"/>
            <a:ext cx="1326686" cy="664344"/>
          </a:xfrm>
        </p:spPr>
        <p:txBody>
          <a:bodyPr/>
          <a:lstStyle/>
          <a:p>
            <a:r>
              <a:rPr lang="es-ES" dirty="0"/>
              <a:t>Python3</a:t>
            </a:r>
          </a:p>
          <a:p>
            <a:r>
              <a:rPr lang="es-ES" dirty="0"/>
              <a:t>JavaScript</a:t>
            </a:r>
          </a:p>
          <a:p>
            <a:endParaRPr lang="es-ES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47"/>
          </p:nvPr>
        </p:nvSpPr>
        <p:spPr>
          <a:xfrm>
            <a:off x="6545174" y="4070218"/>
            <a:ext cx="561600" cy="561600"/>
          </a:xfrm>
        </p:spPr>
        <p:txBody>
          <a:bodyPr/>
          <a:lstStyle/>
          <a:p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48"/>
          </p:nvPr>
        </p:nvSpPr>
        <p:spPr>
          <a:xfrm>
            <a:off x="7261752" y="4118564"/>
            <a:ext cx="2310924" cy="464908"/>
          </a:xfrm>
        </p:spPr>
        <p:txBody>
          <a:bodyPr>
            <a:normAutofit/>
          </a:bodyPr>
          <a:lstStyle/>
          <a:p>
            <a:r>
              <a:rPr lang="es-ES" dirty="0" smtClean="0"/>
              <a:t>Conclusión</a:t>
            </a:r>
            <a:endParaRPr lang="es-E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49"/>
          </p:nvPr>
        </p:nvSpPr>
        <p:spPr>
          <a:xfrm>
            <a:off x="7286244" y="4704884"/>
            <a:ext cx="1900888" cy="664344"/>
          </a:xfrm>
        </p:spPr>
        <p:txBody>
          <a:bodyPr/>
          <a:lstStyle/>
          <a:p>
            <a:r>
              <a:rPr lang="es-ES" dirty="0" smtClean="0"/>
              <a:t>Uso, avances y mejoras</a:t>
            </a:r>
          </a:p>
          <a:p>
            <a:r>
              <a:rPr lang="es-ES" dirty="0" smtClean="0"/>
              <a:t>Referencias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95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687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1015981" y="1900299"/>
            <a:ext cx="10160038" cy="3465325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Los objetivos de esta presentación son: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Familiarizar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al equipo de Banda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Ancha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uno de los servicios más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potentes del nuevo HUB </a:t>
            </a:r>
            <a:r>
              <a:rPr lang="es-ES" sz="1600" dirty="0" err="1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SkyEdge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II-c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 </a:t>
            </a:r>
            <a:r>
              <a:rPr lang="es-ES" sz="1600" dirty="0" err="1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Gilat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el NBI.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Poder transmitir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esta funcionalidad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y dar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soporte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los </a:t>
            </a:r>
            <a:r>
              <a:rPr lang="es-ES" sz="1600" dirty="0" err="1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ISPs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de </a:t>
            </a:r>
            <a:r>
              <a:rPr lang="es-ES" sz="1600" dirty="0" err="1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Hispasat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que quieran utilizarla.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Mejorar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la interlocución con el dpto. de Sistemas para desarrollos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basados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 la utilización del NBI.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Disponer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 un manual simplificado de uso que facilite el entendimiento por parte del equipo de Banda Ancha.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Disponer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 un escenario real de pruebas que incluso pueda ser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avanzado por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cualquier persona dentro del equipo de Banda Ancha tras la finalización de la Beca.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Diseñar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algunas funciones NBI de interés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para clientes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reales.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Por ejemplo: cálculo de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la facturación mensual d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el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cliente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considerando distintos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costes según sus diferentes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servicios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cuota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otros factores. 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Proponer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mejoras al NBI que puedan ser implementadas por </a:t>
            </a:r>
            <a:r>
              <a:rPr lang="es-ES" sz="1600" dirty="0" err="1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Gilat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en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futuros lanzamientos.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502139" y="494411"/>
            <a:ext cx="9858339" cy="33424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363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518468" y="1339595"/>
            <a:ext cx="11192976" cy="1576139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 err="1" smtClean="0"/>
              <a:t>NorthBound</a:t>
            </a:r>
            <a:r>
              <a:rPr lang="es-ES" sz="1600" dirty="0" smtClean="0"/>
              <a:t> Interface: </a:t>
            </a:r>
          </a:p>
          <a:p>
            <a:r>
              <a:rPr lang="es-ES" sz="1600" dirty="0" smtClean="0"/>
              <a:t>Interacción directa con el NMS de </a:t>
            </a:r>
            <a:r>
              <a:rPr lang="es-ES" sz="1600" dirty="0" err="1" smtClean="0"/>
              <a:t>Sky</a:t>
            </a:r>
            <a:r>
              <a:rPr lang="es-ES" sz="1600" dirty="0" smtClean="0"/>
              <a:t>-C mediante comandos, sin necesidad de usar la interfaz gráfica </a:t>
            </a:r>
            <a:r>
              <a:rPr lang="es-ES" sz="1600" dirty="0" err="1" smtClean="0"/>
              <a:t>TotalNMS</a:t>
            </a:r>
            <a:r>
              <a:rPr lang="es-ES" sz="1600" dirty="0" smtClean="0"/>
              <a:t>.</a:t>
            </a:r>
          </a:p>
          <a:p>
            <a:r>
              <a:rPr lang="es-ES" sz="1600" dirty="0" smtClean="0"/>
              <a:t>HTTP + SOAP</a:t>
            </a:r>
          </a:p>
          <a:p>
            <a:pPr marL="0" indent="0">
              <a:buNone/>
            </a:pPr>
            <a:r>
              <a:rPr lang="es-ES" sz="1600" i="1" dirty="0"/>
              <a:t>“</a:t>
            </a:r>
            <a:r>
              <a:rPr lang="es-ES" sz="1600" i="1" dirty="0" err="1"/>
              <a:t>SkyEdge</a:t>
            </a:r>
            <a:r>
              <a:rPr lang="es-ES" sz="1600" i="1" dirty="0"/>
              <a:t> II-c NBI </a:t>
            </a:r>
            <a:r>
              <a:rPr lang="es-ES" sz="1600" i="1" dirty="0" err="1"/>
              <a:t>for</a:t>
            </a:r>
            <a:r>
              <a:rPr lang="es-ES" sz="1600" i="1" dirty="0"/>
              <a:t> </a:t>
            </a:r>
            <a:r>
              <a:rPr lang="es-ES" sz="1600" i="1" dirty="0" err="1"/>
              <a:t>TotalNMS</a:t>
            </a:r>
            <a:r>
              <a:rPr lang="es-ES" sz="1600" i="1" dirty="0"/>
              <a:t> in v4.0, </a:t>
            </a:r>
            <a:r>
              <a:rPr lang="es-ES" sz="1600" i="1" dirty="0" err="1"/>
              <a:t>Operator’s</a:t>
            </a:r>
            <a:r>
              <a:rPr lang="es-ES" sz="1600" i="1" dirty="0"/>
              <a:t> </a:t>
            </a:r>
            <a:r>
              <a:rPr lang="es-ES" sz="1600" i="1" dirty="0" err="1"/>
              <a:t>Guide</a:t>
            </a:r>
            <a:r>
              <a:rPr lang="es-ES" sz="1600" i="1" dirty="0"/>
              <a:t>”</a:t>
            </a:r>
            <a:r>
              <a:rPr lang="es-ES" sz="1600" dirty="0"/>
              <a:t> del 21 de junio de 2016 de </a:t>
            </a:r>
            <a:r>
              <a:rPr lang="es-ES" sz="1600" dirty="0" err="1"/>
              <a:t>Gilat</a:t>
            </a:r>
            <a:endParaRPr lang="es-ES" sz="1600" dirty="0" smtClean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502139" y="494425"/>
            <a:ext cx="9858339" cy="33424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Introducción al NBI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5</a:t>
            </a:fld>
            <a:endParaRPr lang="es-ES_tradn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59" y="2786322"/>
            <a:ext cx="4957309" cy="34851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8" y="3288080"/>
            <a:ext cx="5507245" cy="248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690992" y="1607004"/>
            <a:ext cx="10764886" cy="39138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/>
              <a:t>Pros:</a:t>
            </a:r>
          </a:p>
          <a:p>
            <a:pPr lvl="0"/>
            <a:r>
              <a:rPr lang="es-ES" sz="1600" dirty="0"/>
              <a:t>Mayor flexibilidad para proporcionar una mejor experiencia al usuario.</a:t>
            </a:r>
          </a:p>
          <a:p>
            <a:pPr lvl="0"/>
            <a:r>
              <a:rPr lang="es-ES" sz="1600" dirty="0"/>
              <a:t>Capacidad de combinar funciones, creando nueva funcionalidad avanzada.</a:t>
            </a:r>
          </a:p>
          <a:p>
            <a:pPr lvl="0"/>
            <a:r>
              <a:rPr lang="es-ES" sz="1600" dirty="0"/>
              <a:t>Control preciso del NMS.</a:t>
            </a:r>
          </a:p>
          <a:p>
            <a:pPr lvl="0"/>
            <a:r>
              <a:rPr lang="es-ES" sz="1600" dirty="0"/>
              <a:t>Facilidad para automatizar la funcionalidad.</a:t>
            </a:r>
          </a:p>
          <a:p>
            <a:pPr lvl="0"/>
            <a:r>
              <a:rPr lang="es-ES" sz="1600" dirty="0"/>
              <a:t>Integración sencilla y mecánica dentro de aplicaciones, mediante un sistema de peticiones y respuestas entre cliente y servidor.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 smtClean="0"/>
              <a:t>Contras:</a:t>
            </a:r>
            <a:r>
              <a:rPr lang="es-ES" sz="1600" dirty="0"/>
              <a:t> </a:t>
            </a:r>
          </a:p>
          <a:p>
            <a:pPr lvl="0"/>
            <a:r>
              <a:rPr lang="es-ES" sz="1600" dirty="0"/>
              <a:t>Restricción del NBI al protocolo SOAP como método único.</a:t>
            </a:r>
          </a:p>
          <a:p>
            <a:pPr lvl="0"/>
            <a:r>
              <a:rPr lang="es-ES" sz="1600" dirty="0"/>
              <a:t>Ligera incomodidad a la hora de inspeccionar un elemento XML en formato SOAP para acceder a la parte relevante.</a:t>
            </a:r>
          </a:p>
          <a:p>
            <a:pPr lvl="0"/>
            <a:r>
              <a:rPr lang="es-ES" sz="1600" dirty="0"/>
              <a:t>Acceso completo al servidor, con los peligros de seguridad que esto conlleva.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Por qué NBI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18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>
          <a:xfrm>
            <a:off x="547109" y="1100661"/>
            <a:ext cx="7113148" cy="1805611"/>
          </a:xfrm>
        </p:spPr>
        <p:txBody>
          <a:bodyPr/>
          <a:lstStyle/>
          <a:p>
            <a:r>
              <a:rPr lang="es-ES" dirty="0"/>
              <a:t>Interacción rápida </a:t>
            </a:r>
            <a:r>
              <a:rPr lang="es-ES" dirty="0" smtClean="0"/>
              <a:t>y </a:t>
            </a:r>
            <a:r>
              <a:rPr lang="es-ES" dirty="0"/>
              <a:t>simple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37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1183238" y="1763892"/>
            <a:ext cx="8496137" cy="1602018"/>
          </a:xfrm>
        </p:spPr>
        <p:txBody>
          <a:bodyPr>
            <a:normAutofit/>
          </a:bodyPr>
          <a:lstStyle/>
          <a:p>
            <a:r>
              <a:rPr lang="es-ES" sz="1600" dirty="0" smtClean="0"/>
              <a:t>Protocolo SOAP (Simple </a:t>
            </a:r>
            <a:r>
              <a:rPr lang="es-ES" sz="1600" dirty="0" err="1" smtClean="0"/>
              <a:t>Object</a:t>
            </a:r>
            <a:r>
              <a:rPr lang="es-ES" sz="1600" dirty="0" smtClean="0"/>
              <a:t> Access </a:t>
            </a:r>
            <a:r>
              <a:rPr lang="es-ES" sz="1600" dirty="0" err="1" smtClean="0"/>
              <a:t>Protocol</a:t>
            </a:r>
            <a:r>
              <a:rPr lang="es-ES" sz="1600" dirty="0" smtClean="0"/>
              <a:t>): mensajes XML entre cliente y servidor.</a:t>
            </a:r>
          </a:p>
          <a:p>
            <a:pPr marL="0" indent="0">
              <a:buNone/>
            </a:pPr>
            <a:r>
              <a:rPr lang="es-ES" sz="1600" dirty="0" smtClean="0">
                <a:sym typeface="Wingdings" panose="05000000000000000000" pitchFamily="2" charset="2"/>
              </a:rPr>
              <a:t>	 </a:t>
            </a:r>
            <a:r>
              <a:rPr lang="es-ES" sz="1600" dirty="0" smtClean="0"/>
              <a:t>A través de métodos POST de HTTP/HTTPS.</a:t>
            </a:r>
          </a:p>
          <a:p>
            <a:pPr marL="0" indent="0">
              <a:buNone/>
            </a:pPr>
            <a:endParaRPr lang="es-ES" sz="1600" dirty="0" smtClean="0"/>
          </a:p>
          <a:p>
            <a:r>
              <a:rPr lang="es-ES" sz="1600" dirty="0" smtClean="0"/>
              <a:t>WSDL (Web </a:t>
            </a:r>
            <a:r>
              <a:rPr lang="es-ES" sz="1600" dirty="0" err="1" smtClean="0"/>
              <a:t>Services</a:t>
            </a:r>
            <a:r>
              <a:rPr lang="es-ES" sz="1600" dirty="0" smtClean="0"/>
              <a:t> </a:t>
            </a:r>
            <a:r>
              <a:rPr lang="es-ES" sz="1600" dirty="0" err="1" smtClean="0"/>
              <a:t>Definition</a:t>
            </a:r>
            <a:r>
              <a:rPr lang="es-ES" sz="1600" dirty="0" smtClean="0"/>
              <a:t> </a:t>
            </a:r>
            <a:r>
              <a:rPr lang="es-ES" sz="1600" dirty="0" err="1" smtClean="0"/>
              <a:t>Language</a:t>
            </a:r>
            <a:r>
              <a:rPr lang="es-ES" sz="1600" dirty="0" smtClean="0"/>
              <a:t>): define el formato de los mensajes [mostrar en servidor]</a:t>
            </a:r>
            <a:endParaRPr lang="es-E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502139" y="503049"/>
            <a:ext cx="9858339" cy="33424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HTTP, XML y SOAP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8</a:t>
            </a:fld>
            <a:endParaRPr lang="es-ES_tradnl"/>
          </a:p>
        </p:txBody>
      </p:sp>
      <p:pic>
        <p:nvPicPr>
          <p:cNvPr id="1026" name="Picture 2" descr="https://www.soapui.org/soapui/media/images/dojo/REST_vs_Soa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t="60081" r="12121"/>
          <a:stretch/>
        </p:blipFill>
        <p:spPr bwMode="auto">
          <a:xfrm>
            <a:off x="2536794" y="4158473"/>
            <a:ext cx="5909794" cy="168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36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518468" y="1715079"/>
            <a:ext cx="2449019" cy="1878064"/>
          </a:xfrm>
        </p:spPr>
        <p:txBody>
          <a:bodyPr>
            <a:normAutofit/>
          </a:bodyPr>
          <a:lstStyle/>
          <a:p>
            <a:r>
              <a:rPr lang="es-ES" sz="1600" dirty="0" smtClean="0"/>
              <a:t>Útil para familiarización y comprobaciones</a:t>
            </a:r>
          </a:p>
          <a:p>
            <a:r>
              <a:rPr lang="es-ES" sz="1600" dirty="0" smtClean="0"/>
              <a:t>Preparación automática a partir de WSDL</a:t>
            </a:r>
          </a:p>
          <a:p>
            <a:r>
              <a:rPr lang="es-ES" sz="1600" dirty="0" smtClean="0"/>
              <a:t>Vista de XML y de HTTP</a:t>
            </a:r>
          </a:p>
          <a:p>
            <a:pPr marL="0" indent="0">
              <a:buNone/>
            </a:pPr>
            <a:r>
              <a:rPr lang="es-ES" sz="1600" dirty="0" smtClean="0"/>
              <a:t>[demo]</a:t>
            </a:r>
            <a:endParaRPr lang="es-E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SoapUI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 smtClean="0"/>
              <a:t>Interfaz gráfica para SOAP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9</a:t>
            </a:fld>
            <a:endParaRPr lang="es-ES_tradnl"/>
          </a:p>
        </p:txBody>
      </p:sp>
      <p:pic>
        <p:nvPicPr>
          <p:cNvPr id="2050" name="Picture 2" descr="Image result for soap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31" y="4326925"/>
            <a:ext cx="2251491" cy="105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"/>
          <a:stretch/>
        </p:blipFill>
        <p:spPr>
          <a:xfrm>
            <a:off x="3183148" y="1316180"/>
            <a:ext cx="8388180" cy="49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trón 14072016">
  <a:themeElements>
    <a:clrScheme name="Hispasat 2017">
      <a:dk1>
        <a:srgbClr val="4E5B73"/>
      </a:dk1>
      <a:lt1>
        <a:sysClr val="window" lastClr="FFFFFF"/>
      </a:lt1>
      <a:dk2>
        <a:srgbClr val="44546A"/>
      </a:dk2>
      <a:lt2>
        <a:srgbClr val="FFFFFF"/>
      </a:lt2>
      <a:accent1>
        <a:srgbClr val="307FE2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95AB9196-C205-4BCD-89EF-62878A04B602}" vid="{26DBECAD-24FD-4D9F-97B0-6482665E681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43600B658E384D93CA071D778D09E3" ma:contentTypeVersion="0" ma:contentTypeDescription="Create a new document." ma:contentTypeScope="" ma:versionID="ec919bcc8c06685f6be0c4ff45171f84">
  <xsd:schema xmlns:xsd="http://www.w3.org/2001/XMLSchema" xmlns:xs="http://www.w3.org/2001/XMLSchema" xmlns:p="http://schemas.microsoft.com/office/2006/metadata/properties" xmlns:ns2="19ce54cf-4f30-43c9-865e-24de82c380cb" targetNamespace="http://schemas.microsoft.com/office/2006/metadata/properties" ma:root="true" ma:fieldsID="27ed9ec99ee5a7325392c8eb9fce9243" ns2:_="">
    <xsd:import namespace="19ce54cf-4f30-43c9-865e-24de82c380c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ce54cf-4f30-43c9-865e-24de82c380c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9ce54cf-4f30-43c9-865e-24de82c380cb">WN64KYY3SQA4-995092170-53</_dlc_DocId>
    <_dlc_DocIdUrl xmlns="19ce54cf-4f30-43c9-865e-24de82c380cb">
      <Url>https://w3.hispasat.es/sites/dcom/_layouts/15/DocIdRedir.aspx?ID=WN64KYY3SQA4-995092170-53</Url>
      <Description>WN64KYY3SQA4-995092170-53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45646AB-F8D3-4A58-83FB-B7A7B18FD3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ce54cf-4f30-43c9-865e-24de82c380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25DC7C-8682-4BB0-885F-58D706B81F7A}">
  <ds:schemaRefs>
    <ds:schemaRef ds:uri="http://schemas.microsoft.com/office/2006/metadata/properties"/>
    <ds:schemaRef ds:uri="http://www.w3.org/XML/1998/namespace"/>
    <ds:schemaRef ds:uri="19ce54cf-4f30-43c9-865e-24de82c380cb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BAAA04D-7352-4B9D-93EF-39D64BE3298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4C72DBB-6C9C-4D7B-9A68-0B5A1297575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NBI</Template>
  <TotalTime>318</TotalTime>
  <Words>687</Words>
  <Application>Microsoft Office PowerPoint</Application>
  <PresentationFormat>Panorámica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Times New Roman</vt:lpstr>
      <vt:lpstr>Wingdings</vt:lpstr>
      <vt:lpstr>Patrón 14072016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Sorribes</dc:creator>
  <cp:lastModifiedBy>Javier Sorribes</cp:lastModifiedBy>
  <cp:revision>80</cp:revision>
  <dcterms:created xsi:type="dcterms:W3CDTF">2017-07-04T08:23:29Z</dcterms:created>
  <dcterms:modified xsi:type="dcterms:W3CDTF">2017-07-20T11:18:49Z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0x010100C443600B658E384D93CA071D778D09E3</vt:lpwstr>
  </property>
  <property fmtid="{D5CDD505-2E9C-101B-9397-08002B2CF9AE}" pid="3" name="_dlc_DocIdItemGuid">
    <vt:lpwstr>b8b9ef19-6c99-4c92-83d2-1eff631e7f18</vt:lpwstr>
  </property>
</Properties>
</file>