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64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B73"/>
    <a:srgbClr val="307FE2"/>
    <a:srgbClr val="656D7D"/>
    <a:srgbClr val="6490E8"/>
    <a:srgbClr val="F1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715" autoAdjust="0"/>
  </p:normalViewPr>
  <p:slideViewPr>
    <p:cSldViewPr snapToGrid="0" snapToObject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5B9F-A54B-4AB3-B359-C1E080591790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9E2C7-A394-4EB8-8DD0-BB242317C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16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C0C1-F1B5-4B55-A72E-1F5F42B5742B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098-EC8C-44DF-96F0-00A665983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776462" y="5176690"/>
            <a:ext cx="2265294" cy="673913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872840" y="6539256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738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PRIVADO Y CONFIDENCIAL </a:t>
            </a:r>
            <a:r>
              <a:rPr kumimoji="0" lang="es-ES_tradnl" altLang="es-ES_tradnl" sz="738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©  Documento propiedad de HISPASAT,S.A.</a:t>
            </a:r>
            <a:endParaRPr kumimoji="0" lang="es-ES" altLang="es-ES_tradnl" sz="738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880794" y="765527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54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 la presentación</a:t>
            </a:r>
            <a:endParaRPr lang="es-ES_tradnl" dirty="0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7" hasCustomPrompt="1"/>
          </p:nvPr>
        </p:nvSpPr>
        <p:spPr>
          <a:xfrm>
            <a:off x="843723" y="3061966"/>
            <a:ext cx="6434406" cy="338673"/>
          </a:xfrm>
        </p:spPr>
        <p:txBody>
          <a:bodyPr lIns="36000" tIns="0" rIns="0" bIns="0">
            <a:normAutofit/>
          </a:bodyPr>
          <a:lstStyle>
            <a:lvl1pPr marL="0" indent="0">
              <a:buFontTx/>
              <a:buNone/>
              <a:defRPr sz="2708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DEPARTAMENTO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8" hasCustomPrompt="1"/>
          </p:nvPr>
        </p:nvSpPr>
        <p:spPr>
          <a:xfrm>
            <a:off x="880794" y="3812959"/>
            <a:ext cx="1717406" cy="2370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Xx</a:t>
            </a:r>
            <a:r>
              <a:rPr lang="es-ES" dirty="0" smtClean="0"/>
              <a:t> / mes / 20xx</a:t>
            </a:r>
            <a:endParaRPr lang="es-ES_tradnl" dirty="0"/>
          </a:p>
        </p:txBody>
      </p:sp>
      <p:sp>
        <p:nvSpPr>
          <p:cNvPr id="32" name="Forma libre 31"/>
          <p:cNvSpPr/>
          <p:nvPr userDrawn="1"/>
        </p:nvSpPr>
        <p:spPr>
          <a:xfrm>
            <a:off x="11862175" y="2353963"/>
            <a:ext cx="312" cy="6179"/>
          </a:xfrm>
          <a:custGeom>
            <a:avLst/>
            <a:gdLst>
              <a:gd name="connsiteX0" fmla="*/ 312 w 312"/>
              <a:gd name="connsiteY0" fmla="*/ 0 h 6179"/>
              <a:gd name="connsiteX1" fmla="*/ 312 w 312"/>
              <a:gd name="connsiteY1" fmla="*/ 6179 h 6179"/>
              <a:gd name="connsiteX2" fmla="*/ 0 w 312"/>
              <a:gd name="connsiteY2" fmla="*/ 6179 h 6179"/>
              <a:gd name="connsiteX3" fmla="*/ 312 w 312"/>
              <a:gd name="connsiteY3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" h="6179">
                <a:moveTo>
                  <a:pt x="312" y="0"/>
                </a:moveTo>
                <a:lnTo>
                  <a:pt x="312" y="6179"/>
                </a:lnTo>
                <a:lnTo>
                  <a:pt x="0" y="6179"/>
                </a:lnTo>
                <a:lnTo>
                  <a:pt x="31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 36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07F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solidFill>
            <a:srgbClr val="307FE2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solidFill>
            <a:srgbClr val="4E5B73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12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608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7" name="Título 1"/>
          <p:cNvSpPr txBox="1">
            <a:spLocks/>
          </p:cNvSpPr>
          <p:nvPr userDrawn="1"/>
        </p:nvSpPr>
        <p:spPr bwMode="auto">
          <a:xfrm>
            <a:off x="3223684" y="3199606"/>
            <a:ext cx="583141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4031"/>
              </a:lnSpc>
              <a:spcAft>
                <a:spcPts val="492"/>
              </a:spcAft>
            </a:pPr>
            <a:r>
              <a:rPr lang="es-ES_tradnl" sz="4923" b="1" dirty="0">
                <a:solidFill>
                  <a:schemeClr val="bg1"/>
                </a:solidFill>
                <a:latin typeface="+mn-lt"/>
                <a:cs typeface="Arial" charset="0"/>
              </a:rPr>
              <a:t>www.hispasat.es</a:t>
            </a:r>
          </a:p>
        </p:txBody>
      </p:sp>
    </p:spTree>
    <p:extLst>
      <p:ext uri="{BB962C8B-B14F-4D97-AF65-F5344CB8AC3E}">
        <p14:creationId xmlns:p14="http://schemas.microsoft.com/office/powerpoint/2010/main" val="2323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2417933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4815" y="346458"/>
            <a:ext cx="1431591" cy="38779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200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Sumario</a:t>
            </a:r>
            <a:endParaRPr lang="es-ES_tradnl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17" hasCustomPrompt="1"/>
          </p:nvPr>
        </p:nvSpPr>
        <p:spPr>
          <a:xfrm>
            <a:off x="3134511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1</a:t>
            </a:r>
          </a:p>
          <a:p>
            <a:pPr lvl="0"/>
            <a:endParaRPr lang="es-ES_tradnl" dirty="0"/>
          </a:p>
        </p:txBody>
      </p:sp>
      <p:sp>
        <p:nvSpPr>
          <p:cNvPr id="31" name="Marcador de texto 29"/>
          <p:cNvSpPr>
            <a:spLocks noGrp="1"/>
          </p:cNvSpPr>
          <p:nvPr>
            <p:ph type="body" sz="quarter" idx="18" hasCustomPrompt="1"/>
          </p:nvPr>
        </p:nvSpPr>
        <p:spPr>
          <a:xfrm>
            <a:off x="3159003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8" name="Marcador de texto 27"/>
          <p:cNvSpPr>
            <a:spLocks noGrp="1"/>
          </p:cNvSpPr>
          <p:nvPr>
            <p:ph type="body" sz="quarter" idx="38" hasCustomPrompt="1"/>
          </p:nvPr>
        </p:nvSpPr>
        <p:spPr>
          <a:xfrm>
            <a:off x="2417933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</a:t>
            </a:r>
            <a:endParaRPr lang="es-ES_tradnl" dirty="0"/>
          </a:p>
        </p:txBody>
      </p:sp>
      <p:sp>
        <p:nvSpPr>
          <p:cNvPr id="59" name="Marcador de texto 29"/>
          <p:cNvSpPr>
            <a:spLocks noGrp="1"/>
          </p:cNvSpPr>
          <p:nvPr>
            <p:ph type="body" sz="quarter" idx="39" hasCustomPrompt="1"/>
          </p:nvPr>
        </p:nvSpPr>
        <p:spPr>
          <a:xfrm>
            <a:off x="3134511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2</a:t>
            </a:r>
          </a:p>
          <a:p>
            <a:pPr lvl="0"/>
            <a:endParaRPr lang="es-ES_tradnl" dirty="0"/>
          </a:p>
        </p:txBody>
      </p:sp>
      <p:sp>
        <p:nvSpPr>
          <p:cNvPr id="60" name="Marcador de texto 29"/>
          <p:cNvSpPr>
            <a:spLocks noGrp="1"/>
          </p:cNvSpPr>
          <p:nvPr>
            <p:ph type="body" sz="quarter" idx="40" hasCustomPrompt="1"/>
          </p:nvPr>
        </p:nvSpPr>
        <p:spPr>
          <a:xfrm>
            <a:off x="3159003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1" name="Marcador de texto 27"/>
          <p:cNvSpPr>
            <a:spLocks noGrp="1"/>
          </p:cNvSpPr>
          <p:nvPr>
            <p:ph type="body" sz="quarter" idx="41" hasCustomPrompt="1"/>
          </p:nvPr>
        </p:nvSpPr>
        <p:spPr>
          <a:xfrm>
            <a:off x="2417933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</a:t>
            </a:r>
            <a:endParaRPr lang="es-ES_tradnl" dirty="0"/>
          </a:p>
        </p:txBody>
      </p:sp>
      <p:sp>
        <p:nvSpPr>
          <p:cNvPr id="62" name="Marcador de texto 29"/>
          <p:cNvSpPr>
            <a:spLocks noGrp="1"/>
          </p:cNvSpPr>
          <p:nvPr>
            <p:ph type="body" sz="quarter" idx="42" hasCustomPrompt="1"/>
          </p:nvPr>
        </p:nvSpPr>
        <p:spPr>
          <a:xfrm>
            <a:off x="3134511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3</a:t>
            </a:r>
          </a:p>
          <a:p>
            <a:pPr lvl="0"/>
            <a:endParaRPr lang="es-ES_tradnl" dirty="0"/>
          </a:p>
        </p:txBody>
      </p:sp>
      <p:sp>
        <p:nvSpPr>
          <p:cNvPr id="63" name="Marcador de texto 29"/>
          <p:cNvSpPr>
            <a:spLocks noGrp="1"/>
          </p:cNvSpPr>
          <p:nvPr>
            <p:ph type="body" sz="quarter" idx="43" hasCustomPrompt="1"/>
          </p:nvPr>
        </p:nvSpPr>
        <p:spPr>
          <a:xfrm>
            <a:off x="3159003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4" name="Marcador de texto 27"/>
          <p:cNvSpPr>
            <a:spLocks noGrp="1"/>
          </p:cNvSpPr>
          <p:nvPr>
            <p:ph type="body" sz="quarter" idx="44" hasCustomPrompt="1"/>
          </p:nvPr>
        </p:nvSpPr>
        <p:spPr>
          <a:xfrm>
            <a:off x="6545174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4</a:t>
            </a:r>
            <a:endParaRPr lang="es-ES_tradnl" dirty="0"/>
          </a:p>
        </p:txBody>
      </p:sp>
      <p:sp>
        <p:nvSpPr>
          <p:cNvPr id="65" name="Marcador de texto 29"/>
          <p:cNvSpPr>
            <a:spLocks noGrp="1"/>
          </p:cNvSpPr>
          <p:nvPr>
            <p:ph type="body" sz="quarter" idx="45" hasCustomPrompt="1"/>
          </p:nvPr>
        </p:nvSpPr>
        <p:spPr>
          <a:xfrm>
            <a:off x="7261752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4</a:t>
            </a:r>
          </a:p>
          <a:p>
            <a:pPr lvl="0"/>
            <a:endParaRPr lang="es-ES_tradnl" dirty="0"/>
          </a:p>
        </p:txBody>
      </p:sp>
      <p:sp>
        <p:nvSpPr>
          <p:cNvPr id="66" name="Marcador de texto 29"/>
          <p:cNvSpPr>
            <a:spLocks noGrp="1"/>
          </p:cNvSpPr>
          <p:nvPr>
            <p:ph type="body" sz="quarter" idx="46" hasCustomPrompt="1"/>
          </p:nvPr>
        </p:nvSpPr>
        <p:spPr>
          <a:xfrm>
            <a:off x="7286244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7" name="Marcador de texto 27"/>
          <p:cNvSpPr>
            <a:spLocks noGrp="1"/>
          </p:cNvSpPr>
          <p:nvPr>
            <p:ph type="body" sz="quarter" idx="47" hasCustomPrompt="1"/>
          </p:nvPr>
        </p:nvSpPr>
        <p:spPr>
          <a:xfrm>
            <a:off x="6545174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5</a:t>
            </a:r>
            <a:endParaRPr lang="es-ES_tradnl" dirty="0"/>
          </a:p>
        </p:txBody>
      </p:sp>
      <p:sp>
        <p:nvSpPr>
          <p:cNvPr id="68" name="Marcador de texto 29"/>
          <p:cNvSpPr>
            <a:spLocks noGrp="1"/>
          </p:cNvSpPr>
          <p:nvPr>
            <p:ph type="body" sz="quarter" idx="48" hasCustomPrompt="1"/>
          </p:nvPr>
        </p:nvSpPr>
        <p:spPr>
          <a:xfrm>
            <a:off x="7261752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5</a:t>
            </a:r>
          </a:p>
          <a:p>
            <a:pPr lvl="0"/>
            <a:endParaRPr lang="es-ES_tradnl" dirty="0"/>
          </a:p>
        </p:txBody>
      </p:sp>
      <p:sp>
        <p:nvSpPr>
          <p:cNvPr id="69" name="Marcador de texto 29"/>
          <p:cNvSpPr>
            <a:spLocks noGrp="1"/>
          </p:cNvSpPr>
          <p:nvPr>
            <p:ph type="body" sz="quarter" idx="49" hasCustomPrompt="1"/>
          </p:nvPr>
        </p:nvSpPr>
        <p:spPr>
          <a:xfrm>
            <a:off x="7286244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70" name="Marcador de texto 27"/>
          <p:cNvSpPr>
            <a:spLocks noGrp="1"/>
          </p:cNvSpPr>
          <p:nvPr>
            <p:ph type="body" sz="quarter" idx="50" hasCustomPrompt="1"/>
          </p:nvPr>
        </p:nvSpPr>
        <p:spPr>
          <a:xfrm>
            <a:off x="6545174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6</a:t>
            </a:r>
            <a:endParaRPr lang="es-ES_tradnl" dirty="0"/>
          </a:p>
        </p:txBody>
      </p:sp>
      <p:sp>
        <p:nvSpPr>
          <p:cNvPr id="71" name="Marcador de texto 29"/>
          <p:cNvSpPr>
            <a:spLocks noGrp="1"/>
          </p:cNvSpPr>
          <p:nvPr>
            <p:ph type="body" sz="quarter" idx="51" hasCustomPrompt="1"/>
          </p:nvPr>
        </p:nvSpPr>
        <p:spPr>
          <a:xfrm>
            <a:off x="7261752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6</a:t>
            </a:r>
          </a:p>
          <a:p>
            <a:pPr lvl="0"/>
            <a:endParaRPr lang="es-ES_tradnl" dirty="0"/>
          </a:p>
        </p:txBody>
      </p:sp>
      <p:sp>
        <p:nvSpPr>
          <p:cNvPr id="72" name="Marcador de texto 29"/>
          <p:cNvSpPr>
            <a:spLocks noGrp="1"/>
          </p:cNvSpPr>
          <p:nvPr>
            <p:ph type="body" sz="quarter" idx="52" hasCustomPrompt="1"/>
          </p:nvPr>
        </p:nvSpPr>
        <p:spPr>
          <a:xfrm>
            <a:off x="7286244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2853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508544" y="3364898"/>
            <a:ext cx="795600" cy="797178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1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926204" y="6340684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547109" y="1100661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del</a:t>
            </a:r>
          </a:p>
          <a:p>
            <a:pPr lvl="0"/>
            <a:r>
              <a:rPr lang="es-ES_tradnl" dirty="0" smtClean="0"/>
              <a:t>capítulo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431688" y="6174915"/>
            <a:ext cx="1337151" cy="397795"/>
          </a:xfrm>
          <a:prstGeom prst="rect">
            <a:avLst/>
          </a:prstGeom>
        </p:spPr>
      </p:pic>
      <p:sp>
        <p:nvSpPr>
          <p:cNvPr id="12" name="Forma libre 11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76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02140" y="2893258"/>
            <a:ext cx="11241104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para párrafos largos. Cuerpo de texto para párrafos largos. Cuerpo de texto para párrafos largos. Cuerpo de texto para párrafos largos. 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Cuerpo de texto para párrafos largos. Cuerpo de texto para párrafos largos.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518468" y="1477612"/>
            <a:ext cx="11192976" cy="268590"/>
          </a:xfrm>
        </p:spPr>
        <p:txBody>
          <a:bodyPr lIns="0" tIns="0" rIns="0" bIns="0">
            <a:normAutofit/>
          </a:bodyPr>
          <a:lstStyle>
            <a:lvl1pPr marL="211021" indent="-211021">
              <a:buClr>
                <a:srgbClr val="307FE2"/>
              </a:buClr>
              <a:buSzPct val="100000"/>
              <a:buFont typeface="Arial" charset="0"/>
              <a:buChar char="•"/>
              <a:defRPr sz="1477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pequeños, destacados y con viñetas</a:t>
            </a:r>
          </a:p>
          <a:p>
            <a:pPr lvl="0"/>
            <a:endParaRPr lang="es-ES_tradnl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0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4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3959053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 hasCustomPrompt="1"/>
          </p:nvPr>
        </p:nvSpPr>
        <p:spPr>
          <a:xfrm>
            <a:off x="6286405" y="1422175"/>
            <a:ext cx="4573716" cy="457453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7FE2"/>
                </a:solidFill>
              </a:defRPr>
            </a:lvl1pPr>
          </a:lstStyle>
          <a:p>
            <a:r>
              <a:rPr lang="es-ES" dirty="0" smtClean="0"/>
              <a:t>Las imágenes siempre tendrán forma circular</a:t>
            </a:r>
            <a:endParaRPr lang="es-ES" dirty="0"/>
          </a:p>
        </p:txBody>
      </p:sp>
      <p:sp>
        <p:nvSpPr>
          <p:cNvPr id="3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Imagen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28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gráfico 11"/>
          <p:cNvSpPr>
            <a:spLocks noGrp="1"/>
          </p:cNvSpPr>
          <p:nvPr>
            <p:ph type="chart" sz="quarter" idx="18" hasCustomPrompt="1"/>
          </p:nvPr>
        </p:nvSpPr>
        <p:spPr>
          <a:xfrm>
            <a:off x="3943534" y="3326403"/>
            <a:ext cx="4310185" cy="296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Texto adicional</a:t>
            </a:r>
            <a:endParaRPr lang="es-ES_tradnl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34921" y="332678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GRÁFICA: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4921" y="4969495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AMARILLO: 255, 173, 0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34921" y="3602708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2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34921" y="3841161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OSCURO: 77, 90, 115</a:t>
            </a:r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534921" y="4398396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VERDE: 76, 174, 4</a:t>
            </a:r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534921" y="4688184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NARANJA: 255, 95, 0</a:t>
            </a:r>
          </a:p>
        </p:txBody>
      </p:sp>
      <p:sp>
        <p:nvSpPr>
          <p:cNvPr id="26" name="Marcador de texto 13"/>
          <p:cNvSpPr>
            <a:spLocks noGrp="1"/>
          </p:cNvSpPr>
          <p:nvPr>
            <p:ph type="body" sz="quarter" idx="28" hasCustomPrompt="1"/>
          </p:nvPr>
        </p:nvSpPr>
        <p:spPr>
          <a:xfrm>
            <a:off x="534921" y="5776342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92, 130, 165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29" hasCustomPrompt="1"/>
          </p:nvPr>
        </p:nvSpPr>
        <p:spPr>
          <a:xfrm>
            <a:off x="534921" y="520524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pt-BR" dirty="0" smtClean="0"/>
              <a:t>MARRÓN: 206, 184, 136</a:t>
            </a:r>
            <a:endParaRPr lang="es-ES" dirty="0" smtClean="0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30" hasCustomPrompt="1"/>
          </p:nvPr>
        </p:nvSpPr>
        <p:spPr>
          <a:xfrm>
            <a:off x="534921" y="5495031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MAGENTA: 207, 87, 138</a:t>
            </a:r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4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Gráfico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771892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2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3" name="Marcador de tabla 2"/>
          <p:cNvSpPr>
            <a:spLocks noGrp="1"/>
          </p:cNvSpPr>
          <p:nvPr>
            <p:ph type="tbl" sz="quarter" idx="17" hasCustomPrompt="1"/>
          </p:nvPr>
        </p:nvSpPr>
        <p:spPr>
          <a:xfrm>
            <a:off x="3887237" y="2897580"/>
            <a:ext cx="5335397" cy="3336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23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Titular Tabla</a:t>
            </a:r>
            <a:endParaRPr lang="es-ES_tradnl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Tabla</a:t>
            </a:r>
            <a:endParaRPr lang="es-ES_tradnl" dirty="0"/>
          </a:p>
        </p:txBody>
      </p:sp>
      <p:sp>
        <p:nvSpPr>
          <p:cNvPr id="16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2140" y="2893174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TABLA: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40" y="3169099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2140" y="3407552"/>
            <a:ext cx="3042714" cy="252000"/>
          </a:xfrm>
        </p:spPr>
        <p:txBody>
          <a:bodyPr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GRIS OSCURO: 77, 90, 115</a:t>
            </a:r>
          </a:p>
          <a:p>
            <a:endParaRPr lang="es-ES" dirty="0" smtClean="0"/>
          </a:p>
        </p:txBody>
      </p:sp>
      <p:sp>
        <p:nvSpPr>
          <p:cNvPr id="19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502140" y="3676029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CLARO: 188, 188, 188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1" name="Conector recto 20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02139" y="2437915"/>
            <a:ext cx="872049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974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s pequeños separados por 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1417319" y="227010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417319" y="333083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417319" y="4471688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0" name="Conector recto 1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6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f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0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1867426" y="1483915"/>
            <a:ext cx="2416281" cy="2416281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3.540</a:t>
            </a:r>
            <a:endParaRPr lang="es-ES_tradnl" dirty="0"/>
          </a:p>
        </p:txBody>
      </p:sp>
      <p:sp>
        <p:nvSpPr>
          <p:cNvPr id="21" name="Marcador de texto 27"/>
          <p:cNvSpPr>
            <a:spLocks noGrp="1"/>
          </p:cNvSpPr>
          <p:nvPr>
            <p:ph type="body" sz="quarter" idx="33" hasCustomPrompt="1"/>
          </p:nvPr>
        </p:nvSpPr>
        <p:spPr>
          <a:xfrm>
            <a:off x="7134353" y="1483914"/>
            <a:ext cx="2416281" cy="2416281"/>
          </a:xfrm>
          <a:prstGeom prst="ellipse">
            <a:avLst/>
          </a:prstGeom>
          <a:solidFill>
            <a:srgbClr val="4E5B73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280</a:t>
            </a:r>
            <a:endParaRPr lang="es-ES_tradnl" dirty="0"/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1357877" y="4143560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25" name="Marcador de texto 2"/>
          <p:cNvSpPr>
            <a:spLocks noGrp="1"/>
          </p:cNvSpPr>
          <p:nvPr>
            <p:ph type="body" sz="quarter" idx="34" hasCustomPrompt="1"/>
          </p:nvPr>
        </p:nvSpPr>
        <p:spPr>
          <a:xfrm>
            <a:off x="6624804" y="4145208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15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8FCE-C106-4E91-A898-67984B852807}" type="datetime1">
              <a:rPr lang="es-ES_tradnl" smtClean="0"/>
              <a:t>18/07/2017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940A-4DA9-FD4A-94D5-2FFB4DAD3C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3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9" r:id="rId3"/>
    <p:sldLayoutId id="2147483674" r:id="rId4"/>
    <p:sldLayoutId id="2147483684" r:id="rId5"/>
    <p:sldLayoutId id="2147483678" r:id="rId6"/>
    <p:sldLayoutId id="2147483680" r:id="rId7"/>
    <p:sldLayoutId id="2147483677" r:id="rId8"/>
    <p:sldLayoutId id="2147483676" r:id="rId9"/>
    <p:sldLayoutId id="2147483682" r:id="rId10"/>
    <p:sldLayoutId id="2147483681" r:id="rId11"/>
    <p:sldLayoutId id="21474836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Sorribes/TotalNMS_NBI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Técnicas de utilización de NBI para </a:t>
            </a:r>
            <a:r>
              <a:rPr lang="es-ES" dirty="0" err="1" smtClean="0"/>
              <a:t>TotalNMS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Departamento BMC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smtClean="0"/>
              <a:t>19/07/2017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65114" y="1598377"/>
            <a:ext cx="11192976" cy="2456033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nuestros departamentos, especialmente BMC y Sistemas.</a:t>
            </a:r>
          </a:p>
          <a:p>
            <a:r>
              <a:rPr lang="es-ES" sz="1600" dirty="0"/>
              <a:t>Lenguaje simple, efectivo y bien documentado. Mucho poder con poco código.</a:t>
            </a:r>
          </a:p>
          <a:p>
            <a:r>
              <a:rPr lang="es-ES" sz="1600" dirty="0"/>
              <a:t>Buenas librerías/módulos para conexión HTTP y trabajo con XML.</a:t>
            </a:r>
          </a:p>
          <a:p>
            <a:r>
              <a:rPr lang="es-ES" sz="1600" dirty="0"/>
              <a:t>Útil para desarrollo rápido de nueva funcionalidad, mediante combinación de comandos.</a:t>
            </a:r>
          </a:p>
          <a:p>
            <a:r>
              <a:rPr lang="es-ES" sz="1600" dirty="0"/>
              <a:t>Interacción con el usuario muy sencilla desde el punto de vista del programador.</a:t>
            </a:r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Python 3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Programación eficaz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7" name="Picture 2" descr="Image result for pytho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7" y="4353160"/>
            <a:ext cx="5046153" cy="170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30610" y="1477612"/>
            <a:ext cx="11192976" cy="3301422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</a:t>
            </a:r>
            <a:r>
              <a:rPr lang="es-ES" sz="1600" dirty="0" smtClean="0"/>
              <a:t>los </a:t>
            </a:r>
            <a:r>
              <a:rPr lang="es-ES" sz="1600" dirty="0" err="1" smtClean="0"/>
              <a:t>ISPs</a:t>
            </a:r>
            <a:r>
              <a:rPr lang="es-ES" sz="1600" dirty="0" smtClean="0"/>
              <a:t> y otros clientes.</a:t>
            </a:r>
            <a:endParaRPr lang="es-ES" sz="1600" dirty="0"/>
          </a:p>
          <a:p>
            <a:r>
              <a:rPr lang="es-ES" sz="1600" dirty="0" smtClean="0"/>
              <a:t>Lenguaje muy popular, pero no excesivamente sencillo. Requiere buenos conocimientos de programación.</a:t>
            </a:r>
            <a:endParaRPr lang="es-ES" sz="1600" dirty="0"/>
          </a:p>
          <a:p>
            <a:r>
              <a:rPr lang="es-ES" sz="1600" dirty="0"/>
              <a:t>Útil </a:t>
            </a:r>
            <a:r>
              <a:rPr lang="es-ES" sz="1600" dirty="0" smtClean="0"/>
              <a:t>(y prácticamente necesario) para integración de nueva funcionalidad en páginas web.</a:t>
            </a:r>
            <a:endParaRPr lang="es-ES" sz="1600" dirty="0"/>
          </a:p>
          <a:p>
            <a:r>
              <a:rPr lang="es-ES" sz="1600" dirty="0" smtClean="0"/>
              <a:t>Interacción diseñada para el usuario.</a:t>
            </a:r>
          </a:p>
          <a:p>
            <a:endParaRPr lang="es-ES" sz="1600" dirty="0"/>
          </a:p>
          <a:p>
            <a:r>
              <a:rPr lang="es-ES" sz="1600" dirty="0" smtClean="0"/>
              <a:t>AJAX y </a:t>
            </a:r>
            <a:r>
              <a:rPr lang="es-ES" sz="1600" dirty="0" err="1" smtClean="0"/>
              <a:t>XMLHttpRequest</a:t>
            </a:r>
            <a:r>
              <a:rPr lang="es-ES" sz="1600" dirty="0" smtClean="0"/>
              <a:t>. </a:t>
            </a:r>
            <a:endParaRPr lang="es-ES" sz="1600" dirty="0" smtClean="0"/>
          </a:p>
          <a:p>
            <a:r>
              <a:rPr lang="es-ES" sz="1600" dirty="0" err="1" smtClean="0"/>
              <a:t>JQuery</a:t>
            </a:r>
            <a:endParaRPr lang="es-ES" sz="1600" dirty="0"/>
          </a:p>
          <a:p>
            <a:r>
              <a:rPr lang="es-ES" sz="1600" dirty="0" smtClean="0"/>
              <a:t>Otras </a:t>
            </a:r>
            <a:r>
              <a:rPr lang="es-ES" sz="1600" dirty="0" smtClean="0"/>
              <a:t>posibilidades</a:t>
            </a:r>
            <a:r>
              <a:rPr lang="es-ES" sz="1600" dirty="0" smtClean="0"/>
              <a:t>: </a:t>
            </a:r>
            <a:r>
              <a:rPr lang="es-ES" sz="1600" dirty="0" err="1" smtClean="0"/>
              <a:t>EasySoap</a:t>
            </a:r>
            <a:r>
              <a:rPr lang="es-ES" sz="1600" dirty="0" smtClean="0"/>
              <a:t> de </a:t>
            </a:r>
            <a:r>
              <a:rPr lang="es-ES" sz="1600" dirty="0" err="1" smtClean="0"/>
              <a:t>NodeJS</a:t>
            </a:r>
            <a:r>
              <a:rPr lang="es-ES" sz="1600" dirty="0" smtClean="0"/>
              <a:t>, etc</a:t>
            </a:r>
            <a:r>
              <a:rPr lang="es-ES" sz="1600" dirty="0" smtClean="0"/>
              <a:t>.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4100" name="Picture 4" descr="Image result for javascri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50" y="3209280"/>
            <a:ext cx="3810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21239" r="3770" b="18873"/>
          <a:stretch/>
        </p:blipFill>
        <p:spPr bwMode="auto">
          <a:xfrm>
            <a:off x="6544650" y="4788892"/>
            <a:ext cx="3571336" cy="11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8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52972" y="1537993"/>
            <a:ext cx="11192976" cy="4388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 desarrollado hasta ahora se puede utilizar de las siguientes maneras:</a:t>
            </a:r>
          </a:p>
          <a:p>
            <a:r>
              <a:rPr lang="es-ES" sz="1600" dirty="0" smtClean="0"/>
              <a:t>Para desarrollo de funciones y mayor control del NMS por parte de los equipos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 </a:t>
            </a:r>
            <a:r>
              <a:rPr lang="es-ES" sz="1600" dirty="0" err="1" smtClean="0"/>
              <a:t>Ej</a:t>
            </a:r>
            <a:r>
              <a:rPr lang="es-ES" sz="1600" dirty="0" smtClean="0"/>
              <a:t>: facturación, monitorización, etc.</a:t>
            </a:r>
          </a:p>
          <a:p>
            <a:r>
              <a:rPr lang="es-ES" sz="1600" dirty="0" smtClean="0"/>
              <a:t>Para extensión de la funcionalidad de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 por parte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 y sus clientes.</a:t>
            </a:r>
          </a:p>
          <a:p>
            <a:r>
              <a:rPr lang="es-ES" sz="1600" dirty="0" smtClean="0"/>
              <a:t>Para proporcionar al cliente final más información y control sobre los servicios contratados.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A partir de ahora, se puede:</a:t>
            </a:r>
          </a:p>
          <a:p>
            <a:r>
              <a:rPr lang="es-ES" sz="1600" dirty="0" smtClean="0"/>
              <a:t>Dar un training más especializado sobre las técnicas discutidas en esta presentación.</a:t>
            </a:r>
          </a:p>
          <a:p>
            <a:r>
              <a:rPr lang="es-ES" sz="1600" dirty="0" smtClean="0"/>
              <a:t>Desarrollar nuevas funciones de interés para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Trabajar con </a:t>
            </a:r>
            <a:r>
              <a:rPr lang="es-ES" sz="1600" dirty="0" err="1" smtClean="0"/>
              <a:t>Gilat</a:t>
            </a:r>
            <a:r>
              <a:rPr lang="es-ES" sz="1600" dirty="0" smtClean="0"/>
              <a:t> en algunas mejoras del NBI.</a:t>
            </a:r>
          </a:p>
          <a:p>
            <a:r>
              <a:rPr lang="es-ES" sz="1600" dirty="0" smtClean="0"/>
              <a:t>Explorar otras técnicas </a:t>
            </a:r>
            <a:r>
              <a:rPr lang="es-ES" sz="1600" dirty="0" smtClean="0"/>
              <a:t>conforme a </a:t>
            </a:r>
            <a:r>
              <a:rPr lang="es-ES" sz="1600" smtClean="0"/>
              <a:t>necesidades emergentes</a:t>
            </a:r>
            <a:r>
              <a:rPr lang="es-ES" sz="1600" smtClean="0"/>
              <a:t>.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6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Uso, avances y mejoras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84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721727" y="1762282"/>
            <a:ext cx="9419162" cy="3249663"/>
          </a:xfrm>
        </p:spPr>
        <p:txBody>
          <a:bodyPr>
            <a:normAutofit/>
          </a:bodyPr>
          <a:lstStyle/>
          <a:p>
            <a:r>
              <a:rPr lang="es-ES" sz="1600" i="1" dirty="0"/>
              <a:t>Repositorio </a:t>
            </a:r>
            <a:r>
              <a:rPr lang="es-ES" sz="1600" i="1" dirty="0" err="1"/>
              <a:t>GitHub</a:t>
            </a:r>
            <a:r>
              <a:rPr lang="es-ES" sz="1600" i="1" dirty="0"/>
              <a:t> </a:t>
            </a:r>
            <a:r>
              <a:rPr lang="es-ES" sz="1600" i="1" dirty="0" smtClean="0"/>
              <a:t>con el manual y archivos de demonstración</a:t>
            </a:r>
            <a:r>
              <a:rPr lang="es-ES" sz="1600" dirty="0" smtClean="0"/>
              <a:t>: </a:t>
            </a:r>
            <a:r>
              <a:rPr lang="es-ES" sz="1600" u="sng" dirty="0">
                <a:hlinkClick r:id="rId2"/>
              </a:rPr>
              <a:t>https://</a:t>
            </a:r>
            <a:r>
              <a:rPr lang="es-ES" sz="1600" u="sng" dirty="0" smtClean="0">
                <a:hlinkClick r:id="rId2"/>
              </a:rPr>
              <a:t>github.com/JaviSorribes/TotalNMS_NBI</a:t>
            </a:r>
            <a:endParaRPr lang="es-ES" sz="1600" u="sng" dirty="0" smtClean="0"/>
          </a:p>
          <a:p>
            <a:pPr marL="0" indent="0">
              <a:buNone/>
            </a:pPr>
            <a:endParaRPr lang="es-ES" sz="1600" dirty="0"/>
          </a:p>
          <a:p>
            <a:r>
              <a:rPr lang="es-ES" sz="1600" i="1" dirty="0" err="1"/>
              <a:t>Gilat</a:t>
            </a:r>
            <a:r>
              <a:rPr lang="es-ES" sz="1600" i="1" dirty="0"/>
              <a:t> </a:t>
            </a:r>
            <a:r>
              <a:rPr lang="es-ES" sz="1600" i="1" dirty="0" err="1"/>
              <a:t>Satellite</a:t>
            </a:r>
            <a:r>
              <a:rPr lang="es-ES" sz="1600" i="1" dirty="0"/>
              <a:t> Networks Ltd</a:t>
            </a:r>
            <a:r>
              <a:rPr lang="es-ES" sz="1600" dirty="0"/>
              <a:t>. </a:t>
            </a:r>
            <a:r>
              <a:rPr lang="es-ES" sz="1600" dirty="0" smtClean="0"/>
              <a:t>“</a:t>
            </a:r>
            <a:r>
              <a:rPr lang="es-ES" sz="1600" dirty="0" err="1" smtClean="0"/>
              <a:t>SkyEdge</a:t>
            </a:r>
            <a:r>
              <a:rPr lang="es-ES" sz="1600" dirty="0" smtClean="0"/>
              <a:t> </a:t>
            </a:r>
            <a:r>
              <a:rPr lang="es-ES" sz="1600" dirty="0"/>
              <a:t>II-c NBI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TotalNMS</a:t>
            </a:r>
            <a:r>
              <a:rPr lang="es-ES" sz="1600" dirty="0"/>
              <a:t> in v4.0, </a:t>
            </a:r>
            <a:r>
              <a:rPr lang="es-ES" sz="1600" dirty="0" err="1"/>
              <a:t>Operator’s</a:t>
            </a:r>
            <a:r>
              <a:rPr lang="es-ES" sz="1600" dirty="0"/>
              <a:t> </a:t>
            </a:r>
            <a:r>
              <a:rPr lang="es-ES" sz="1600" dirty="0" err="1" smtClean="0"/>
              <a:t>Guide</a:t>
            </a:r>
            <a:r>
              <a:rPr lang="es-ES" sz="1600" dirty="0" smtClean="0"/>
              <a:t>”. </a:t>
            </a:r>
            <a:r>
              <a:rPr lang="es-ES_tradnl" sz="1600" dirty="0" smtClean="0"/>
              <a:t>Revisión </a:t>
            </a:r>
            <a:r>
              <a:rPr lang="es-ES_tradnl" sz="1600" dirty="0"/>
              <a:t>1.2, Junio 2016. Documento número DC-103782(C</a:t>
            </a:r>
            <a:r>
              <a:rPr lang="es-ES_tradnl" sz="1600" dirty="0" smtClean="0"/>
              <a:t>)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8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2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32"/>
          </p:nvPr>
        </p:nvSpPr>
        <p:spPr>
          <a:xfrm>
            <a:off x="2417933" y="2053251"/>
            <a:ext cx="561600" cy="561600"/>
          </a:xfrm>
        </p:spPr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Sumario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3134511" y="2101597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8"/>
          </p:nvPr>
        </p:nvSpPr>
        <p:spPr>
          <a:xfrm>
            <a:off x="3159003" y="2687916"/>
            <a:ext cx="1568272" cy="892045"/>
          </a:xfrm>
        </p:spPr>
        <p:txBody>
          <a:bodyPr>
            <a:normAutofit/>
          </a:bodyPr>
          <a:lstStyle/>
          <a:p>
            <a:r>
              <a:rPr lang="es-ES" dirty="0" smtClean="0"/>
              <a:t>Objetivos</a:t>
            </a:r>
          </a:p>
          <a:p>
            <a:r>
              <a:rPr lang="es-ES" dirty="0" smtClean="0"/>
              <a:t>Introducción al NBI</a:t>
            </a:r>
          </a:p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8"/>
          </p:nvPr>
        </p:nvSpPr>
        <p:spPr>
          <a:xfrm>
            <a:off x="2417933" y="4070218"/>
            <a:ext cx="561600" cy="561600"/>
          </a:xfrm>
        </p:spPr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9"/>
          </p:nvPr>
        </p:nvSpPr>
        <p:spPr>
          <a:xfrm>
            <a:off x="3134511" y="4118564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Interacción rápida y simple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40"/>
          </p:nvPr>
        </p:nvSpPr>
        <p:spPr>
          <a:xfrm>
            <a:off x="3159003" y="4704884"/>
            <a:ext cx="1326686" cy="664344"/>
          </a:xfrm>
        </p:spPr>
        <p:txBody>
          <a:bodyPr/>
          <a:lstStyle/>
          <a:p>
            <a:r>
              <a:rPr lang="es-ES" dirty="0" smtClean="0"/>
              <a:t>HTTP, XML y SOAP</a:t>
            </a:r>
          </a:p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4"/>
          </p:nvPr>
        </p:nvSpPr>
        <p:spPr>
          <a:xfrm>
            <a:off x="6545174" y="2053251"/>
            <a:ext cx="561600" cy="561600"/>
          </a:xfrm>
        </p:spPr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45"/>
          </p:nvPr>
        </p:nvSpPr>
        <p:spPr>
          <a:xfrm>
            <a:off x="7261752" y="2101597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46"/>
          </p:nvPr>
        </p:nvSpPr>
        <p:spPr>
          <a:xfrm>
            <a:off x="7286244" y="2687917"/>
            <a:ext cx="1326686" cy="664344"/>
          </a:xfrm>
        </p:spPr>
        <p:txBody>
          <a:bodyPr/>
          <a:lstStyle/>
          <a:p>
            <a:r>
              <a:rPr lang="es-ES" dirty="0"/>
              <a:t>Python3</a:t>
            </a:r>
          </a:p>
          <a:p>
            <a:r>
              <a:rPr lang="es-ES" dirty="0"/>
              <a:t>JavaScript</a:t>
            </a:r>
          </a:p>
          <a:p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47"/>
          </p:nvPr>
        </p:nvSpPr>
        <p:spPr>
          <a:xfrm>
            <a:off x="6545174" y="4070218"/>
            <a:ext cx="561600" cy="561600"/>
          </a:xfrm>
        </p:spPr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48"/>
          </p:nvPr>
        </p:nvSpPr>
        <p:spPr>
          <a:xfrm>
            <a:off x="7261752" y="4118564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9"/>
          </p:nvPr>
        </p:nvSpPr>
        <p:spPr>
          <a:xfrm>
            <a:off x="7286244" y="4704884"/>
            <a:ext cx="1900888" cy="664344"/>
          </a:xfrm>
        </p:spPr>
        <p:txBody>
          <a:bodyPr/>
          <a:lstStyle/>
          <a:p>
            <a:r>
              <a:rPr lang="es-ES" dirty="0" smtClean="0"/>
              <a:t>Uso, avances y mejoras</a:t>
            </a:r>
          </a:p>
          <a:p>
            <a:r>
              <a:rPr lang="es-ES" dirty="0" smtClean="0"/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5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8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015981" y="1900299"/>
            <a:ext cx="10160038" cy="3465325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objetivos de esta presentación son: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Familiarizar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 equipo de Banda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Ancha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uno de los servicios más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potentes del nuevo HUB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SkyEdge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II-c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Poder transmitir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esta funcionalidad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 dar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soporte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ISPs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Hispasat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que quieran utilizarla.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interlocución con el dpto. de Sistemas para desarrollos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basados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 la utilización del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manual simplificado de uso que facilite el entendimiento por parte del equipo de Banda Ancha.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escenario real de pruebas que incluso pueda ser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avanzado por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cualquier persona dentro del equipo de Banda Ancha tras la finalización de la Beca.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Diseñar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algunas funciones NBI de interés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para clientes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reales.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ejemplo: cálculo de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facturación mensual 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cliente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considerando distintos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costes según sus diferentes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servicios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cuota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otros factores. 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mejoras al NBI que puedan ser implementadas por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futuros lanzamientos.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1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339595"/>
            <a:ext cx="11192976" cy="1576139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 smtClean="0"/>
              <a:t>NorthBound</a:t>
            </a:r>
            <a:r>
              <a:rPr lang="es-ES" sz="1600" dirty="0" smtClean="0"/>
              <a:t> Interface: </a:t>
            </a:r>
          </a:p>
          <a:p>
            <a:r>
              <a:rPr lang="es-ES" sz="1600" dirty="0" smtClean="0"/>
              <a:t>Interacción directa con el NMS de </a:t>
            </a:r>
            <a:r>
              <a:rPr lang="es-ES" sz="1600" dirty="0" err="1" smtClean="0"/>
              <a:t>Sky</a:t>
            </a:r>
            <a:r>
              <a:rPr lang="es-ES" sz="1600" dirty="0" smtClean="0"/>
              <a:t>-C mediante comandos, sin necesidad de usar la interfaz gráfica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HTTP + SOAP</a:t>
            </a:r>
          </a:p>
          <a:p>
            <a:pPr marL="0" indent="0">
              <a:buNone/>
            </a:pPr>
            <a:r>
              <a:rPr lang="es-ES" sz="1600" i="1" dirty="0"/>
              <a:t>“</a:t>
            </a:r>
            <a:r>
              <a:rPr lang="es-ES" sz="1600" i="1" dirty="0" err="1"/>
              <a:t>SkyEdge</a:t>
            </a:r>
            <a:r>
              <a:rPr lang="es-ES" sz="1600" i="1" dirty="0"/>
              <a:t> II-c NBI </a:t>
            </a:r>
            <a:r>
              <a:rPr lang="es-ES" sz="1600" i="1" dirty="0" err="1"/>
              <a:t>for</a:t>
            </a:r>
            <a:r>
              <a:rPr lang="es-ES" sz="1600" i="1" dirty="0"/>
              <a:t> </a:t>
            </a:r>
            <a:r>
              <a:rPr lang="es-ES" sz="1600" i="1" dirty="0" err="1"/>
              <a:t>TotalNMS</a:t>
            </a:r>
            <a:r>
              <a:rPr lang="es-ES" sz="1600" i="1" dirty="0"/>
              <a:t> in v4.0, </a:t>
            </a:r>
            <a:r>
              <a:rPr lang="es-ES" sz="1600" i="1" dirty="0" err="1"/>
              <a:t>Operator’s</a:t>
            </a:r>
            <a:r>
              <a:rPr lang="es-ES" sz="1600" i="1" dirty="0"/>
              <a:t> </a:t>
            </a:r>
            <a:r>
              <a:rPr lang="es-ES" sz="1600" i="1" dirty="0" err="1"/>
              <a:t>Guide</a:t>
            </a:r>
            <a:r>
              <a:rPr lang="es-ES" sz="1600" i="1" dirty="0"/>
              <a:t>”</a:t>
            </a:r>
            <a:r>
              <a:rPr lang="es-ES" sz="1600" dirty="0"/>
              <a:t> del 21 de junio de 2016 de </a:t>
            </a:r>
            <a:r>
              <a:rPr lang="es-ES" sz="1600" dirty="0" err="1"/>
              <a:t>Gilat</a:t>
            </a:r>
            <a:endParaRPr lang="es-ES" sz="1600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25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Introducción al NBI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5</a:t>
            </a:fld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9" y="2786322"/>
            <a:ext cx="4957309" cy="34851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8" y="3288080"/>
            <a:ext cx="5507245" cy="24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90992" y="1607004"/>
            <a:ext cx="10764886" cy="3913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Pros:</a:t>
            </a:r>
          </a:p>
          <a:p>
            <a:pPr lvl="0"/>
            <a:r>
              <a:rPr lang="es-ES" sz="1600" dirty="0"/>
              <a:t>Mayor flexibilidad para proporcionar una mejor experiencia al usuario.</a:t>
            </a:r>
          </a:p>
          <a:p>
            <a:pPr lvl="0"/>
            <a:r>
              <a:rPr lang="es-ES" sz="1600" dirty="0"/>
              <a:t>Capacidad de combinar funciones, creando nueva funcionalidad avanzada.</a:t>
            </a:r>
          </a:p>
          <a:p>
            <a:pPr lvl="0"/>
            <a:r>
              <a:rPr lang="es-ES" sz="1600" dirty="0"/>
              <a:t>Control preciso del NMS.</a:t>
            </a:r>
          </a:p>
          <a:p>
            <a:pPr lvl="0"/>
            <a:r>
              <a:rPr lang="es-ES" sz="1600" dirty="0"/>
              <a:t>Facilidad para automatizar la funcionalidad.</a:t>
            </a:r>
          </a:p>
          <a:p>
            <a:pPr lvl="0"/>
            <a:r>
              <a:rPr lang="es-ES" sz="1600" dirty="0"/>
              <a:t>Integración sencilla y mecánica dentro de aplicaciones, mediante un sistema de peticiones y respuestas entre cliente y servidor.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Contras:</a:t>
            </a:r>
            <a:r>
              <a:rPr lang="es-ES" sz="1600" dirty="0"/>
              <a:t> </a:t>
            </a:r>
          </a:p>
          <a:p>
            <a:pPr lvl="0"/>
            <a:r>
              <a:rPr lang="es-ES" sz="1600" dirty="0"/>
              <a:t>Restricción del NBI al protocolo SOAP como método único.</a:t>
            </a:r>
          </a:p>
          <a:p>
            <a:pPr lvl="0"/>
            <a:r>
              <a:rPr lang="es-ES" sz="1600" dirty="0"/>
              <a:t>Ligera incomodidad a la hora de inspeccionar un elemento XML en formato SOAP para acceder a la parte relevante.</a:t>
            </a:r>
          </a:p>
          <a:p>
            <a:pPr lvl="0"/>
            <a:r>
              <a:rPr lang="es-ES" sz="1600" dirty="0"/>
              <a:t>Acceso completo al servidor, con los peligros de seguridad que esto conlleva.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1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547109" y="1100661"/>
            <a:ext cx="7113148" cy="1805611"/>
          </a:xfrm>
        </p:spPr>
        <p:txBody>
          <a:bodyPr/>
          <a:lstStyle/>
          <a:p>
            <a:r>
              <a:rPr lang="es-ES" dirty="0"/>
              <a:t>Interacción rápida </a:t>
            </a:r>
            <a:r>
              <a:rPr lang="es-ES" dirty="0" smtClean="0"/>
              <a:t>y </a:t>
            </a:r>
            <a:r>
              <a:rPr lang="es-ES" dirty="0"/>
              <a:t>simple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37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183238" y="1763892"/>
            <a:ext cx="8496137" cy="1602018"/>
          </a:xfrm>
        </p:spPr>
        <p:txBody>
          <a:bodyPr>
            <a:normAutofit/>
          </a:bodyPr>
          <a:lstStyle/>
          <a:p>
            <a:r>
              <a:rPr lang="es-ES" sz="1600" dirty="0" smtClean="0"/>
              <a:t>Protocolo SOAP (Simple </a:t>
            </a:r>
            <a:r>
              <a:rPr lang="es-ES" sz="1600" dirty="0" err="1" smtClean="0"/>
              <a:t>Object</a:t>
            </a:r>
            <a:r>
              <a:rPr lang="es-ES" sz="1600" dirty="0" smtClean="0"/>
              <a:t> Access </a:t>
            </a:r>
            <a:r>
              <a:rPr lang="es-ES" sz="1600" dirty="0" err="1" smtClean="0"/>
              <a:t>Protocol</a:t>
            </a:r>
            <a:r>
              <a:rPr lang="es-ES" sz="1600" dirty="0" smtClean="0"/>
              <a:t>): mensajes XML entre cliente y servidor.</a:t>
            </a:r>
          </a:p>
          <a:p>
            <a:pPr marL="0" indent="0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	 </a:t>
            </a:r>
            <a:r>
              <a:rPr lang="es-ES" sz="1600" dirty="0" smtClean="0"/>
              <a:t>A través de métodos POST de HTTP/HTTPS.</a:t>
            </a:r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dirty="0" smtClean="0"/>
              <a:t>WSDL (Web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</a:t>
            </a:r>
            <a:r>
              <a:rPr lang="es-ES" sz="1600" dirty="0" err="1" smtClean="0"/>
              <a:t>Definition</a:t>
            </a:r>
            <a:r>
              <a:rPr lang="es-ES" sz="1600" dirty="0" smtClean="0"/>
              <a:t> </a:t>
            </a:r>
            <a:r>
              <a:rPr lang="es-ES" sz="1600" dirty="0" err="1" smtClean="0"/>
              <a:t>Language</a:t>
            </a:r>
            <a:r>
              <a:rPr lang="es-ES" sz="1600" dirty="0" smtClean="0"/>
              <a:t>): define el formato de los mensajes [mostrar en servidor]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HTTP, XML y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1026" name="Picture 2" descr="https://www.soapui.org/soapui/media/images/dojo/REST_vs_So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60081" r="12121"/>
          <a:stretch/>
        </p:blipFill>
        <p:spPr bwMode="auto">
          <a:xfrm>
            <a:off x="2536794" y="4158473"/>
            <a:ext cx="5909794" cy="16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715079"/>
            <a:ext cx="2449019" cy="1878064"/>
          </a:xfrm>
        </p:spPr>
        <p:txBody>
          <a:bodyPr>
            <a:normAutofit/>
          </a:bodyPr>
          <a:lstStyle/>
          <a:p>
            <a:r>
              <a:rPr lang="es-ES" sz="1600" dirty="0" smtClean="0"/>
              <a:t>Útil para familiarización y comprobaciones</a:t>
            </a:r>
          </a:p>
          <a:p>
            <a:r>
              <a:rPr lang="es-ES" sz="1600" dirty="0" smtClean="0"/>
              <a:t>Preparación automática a partir de WSDL</a:t>
            </a:r>
          </a:p>
          <a:p>
            <a:r>
              <a:rPr lang="es-ES" sz="1600" dirty="0" smtClean="0"/>
              <a:t>Vista de XML y de HTTP</a:t>
            </a:r>
          </a:p>
          <a:p>
            <a:pPr marL="0" indent="0">
              <a:buNone/>
            </a:pPr>
            <a:r>
              <a:rPr lang="es-ES" sz="1600" dirty="0" smtClean="0"/>
              <a:t>[demo]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Interfaz gráfica para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2050" name="Picture 2" descr="Image result for soap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1" y="4326925"/>
            <a:ext cx="2251491" cy="1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"/>
          <a:stretch/>
        </p:blipFill>
        <p:spPr>
          <a:xfrm>
            <a:off x="3183148" y="1316180"/>
            <a:ext cx="8388180" cy="4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rón 14072016">
  <a:themeElements>
    <a:clrScheme name="Hispasat 2017">
      <a:dk1>
        <a:srgbClr val="4E5B73"/>
      </a:dk1>
      <a:lt1>
        <a:sysClr val="window" lastClr="FFFFFF"/>
      </a:lt1>
      <a:dk2>
        <a:srgbClr val="44546A"/>
      </a:dk2>
      <a:lt2>
        <a:srgbClr val="FFFFFF"/>
      </a:lt2>
      <a:accent1>
        <a:srgbClr val="307FE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5AB9196-C205-4BCD-89EF-62878A04B602}" vid="{26DBECAD-24FD-4D9F-97B0-6482665E68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9ce54cf-4f30-43c9-865e-24de82c380cb">WN64KYY3SQA4-995092170-53</_dlc_DocId>
    <_dlc_DocIdUrl xmlns="19ce54cf-4f30-43c9-865e-24de82c380cb">
      <Url>https://w3.hispasat.es/sites/dcom/_layouts/15/DocIdRedir.aspx?ID=WN64KYY3SQA4-995092170-53</Url>
      <Description>WN64KYY3SQA4-995092170-53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3600B658E384D93CA071D778D09E3" ma:contentTypeVersion="0" ma:contentTypeDescription="Create a new document." ma:contentTypeScope="" ma:versionID="ec919bcc8c06685f6be0c4ff45171f84">
  <xsd:schema xmlns:xsd="http://www.w3.org/2001/XMLSchema" xmlns:xs="http://www.w3.org/2001/XMLSchema" xmlns:p="http://schemas.microsoft.com/office/2006/metadata/properties" xmlns:ns2="19ce54cf-4f30-43c9-865e-24de82c380cb" targetNamespace="http://schemas.microsoft.com/office/2006/metadata/properties" ma:root="true" ma:fieldsID="27ed9ec99ee5a7325392c8eb9fce9243" ns2:_="">
    <xsd:import namespace="19ce54cf-4f30-43c9-865e-24de82c380c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e54cf-4f30-43c9-865e-24de82c380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BAAA04D-7352-4B9D-93EF-39D64BE329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25DC7C-8682-4BB0-885F-58D706B81F7A}">
  <ds:schemaRefs>
    <ds:schemaRef ds:uri="http://schemas.microsoft.com/office/2006/metadata/properties"/>
    <ds:schemaRef ds:uri="http://www.w3.org/XML/1998/namespace"/>
    <ds:schemaRef ds:uri="19ce54cf-4f30-43c9-865e-24de82c380cb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5646AB-F8D3-4A58-83FB-B7A7B18F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ce54cf-4f30-43c9-865e-24de82c38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C72DBB-6C9C-4D7B-9A68-0B5A1297575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NBI</Template>
  <TotalTime>317</TotalTime>
  <Words>677</Words>
  <Application>Microsoft Office PowerPoint</Application>
  <PresentationFormat>Panorámica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Times New Roman</vt:lpstr>
      <vt:lpstr>Wingdings</vt:lpstr>
      <vt:lpstr>Patrón 14072016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Sorribes</dc:creator>
  <cp:lastModifiedBy>Javier Sorribes</cp:lastModifiedBy>
  <cp:revision>79</cp:revision>
  <dcterms:created xsi:type="dcterms:W3CDTF">2017-07-04T08:23:29Z</dcterms:created>
  <dcterms:modified xsi:type="dcterms:W3CDTF">2017-07-18T12:27:16Z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0x010100C443600B658E384D93CA071D778D09E3</vt:lpwstr>
  </property>
  <property fmtid="{D5CDD505-2E9C-101B-9397-08002B2CF9AE}" pid="3" name="_dlc_DocIdItemGuid">
    <vt:lpwstr>b8b9ef19-6c99-4c92-83d2-1eff631e7f18</vt:lpwstr>
  </property>
</Properties>
</file>