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harts/chart6.xml" ContentType="application/vnd.openxmlformats-officedocument.drawingml.chart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harts/chart7.xml" ContentType="application/vnd.openxmlformats-officedocument.drawingml.chart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harts/chart8.xml" ContentType="application/vnd.openxmlformats-officedocument.drawingml.chart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harts/chart9.xml" ContentType="application/vnd.openxmlformats-officedocument.drawingml.chart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harts/chart10.xml" ContentType="application/vnd.openxmlformats-officedocument.drawingml.chart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harts/chart11.xml" ContentType="application/vnd.openxmlformats-officedocument.drawingml.chart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harts/chart12.xml" ContentType="application/vnd.openxmlformats-officedocument.drawingml.chart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harts/chart13.xml" ContentType="application/vnd.openxmlformats-officedocument.drawingml.chart+xml"/>
  <Override PartName="/ppt/slides/slide53.xml" ContentType="application/vnd.openxmlformats-officedocument.presentationml.slide+xml"/>
  <Override PartName="/ppt/charts/chart14.xml" ContentType="application/vnd.openxmlformats-officedocument.drawingml.chart+xml"/>
  <Override PartName="/ppt/slides/slide54.xml" ContentType="application/vnd.openxmlformats-officedocument.presentationml.slide+xml"/>
  <Override PartName="/ppt/charts/chart15.xml" ContentType="application/vnd.openxmlformats-officedocument.drawingml.chart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harts/chart16.xml" ContentType="application/vnd.openxmlformats-officedocument.drawingml.chart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harts/chart17.xml" ContentType="application/vnd.openxmlformats-officedocument.drawingml.chart+xml"/>
  <Override PartName="/ppt/slides/slide60.xml" ContentType="application/vnd.openxmlformats-officedocument.presentationml.slide+xml"/>
  <Override PartName="/ppt/charts/chart18.xml" ContentType="application/vnd.openxmlformats-officedocument.drawingml.chart+xml"/>
  <Override PartName="/ppt/slides/slide61.xml" ContentType="application/vnd.openxmlformats-officedocument.presentationml.slide+xml"/>
  <Override PartName="/ppt/charts/chart19.xml" ContentType="application/vnd.openxmlformats-officedocument.drawingml.chart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harts/chart20.xml" ContentType="application/vnd.openxmlformats-officedocument.drawingml.chart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harts/chart21.xml" ContentType="application/vnd.openxmlformats-officedocument.drawingml.chart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harts/chart22.xml" ContentType="application/vnd.openxmlformats-officedocument.drawingml.chart+xml"/>
  <Override PartName="/ppt/slides/slide70.xml" ContentType="application/vnd.openxmlformats-officedocument.presentationml.slide+xml"/>
  <Override PartName="/ppt/charts/chart23.xml" ContentType="application/vnd.openxmlformats-officedocument.drawingml.chart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harts/chart24.xml" ContentType="application/vnd.openxmlformats-officedocument.drawingml.chart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harts/chart25.xml" ContentType="application/vnd.openxmlformats-officedocument.drawingml.chart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charts/chart26.xml" ContentType="application/vnd.openxmlformats-officedocument.drawingml.chart+xml"/>
  <Override PartName="/ppt/slides/slide97.xml" ContentType="application/vnd.openxmlformats-officedocument.presentationml.slide+xml"/>
  <Override PartName="/ppt/charts/chart27.xml" ContentType="application/vnd.openxmlformats-officedocument.drawingml.chart+xml"/>
  <Override PartName="/ppt/slides/slide98.xml" ContentType="application/vnd.openxmlformats-officedocument.presentationml.slide+xml"/>
  <Override PartName="/ppt/charts/chart28.xml" ContentType="application/vnd.openxmlformats-officedocument.drawingml.chart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harts/chart29.xml" ContentType="application/vnd.openxmlformats-officedocument.drawingml.chart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charts/chart30.xml" ContentType="application/vnd.openxmlformats-officedocument.drawingml.chart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charts/chart31.xml" ContentType="application/vnd.openxmlformats-officedocument.drawingml.chart+xml"/>
  <Override PartName="/ppt/slides/slide108.xml" ContentType="application/vnd.openxmlformats-officedocument.presentationml.slide+xml"/>
  <Override PartName="/ppt/charts/chart32.xml" ContentType="application/vnd.openxmlformats-officedocument.drawingml.chart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charts/chart33.xml" ContentType="application/vnd.openxmlformats-officedocument.drawingml.chart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charts/chart34.xml" ContentType="application/vnd.openxmlformats-officedocument.drawingml.chart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charts/chart35.xml" ContentType="application/vnd.openxmlformats-officedocument.drawingml.chart+xml"/>
  <Override PartName="/ppt/slides/slide115.xml" ContentType="application/vnd.openxmlformats-officedocument.presentationml.slide+xml"/>
  <Override PartName="/ppt/charts/chart36.xml" ContentType="application/vnd.openxmlformats-officedocument.drawingml.chart+xml"/>
  <Override PartName="/ppt/slides/slide116.xml" ContentType="application/vnd.openxmlformats-officedocument.presentationml.slide+xml"/>
  <Override PartName="/ppt/charts/chart37.xml" ContentType="application/vnd.openxmlformats-officedocument.drawingml.chart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charts/chart38.xml" ContentType="application/vnd.openxmlformats-officedocument.drawingml.chart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charts/chart39.xml" ContentType="application/vnd.openxmlformats-officedocument.drawingml.chart+xml"/>
  <Override PartName="/ppt/slides/slide139.xml" ContentType="application/vnd.openxmlformats-officedocument.presentationml.slide+xml"/>
  <Override PartName="/ppt/charts/chart40.xml" ContentType="application/vnd.openxmlformats-officedocument.drawingml.chart+xml"/>
  <Override PartName="/ppt/slides/slide140.xml" ContentType="application/vnd.openxmlformats-officedocument.presentationml.slide+xml"/>
  <Override PartName="/ppt/charts/chart41.xml" ContentType="application/vnd.openxmlformats-officedocument.drawingml.chart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charts/chart42.xml" ContentType="application/vnd.openxmlformats-officedocument.drawingml.chart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charts/chart43.xml" ContentType="application/vnd.openxmlformats-officedocument.drawingml.chart+xml"/>
  <Override PartName="/ppt/slides/slide146.xml" ContentType="application/vnd.openxmlformats-officedocument.presentationml.slide+xml"/>
  <Override PartName="/ppt/charts/chart44.xml" ContentType="application/vnd.openxmlformats-officedocument.drawingml.chart+xml"/>
  <Override PartName="/ppt/slides/slide147.xml" ContentType="application/vnd.openxmlformats-officedocument.presentationml.slide+xml"/>
  <Override PartName="/ppt/charts/chart45.xml" ContentType="application/vnd.openxmlformats-officedocument.drawingml.chart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charts/chart46.xml" ContentType="application/vnd.openxmlformats-officedocument.drawingml.chart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charts/chart47.xml" ContentType="application/vnd.openxmlformats-officedocument.drawingml.chart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charts/chart48.xml" ContentType="application/vnd.openxmlformats-officedocument.drawingml.chart+xml"/>
  <Override PartName="/ppt/slides/slide155.xml" ContentType="application/vnd.openxmlformats-officedocument.presentationml.slide+xml"/>
  <Override PartName="/ppt/charts/chart49.xml" ContentType="application/vnd.openxmlformats-officedocument.drawingml.chart+xml"/>
  <Override PartName="/ppt/slides/slide156.xml" ContentType="application/vnd.openxmlformats-officedocument.presentationml.slide+xml"/>
  <Override PartName="/ppt/charts/chart50.xml" ContentType="application/vnd.openxmlformats-officedocument.drawingml.chart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charts/chart51.xml" ContentType="application/vnd.openxmlformats-officedocument.drawingml.chart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charts/chart52.xml" ContentType="application/vnd.openxmlformats-officedocument.drawingml.chart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charts/chart53.xml" ContentType="application/vnd.openxmlformats-officedocument.drawingml.chart+xml"/>
  <Override PartName="/ppt/slides/slide179.xml" ContentType="application/vnd.openxmlformats-officedocument.presentationml.slide+xml"/>
  <Override PartName="/ppt/charts/chart54.xml" ContentType="application/vnd.openxmlformats-officedocument.drawingml.chart+xml"/>
  <Override PartName="/ppt/slides/slide180.xml" ContentType="application/vnd.openxmlformats-officedocument.presentationml.slide+xml"/>
  <Override PartName="/ppt/charts/chart55.xml" ContentType="application/vnd.openxmlformats-officedocument.drawingml.chart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charts/chart56.xml" ContentType="application/vnd.openxmlformats-officedocument.drawingml.chart+xml"/>
  <Override PartName="/ppt/slides/slide185.xml" ContentType="application/vnd.openxmlformats-officedocument.presentationml.slide+xml"/>
  <Override PartName="/ppt/charts/chart57.xml" ContentType="application/vnd.openxmlformats-officedocument.drawingml.chart+xml"/>
  <Override PartName="/ppt/slides/slide186.xml" ContentType="application/vnd.openxmlformats-officedocument.presentationml.slide+xml"/>
  <Override PartName="/ppt/charts/chart58.xml" ContentType="application/vnd.openxmlformats-officedocument.drawingml.chart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charts/chart59.xml" ContentType="application/vnd.openxmlformats-officedocument.drawingml.chart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charts/chart60.xml" ContentType="application/vnd.openxmlformats-officedocument.drawingml.chart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charts/chart61.xml" ContentType="application/vnd.openxmlformats-officedocument.drawingml.chart+xml"/>
  <Override PartName="/ppt/slides/slide193.xml" ContentType="application/vnd.openxmlformats-officedocument.presentationml.slide+xml"/>
  <Override PartName="/ppt/charts/chart62.xml" ContentType="application/vnd.openxmlformats-officedocument.drawingml.chart+xml"/>
  <Override PartName="/ppt/slides/slide194.xml" ContentType="application/vnd.openxmlformats-officedocument.presentationml.slide+xml"/>
  <Override PartName="/ppt/charts/chart63.xml" ContentType="application/vnd.openxmlformats-officedocument.drawingml.chart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charts/chart64.xml" ContentType="application/vnd.openxmlformats-officedocument.drawingml.chart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</p:sldIdLst>
  <p:sldSz cx="12192000" cy="6858000" type="screen16x9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presProps" Target="presProps.xml"/><Relationship Id="rId225" Type="http://schemas.openxmlformats.org/officeDocument/2006/relationships/viewProps" Target="viewProps.xml"/><Relationship Id="rId226" Type="http://schemas.openxmlformats.org/officeDocument/2006/relationships/theme" Target="theme/theme1.xml"/><Relationship Id="rId227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_rels/chart1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0.xlsx"/></Relationships>

</file>

<file path=ppt/charts/_rels/chart1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1.xlsx"/></Relationships>

</file>

<file path=ppt/charts/_rels/chart1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2.xlsx"/></Relationships>

</file>

<file path=ppt/charts/_rels/chart1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3.xlsx"/></Relationships>

</file>

<file path=ppt/charts/_rels/chart1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4.xlsx"/></Relationships>

</file>

<file path=ppt/charts/_rels/chart1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5.xlsx"/></Relationships>

</file>

<file path=ppt/charts/_rels/chart1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6.xlsx"/></Relationships>

</file>

<file path=ppt/charts/_rels/chart1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7.xlsx"/></Relationships>

</file>

<file path=ppt/charts/_rels/chart1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8.xlsx"/></Relationships>

</file>

<file path=ppt/charts/_rels/chart1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9.xlsx"/></Relationships>
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.xlsx"/></Relationships>

</file>

<file path=ppt/charts/_rels/chart2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0.xlsx"/></Relationships>

</file>

<file path=ppt/charts/_rels/chart2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1.xlsx"/></Relationships>

</file>

<file path=ppt/charts/_rels/chart2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2.xlsx"/></Relationships>

</file>

<file path=ppt/charts/_rels/chart2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3.xlsx"/></Relationships>

</file>

<file path=ppt/charts/_rels/chart2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4.xlsx"/></Relationships>

</file>

<file path=ppt/charts/_rels/chart2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5.xlsx"/></Relationships>

</file>

<file path=ppt/charts/_rels/chart2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6.xlsx"/></Relationships>

</file>

<file path=ppt/charts/_rels/chart2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7.xlsx"/></Relationships>

</file>

<file path=ppt/charts/_rels/chart2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8.xlsx"/></Relationships>

</file>

<file path=ppt/charts/_rels/chart2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9.xlsx"/></Relationships>
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.xlsx"/></Relationships>

</file>

<file path=ppt/charts/_rels/chart3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0.xlsx"/></Relationships>

</file>

<file path=ppt/charts/_rels/chart3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1.xlsx"/></Relationships>

</file>

<file path=ppt/charts/_rels/chart3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2.xlsx"/></Relationships>

</file>

<file path=ppt/charts/_rels/chart3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3.xlsx"/></Relationships>

</file>

<file path=ppt/charts/_rels/chart3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4.xlsx"/></Relationships>

</file>

<file path=ppt/charts/_rels/chart3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5.xlsx"/></Relationships>

</file>

<file path=ppt/charts/_rels/chart3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6.xlsx"/></Relationships>

</file>

<file path=ppt/charts/_rels/chart3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7.xlsx"/></Relationships>

</file>

<file path=ppt/charts/_rels/chart3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8.xlsx"/></Relationships>

</file>

<file path=ppt/charts/_rels/chart3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9.xlsx"/></Relationships>
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.xlsx"/></Relationships>

</file>

<file path=ppt/charts/_rels/chart4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0.xlsx"/></Relationships>

</file>

<file path=ppt/charts/_rels/chart4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1.xlsx"/></Relationships>

</file>

<file path=ppt/charts/_rels/chart4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2.xlsx"/></Relationships>

</file>

<file path=ppt/charts/_rels/chart4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3.xlsx"/></Relationships>

</file>

<file path=ppt/charts/_rels/chart4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4.xlsx"/></Relationships>

</file>

<file path=ppt/charts/_rels/chart4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5.xlsx"/></Relationships>

</file>

<file path=ppt/charts/_rels/chart4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6.xlsx"/></Relationships>

</file>

<file path=ppt/charts/_rels/chart4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7.xlsx"/></Relationships>

</file>

<file path=ppt/charts/_rels/chart4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8.xlsx"/></Relationships>

</file>

<file path=ppt/charts/_rels/chart4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9.xlsx"/></Relationships>
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.xlsx"/></Relationships>

</file>

<file path=ppt/charts/_rels/chart5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0.xlsx"/></Relationships>

</file>

<file path=ppt/charts/_rels/chart5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1.xlsx"/></Relationships>

</file>

<file path=ppt/charts/_rels/chart5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2.xlsx"/></Relationships>

</file>

<file path=ppt/charts/_rels/chart5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3.xlsx"/></Relationships>

</file>

<file path=ppt/charts/_rels/chart5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4.xlsx"/></Relationships>

</file>

<file path=ppt/charts/_rels/chart5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5.xlsx"/></Relationships>

</file>

<file path=ppt/charts/_rels/chart5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6.xlsx"/></Relationships>

</file>

<file path=ppt/charts/_rels/chart5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7.xlsx"/></Relationships>

</file>

<file path=ppt/charts/_rels/chart5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8.xlsx"/></Relationships>

</file>

<file path=ppt/charts/_rels/chart5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9.xlsx"/></Relationships>
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.xlsx"/></Relationships>

</file>

<file path=ppt/charts/_rels/chart60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0.xlsx"/></Relationships>

</file>

<file path=ppt/charts/_rels/chart6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1.xlsx"/></Relationships>

</file>

<file path=ppt/charts/_rels/chart6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2.xlsx"/></Relationships>

</file>

<file path=ppt/charts/_rels/chart6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3.xlsx"/></Relationships>

</file>

<file path=ppt/charts/_rels/chart6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4.xlsx"/></Relationships>

</file>

<file path=ppt/charts/_rels/chart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7.xlsx"/></Relationships>

</file>

<file path=ppt/charts/_rels/chart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8.xlsx"/></Relationships>

</file>

<file path=ppt/charts/_rels/chart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 pro Quelle
  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Activation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0.0008237983226210792</c:v>
                </c:pt>
                <c:pt idx="1">
                  <c:v>0.008049242424242424</c:v>
                </c:pt>
                <c:pt idx="2">
                  <c:v>0.004112323670353195</c:v>
                </c:pt>
              </c:numCache>
            </c:numRef>
          </c:val>
          <c:dPt>
            <c:idx val="0"/>
            <c:bubble3D val="0"/>
            <c:spPr>
              <a:solidFill>
                <a:srgbClr val="3b5998"/>
              </a:solidFill>
            </c:spPr>
          </c:dPt>
          <c:dPt>
            <c:idx val="1"/>
            <c:bubble3D val="0"/>
            <c:spPr>
              <a:solidFill>
                <a:srgbClr val="3f729b"/>
              </a:solidFill>
            </c:spPr>
          </c:dPt>
          <c:dPt>
            <c:idx val="2"/>
            <c:bubble3D val="0"/>
            <c:spPr>
              <a:solidFill>
                <a:srgbClr val="55acee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Globus</c:v>
                </c:pt>
                <c:pt idx="4">
                  <c:v>Brico Dépôt</c:v>
                </c:pt>
                <c:pt idx="5">
                  <c:v>OBI</c:v>
                </c:pt>
                <c:pt idx="6">
                  <c:v>Lagerhaus</c:v>
                </c:pt>
                <c:pt idx="7">
                  <c:v>Gamma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163089</c:v>
                </c:pt>
                <c:pt idx="1">
                  <c:v>44995</c:v>
                </c:pt>
                <c:pt idx="2">
                  <c:v>36885</c:v>
                </c:pt>
                <c:pt idx="3">
                  <c:v>33405</c:v>
                </c:pt>
                <c:pt idx="4">
                  <c:v>29130</c:v>
                </c:pt>
                <c:pt idx="5">
                  <c:v>21109</c:v>
                </c:pt>
                <c:pt idx="6">
                  <c:v>22861</c:v>
                </c:pt>
                <c:pt idx="7">
                  <c:v>21828</c:v>
                </c:pt>
              </c:numCache>
            </c:numRef>
          </c:val>
          <c:spPr>
            <a:solidFill>
              <a:srgbClr val="3b5998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Globus</c:v>
                </c:pt>
                <c:pt idx="4">
                  <c:v>Brico Dépôt</c:v>
                </c:pt>
                <c:pt idx="5">
                  <c:v>OBI</c:v>
                </c:pt>
                <c:pt idx="6">
                  <c:v>Lagerhaus</c:v>
                </c:pt>
                <c:pt idx="7">
                  <c:v>Gamma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216318</c:v>
                </c:pt>
                <c:pt idx="1">
                  <c:v>10369</c:v>
                </c:pt>
                <c:pt idx="2">
                  <c:v>2751</c:v>
                </c:pt>
                <c:pt idx="3">
                  <c:v>0</c:v>
                </c:pt>
                <c:pt idx="4">
                  <c:v>0</c:v>
                </c:pt>
                <c:pt idx="5">
                  <c:v>1779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pPr>
            <a:solidFill>
              <a:srgbClr val="3f729b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Globus</c:v>
                </c:pt>
                <c:pt idx="4">
                  <c:v>Brico Dépôt</c:v>
                </c:pt>
                <c:pt idx="5">
                  <c:v>OBI</c:v>
                </c:pt>
                <c:pt idx="6">
                  <c:v>Lagerhaus</c:v>
                </c:pt>
                <c:pt idx="7">
                  <c:v>Gamma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2310</c:v>
                </c:pt>
                <c:pt idx="1">
                  <c:v>134</c:v>
                </c:pt>
                <c:pt idx="2">
                  <c:v>3079</c:v>
                </c:pt>
                <c:pt idx="3">
                  <c:v>0</c:v>
                </c:pt>
                <c:pt idx="4">
                  <c:v>397</c:v>
                </c:pt>
                <c:pt idx="5">
                  <c:v>497</c:v>
                </c:pt>
                <c:pt idx="6">
                  <c:v>29</c:v>
                </c:pt>
                <c:pt idx="7">
                  <c:v>6</c:v>
                </c:pt>
              </c:numCache>
            </c:numRef>
          </c:val>
          <c:spPr>
            <a:solidFill>
              <a:srgbClr val="cd201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Globus</c:v>
                </c:pt>
                <c:pt idx="4">
                  <c:v>Brico Dépôt</c:v>
                </c:pt>
                <c:pt idx="5">
                  <c:v>OBI</c:v>
                </c:pt>
                <c:pt idx="6">
                  <c:v>Lagerhaus</c:v>
                </c:pt>
                <c:pt idx="7">
                  <c:v>Gamma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4336</c:v>
                </c:pt>
                <c:pt idx="1">
                  <c:v>157</c:v>
                </c:pt>
                <c:pt idx="2">
                  <c:v>510</c:v>
                </c:pt>
                <c:pt idx="3">
                  <c:v>0</c:v>
                </c:pt>
                <c:pt idx="4">
                  <c:v>106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pPr>
            <a:solidFill>
              <a:srgbClr val="55acee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Websites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Globus</c:v>
                </c:pt>
                <c:pt idx="4">
                  <c:v>Brico Dépôt</c:v>
                </c:pt>
                <c:pt idx="5">
                  <c:v>OBI</c:v>
                </c:pt>
                <c:pt idx="6">
                  <c:v>Lagerhaus</c:v>
                </c:pt>
                <c:pt idx="7">
                  <c:v>Gamma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pPr>
            <a:solidFill>
              <a:srgbClr val="f26522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Engagementverteilung Konkurrenz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Leroy Merlin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34076</c:v>
                </c:pt>
                <c:pt idx="1">
                  <c:v>55085</c:v>
                </c:pt>
                <c:pt idx="2">
                  <c:v>58682</c:v>
                </c:pt>
                <c:pt idx="3">
                  <c:v>61624</c:v>
                </c:pt>
                <c:pt idx="4">
                  <c:v>56810</c:v>
                </c:pt>
                <c:pt idx="5">
                  <c:v>47434</c:v>
                </c:pt>
                <c:pt idx="6">
                  <c:v>52360</c:v>
                </c:pt>
                <c:pt idx="7">
                  <c:v>44226</c:v>
                </c:pt>
                <c:pt idx="8">
                  <c:v>53998</c:v>
                </c:pt>
                <c:pt idx="9">
                  <c:v>51050</c:v>
                </c:pt>
                <c:pt idx="10">
                  <c:v>47563</c:v>
                </c:pt>
                <c:pt idx="11">
                  <c:v>60133</c:v>
                </c:pt>
                <c:pt idx="12">
                  <c:v>75954</c:v>
                </c:pt>
                <c:pt idx="13">
                  <c:v>22085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Bauhaus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5012</c:v>
                </c:pt>
                <c:pt idx="1">
                  <c:v>5544</c:v>
                </c:pt>
                <c:pt idx="2">
                  <c:v>9144</c:v>
                </c:pt>
                <c:pt idx="3">
                  <c:v>6140</c:v>
                </c:pt>
                <c:pt idx="4">
                  <c:v>4970</c:v>
                </c:pt>
                <c:pt idx="5">
                  <c:v>15774</c:v>
                </c:pt>
                <c:pt idx="6">
                  <c:v>5719</c:v>
                </c:pt>
                <c:pt idx="7">
                  <c:v>9022</c:v>
                </c:pt>
                <c:pt idx="8">
                  <c:v>5788</c:v>
                </c:pt>
                <c:pt idx="9">
                  <c:v>6417</c:v>
                </c:pt>
                <c:pt idx="10">
                  <c:v>7043</c:v>
                </c:pt>
                <c:pt idx="11">
                  <c:v>9495</c:v>
                </c:pt>
                <c:pt idx="12">
                  <c:v>4728</c:v>
                </c:pt>
                <c:pt idx="13">
                  <c:v>1119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HORNBACH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2751</c:v>
                </c:pt>
                <c:pt idx="1">
                  <c:v>4307</c:v>
                </c:pt>
                <c:pt idx="2">
                  <c:v>14252</c:v>
                </c:pt>
                <c:pt idx="3">
                  <c:v>8596</c:v>
                </c:pt>
                <c:pt idx="4">
                  <c:v>6507</c:v>
                </c:pt>
                <c:pt idx="5">
                  <c:v>2719</c:v>
                </c:pt>
                <c:pt idx="6">
                  <c:v>2356</c:v>
                </c:pt>
                <c:pt idx="7">
                  <c:v>2849</c:v>
                </c:pt>
                <c:pt idx="8">
                  <c:v>2620</c:v>
                </c:pt>
                <c:pt idx="9">
                  <c:v>3378</c:v>
                </c:pt>
                <c:pt idx="10">
                  <c:v>5330</c:v>
                </c:pt>
                <c:pt idx="11">
                  <c:v>4269</c:v>
                </c:pt>
                <c:pt idx="12">
                  <c:v>2747</c:v>
                </c:pt>
                <c:pt idx="13">
                  <c:v>4519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Brico Dépôt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1521</c:v>
                </c:pt>
                <c:pt idx="1">
                  <c:v>2815</c:v>
                </c:pt>
                <c:pt idx="2">
                  <c:v>1803</c:v>
                </c:pt>
                <c:pt idx="3">
                  <c:v>2977</c:v>
                </c:pt>
                <c:pt idx="4">
                  <c:v>9948</c:v>
                </c:pt>
                <c:pt idx="5">
                  <c:v>4420</c:v>
                </c:pt>
                <c:pt idx="6">
                  <c:v>2655</c:v>
                </c:pt>
                <c:pt idx="7">
                  <c:v>5291</c:v>
                </c:pt>
                <c:pt idx="8">
                  <c:v>3334</c:v>
                </c:pt>
                <c:pt idx="9">
                  <c:v>6452</c:v>
                </c:pt>
                <c:pt idx="10">
                  <c:v>3091</c:v>
                </c:pt>
                <c:pt idx="11">
                  <c:v>2011</c:v>
                </c:pt>
                <c:pt idx="12">
                  <c:v>2882</c:v>
                </c:pt>
                <c:pt idx="13">
                  <c:v>1841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Globus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827</c:v>
                </c:pt>
                <c:pt idx="1">
                  <c:v>0</c:v>
                </c:pt>
                <c:pt idx="2">
                  <c:v>948</c:v>
                </c:pt>
                <c:pt idx="3">
                  <c:v>10629</c:v>
                </c:pt>
                <c:pt idx="4">
                  <c:v>7000</c:v>
                </c:pt>
                <c:pt idx="5">
                  <c:v>3625</c:v>
                </c:pt>
                <c:pt idx="6">
                  <c:v>6385</c:v>
                </c:pt>
                <c:pt idx="7">
                  <c:v>3020</c:v>
                </c:pt>
                <c:pt idx="8">
                  <c:v>7879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2410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OBI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Sheet1!$G$2:$G$15</c:f>
              <c:numCache>
                <c:formatCode>General</c:formatCode>
                <c:ptCount val="14"/>
                <c:pt idx="0">
                  <c:v>2577</c:v>
                </c:pt>
                <c:pt idx="1">
                  <c:v>3027</c:v>
                </c:pt>
                <c:pt idx="2">
                  <c:v>3030</c:v>
                </c:pt>
                <c:pt idx="3">
                  <c:v>6961</c:v>
                </c:pt>
                <c:pt idx="4">
                  <c:v>2319</c:v>
                </c:pt>
                <c:pt idx="5">
                  <c:v>3324</c:v>
                </c:pt>
                <c:pt idx="6">
                  <c:v>1352</c:v>
                </c:pt>
                <c:pt idx="7">
                  <c:v>2087</c:v>
                </c:pt>
                <c:pt idx="8">
                  <c:v>2644</c:v>
                </c:pt>
                <c:pt idx="9">
                  <c:v>1692</c:v>
                </c:pt>
                <c:pt idx="10">
                  <c:v>2893</c:v>
                </c:pt>
                <c:pt idx="11">
                  <c:v>2981</c:v>
                </c:pt>
                <c:pt idx="12">
                  <c:v>3426</c:v>
                </c:pt>
                <c:pt idx="13">
                  <c:v>1093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hagebau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Sheet1!$H$2:$H$15</c:f>
              <c:numCache>
                <c:formatCode>General</c:formatCode>
                <c:ptCount val="14"/>
                <c:pt idx="0">
                  <c:v>1379</c:v>
                </c:pt>
                <c:pt idx="1">
                  <c:v>1635</c:v>
                </c:pt>
                <c:pt idx="2">
                  <c:v>4769</c:v>
                </c:pt>
                <c:pt idx="3">
                  <c:v>0</c:v>
                </c:pt>
                <c:pt idx="4">
                  <c:v>4106</c:v>
                </c:pt>
                <c:pt idx="5">
                  <c:v>3619</c:v>
                </c:pt>
                <c:pt idx="6">
                  <c:v>1861</c:v>
                </c:pt>
                <c:pt idx="7">
                  <c:v>2138</c:v>
                </c:pt>
                <c:pt idx="8">
                  <c:v>999</c:v>
                </c:pt>
                <c:pt idx="9">
                  <c:v>4813</c:v>
                </c:pt>
                <c:pt idx="10">
                  <c:v>3966</c:v>
                </c:pt>
                <c:pt idx="11">
                  <c:v>3684</c:v>
                </c:pt>
                <c:pt idx="12">
                  <c:v>2590</c:v>
                </c:pt>
                <c:pt idx="13">
                  <c:v>496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Lagerhaus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Sheet1!$I$2:$I$15</c:f>
              <c:numCache>
                <c:formatCode>General</c:formatCode>
                <c:ptCount val="14"/>
                <c:pt idx="0">
                  <c:v>3756</c:v>
                </c:pt>
                <c:pt idx="1">
                  <c:v>2873</c:v>
                </c:pt>
                <c:pt idx="2">
                  <c:v>4596</c:v>
                </c:pt>
                <c:pt idx="3">
                  <c:v>7175</c:v>
                </c:pt>
                <c:pt idx="4">
                  <c:v>3267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1204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toom Baumarkt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Sheet1!$J$2:$J$15</c:f>
              <c:numCache>
                <c:formatCode>General</c:formatCode>
                <c:ptCount val="14"/>
                <c:pt idx="0">
                  <c:v>2935</c:v>
                </c:pt>
                <c:pt idx="1">
                  <c:v>1495</c:v>
                </c:pt>
                <c:pt idx="2">
                  <c:v>1765</c:v>
                </c:pt>
                <c:pt idx="3">
                  <c:v>1418</c:v>
                </c:pt>
                <c:pt idx="4">
                  <c:v>2461</c:v>
                </c:pt>
                <c:pt idx="5">
                  <c:v>1988</c:v>
                </c:pt>
                <c:pt idx="6">
                  <c:v>1677</c:v>
                </c:pt>
                <c:pt idx="7">
                  <c:v>2172</c:v>
                </c:pt>
                <c:pt idx="8">
                  <c:v>1471</c:v>
                </c:pt>
                <c:pt idx="9">
                  <c:v>0</c:v>
                </c:pt>
                <c:pt idx="10">
                  <c:v>1479</c:v>
                </c:pt>
                <c:pt idx="11">
                  <c:v>1261</c:v>
                </c:pt>
                <c:pt idx="12">
                  <c:v>1775</c:v>
                </c:pt>
                <c:pt idx="13">
                  <c:v>476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Gamma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0</c:v>
                </c:pt>
                <c:pt idx="1">
                  <c:v>973</c:v>
                </c:pt>
                <c:pt idx="2">
                  <c:v>0</c:v>
                </c:pt>
                <c:pt idx="3">
                  <c:v>0</c:v>
                </c:pt>
                <c:pt idx="4">
                  <c:v>18473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1156</c:v>
                </c:pt>
                <c:pt idx="11">
                  <c:v>0</c:v>
                </c:pt>
                <c:pt idx="12">
                  <c:v>854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Praxis Doe-Het-Zelf Center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2928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10014</c:v>
                </c:pt>
                <c:pt idx="10">
                  <c:v>1003</c:v>
                </c:pt>
                <c:pt idx="11">
                  <c:v>0</c:v>
                </c:pt>
                <c:pt idx="12">
                  <c:v>0</c:v>
                </c:pt>
                <c:pt idx="13">
                  <c:v>4968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Praktiker Romania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Sheet1!$M$2:$M$15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1895</c:v>
                </c:pt>
                <c:pt idx="4">
                  <c:v>0</c:v>
                </c:pt>
                <c:pt idx="5">
                  <c:v>0</c:v>
                </c:pt>
                <c:pt idx="6">
                  <c:v>1007</c:v>
                </c:pt>
                <c:pt idx="7">
                  <c:v>1694</c:v>
                </c:pt>
                <c:pt idx="8">
                  <c:v>3384</c:v>
                </c:pt>
                <c:pt idx="9">
                  <c:v>3288</c:v>
                </c:pt>
                <c:pt idx="10">
                  <c:v>0</c:v>
                </c:pt>
                <c:pt idx="11">
                  <c:v>1393</c:v>
                </c:pt>
                <c:pt idx="12">
                  <c:v>1595</c:v>
                </c:pt>
                <c:pt idx="13">
                  <c:v>386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Hellweg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Sheet1!$N$2:$N$15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1295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1778</c:v>
                </c:pt>
                <c:pt idx="8">
                  <c:v>731</c:v>
                </c:pt>
                <c:pt idx="9">
                  <c:v>1468</c:v>
                </c:pt>
                <c:pt idx="10">
                  <c:v>0</c:v>
                </c:pt>
                <c:pt idx="11">
                  <c:v>1343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K-Rauta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Sheet1!$O$2:$O$15</c:f>
              <c:numCache>
                <c:formatCode>General</c:formatCode>
                <c:ptCount val="14"/>
                <c:pt idx="0">
                  <c:v>0</c:v>
                </c:pt>
                <c:pt idx="1">
                  <c:v>1263</c:v>
                </c:pt>
                <c:pt idx="2">
                  <c:v>0</c:v>
                </c:pt>
                <c:pt idx="3">
                  <c:v>2287</c:v>
                </c:pt>
                <c:pt idx="4">
                  <c:v>0</c:v>
                </c:pt>
                <c:pt idx="5">
                  <c:v>1616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Bygg Max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Sheet1!$P$2:$P$15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3114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Formido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Sheet1!$Q$2:$Q$15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2149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Do it + Garden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Sheet1!$R$2:$R$15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863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777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Mountfield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Sheet1!$S$2:$S$15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Market Engagement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 pro Quelle
  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Instagram</c:v>
                </c:pt>
                <c:pt idx="1">
                  <c:v>YouTube</c:v>
                </c:pt>
                <c:pt idx="2">
                  <c:v>Facebook</c:v>
                </c:pt>
                <c:pt idx="3">
                  <c:v>Twitter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0.016513209960675776</c:v>
                </c:pt>
                <c:pt idx="1">
                  <c:v>0.016272974687579458</c:v>
                </c:pt>
                <c:pt idx="2">
                  <c:v>0.007159366202869442</c:v>
                </c:pt>
                <c:pt idx="3">
                  <c:v>0.0017831713005593706</c:v>
                </c:pt>
              </c:numCache>
            </c:numRef>
          </c:val>
          <c:dPt>
            <c:idx val="0"/>
            <c:bubble3D val="0"/>
            <c:spPr>
              <a:solidFill>
                <a:srgbClr val="3f729b"/>
              </a:solidFill>
            </c:spPr>
          </c:dPt>
          <c:dPt>
            <c:idx val="1"/>
            <c:bubble3D val="0"/>
            <c:spPr>
              <a:solidFill>
                <a:srgbClr val="cd201f"/>
              </a:solidFill>
            </c:spPr>
          </c:dPt>
          <c:dPt>
            <c:idx val="2"/>
            <c:bubble3D val="0"/>
            <c:spPr>
              <a:solidFill>
                <a:srgbClr val="3b5998"/>
              </a:solidFill>
            </c:spPr>
          </c:dPt>
          <c:dPt>
            <c:idx val="3"/>
            <c:bubble3D val="0"/>
            <c:spPr>
              <a:solidFill>
                <a:srgbClr val="55acee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Brico Dépôt</c:v>
                </c:pt>
                <c:pt idx="3">
                  <c:v>HORNBACH</c:v>
                </c:pt>
                <c:pt idx="4">
                  <c:v>bauMax</c:v>
                </c:pt>
                <c:pt idx="5">
                  <c:v>Lagerhaus</c:v>
                </c:pt>
                <c:pt idx="6">
                  <c:v>Praktiker Romania</c:v>
                </c:pt>
                <c:pt idx="7">
                  <c:v>OBI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879</c:v>
                </c:pt>
                <c:pt idx="1">
                  <c:v>753</c:v>
                </c:pt>
                <c:pt idx="2">
                  <c:v>379</c:v>
                </c:pt>
                <c:pt idx="3">
                  <c:v>301</c:v>
                </c:pt>
                <c:pt idx="4">
                  <c:v>159</c:v>
                </c:pt>
                <c:pt idx="5">
                  <c:v>143</c:v>
                </c:pt>
                <c:pt idx="6">
                  <c:v>142</c:v>
                </c:pt>
                <c:pt idx="7">
                  <c:v>86</c:v>
                </c:pt>
              </c:numCache>
            </c:numRef>
          </c:val>
          <c:spPr>
            <a:solidFill>
              <a:srgbClr val="3b5998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13</c:v>
                </c:pt>
                <c:pt idx="1">
                  <c:v>22</c:v>
                </c:pt>
                <c:pt idx="2">
                  <c:v>28</c:v>
                </c:pt>
                <c:pt idx="3">
                  <c:v>33</c:v>
                </c:pt>
                <c:pt idx="4">
                  <c:v>24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18</c:v>
                </c:pt>
                <c:pt idx="9">
                  <c:v>22</c:v>
                </c:pt>
                <c:pt idx="10">
                  <c:v>22</c:v>
                </c:pt>
                <c:pt idx="11">
                  <c:v>20</c:v>
                </c:pt>
                <c:pt idx="12">
                  <c:v>23</c:v>
                </c:pt>
                <c:pt idx="13">
                  <c:v>13</c:v>
                </c:pt>
              </c:numCache>
            </c:numRef>
          </c:val>
          <c:spPr>
            <a:solidFill>
              <a:srgbClr val="3b5998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13</c:v>
                </c:pt>
                <c:pt idx="1">
                  <c:v>22</c:v>
                </c:pt>
                <c:pt idx="2">
                  <c:v>28</c:v>
                </c:pt>
                <c:pt idx="3">
                  <c:v>33</c:v>
                </c:pt>
                <c:pt idx="4">
                  <c:v>24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18</c:v>
                </c:pt>
                <c:pt idx="9">
                  <c:v>22</c:v>
                </c:pt>
                <c:pt idx="10">
                  <c:v>22</c:v>
                </c:pt>
                <c:pt idx="11">
                  <c:v>20</c:v>
                </c:pt>
                <c:pt idx="12">
                  <c:v>23</c:v>
                </c:pt>
                <c:pt idx="13">
                  <c:v>13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HORNBACH Baumarkt</c:v>
                </c:pt>
                <c:pt idx="1">
                  <c:v>Hornbach CZ</c:v>
                </c:pt>
                <c:pt idx="2">
                  <c:v>HORNBACH Österreich</c:v>
                </c:pt>
                <c:pt idx="3">
                  <c:v>HORNBACH Sverige</c:v>
                </c:pt>
                <c:pt idx="4">
                  <c:v>Hornbach NL</c:v>
                </c:pt>
                <c:pt idx="5">
                  <c:v>Hornbach SK</c:v>
                </c:pt>
                <c:pt idx="6">
                  <c:v>HORNBACH Suisse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55</c:v>
                </c:pt>
                <c:pt idx="1">
                  <c:v>53</c:v>
                </c:pt>
                <c:pt idx="2">
                  <c:v>52</c:v>
                </c:pt>
                <c:pt idx="3">
                  <c:v>47</c:v>
                </c:pt>
                <c:pt idx="4">
                  <c:v>37</c:v>
                </c:pt>
                <c:pt idx="5">
                  <c:v>36</c:v>
                </c:pt>
                <c:pt idx="6">
                  <c:v>21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Produzierter Content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Globus</c:v>
                </c:pt>
                <c:pt idx="5">
                  <c:v>hagebau</c:v>
                </c:pt>
                <c:pt idx="6">
                  <c:v>OBI</c:v>
                </c:pt>
                <c:pt idx="7">
                  <c:v>Gamma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305469</c:v>
                </c:pt>
                <c:pt idx="1">
                  <c:v>75135</c:v>
                </c:pt>
                <c:pt idx="2">
                  <c:v>58542</c:v>
                </c:pt>
                <c:pt idx="3">
                  <c:v>50046</c:v>
                </c:pt>
                <c:pt idx="4">
                  <c:v>45985</c:v>
                </c:pt>
                <c:pt idx="5">
                  <c:v>37234</c:v>
                </c:pt>
                <c:pt idx="6">
                  <c:v>35104</c:v>
                </c:pt>
                <c:pt idx="7">
                  <c:v>25684</c:v>
                </c:pt>
              </c:numCache>
            </c:numRef>
          </c:val>
          <c:spPr>
            <a:solidFill>
              <a:srgbClr val="3b5998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2633</c:v>
                </c:pt>
                <c:pt idx="1">
                  <c:v>3767</c:v>
                </c:pt>
                <c:pt idx="2">
                  <c:v>10348</c:v>
                </c:pt>
                <c:pt idx="3">
                  <c:v>7971</c:v>
                </c:pt>
                <c:pt idx="4">
                  <c:v>5938</c:v>
                </c:pt>
                <c:pt idx="5">
                  <c:v>2485</c:v>
                </c:pt>
                <c:pt idx="6">
                  <c:v>2111</c:v>
                </c:pt>
                <c:pt idx="7">
                  <c:v>2649</c:v>
                </c:pt>
                <c:pt idx="8">
                  <c:v>2357</c:v>
                </c:pt>
                <c:pt idx="9">
                  <c:v>3024</c:v>
                </c:pt>
                <c:pt idx="10">
                  <c:v>4916</c:v>
                </c:pt>
                <c:pt idx="11">
                  <c:v>3910</c:v>
                </c:pt>
                <c:pt idx="12">
                  <c:v>2324</c:v>
                </c:pt>
                <c:pt idx="13">
                  <c:v>4109</c:v>
                </c:pt>
              </c:numCache>
            </c:numRef>
          </c:val>
          <c:spPr>
            <a:solidFill>
              <a:srgbClr val="3b5998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2633</c:v>
                </c:pt>
                <c:pt idx="1">
                  <c:v>3767</c:v>
                </c:pt>
                <c:pt idx="2">
                  <c:v>10348</c:v>
                </c:pt>
                <c:pt idx="3">
                  <c:v>7971</c:v>
                </c:pt>
                <c:pt idx="4">
                  <c:v>5938</c:v>
                </c:pt>
                <c:pt idx="5">
                  <c:v>2485</c:v>
                </c:pt>
                <c:pt idx="6">
                  <c:v>2111</c:v>
                </c:pt>
                <c:pt idx="7">
                  <c:v>2649</c:v>
                </c:pt>
                <c:pt idx="8">
                  <c:v>2357</c:v>
                </c:pt>
                <c:pt idx="9">
                  <c:v>3024</c:v>
                </c:pt>
                <c:pt idx="10">
                  <c:v>4916</c:v>
                </c:pt>
                <c:pt idx="11">
                  <c:v>3910</c:v>
                </c:pt>
                <c:pt idx="12">
                  <c:v>2324</c:v>
                </c:pt>
                <c:pt idx="13">
                  <c:v>4109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Hellweg</c:v>
                </c:pt>
                <c:pt idx="1">
                  <c:v>Globus</c:v>
                </c:pt>
                <c:pt idx="2">
                  <c:v>Hammer Fachmarkt</c:v>
                </c:pt>
                <c:pt idx="3">
                  <c:v>hagebau</c:v>
                </c:pt>
                <c:pt idx="4">
                  <c:v>BayWa Bau &amp; Garten</c:v>
                </c:pt>
                <c:pt idx="5">
                  <c:v>toom Baumarkt</c:v>
                </c:pt>
                <c:pt idx="6">
                  <c:v>OBI</c:v>
                </c:pt>
                <c:pt idx="7">
                  <c:v>HORNBACH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0.022462530524894476</c:v>
                </c:pt>
                <c:pt idx="1">
                  <c:v>0.019150374984402554</c:v>
                </c:pt>
                <c:pt idx="2">
                  <c:v>0.014444352351089962</c:v>
                </c:pt>
                <c:pt idx="3">
                  <c:v>0.01040116196892927</c:v>
                </c:pt>
                <c:pt idx="4">
                  <c:v>0.008129162966768487</c:v>
                </c:pt>
                <c:pt idx="5">
                  <c:v>0.0023003983412569697</c:v>
                </c:pt>
                <c:pt idx="6">
                  <c:v>0.001202104510238182</c:v>
                </c:pt>
                <c:pt idx="7">
                  <c:v>0.0008237983226210792</c:v>
                </c:pt>
              </c:numCache>
            </c:numRef>
          </c:val>
          <c:spPr>
            <a:solidFill>
              <a:srgbClr val="3b5998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HORNBACH Baumarkt</c:v>
                </c:pt>
                <c:pt idx="1">
                  <c:v>Hornbach NL</c:v>
                </c:pt>
                <c:pt idx="2">
                  <c:v>Hornbach CZ</c:v>
                </c:pt>
                <c:pt idx="3">
                  <c:v>HORNBACH Österreich</c:v>
                </c:pt>
                <c:pt idx="4">
                  <c:v>HORNBACH Sverige</c:v>
                </c:pt>
                <c:pt idx="5">
                  <c:v>Hornbach SK</c:v>
                </c:pt>
                <c:pt idx="6">
                  <c:v>HORNBACH Suisse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21989</c:v>
                </c:pt>
                <c:pt idx="1">
                  <c:v>15931</c:v>
                </c:pt>
                <c:pt idx="2">
                  <c:v>6573</c:v>
                </c:pt>
                <c:pt idx="3">
                  <c:v>6324</c:v>
                </c:pt>
                <c:pt idx="4">
                  <c:v>3855</c:v>
                </c:pt>
                <c:pt idx="5">
                  <c:v>3790</c:v>
                </c:pt>
                <c:pt idx="6">
                  <c:v>80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Engagement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Entity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Globus</c:v>
                </c:pt>
                <c:pt idx="1">
                  <c:v>Gamma</c:v>
                </c:pt>
                <c:pt idx="2">
                  <c:v>Praxis Doe-Het-Zelf Center</c:v>
                </c:pt>
                <c:pt idx="3">
                  <c:v>Bygg Max</c:v>
                </c:pt>
                <c:pt idx="4">
                  <c:v>hagebau</c:v>
                </c:pt>
                <c:pt idx="5">
                  <c:v>OBI</c:v>
                </c:pt>
                <c:pt idx="6">
                  <c:v>Leroy Merlin</c:v>
                </c:pt>
                <c:pt idx="7">
                  <c:v>toom Baumarkt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1179.1025641025642</c:v>
                </c:pt>
                <c:pt idx="1">
                  <c:v>1027.36</c:v>
                </c:pt>
                <c:pt idx="2">
                  <c:v>744.060606060606</c:v>
                </c:pt>
                <c:pt idx="3">
                  <c:v>626.1111111111111</c:v>
                </c:pt>
                <c:pt idx="4">
                  <c:v>591.015873015873</c:v>
                </c:pt>
                <c:pt idx="5">
                  <c:v>408.1860465116279</c:v>
                </c:pt>
                <c:pt idx="6">
                  <c:v>347.518771331058</c:v>
                </c:pt>
                <c:pt idx="7">
                  <c:v>294.81333333333333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2/28/2017</c:v>
                </c:pt>
                <c:pt idx="1">
                  <c:v>4/1/2017</c:v>
                </c:pt>
                <c:pt idx="2">
                  <c:v>5/1/2017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237.7787610619469</c:v>
                </c:pt>
                <c:pt idx="1">
                  <c:v>152.1590909090909</c:v>
                </c:pt>
                <c:pt idx="2">
                  <c:v>182.84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Monat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202.53846153846155</c:v>
                </c:pt>
                <c:pt idx="1">
                  <c:v>171.22727272727272</c:v>
                </c:pt>
                <c:pt idx="2">
                  <c:v>369.57142857142856</c:v>
                </c:pt>
                <c:pt idx="3">
                  <c:v>241.54545454545453</c:v>
                </c:pt>
                <c:pt idx="4">
                  <c:v>247.41666666666666</c:v>
                </c:pt>
                <c:pt idx="5">
                  <c:v>124.25</c:v>
                </c:pt>
                <c:pt idx="6">
                  <c:v>100.52380952380952</c:v>
                </c:pt>
                <c:pt idx="7">
                  <c:v>120.4090909090909</c:v>
                </c:pt>
                <c:pt idx="8">
                  <c:v>130.94444444444446</c:v>
                </c:pt>
                <c:pt idx="9">
                  <c:v>137.45454545454547</c:v>
                </c:pt>
                <c:pt idx="10">
                  <c:v>223.45454545454547</c:v>
                </c:pt>
                <c:pt idx="11">
                  <c:v>195.5</c:v>
                </c:pt>
                <c:pt idx="12">
                  <c:v>101.04347826086956</c:v>
                </c:pt>
                <c:pt idx="13">
                  <c:v>316.0769230769231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Woche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Hornbach NL</c:v>
                </c:pt>
                <c:pt idx="1">
                  <c:v>HORNBACH Baumarkt</c:v>
                </c:pt>
                <c:pt idx="2">
                  <c:v>Hornbach CZ</c:v>
                </c:pt>
                <c:pt idx="3">
                  <c:v>HORNBACH Österreich</c:v>
                </c:pt>
                <c:pt idx="4">
                  <c:v>Hornbach SK</c:v>
                </c:pt>
                <c:pt idx="5">
                  <c:v>HORNBACH Sverige</c:v>
                </c:pt>
                <c:pt idx="6">
                  <c:v>HORNBACH Suisse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430.56756756756755</c:v>
                </c:pt>
                <c:pt idx="1">
                  <c:v>399.8</c:v>
                </c:pt>
                <c:pt idx="2">
                  <c:v>124.01886792452831</c:v>
                </c:pt>
                <c:pt idx="3">
                  <c:v>121.61538461538461</c:v>
                </c:pt>
                <c:pt idx="4">
                  <c:v>105.27777777777777</c:v>
                </c:pt>
                <c:pt idx="5">
                  <c:v>82.02127659574468</c:v>
                </c:pt>
                <c:pt idx="6">
                  <c:v>3.8095238095238093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Gamma</c:v>
                </c:pt>
                <c:pt idx="1">
                  <c:v>Globus</c:v>
                </c:pt>
                <c:pt idx="2">
                  <c:v>hagebau</c:v>
                </c:pt>
                <c:pt idx="3">
                  <c:v>Praxis Doe-Het-Zelf Center</c:v>
                </c:pt>
                <c:pt idx="4">
                  <c:v>HORNBACH</c:v>
                </c:pt>
                <c:pt idx="5">
                  <c:v>Dehner</c:v>
                </c:pt>
                <c:pt idx="6">
                  <c:v>Bauhaus</c:v>
                </c:pt>
                <c:pt idx="7">
                  <c:v>OBI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0.060234510887214245</c:v>
                </c:pt>
                <c:pt idx="1">
                  <c:v>0.012240816841412053</c:v>
                </c:pt>
                <c:pt idx="2">
                  <c:v>0.010996119062105266</c:v>
                </c:pt>
                <c:pt idx="3">
                  <c:v>0.008677933585086103</c:v>
                </c:pt>
                <c:pt idx="4">
                  <c:v>0.007159144290060529</c:v>
                </c:pt>
                <c:pt idx="5">
                  <c:v>0.005075941276925401</c:v>
                </c:pt>
                <c:pt idx="6">
                  <c:v>0.0038587564154034526</c:v>
                </c:pt>
                <c:pt idx="7">
                  <c:v>0.003398228009215399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Praxis Doe-Het-Zelf Center</c:v>
                </c:pt>
                <c:pt idx="4">
                  <c:v>OBI</c:v>
                </c:pt>
                <c:pt idx="5">
                  <c:v>K-Rauta</c:v>
                </c:pt>
                <c:pt idx="6">
                  <c:v>Skånska Byggvaror</c:v>
                </c:pt>
                <c:pt idx="7">
                  <c:v>toom Baumarkt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382</c:v>
                </c:pt>
                <c:pt idx="1">
                  <c:v>220</c:v>
                </c:pt>
                <c:pt idx="2">
                  <c:v>127</c:v>
                </c:pt>
                <c:pt idx="3">
                  <c:v>35</c:v>
                </c:pt>
                <c:pt idx="4">
                  <c:v>26</c:v>
                </c:pt>
                <c:pt idx="5">
                  <c:v>21</c:v>
                </c:pt>
                <c:pt idx="6">
                  <c:v>20</c:v>
                </c:pt>
                <c:pt idx="7">
                  <c:v>17</c:v>
                </c:pt>
              </c:numCache>
            </c:numRef>
          </c:val>
          <c:spPr>
            <a:solidFill>
              <a:srgbClr val="3f729b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</c:v>
                </c:pt>
                <c:pt idx="1">
                  <c:v>13</c:v>
                </c:pt>
                <c:pt idx="2">
                  <c:v>17</c:v>
                </c:pt>
                <c:pt idx="3">
                  <c:v>15</c:v>
                </c:pt>
                <c:pt idx="4">
                  <c:v>12</c:v>
                </c:pt>
                <c:pt idx="5">
                  <c:v>7</c:v>
                </c:pt>
                <c:pt idx="6">
                  <c:v>7</c:v>
                </c:pt>
                <c:pt idx="7">
                  <c:v>5</c:v>
                </c:pt>
                <c:pt idx="8">
                  <c:v>8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7</c:v>
                </c:pt>
              </c:numCache>
            </c:numRef>
          </c:val>
          <c:spPr>
            <a:solidFill>
              <a:srgbClr val="3f729b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</c:v>
                </c:pt>
                <c:pt idx="1">
                  <c:v>13</c:v>
                </c:pt>
                <c:pt idx="2">
                  <c:v>17</c:v>
                </c:pt>
                <c:pt idx="3">
                  <c:v>15</c:v>
                </c:pt>
                <c:pt idx="4">
                  <c:v>12</c:v>
                </c:pt>
                <c:pt idx="5">
                  <c:v>7</c:v>
                </c:pt>
                <c:pt idx="6">
                  <c:v>7</c:v>
                </c:pt>
                <c:pt idx="7">
                  <c:v>5</c:v>
                </c:pt>
                <c:pt idx="8">
                  <c:v>8</c:v>
                </c:pt>
                <c:pt idx="9">
                  <c:v>7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7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Hornbach CZ &amp; SK</c:v>
                </c:pt>
                <c:pt idx="1">
                  <c:v>Hornbach Österreich</c:v>
                </c:pt>
                <c:pt idx="2">
                  <c:v>HORNBACH Baumarkt</c:v>
                </c:pt>
                <c:pt idx="3">
                  <c:v>HORNBACH Sverige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34</c:v>
                </c:pt>
                <c:pt idx="2">
                  <c:v>29</c:v>
                </c:pt>
                <c:pt idx="3">
                  <c:v>19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toom Baumarkt</c:v>
                </c:pt>
                <c:pt idx="1">
                  <c:v>OBI</c:v>
                </c:pt>
                <c:pt idx="2">
                  <c:v>Bauhaus</c:v>
                </c:pt>
                <c:pt idx="3">
                  <c:v>HORNBACH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0.03483133086876155</c:v>
                </c:pt>
                <c:pt idx="1">
                  <c:v>0.026212558127451744</c:v>
                </c:pt>
                <c:pt idx="2">
                  <c:v>0.011291823226806207</c:v>
                </c:pt>
                <c:pt idx="3">
                  <c:v>0.00804162724692526</c:v>
                </c:pt>
              </c:numCache>
            </c:numRef>
          </c:val>
          <c:spPr>
            <a:solidFill>
              <a:srgbClr val="3f729b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OBI</c:v>
                </c:pt>
                <c:pt idx="4">
                  <c:v>K-Rauta</c:v>
                </c:pt>
                <c:pt idx="5">
                  <c:v>toom Baumarkt</c:v>
                </c:pt>
                <c:pt idx="6">
                  <c:v>Praxis Doe-Het-Zelf Center</c:v>
                </c:pt>
                <c:pt idx="7">
                  <c:v>Skånska Byggvaror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403567</c:v>
                </c:pt>
                <c:pt idx="1">
                  <c:v>19405</c:v>
                </c:pt>
                <c:pt idx="2">
                  <c:v>4892</c:v>
                </c:pt>
                <c:pt idx="3">
                  <c:v>3040</c:v>
                </c:pt>
                <c:pt idx="4">
                  <c:v>1312</c:v>
                </c:pt>
                <c:pt idx="5">
                  <c:v>1295</c:v>
                </c:pt>
                <c:pt idx="6">
                  <c:v>990</c:v>
                </c:pt>
                <c:pt idx="7">
                  <c:v>818</c:v>
                </c:pt>
              </c:numCache>
            </c:numRef>
          </c:val>
          <c:spPr>
            <a:solidFill>
              <a:srgbClr val="3f729b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113</c:v>
                </c:pt>
                <c:pt idx="1">
                  <c:v>515</c:v>
                </c:pt>
                <c:pt idx="2">
                  <c:v>646</c:v>
                </c:pt>
                <c:pt idx="3">
                  <c:v>459</c:v>
                </c:pt>
                <c:pt idx="4">
                  <c:v>503</c:v>
                </c:pt>
                <c:pt idx="5">
                  <c:v>172</c:v>
                </c:pt>
                <c:pt idx="6">
                  <c:v>245</c:v>
                </c:pt>
                <c:pt idx="7">
                  <c:v>190</c:v>
                </c:pt>
                <c:pt idx="8">
                  <c:v>262</c:v>
                </c:pt>
                <c:pt idx="9">
                  <c:v>343</c:v>
                </c:pt>
                <c:pt idx="10">
                  <c:v>362</c:v>
                </c:pt>
                <c:pt idx="11">
                  <c:v>337</c:v>
                </c:pt>
                <c:pt idx="12">
                  <c:v>413</c:v>
                </c:pt>
                <c:pt idx="13">
                  <c:v>332</c:v>
                </c:pt>
              </c:numCache>
            </c:numRef>
          </c:val>
          <c:spPr>
            <a:solidFill>
              <a:srgbClr val="3f729b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  
  Höhe des Engagements,
   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113</c:v>
                </c:pt>
                <c:pt idx="1">
                  <c:v>515</c:v>
                </c:pt>
                <c:pt idx="2">
                  <c:v>646</c:v>
                </c:pt>
                <c:pt idx="3">
                  <c:v>459</c:v>
                </c:pt>
                <c:pt idx="4">
                  <c:v>503</c:v>
                </c:pt>
                <c:pt idx="5">
                  <c:v>172</c:v>
                </c:pt>
                <c:pt idx="6">
                  <c:v>245</c:v>
                </c:pt>
                <c:pt idx="7">
                  <c:v>190</c:v>
                </c:pt>
                <c:pt idx="8">
                  <c:v>262</c:v>
                </c:pt>
                <c:pt idx="9">
                  <c:v>343</c:v>
                </c:pt>
                <c:pt idx="10">
                  <c:v>362</c:v>
                </c:pt>
                <c:pt idx="11">
                  <c:v>337</c:v>
                </c:pt>
                <c:pt idx="12">
                  <c:v>413</c:v>
                </c:pt>
                <c:pt idx="13">
                  <c:v>332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  
  Höhe des Engagements,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Hornbach CZ &amp; SK</c:v>
                </c:pt>
                <c:pt idx="1">
                  <c:v>HORNBACH Baumarkt</c:v>
                </c:pt>
                <c:pt idx="2">
                  <c:v>Hornbach Österreich</c:v>
                </c:pt>
                <c:pt idx="3">
                  <c:v>HORNBACH Sverige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1912</c:v>
                </c:pt>
                <c:pt idx="1">
                  <c:v>1736</c:v>
                </c:pt>
                <c:pt idx="2">
                  <c:v>785</c:v>
                </c:pt>
                <c:pt idx="3">
                  <c:v>459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Entity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OBI</c:v>
                </c:pt>
                <c:pt idx="2">
                  <c:v>Bauhaus</c:v>
                </c:pt>
                <c:pt idx="3">
                  <c:v>toom Baumarkt</c:v>
                </c:pt>
                <c:pt idx="4">
                  <c:v>K-Rauta</c:v>
                </c:pt>
                <c:pt idx="5">
                  <c:v>Do it + Garden</c:v>
                </c:pt>
                <c:pt idx="6">
                  <c:v>Skånska Byggvaror</c:v>
                </c:pt>
                <c:pt idx="7">
                  <c:v>HORNBACH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1056.458115183246</c:v>
                </c:pt>
                <c:pt idx="1">
                  <c:v>116.92307692307692</c:v>
                </c:pt>
                <c:pt idx="2">
                  <c:v>88.20454545454545</c:v>
                </c:pt>
                <c:pt idx="3">
                  <c:v>76.17647058823529</c:v>
                </c:pt>
                <c:pt idx="4">
                  <c:v>62.476190476190474</c:v>
                </c:pt>
                <c:pt idx="5">
                  <c:v>51.25</c:v>
                </c:pt>
                <c:pt idx="6">
                  <c:v>40.9</c:v>
                </c:pt>
                <c:pt idx="7">
                  <c:v>38.51968503937008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2/28/2017</c:v>
                </c:pt>
                <c:pt idx="1">
                  <c:v>4/1/2017</c:v>
                </c:pt>
                <c:pt idx="2">
                  <c:v>5/1/2017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35.8448275862069</c:v>
                </c:pt>
                <c:pt idx="1">
                  <c:v>34.2</c:v>
                </c:pt>
                <c:pt idx="2">
                  <c:v>46.23076923076923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Monat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28.25</c:v>
                </c:pt>
                <c:pt idx="1">
                  <c:v>39.61538461538461</c:v>
                </c:pt>
                <c:pt idx="2">
                  <c:v>38</c:v>
                </c:pt>
                <c:pt idx="3">
                  <c:v>30.6</c:v>
                </c:pt>
                <c:pt idx="4">
                  <c:v>41.916666666666664</c:v>
                </c:pt>
                <c:pt idx="5">
                  <c:v>24.571428571428573</c:v>
                </c:pt>
                <c:pt idx="6">
                  <c:v>35</c:v>
                </c:pt>
                <c:pt idx="7">
                  <c:v>38</c:v>
                </c:pt>
                <c:pt idx="8">
                  <c:v>32.75</c:v>
                </c:pt>
                <c:pt idx="9">
                  <c:v>49</c:v>
                </c:pt>
                <c:pt idx="10">
                  <c:v>51.714285714285715</c:v>
                </c:pt>
                <c:pt idx="11">
                  <c:v>42.125</c:v>
                </c:pt>
                <c:pt idx="12">
                  <c:v>41.3</c:v>
                </c:pt>
                <c:pt idx="13">
                  <c:v>47.42857142857143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Woche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HORNBACH Baumarkt</c:v>
                </c:pt>
                <c:pt idx="1">
                  <c:v>Hornbach CZ &amp; SK</c:v>
                </c:pt>
                <c:pt idx="2">
                  <c:v>HORNBACH Sverige</c:v>
                </c:pt>
                <c:pt idx="3">
                  <c:v>Hornbach Österreich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59.86206896551724</c:v>
                </c:pt>
                <c:pt idx="1">
                  <c:v>42.48888888888889</c:v>
                </c:pt>
                <c:pt idx="2">
                  <c:v>24.157894736842106</c:v>
                </c:pt>
                <c:pt idx="3">
                  <c:v>23.08823529411765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Channel Engagement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toom Baumarkt</c:v>
                </c:pt>
                <c:pt idx="1">
                  <c:v>OBI</c:v>
                </c:pt>
                <c:pt idx="2">
                  <c:v>K-Rauta</c:v>
                </c:pt>
                <c:pt idx="3">
                  <c:v>HORNBACH</c:v>
                </c:pt>
                <c:pt idx="4">
                  <c:v>Bauhaus</c:v>
                </c:pt>
                <c:pt idx="5">
                  <c:v>Leroy Merlin</c:v>
                </c:pt>
                <c:pt idx="6">
                  <c:v>Praxis Doe-Het-Zelf Center</c:v>
                </c:pt>
                <c:pt idx="7">
                  <c:v>Karwei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0.03490118306584705</c:v>
                </c:pt>
                <c:pt idx="1">
                  <c:v>0.026666999978489595</c:v>
                </c:pt>
                <c:pt idx="2">
                  <c:v>0.025710918446975515</c:v>
                </c:pt>
                <c:pt idx="3">
                  <c:v>0.016520944133575355</c:v>
                </c:pt>
                <c:pt idx="4">
                  <c:v>0.010912926493007005</c:v>
                </c:pt>
                <c:pt idx="5">
                  <c:v>0.006876922776031916</c:v>
                </c:pt>
                <c:pt idx="6">
                  <c:v>0.006216572086459386</c:v>
                </c:pt>
                <c:pt idx="7">
                  <c:v>0.005728551315375395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 Aktivierungsrate pro Fan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Formido</c:v>
                </c:pt>
                <c:pt idx="4">
                  <c:v>Brico Dépôt</c:v>
                </c:pt>
                <c:pt idx="5">
                  <c:v>K-Rauta</c:v>
                </c:pt>
                <c:pt idx="6">
                  <c:v>Multimate</c:v>
                </c:pt>
                <c:pt idx="7">
                  <c:v>Praxis Doe-Het-Zelf Center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832</c:v>
                </c:pt>
                <c:pt idx="1">
                  <c:v>218</c:v>
                </c:pt>
                <c:pt idx="2">
                  <c:v>153</c:v>
                </c:pt>
                <c:pt idx="3">
                  <c:v>73</c:v>
                </c:pt>
                <c:pt idx="4">
                  <c:v>41</c:v>
                </c:pt>
                <c:pt idx="5">
                  <c:v>32</c:v>
                </c:pt>
                <c:pt idx="6">
                  <c:v>17</c:v>
                </c:pt>
                <c:pt idx="7">
                  <c:v>13</c:v>
                </c:pt>
              </c:numCache>
            </c:numRef>
          </c:val>
          <c:spPr>
            <a:solidFill>
              <a:srgbClr val="55acee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HORNBACH</c:v>
                </c:pt>
                <c:pt idx="1">
                  <c:v>Bauhaus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0.004112323670353195</c:v>
                </c:pt>
                <c:pt idx="1">
                  <c:v>0.0021917638549826452</c:v>
                </c:pt>
              </c:numCache>
            </c:numRef>
          </c:val>
          <c:spPr>
            <a:solidFill>
              <a:srgbClr val="55acee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Aktivierungsrate pro Follower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19</c:v>
                </c:pt>
                <c:pt idx="2">
                  <c:v>28</c:v>
                </c:pt>
                <c:pt idx="3">
                  <c:v>26</c:v>
                </c:pt>
                <c:pt idx="4">
                  <c:v>13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7</c:v>
                </c:pt>
              </c:numCache>
            </c:numRef>
          </c:val>
          <c:spPr>
            <a:solidFill>
              <a:srgbClr val="55acee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19</c:v>
                </c:pt>
                <c:pt idx="2">
                  <c:v>28</c:v>
                </c:pt>
                <c:pt idx="3">
                  <c:v>26</c:v>
                </c:pt>
                <c:pt idx="4">
                  <c:v>13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8</c:v>
                </c:pt>
                <c:pt idx="11">
                  <c:v>10</c:v>
                </c:pt>
                <c:pt idx="12">
                  <c:v>12</c:v>
                </c:pt>
                <c:pt idx="13">
                  <c:v>7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Hornbach</c:v>
                </c:pt>
                <c:pt idx="1">
                  <c:v>Hornbach CZ</c:v>
                </c:pt>
                <c:pt idx="2">
                  <c:v>HORNBACH Sverige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63</c:v>
                </c:pt>
                <c:pt idx="1">
                  <c:v>47</c:v>
                </c:pt>
                <c:pt idx="2">
                  <c:v>42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K-Rauta</c:v>
                </c:pt>
                <c:pt idx="4">
                  <c:v>Brico Dépôt</c:v>
                </c:pt>
                <c:pt idx="5">
                  <c:v>Formido</c:v>
                </c:pt>
                <c:pt idx="6">
                  <c:v>Kingfisher</c:v>
                </c:pt>
                <c:pt idx="7">
                  <c:v>Groupe ADEO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7815</c:v>
                </c:pt>
                <c:pt idx="1">
                  <c:v>1222</c:v>
                </c:pt>
                <c:pt idx="2">
                  <c:v>631</c:v>
                </c:pt>
                <c:pt idx="3">
                  <c:v>243</c:v>
                </c:pt>
                <c:pt idx="4">
                  <c:v>233</c:v>
                </c:pt>
                <c:pt idx="5">
                  <c:v>141</c:v>
                </c:pt>
                <c:pt idx="6">
                  <c:v>82</c:v>
                </c:pt>
                <c:pt idx="7">
                  <c:v>70</c:v>
                </c:pt>
              </c:numCache>
            </c:numRef>
          </c:val>
          <c:spPr>
            <a:solidFill>
              <a:srgbClr val="55acee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23</c:v>
                </c:pt>
                <c:pt idx="2">
                  <c:v>326</c:v>
                </c:pt>
                <c:pt idx="3">
                  <c:v>72</c:v>
                </c:pt>
                <c:pt idx="4">
                  <c:v>37</c:v>
                </c:pt>
                <c:pt idx="5">
                  <c:v>50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8</c:v>
                </c:pt>
                <c:pt idx="10">
                  <c:v>9</c:v>
                </c:pt>
                <c:pt idx="11">
                  <c:v>22</c:v>
                </c:pt>
                <c:pt idx="12">
                  <c:v>4</c:v>
                </c:pt>
                <c:pt idx="13">
                  <c:v>78</c:v>
                </c:pt>
              </c:numCache>
            </c:numRef>
          </c:val>
          <c:spPr>
            <a:solidFill>
              <a:srgbClr val="55acee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23</c:v>
                </c:pt>
                <c:pt idx="2">
                  <c:v>326</c:v>
                </c:pt>
                <c:pt idx="3">
                  <c:v>72</c:v>
                </c:pt>
                <c:pt idx="4">
                  <c:v>37</c:v>
                </c:pt>
                <c:pt idx="5">
                  <c:v>50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8</c:v>
                </c:pt>
                <c:pt idx="10">
                  <c:v>9</c:v>
                </c:pt>
                <c:pt idx="11">
                  <c:v>22</c:v>
                </c:pt>
                <c:pt idx="12">
                  <c:v>4</c:v>
                </c:pt>
                <c:pt idx="13">
                  <c:v>78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Hornbach</c:v>
                </c:pt>
                <c:pt idx="1">
                  <c:v>Hornbach CZ</c:v>
                </c:pt>
                <c:pt idx="2">
                  <c:v>HORNBACH Sverige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625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Entity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K-Rauta</c:v>
                </c:pt>
                <c:pt idx="2">
                  <c:v>Groupe ADEO</c:v>
                </c:pt>
                <c:pt idx="3">
                  <c:v>Kingfisher</c:v>
                </c:pt>
                <c:pt idx="4">
                  <c:v>Brico Dépôt</c:v>
                </c:pt>
                <c:pt idx="5">
                  <c:v>Bauhaus</c:v>
                </c:pt>
                <c:pt idx="6">
                  <c:v>HORNBACH</c:v>
                </c:pt>
                <c:pt idx="7">
                  <c:v>Praxis Doe-Het-Zelf Center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9.393028846153847</c:v>
                </c:pt>
                <c:pt idx="1">
                  <c:v>7.59375</c:v>
                </c:pt>
                <c:pt idx="2">
                  <c:v>7</c:v>
                </c:pt>
                <c:pt idx="3">
                  <c:v>6.3076923076923075</c:v>
                </c:pt>
                <c:pt idx="4">
                  <c:v>5.682926829268292</c:v>
                </c:pt>
                <c:pt idx="5">
                  <c:v>5.605504587155964</c:v>
                </c:pt>
                <c:pt idx="6">
                  <c:v>4.124183006535947</c:v>
                </c:pt>
                <c:pt idx="7">
                  <c:v>3.076923076923077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2/28/2017</c:v>
                </c:pt>
                <c:pt idx="1">
                  <c:v>4/1/2017</c:v>
                </c:pt>
                <c:pt idx="2">
                  <c:v>5/1/2017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5.3882352941176475</c:v>
                </c:pt>
                <c:pt idx="1">
                  <c:v>2.1666666666666665</c:v>
                </c:pt>
                <c:pt idx="2">
                  <c:v>2.840909090909091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Monat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1.2105263157894737</c:v>
                </c:pt>
                <c:pt idx="2">
                  <c:v>11.642857142857142</c:v>
                </c:pt>
                <c:pt idx="3">
                  <c:v>2.769230769230769</c:v>
                </c:pt>
                <c:pt idx="4">
                  <c:v>2.8461538461538463</c:v>
                </c:pt>
                <c:pt idx="5">
                  <c:v>8.333333333333334</c:v>
                </c:pt>
                <c:pt idx="6">
                  <c:v>0</c:v>
                </c:pt>
                <c:pt idx="7">
                  <c:v>0.4</c:v>
                </c:pt>
                <c:pt idx="8">
                  <c:v>0</c:v>
                </c:pt>
                <c:pt idx="9">
                  <c:v>1.1428571428571428</c:v>
                </c:pt>
                <c:pt idx="10">
                  <c:v>1.125</c:v>
                </c:pt>
                <c:pt idx="11">
                  <c:v>2.2</c:v>
                </c:pt>
                <c:pt idx="12">
                  <c:v>0.3333333333333333</c:v>
                </c:pt>
                <c:pt idx="13">
                  <c:v>11.142857142857142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Woche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hagebau</c:v>
                </c:pt>
                <c:pt idx="1">
                  <c:v>toom Baumarkt</c:v>
                </c:pt>
                <c:pt idx="2">
                  <c:v>OBI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0.006015039225215218</c:v>
                </c:pt>
                <c:pt idx="1">
                  <c:v>0.004201680672268907</c:v>
                </c:pt>
                <c:pt idx="2">
                  <c:v>0.00039913171590165284</c:v>
                </c:pt>
              </c:numCache>
            </c:numRef>
          </c:val>
          <c:spPr>
            <a:solidFill>
              <a:srgbClr val="cd201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Aktivierungsrate pro Subscriber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Hornbach</c:v>
                </c:pt>
                <c:pt idx="1">
                  <c:v>Hornbach CZ</c:v>
                </c:pt>
                <c:pt idx="2">
                  <c:v>HORNBACH Sverige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9.920634920634921</c:v>
                </c:pt>
                <c:pt idx="1">
                  <c:v>0.0851063829787234</c:v>
                </c:pt>
                <c:pt idx="2">
                  <c:v>0.023809523809523808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K-Rauta</c:v>
                </c:pt>
                <c:pt idx="1">
                  <c:v>Brico Dépôt</c:v>
                </c:pt>
                <c:pt idx="2">
                  <c:v>Bauhaus</c:v>
                </c:pt>
                <c:pt idx="3">
                  <c:v>HORNBACH</c:v>
                </c:pt>
                <c:pt idx="4">
                  <c:v>Praxis Doe-Het-Zelf Center</c:v>
                </c:pt>
                <c:pt idx="5">
                  <c:v>Leroy Merlin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0.008908987637846501</c:v>
                </c:pt>
                <c:pt idx="1">
                  <c:v>0.005782245454579304</c:v>
                </c:pt>
                <c:pt idx="2">
                  <c:v>0.0038283246662487174</c:v>
                </c:pt>
                <c:pt idx="3">
                  <c:v>0.0017895552487036707</c:v>
                </c:pt>
                <c:pt idx="4">
                  <c:v>0.0008181868555001474</c:v>
                </c:pt>
                <c:pt idx="5">
                  <c:v>0.00032574822091813887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Aktivierungsrate pro Follower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HORNBACH</c:v>
                </c:pt>
                <c:pt idx="2">
                  <c:v>OBI</c:v>
                </c:pt>
                <c:pt idx="3">
                  <c:v>Brico Dépôt</c:v>
                </c:pt>
                <c:pt idx="4">
                  <c:v>Bauhaus</c:v>
                </c:pt>
                <c:pt idx="5">
                  <c:v>Praxis Doe-Het-Zelf Center</c:v>
                </c:pt>
                <c:pt idx="6">
                  <c:v>Praktiker Romania</c:v>
                </c:pt>
                <c:pt idx="7">
                  <c:v>toom Baumarkt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148</c:v>
                </c:pt>
                <c:pt idx="1">
                  <c:v>83</c:v>
                </c:pt>
                <c:pt idx="2">
                  <c:v>61</c:v>
                </c:pt>
                <c:pt idx="3">
                  <c:v>61</c:v>
                </c:pt>
                <c:pt idx="4">
                  <c:v>55</c:v>
                </c:pt>
                <c:pt idx="5">
                  <c:v>32</c:v>
                </c:pt>
                <c:pt idx="6">
                  <c:v>21</c:v>
                </c:pt>
                <c:pt idx="7">
                  <c:v>14</c:v>
                </c:pt>
              </c:numCache>
            </c:numRef>
          </c:val>
          <c:spPr>
            <a:solidFill>
              <a:srgbClr val="cd201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4/17/2017</c:v>
                </c:pt>
                <c:pt idx="7">
                  <c:v>4/24/2017</c:v>
                </c:pt>
                <c:pt idx="8">
                  <c:v>5/1/2017</c:v>
                </c:pt>
                <c:pt idx="9">
                  <c:v>5/8/2017</c:v>
                </c:pt>
                <c:pt idx="10">
                  <c:v>5/22/2017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</c:v>
                </c:pt>
                <c:pt idx="1">
                  <c:v>1</c:v>
                </c:pt>
                <c:pt idx="2">
                  <c:v>24</c:v>
                </c:pt>
                <c:pt idx="3">
                  <c:v>16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13</c:v>
                </c:pt>
                <c:pt idx="10">
                  <c:v>12</c:v>
                </c:pt>
              </c:numCache>
            </c:numRef>
          </c:val>
          <c:spPr>
            <a:solidFill>
              <a:srgbClr val="cd201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4/17/2017</c:v>
                </c:pt>
                <c:pt idx="7">
                  <c:v>4/24/2017</c:v>
                </c:pt>
                <c:pt idx="8">
                  <c:v>5/1/2017</c:v>
                </c:pt>
                <c:pt idx="9">
                  <c:v>5/8/2017</c:v>
                </c:pt>
                <c:pt idx="10">
                  <c:v>5/22/2017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</c:v>
                </c:pt>
                <c:pt idx="1">
                  <c:v>1</c:v>
                </c:pt>
                <c:pt idx="2">
                  <c:v>24</c:v>
                </c:pt>
                <c:pt idx="3">
                  <c:v>16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13</c:v>
                </c:pt>
                <c:pt idx="10">
                  <c:v>12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Hornbach Österreich</c:v>
                </c:pt>
                <c:pt idx="1">
                  <c:v>HORNBACH Suisse</c:v>
                </c:pt>
                <c:pt idx="2">
                  <c:v>HORNBACH CZ</c:v>
                </c:pt>
                <c:pt idx="3">
                  <c:v>NLHornbach</c:v>
                </c:pt>
                <c:pt idx="4">
                  <c:v>HORNBACH</c:v>
                </c:pt>
                <c:pt idx="5">
                  <c:v>Hornbach SK</c:v>
                </c:pt>
                <c:pt idx="6">
                  <c:v>Hornbach Romania</c:v>
                </c:pt>
                <c:pt idx="7">
                  <c:v>HORNBACHsverige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</c:v>
                </c:pt>
                <c:pt idx="1">
                  <c:v>16</c:v>
                </c:pt>
                <c:pt idx="2">
                  <c:v>14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4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Menge produzierter Content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HORNBACH</c:v>
                </c:pt>
                <c:pt idx="2">
                  <c:v>OBI</c:v>
                </c:pt>
                <c:pt idx="3">
                  <c:v>Brico Dépôt</c:v>
                </c:pt>
                <c:pt idx="4">
                  <c:v>Praktiker Romania</c:v>
                </c:pt>
                <c:pt idx="5">
                  <c:v>Bauhaus</c:v>
                </c:pt>
                <c:pt idx="6">
                  <c:v>Praxis Doe-Het-Zelf Center</c:v>
                </c:pt>
                <c:pt idx="7">
                  <c:v>toom Baumarkt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4229</c:v>
                </c:pt>
                <c:pt idx="1">
                  <c:v>3135</c:v>
                </c:pt>
                <c:pt idx="2">
                  <c:v>1262</c:v>
                </c:pt>
                <c:pt idx="3">
                  <c:v>762</c:v>
                </c:pt>
                <c:pt idx="4">
                  <c:v>158</c:v>
                </c:pt>
                <c:pt idx="5">
                  <c:v>152</c:v>
                </c:pt>
                <c:pt idx="6">
                  <c:v>129</c:v>
                </c:pt>
                <c:pt idx="7">
                  <c:v>122</c:v>
                </c:pt>
              </c:numCache>
            </c:numRef>
          </c:val>
          <c:spPr>
            <a:solidFill>
              <a:srgbClr val="cd201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4/17/2017</c:v>
                </c:pt>
                <c:pt idx="7">
                  <c:v>4/24/2017</c:v>
                </c:pt>
                <c:pt idx="8">
                  <c:v>5/1/2017</c:v>
                </c:pt>
                <c:pt idx="9">
                  <c:v>5/8/2017</c:v>
                </c:pt>
                <c:pt idx="10">
                  <c:v>5/22/2017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2932</c:v>
                </c:pt>
                <c:pt idx="3">
                  <c:v>94</c:v>
                </c:pt>
                <c:pt idx="4">
                  <c:v>29</c:v>
                </c:pt>
                <c:pt idx="5">
                  <c:v>12</c:v>
                </c:pt>
                <c:pt idx="6">
                  <c:v>8</c:v>
                </c:pt>
                <c:pt idx="7">
                  <c:v>1</c:v>
                </c:pt>
                <c:pt idx="8">
                  <c:v>3</c:v>
                </c:pt>
                <c:pt idx="9">
                  <c:v>43</c:v>
                </c:pt>
                <c:pt idx="10">
                  <c:v>6</c:v>
                </c:pt>
              </c:numCache>
            </c:numRef>
          </c:val>
          <c:spPr>
            <a:solidFill>
              <a:srgbClr val="cd201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4/17/2017</c:v>
                </c:pt>
                <c:pt idx="7">
                  <c:v>4/24/2017</c:v>
                </c:pt>
                <c:pt idx="8">
                  <c:v>5/1/2017</c:v>
                </c:pt>
                <c:pt idx="9">
                  <c:v>5/8/2017</c:v>
                </c:pt>
                <c:pt idx="10">
                  <c:v>5/22/2017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2</c:v>
                </c:pt>
                <c:pt idx="2">
                  <c:v>2932</c:v>
                </c:pt>
                <c:pt idx="3">
                  <c:v>94</c:v>
                </c:pt>
                <c:pt idx="4">
                  <c:v>29</c:v>
                </c:pt>
                <c:pt idx="5">
                  <c:v>12</c:v>
                </c:pt>
                <c:pt idx="6">
                  <c:v>8</c:v>
                </c:pt>
                <c:pt idx="7">
                  <c:v>1</c:v>
                </c:pt>
                <c:pt idx="8">
                  <c:v>3</c:v>
                </c:pt>
                <c:pt idx="9">
                  <c:v>43</c:v>
                </c:pt>
                <c:pt idx="10">
                  <c:v>6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Engagements, Verlauf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Influencer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NLHornbach</c:v>
                </c:pt>
                <c:pt idx="1">
                  <c:v>HORNBACH</c:v>
                </c:pt>
                <c:pt idx="2">
                  <c:v>HORNBACH CZ</c:v>
                </c:pt>
                <c:pt idx="3">
                  <c:v>Hornbach Österreich</c:v>
                </c:pt>
                <c:pt idx="4">
                  <c:v>Hornbach Romania</c:v>
                </c:pt>
                <c:pt idx="5">
                  <c:v>Hornbach SK</c:v>
                </c:pt>
                <c:pt idx="6">
                  <c:v>HORNBACH Suisse</c:v>
                </c:pt>
                <c:pt idx="7">
                  <c:v>HORNBACHsverige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1814</c:v>
                </c:pt>
                <c:pt idx="1">
                  <c:v>713</c:v>
                </c:pt>
                <c:pt idx="2">
                  <c:v>202</c:v>
                </c:pt>
                <c:pt idx="3">
                  <c:v>174</c:v>
                </c:pt>
                <c:pt idx="4">
                  <c:v>139</c:v>
                </c:pt>
                <c:pt idx="5">
                  <c:v>57</c:v>
                </c:pt>
                <c:pt idx="6">
                  <c:v>32</c:v>
                </c:pt>
                <c:pt idx="7">
                  <c:v>4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Höhe des Engagements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Contentverteilung nach Quelle, HORNBACH
  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Twitter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301</c:v>
                </c:pt>
                <c:pt idx="1">
                  <c:v>127</c:v>
                </c:pt>
                <c:pt idx="2">
                  <c:v>83</c:v>
                </c:pt>
                <c:pt idx="3">
                  <c:v>153</c:v>
                </c:pt>
              </c:numCache>
            </c:numRef>
          </c:val>
          <c:dPt>
            <c:idx val="0"/>
            <c:bubble3D val="0"/>
            <c:spPr>
              <a:solidFill>
                <a:srgbClr val="3b5998"/>
              </a:solidFill>
            </c:spPr>
          </c:dPt>
          <c:dPt>
            <c:idx val="1"/>
            <c:bubble3D val="0"/>
            <c:spPr>
              <a:solidFill>
                <a:srgbClr val="3f729b"/>
              </a:solidFill>
            </c:spPr>
          </c:dPt>
          <c:dPt>
            <c:idx val="2"/>
            <c:bubble3D val="0"/>
            <c:spPr>
              <a:solidFill>
                <a:srgbClr val="cd201f"/>
              </a:solidFill>
            </c:spPr>
          </c:dPt>
          <c:dPt>
            <c:idx val="3"/>
            <c:bubble3D val="0"/>
            <c:spPr>
              <a:solidFill>
                <a:srgbClr val="55acee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Entity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HORNBACH</c:v>
                </c:pt>
                <c:pt idx="1">
                  <c:v>Leroy Merlin</c:v>
                </c:pt>
                <c:pt idx="2">
                  <c:v>OBI</c:v>
                </c:pt>
                <c:pt idx="3">
                  <c:v>Brico Dépôt</c:v>
                </c:pt>
                <c:pt idx="4">
                  <c:v>K-Rauta</c:v>
                </c:pt>
                <c:pt idx="5">
                  <c:v>toom Baumarkt</c:v>
                </c:pt>
                <c:pt idx="6">
                  <c:v>hagebau</c:v>
                </c:pt>
                <c:pt idx="7">
                  <c:v>Praktiker Romania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37.7710843373494</c:v>
                </c:pt>
                <c:pt idx="1">
                  <c:v>28.574324324324323</c:v>
                </c:pt>
                <c:pt idx="2">
                  <c:v>20.688524590163933</c:v>
                </c:pt>
                <c:pt idx="3">
                  <c:v>12.491803278688524</c:v>
                </c:pt>
                <c:pt idx="4">
                  <c:v>10.375</c:v>
                </c:pt>
                <c:pt idx="5">
                  <c:v>8.714285714285714</c:v>
                </c:pt>
                <c:pt idx="6">
                  <c:v>8.333333333333334</c:v>
                </c:pt>
                <c:pt idx="7">
                  <c:v>7.523809523809524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2/28/2017</c:v>
                </c:pt>
                <c:pt idx="1">
                  <c:v>4/1/2017</c:v>
                </c:pt>
                <c:pt idx="2">
                  <c:v>5/1/2017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60.431372549019606</c:v>
                </c:pt>
                <c:pt idx="1">
                  <c:v>3.6666666666666665</c:v>
                </c:pt>
                <c:pt idx="2">
                  <c:v>2.1923076923076925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Monat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4/17/2017</c:v>
                </c:pt>
                <c:pt idx="7">
                  <c:v>4/24/2017</c:v>
                </c:pt>
                <c:pt idx="8">
                  <c:v>5/1/2017</c:v>
                </c:pt>
                <c:pt idx="9">
                  <c:v>5/8/2017</c:v>
                </c:pt>
                <c:pt idx="10">
                  <c:v>5/22/2017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0.5555555555555556</c:v>
                </c:pt>
                <c:pt idx="1">
                  <c:v>2</c:v>
                </c:pt>
                <c:pt idx="2">
                  <c:v>122.16666666666667</c:v>
                </c:pt>
                <c:pt idx="3">
                  <c:v>5.875</c:v>
                </c:pt>
                <c:pt idx="4">
                  <c:v>29</c:v>
                </c:pt>
                <c:pt idx="5">
                  <c:v>12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3.3076923076923075</c:v>
                </c:pt>
                <c:pt idx="10">
                  <c:v>0.5</c:v>
                </c:pt>
              </c:numCache>
            </c:numRef>
          </c:val>
          <c:spPr>
            <a:solidFill>
              <a:srgbClr val="4afc37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Engagement, Verlauf Woche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Platform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NLHornbach</c:v>
                </c:pt>
                <c:pt idx="1">
                  <c:v>HORNBACH</c:v>
                </c:pt>
                <c:pt idx="2">
                  <c:v>Hornbach Romania</c:v>
                </c:pt>
                <c:pt idx="3">
                  <c:v>HORNBACH CZ</c:v>
                </c:pt>
                <c:pt idx="4">
                  <c:v>Hornbach SK</c:v>
                </c:pt>
                <c:pt idx="5">
                  <c:v>Hornbach Österreich</c:v>
                </c:pt>
                <c:pt idx="6">
                  <c:v>HORNBACH Suisse</c:v>
                </c:pt>
                <c:pt idx="7">
                  <c:v>HORNBACHsverige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226.75</c:v>
                </c:pt>
                <c:pt idx="1">
                  <c:v>101.85714285714286</c:v>
                </c:pt>
                <c:pt idx="2">
                  <c:v>23.166666666666668</c:v>
                </c:pt>
                <c:pt idx="3">
                  <c:v>14.428571428571429</c:v>
                </c:pt>
                <c:pt idx="4">
                  <c:v>9.5</c:v>
                </c:pt>
                <c:pt idx="5">
                  <c:v>7.909090909090909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Durchschnittliches Engagement pro Channel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Activation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Karwei</c:v>
                </c:pt>
                <c:pt idx="1">
                  <c:v>toom Baumarkt</c:v>
                </c:pt>
                <c:pt idx="2">
                  <c:v>HORNBACH</c:v>
                </c:pt>
                <c:pt idx="3">
                  <c:v>Dehner</c:v>
                </c:pt>
                <c:pt idx="4">
                  <c:v>hagebau</c:v>
                </c:pt>
                <c:pt idx="5">
                  <c:v>Praktiker Romania</c:v>
                </c:pt>
                <c:pt idx="6">
                  <c:v>K-Rauta</c:v>
                </c:pt>
                <c:pt idx="7">
                  <c:v>Gamma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0.024914996196140016</c:v>
                </c:pt>
                <c:pt idx="1">
                  <c:v>0.017790385700965996</c:v>
                </c:pt>
                <c:pt idx="2">
                  <c:v>0.01668796597189997</c:v>
                </c:pt>
                <c:pt idx="3">
                  <c:v>0.013423988842398885</c:v>
                </c:pt>
                <c:pt idx="4">
                  <c:v>0.013036103258133471</c:v>
                </c:pt>
                <c:pt idx="5">
                  <c:v>0.01032937049308127</c:v>
                </c:pt>
                <c:pt idx="6">
                  <c:v>0.009223090277777778</c:v>
                </c:pt>
                <c:pt idx="7">
                  <c:v>0.004508196721311476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Aktivierungsrate pro Subscriber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Lagerhaus</c:v>
                </c:pt>
                <c:pt idx="5">
                  <c:v>OBI</c:v>
                </c:pt>
                <c:pt idx="6">
                  <c:v>Praktiker Romania</c:v>
                </c:pt>
                <c:pt idx="7">
                  <c:v>Formido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481</c:v>
                </c:pt>
                <c:pt idx="1">
                  <c:v>442</c:v>
                </c:pt>
                <c:pt idx="2">
                  <c:v>173</c:v>
                </c:pt>
                <c:pt idx="3">
                  <c:v>202</c:v>
                </c:pt>
                <c:pt idx="4">
                  <c:v>117</c:v>
                </c:pt>
                <c:pt idx="5">
                  <c:v>45</c:v>
                </c:pt>
                <c:pt idx="6">
                  <c:v>77</c:v>
                </c:pt>
                <c:pt idx="7">
                  <c:v>41</c:v>
                </c:pt>
              </c:numCache>
            </c:numRef>
          </c:val>
          <c:spPr>
            <a:solidFill>
              <a:srgbClr val="3b5998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Twitter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Lagerhaus</c:v>
                </c:pt>
                <c:pt idx="5">
                  <c:v>OBI</c:v>
                </c:pt>
                <c:pt idx="6">
                  <c:v>Praktiker Romania</c:v>
                </c:pt>
                <c:pt idx="7">
                  <c:v>Formido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468</c:v>
                </c:pt>
                <c:pt idx="1">
                  <c:v>85</c:v>
                </c:pt>
                <c:pt idx="2">
                  <c:v>101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47</c:v>
                </c:pt>
              </c:numCache>
            </c:numRef>
          </c:val>
          <c:spPr>
            <a:solidFill>
              <a:srgbClr val="55acee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Instagram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Lagerhaus</c:v>
                </c:pt>
                <c:pt idx="5">
                  <c:v>OBI</c:v>
                </c:pt>
                <c:pt idx="6">
                  <c:v>Praktiker Romania</c:v>
                </c:pt>
                <c:pt idx="7">
                  <c:v>Formido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211</c:v>
                </c:pt>
                <c:pt idx="1">
                  <c:v>120</c:v>
                </c:pt>
                <c:pt idx="2">
                  <c:v>77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pPr>
            <a:solidFill>
              <a:srgbClr val="3f729b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YouTube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Lagerhaus</c:v>
                </c:pt>
                <c:pt idx="5">
                  <c:v>OBI</c:v>
                </c:pt>
                <c:pt idx="6">
                  <c:v>Praktiker Romania</c:v>
                </c:pt>
                <c:pt idx="7">
                  <c:v>Formido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98</c:v>
                </c:pt>
                <c:pt idx="1">
                  <c:v>37</c:v>
                </c:pt>
                <c:pt idx="2">
                  <c:v>54</c:v>
                </c:pt>
                <c:pt idx="3">
                  <c:v>22</c:v>
                </c:pt>
                <c:pt idx="4">
                  <c:v>8</c:v>
                </c:pt>
                <c:pt idx="5">
                  <c:v>58</c:v>
                </c:pt>
                <c:pt idx="6">
                  <c:v>16</c:v>
                </c:pt>
                <c:pt idx="7">
                  <c:v>0</c:v>
                </c:pt>
              </c:numCache>
            </c:numRef>
          </c:val>
          <c:spPr>
            <a:solidFill>
              <a:srgbClr val="cd201f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Websites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Leroy Merlin</c:v>
                </c:pt>
                <c:pt idx="1">
                  <c:v>Bauhaus</c:v>
                </c:pt>
                <c:pt idx="2">
                  <c:v>HORNBACH</c:v>
                </c:pt>
                <c:pt idx="3">
                  <c:v>Brico Dépôt</c:v>
                </c:pt>
                <c:pt idx="4">
                  <c:v>Lagerhaus</c:v>
                </c:pt>
                <c:pt idx="5">
                  <c:v>OBI</c:v>
                </c:pt>
                <c:pt idx="6">
                  <c:v>Praktiker Romania</c:v>
                </c:pt>
                <c:pt idx="7">
                  <c:v>Formido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99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pPr>
            <a:solidFill>
              <a:srgbClr val="f26522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Contentverteilung Konkurrenz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Leroy Merlin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98</c:v>
                </c:pt>
                <c:pt idx="1">
                  <c:v>174</c:v>
                </c:pt>
                <c:pt idx="2">
                  <c:v>176</c:v>
                </c:pt>
                <c:pt idx="3">
                  <c:v>195</c:v>
                </c:pt>
                <c:pt idx="4">
                  <c:v>221</c:v>
                </c:pt>
                <c:pt idx="5">
                  <c:v>156</c:v>
                </c:pt>
                <c:pt idx="6">
                  <c:v>168</c:v>
                </c:pt>
                <c:pt idx="7">
                  <c:v>161</c:v>
                </c:pt>
                <c:pt idx="8">
                  <c:v>190</c:v>
                </c:pt>
                <c:pt idx="9">
                  <c:v>162</c:v>
                </c:pt>
                <c:pt idx="10">
                  <c:v>146</c:v>
                </c:pt>
                <c:pt idx="11">
                  <c:v>163</c:v>
                </c:pt>
                <c:pt idx="12">
                  <c:v>157</c:v>
                </c:pt>
                <c:pt idx="13">
                  <c:v>74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Bauhaus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74</c:v>
                </c:pt>
                <c:pt idx="1">
                  <c:v>78</c:v>
                </c:pt>
                <c:pt idx="2">
                  <c:v>90</c:v>
                </c:pt>
                <c:pt idx="3">
                  <c:v>111</c:v>
                </c:pt>
                <c:pt idx="4">
                  <c:v>198</c:v>
                </c:pt>
                <c:pt idx="5">
                  <c:v>105</c:v>
                </c:pt>
                <c:pt idx="6">
                  <c:v>86</c:v>
                </c:pt>
                <c:pt idx="7">
                  <c:v>87</c:v>
                </c:pt>
                <c:pt idx="8">
                  <c:v>90</c:v>
                </c:pt>
                <c:pt idx="9">
                  <c:v>107</c:v>
                </c:pt>
                <c:pt idx="10">
                  <c:v>122</c:v>
                </c:pt>
                <c:pt idx="11">
                  <c:v>86</c:v>
                </c:pt>
                <c:pt idx="12">
                  <c:v>83</c:v>
                </c:pt>
                <c:pt idx="13">
                  <c:v>28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HORNBACH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29</c:v>
                </c:pt>
                <c:pt idx="1">
                  <c:v>55</c:v>
                </c:pt>
                <c:pt idx="2">
                  <c:v>97</c:v>
                </c:pt>
                <c:pt idx="3">
                  <c:v>90</c:v>
                </c:pt>
                <c:pt idx="4">
                  <c:v>50</c:v>
                </c:pt>
                <c:pt idx="5">
                  <c:v>34</c:v>
                </c:pt>
                <c:pt idx="6">
                  <c:v>32</c:v>
                </c:pt>
                <c:pt idx="7">
                  <c:v>36</c:v>
                </c:pt>
                <c:pt idx="8">
                  <c:v>32</c:v>
                </c:pt>
                <c:pt idx="9">
                  <c:v>37</c:v>
                </c:pt>
                <c:pt idx="10">
                  <c:v>50</c:v>
                </c:pt>
                <c:pt idx="11">
                  <c:v>38</c:v>
                </c:pt>
                <c:pt idx="12">
                  <c:v>57</c:v>
                </c:pt>
                <c:pt idx="13">
                  <c:v>27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Brico Dépôt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19</c:v>
                </c:pt>
                <c:pt idx="1">
                  <c:v>31</c:v>
                </c:pt>
                <c:pt idx="2">
                  <c:v>26</c:v>
                </c:pt>
                <c:pt idx="3">
                  <c:v>28</c:v>
                </c:pt>
                <c:pt idx="4">
                  <c:v>32</c:v>
                </c:pt>
                <c:pt idx="5">
                  <c:v>47</c:v>
                </c:pt>
                <c:pt idx="6">
                  <c:v>40</c:v>
                </c:pt>
                <c:pt idx="7">
                  <c:v>47</c:v>
                </c:pt>
                <c:pt idx="8">
                  <c:v>37</c:v>
                </c:pt>
                <c:pt idx="9">
                  <c:v>39</c:v>
                </c:pt>
                <c:pt idx="10">
                  <c:v>35</c:v>
                </c:pt>
                <c:pt idx="11">
                  <c:v>39</c:v>
                </c:pt>
                <c:pt idx="12">
                  <c:v>37</c:v>
                </c:pt>
                <c:pt idx="13">
                  <c:v>24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OBI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0</c:v>
                </c:pt>
                <c:pt idx="1">
                  <c:v>35</c:v>
                </c:pt>
                <c:pt idx="2">
                  <c:v>33</c:v>
                </c:pt>
                <c:pt idx="3">
                  <c:v>9</c:v>
                </c:pt>
                <c:pt idx="4">
                  <c:v>9</c:v>
                </c:pt>
                <c:pt idx="5">
                  <c:v>16</c:v>
                </c:pt>
                <c:pt idx="6">
                  <c:v>0</c:v>
                </c:pt>
                <c:pt idx="7">
                  <c:v>8</c:v>
                </c:pt>
                <c:pt idx="8">
                  <c:v>11</c:v>
                </c:pt>
                <c:pt idx="9">
                  <c:v>0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4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Lagerhaus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Sheet1!$G$2:$G$15</c:f>
              <c:numCache>
                <c:formatCode>General</c:formatCode>
                <c:ptCount val="14"/>
                <c:pt idx="0">
                  <c:v>14</c:v>
                </c:pt>
                <c:pt idx="1">
                  <c:v>17</c:v>
                </c:pt>
                <c:pt idx="2">
                  <c:v>19</c:v>
                </c:pt>
                <c:pt idx="3">
                  <c:v>21</c:v>
                </c:pt>
                <c:pt idx="4">
                  <c:v>21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Praktiker Romania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Sheet1!$H$2:$H$15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15</c:v>
                </c:pt>
                <c:pt idx="7">
                  <c:v>10</c:v>
                </c:pt>
                <c:pt idx="8">
                  <c:v>15</c:v>
                </c:pt>
                <c:pt idx="9">
                  <c:v>10</c:v>
                </c:pt>
                <c:pt idx="10">
                  <c:v>10</c:v>
                </c:pt>
                <c:pt idx="11">
                  <c:v>13</c:v>
                </c:pt>
                <c:pt idx="12">
                  <c:v>12</c:v>
                </c:pt>
                <c:pt idx="13">
                  <c:v>4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bauMax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Sheet1!$I$2:$I$15</c:f>
              <c:numCache>
                <c:formatCode>General</c:formatCode>
                <c:ptCount val="14"/>
                <c:pt idx="0">
                  <c:v>12</c:v>
                </c:pt>
                <c:pt idx="1">
                  <c:v>0</c:v>
                </c:pt>
                <c:pt idx="2">
                  <c:v>12</c:v>
                </c:pt>
                <c:pt idx="3">
                  <c:v>15</c:v>
                </c:pt>
                <c:pt idx="4">
                  <c:v>0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0</c:v>
                </c:pt>
                <c:pt idx="11">
                  <c:v>11</c:v>
                </c:pt>
                <c:pt idx="12">
                  <c:v>17</c:v>
                </c:pt>
                <c:pt idx="13">
                  <c:v>7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Formido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Sheet1!$J$2:$J$15</c:f>
              <c:numCache>
                <c:formatCode>General</c:formatCode>
                <c:ptCount val="14"/>
                <c:pt idx="0">
                  <c:v>13</c:v>
                </c:pt>
                <c:pt idx="1">
                  <c:v>13</c:v>
                </c:pt>
                <c:pt idx="2">
                  <c:v>12</c:v>
                </c:pt>
                <c:pt idx="3">
                  <c:v>14</c:v>
                </c:pt>
                <c:pt idx="4">
                  <c:v>12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9</c:v>
                </c:pt>
                <c:pt idx="12">
                  <c:v>10</c:v>
                </c:pt>
                <c:pt idx="13">
                  <c:v>6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Do it + Garden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Sheet1!$K$2:$K$15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32</c:v>
                </c:pt>
                <c:pt idx="7">
                  <c:v>9</c:v>
                </c:pt>
                <c:pt idx="8">
                  <c:v>0</c:v>
                </c:pt>
                <c:pt idx="9">
                  <c:v>9</c:v>
                </c:pt>
                <c:pt idx="10">
                  <c:v>13</c:v>
                </c:pt>
                <c:pt idx="11">
                  <c:v>9</c:v>
                </c:pt>
                <c:pt idx="12">
                  <c:v>0</c:v>
                </c:pt>
                <c:pt idx="13">
                  <c:v>8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Praxis Doe-Het-Zelf Center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Sheet1!$L$2:$L$15</c:f>
              <c:numCache>
                <c:formatCode>General</c:formatCode>
                <c:ptCount val="14"/>
                <c:pt idx="0">
                  <c:v>24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  <c:pt idx="12">
                  <c:v>9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K-Rauta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Sheet1!$M$2:$M$15</c:f>
              <c:numCache>
                <c:formatCode>General</c:formatCode>
                <c:ptCount val="14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0</c:v>
                </c:pt>
                <c:pt idx="4">
                  <c:v>20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toom Baumarkt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Sheet1!$N$2:$N$15</c:f>
              <c:numCache>
                <c:formatCode>General</c:formatCode>
                <c:ptCount val="14"/>
                <c:pt idx="0">
                  <c:v>7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hagebau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Sheet1!$O$2:$O$15</c:f>
              <c:numCache>
                <c:formatCode>General</c:formatCode>
                <c:ptCount val="14"/>
                <c:pt idx="0">
                  <c:v>0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7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Kingfisher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Sheet1!$P$2:$P$15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KlusWijs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Sheet1!$Q$2:$Q$15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ambient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Sheet1!$R$2:$R$15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Hellweg</c:v>
                </c:pt>
              </c:strCache>
            </c:strRef>
          </c:tx>
          <c:invertIfNegative val="0"/>
          <c:cat>
            <c:strRef>
              <c:f>Sheet1!$A$2:$A$15</c:f>
              <c:strCache>
                <c:ptCount val="14"/>
                <c:pt idx="0">
                  <c:v>2/26/2017</c:v>
                </c:pt>
                <c:pt idx="1">
                  <c:v>3/5/2017</c:v>
                </c:pt>
                <c:pt idx="2">
                  <c:v>3/12/2017</c:v>
                </c:pt>
                <c:pt idx="3">
                  <c:v>3/19/2017</c:v>
                </c:pt>
                <c:pt idx="4">
                  <c:v>3/27/2017</c:v>
                </c:pt>
                <c:pt idx="5">
                  <c:v>4/3/2017</c:v>
                </c:pt>
                <c:pt idx="6">
                  <c:v>4/10/2017</c:v>
                </c:pt>
                <c:pt idx="7">
                  <c:v>4/17/2017</c:v>
                </c:pt>
                <c:pt idx="8">
                  <c:v>4/24/2017</c:v>
                </c:pt>
                <c:pt idx="9">
                  <c:v>5/1/2017</c:v>
                </c:pt>
                <c:pt idx="10">
                  <c:v>5/8/2017</c:v>
                </c:pt>
                <c:pt idx="11">
                  <c:v>5/15/2017</c:v>
                </c:pt>
                <c:pt idx="12">
                  <c:v>5/22/2017</c:v>
                </c:pt>
                <c:pt idx="13">
                  <c:v>5/29/2017</c:v>
                </c:pt>
              </c:strCache>
            </c:strRef>
          </c:cat>
          <c:val>
            <c:numRef>
              <c:f>Sheet1!$S$2:$S$15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</c:v>
                </c:pt>
                <c:pt idx="13">
                  <c:v>0</c:v>
                </c:pt>
              </c:numCache>
            </c:numRef>
          </c:val>
          <c:spPr>
            <a:solidFill>
              <a:srgbClr val="4afc37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Market Volume Histogram
  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100"/>
      </a:pPr>
      <a:endParaRPr lang="en-US"/>
    </a:p>
    <a:listStyle/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Engagementverteilung nach Quelle, HORNBACH
  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Twitter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58542</c:v>
                </c:pt>
                <c:pt idx="1">
                  <c:v>4892</c:v>
                </c:pt>
                <c:pt idx="2">
                  <c:v>3135</c:v>
                </c:pt>
                <c:pt idx="3">
                  <c:v>631</c:v>
                </c:pt>
              </c:numCache>
            </c:numRef>
          </c:val>
          <c:dPt>
            <c:idx val="0"/>
            <c:bubble3D val="0"/>
            <c:spPr>
              <a:solidFill>
                <a:srgbClr val="3b5998"/>
              </a:solidFill>
            </c:spPr>
          </c:dPt>
          <c:dPt>
            <c:idx val="1"/>
            <c:bubble3D val="0"/>
            <c:spPr>
              <a:solidFill>
                <a:srgbClr val="3f729b"/>
              </a:solidFill>
            </c:spPr>
          </c:dPt>
          <c:dPt>
            <c:idx val="2"/>
            <c:bubble3D val="0"/>
            <c:spPr>
              <a:solidFill>
                <a:srgbClr val="cd201f"/>
              </a:solidFill>
            </c:spPr>
          </c:dPt>
          <c:dPt>
            <c:idx val="3"/>
            <c:bubble3D val="0"/>
            <c:spPr>
              <a:solidFill>
                <a:srgbClr val="55acee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en-US"/>
    </a:p>
    <a:listStyle/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9.xml"/><Relationship Id="rId3" Type="http://schemas.openxmlformats.org/officeDocument/2006/relationships/image" Target="../media/image31.pn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0.xml"/><Relationship Id="rId3" Type="http://schemas.openxmlformats.org/officeDocument/2006/relationships/image" Target="../media/image32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1.xml"/><Relationship Id="rId3" Type="http://schemas.openxmlformats.org/officeDocument/2006/relationships/image" Target="../media/image33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2.xml"/><Relationship Id="rId3" Type="http://schemas.openxmlformats.org/officeDocument/2006/relationships/image" Target="../media/image34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3.xml"/><Relationship Id="rId3" Type="http://schemas.openxmlformats.org/officeDocument/2006/relationships/image" Target="../media/image35.pn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4.xml"/><Relationship Id="rId3" Type="http://schemas.openxmlformats.org/officeDocument/2006/relationships/image" Target="../media/image36.pn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5.xml"/><Relationship Id="rId3" Type="http://schemas.openxmlformats.org/officeDocument/2006/relationships/image" Target="../media/image37.pn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6.xml"/><Relationship Id="rId3" Type="http://schemas.openxmlformats.org/officeDocument/2006/relationships/image" Target="../media/image38.pn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7.xml"/><Relationship Id="rId3" Type="http://schemas.openxmlformats.org/officeDocument/2006/relationships/image" Target="../media/image39.pn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8.xml"/><Relationship Id="rId3" Type="http://schemas.openxmlformats.org/officeDocument/2006/relationships/image" Target="../media/image4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9.xml"/><Relationship Id="rId3" Type="http://schemas.openxmlformats.org/officeDocument/2006/relationships/image" Target="../media/image42.png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0.xml"/><Relationship Id="rId3" Type="http://schemas.openxmlformats.org/officeDocument/2006/relationships/image" Target="../media/image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1.xml"/><Relationship Id="rId3" Type="http://schemas.openxmlformats.org/officeDocument/2006/relationships/image" Target="../media/image44.png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2.xml"/><Relationship Id="rId3" Type="http://schemas.openxmlformats.org/officeDocument/2006/relationships/image" Target="../media/image45.png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3.xml"/><Relationship Id="rId3" Type="http://schemas.openxmlformats.org/officeDocument/2006/relationships/image" Target="../media/image46.png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4.xml"/><Relationship Id="rId3" Type="http://schemas.openxmlformats.org/officeDocument/2006/relationships/image" Target="../media/image47.png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5.xml"/><Relationship Id="rId3" Type="http://schemas.openxmlformats.org/officeDocument/2006/relationships/image" Target="../media/image48.png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6.xml"/><Relationship Id="rId3" Type="http://schemas.openxmlformats.org/officeDocument/2006/relationships/image" Target="../media/image4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7.xml"/><Relationship Id="rId3" Type="http://schemas.openxmlformats.org/officeDocument/2006/relationships/image" Target="../media/image50.png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8.xml"/><Relationship Id="rId3" Type="http://schemas.openxmlformats.org/officeDocument/2006/relationships/image" Target="../media/image52.png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9.xml"/><Relationship Id="rId3" Type="http://schemas.openxmlformats.org/officeDocument/2006/relationships/image" Target="../media/image53.png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0.xml"/><Relationship Id="rId3" Type="http://schemas.openxmlformats.org/officeDocument/2006/relationships/image" Target="../media/image54.png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1.xml"/><Relationship Id="rId3" Type="http://schemas.openxmlformats.org/officeDocument/2006/relationships/image" Target="../media/image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Relationship Id="rId3" Type="http://schemas.openxmlformats.org/officeDocument/2006/relationships/image" Target="../media/image6.png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2.xml"/><Relationship Id="rId3" Type="http://schemas.openxmlformats.org/officeDocument/2006/relationships/image" Target="../media/image57.png"/></Relationships>

</file>

<file path=ppt/slides/_rels/slide1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3.xml"/><Relationship Id="rId3" Type="http://schemas.openxmlformats.org/officeDocument/2006/relationships/image" Target="../media/image58.png"/></Relationships>

</file>

<file path=ppt/slides/_rels/slide1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4.xml"/><Relationship Id="rId3" Type="http://schemas.openxmlformats.org/officeDocument/2006/relationships/image" Target="../media/image5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5.xml"/><Relationship Id="rId3" Type="http://schemas.openxmlformats.org/officeDocument/2006/relationships/image" Target="../media/image60.png"/></Relationships>

</file>

<file path=ppt/slides/_rels/slide1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6.xml"/><Relationship Id="rId3" Type="http://schemas.openxmlformats.org/officeDocument/2006/relationships/image" Target="../media/image61.png"/></Relationships>

</file>

<file path=ppt/slides/_rels/slide1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7.xml"/><Relationship Id="rId3" Type="http://schemas.openxmlformats.org/officeDocument/2006/relationships/image" Target="../media/image62.png"/></Relationships>

</file>

<file path=ppt/slides/_rels/slide1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8.xml"/><Relationship Id="rId3" Type="http://schemas.openxmlformats.org/officeDocument/2006/relationships/image" Target="../media/image63.png"/></Relationships>

</file>

<file path=ppt/slides/_rels/slide1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9.xml"/><Relationship Id="rId3" Type="http://schemas.openxmlformats.org/officeDocument/2006/relationships/image" Target="../media/image64.png"/></Relationships>

</file>

<file path=ppt/slides/_rels/slide1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Relationship Id="rId3" Type="http://schemas.openxmlformats.org/officeDocument/2006/relationships/image" Target="../media/image7.png"/></Relationships>

</file>

<file path=ppt/slides/_rels/slide1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0.xml"/><Relationship Id="rId3" Type="http://schemas.openxmlformats.org/officeDocument/2006/relationships/image" Target="../media/image65.png"/></Relationships>

</file>

<file path=ppt/slides/_rels/slide1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1.xml"/><Relationship Id="rId3" Type="http://schemas.openxmlformats.org/officeDocument/2006/relationships/image" Target="../media/image66.png"/></Relationships>

</file>

<file path=ppt/slides/_rels/slide1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2.xml"/><Relationship Id="rId3" Type="http://schemas.openxmlformats.org/officeDocument/2006/relationships/image" Target="../media/image67.png"/></Relationships>

</file>

<file path=ppt/slides/_rels/slide1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3.xml"/><Relationship Id="rId3" Type="http://schemas.openxmlformats.org/officeDocument/2006/relationships/image" Target="../media/image68.png"/></Relationships>

</file>

<file path=ppt/slides/_rels/slide1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4.xml"/><Relationship Id="rId3" Type="http://schemas.openxmlformats.org/officeDocument/2006/relationships/image" Target="../media/image69.png"/></Relationships>

</file>

<file path=ppt/slides/_rels/slide1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/Relationships>

</file>

<file path=ppt/slides/_rels/slide1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Relationship Id="rId3" Type="http://schemas.openxmlformats.org/officeDocument/2006/relationships/image" Target="../media/image8.png"/></Relationships>

</file>

<file path=ppt/slides/_rels/slide2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Relationship Id="rId3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0.xml"/><Relationship Id="rId3" Type="http://schemas.openxmlformats.org/officeDocument/2006/relationships/image" Target="../media/image1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1.xml"/><Relationship Id="rId3" Type="http://schemas.openxmlformats.org/officeDocument/2006/relationships/image" Target="../media/image1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2.xml"/><Relationship Id="rId3" Type="http://schemas.openxmlformats.org/officeDocument/2006/relationships/image" Target="../media/image1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Relationship Id="rId3" Type="http://schemas.openxmlformats.org/officeDocument/2006/relationships/image" Target="../media/image4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3.xml"/><Relationship Id="rId3" Type="http://schemas.openxmlformats.org/officeDocument/2006/relationships/image" Target="../media/image13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4.xml"/><Relationship Id="rId3" Type="http://schemas.openxmlformats.org/officeDocument/2006/relationships/image" Target="../media/image1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5.xml"/><Relationship Id="rId3" Type="http://schemas.openxmlformats.org/officeDocument/2006/relationships/image" Target="../media/image15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6.xml"/><Relationship Id="rId3" Type="http://schemas.openxmlformats.org/officeDocument/2006/relationships/image" Target="../media/image1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Relationship Id="rId3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Relationship Id="rId3" Type="http://schemas.openxmlformats.org/officeDocument/2006/relationships/image" Target="../media/image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Relationship Id="rId3" Type="http://schemas.openxmlformats.org/officeDocument/2006/relationships/image" Target="../media/image18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9.xml"/><Relationship Id="rId3" Type="http://schemas.openxmlformats.org/officeDocument/2006/relationships/image" Target="../media/image19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0.xml"/><Relationship Id="rId3" Type="http://schemas.openxmlformats.org/officeDocument/2006/relationships/image" Target="../media/image20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1.xml"/><Relationship Id="rId3" Type="http://schemas.openxmlformats.org/officeDocument/2006/relationships/image" Target="../media/image21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Relationship Id="rId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3.xml"/><Relationship Id="rId3" Type="http://schemas.openxmlformats.org/officeDocument/2006/relationships/image" Target="../media/image24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4.xml"/><Relationship Id="rId3" Type="http://schemas.openxmlformats.org/officeDocument/2006/relationships/image" Target="../media/image25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5.xml"/><Relationship Id="rId3" Type="http://schemas.openxmlformats.org/officeDocument/2006/relationships/image" Target="../media/image26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Relationship Id="rId3" Type="http://schemas.openxmlformats.org/officeDocument/2006/relationships/image" Target="../media/image28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7.xml"/><Relationship Id="rId3" Type="http://schemas.openxmlformats.org/officeDocument/2006/relationships/image" Target="../media/image29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8.xml"/><Relationship Id="rId3" Type="http://schemas.openxmlformats.org/officeDocument/2006/relationships/image" Target="../media/image30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2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HORNBACH: Social Media Entwicklungen</a:t>
            </a:r>
          </a:p>
          <a:p>
            <a:pPr algn="ctr"/>
            <a:r>
              <a:rPr lang="en-US" sz="42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/>
            </a:r>
          </a:p>
          <a:p>
            <a:pPr algn="ctr"/>
            <a:r>
              <a:rPr lang="en-US" sz="42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März - Mai 2017</a:t>
            </a:r>
            <a:endParaRPr lang="en-US" sz="4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Twitter</a:t>
            </a:r>
            <a:endParaRPr lang="en-US" sz="3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pro Channel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</a:t>
            </a:r>
            <a:endParaRPr lang="en-US" sz="3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99000"/>
            <a:ext cx="10972800" cy="10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Betrachtet man alle Reaktionen auf Beiträge, generiert Leroy Merlin rund 90x mehr Engagement als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9000"/>
            <a:ext cx="10972800" cy="6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Leroy Merlin Brasil generiert rund 81% des Gesamt-Engagements.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ACHTUNG</a:t>
            </a:r>
            <a:endParaRPr lang="en-US" sz="30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6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: Mar 1st - Jun 1st 2017, Instagram,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74000"/>
            <a:ext cx="10972800" cy="9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Leroy Merlin Brasil erreicht dies vor allem mit sehr professionellen Interior-Design-Posts.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Mögliche Data Story: 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Erfolgsfaktoren Instagram.</a:t>
            </a:r>
            <a:endParaRPr lang="en-US" sz="36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Histogram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Verlauf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54000"/>
            <a:ext cx="10972800" cy="9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Arbeit des CZ &amp; SK Channels rentiert sich: Der Kanal generiert auch das höchste Engagement.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Youtube</a:t>
            </a:r>
            <a:endParaRPr lang="en-US" sz="3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pro Channel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04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Relativ pro Beitrag generiert HORNBACH weniger Engagement als viele der Konkurrenten.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: Mar 1st - Jun 1st 2017, Instagram,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59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absolute Engagement kannHORNBACHvon März bis Mai um rund 28% steigern.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Monat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Woche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Channel Engagement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6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39000"/>
            <a:ext cx="10972800" cy="5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"toom" aktiviert seine Follower besser als die Konkurrenz.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: Mar 1st - Jun 1st 2017, Instagram,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74000"/>
            <a:ext cx="10972800" cy="7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Wobei Videos von "OBI" mehr Dislikes erhalten als die der Konkurrenten.</a:t>
            </a:r>
            <a:endParaRPr lang="en-US" sz="2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: Mar 1st - Jun 1st 2017, Instagram,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toom Baumarkt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3.4901%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OBI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2.6667%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K-Rauta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2.5711%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1.6521%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Bauhaus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1.0913%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Leroy Merlin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0.6877%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Praxis Doe-Het-Zelf Center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0.6217%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8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Karwei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0.5729%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9000"/>
            <a:ext cx="10972800" cy="6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Dies schafft "toom" mit ebenso cleveren wie simplen DIY-Tipps.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99000"/>
            <a:ext cx="109728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 generiert die Konkurrenz mehr Likes als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49000"/>
            <a:ext cx="10972800" cy="5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[https://cdn01.onzu.com/2017/6/9/11/instagram_inter.png]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9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Instagram-Account generiert das höchste Engagement pro Beitrag.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49000"/>
            <a:ext cx="10972800" cy="9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[https://cdn01.onzu.com/2017/6/9/11/insta_inter_horn.png] Engagementverteilung: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Followerentwicklung</a:t>
            </a:r>
            <a:endParaRPr lang="en-US" sz="36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99000"/>
            <a:ext cx="109728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Leroy Merlin generiert mit seinen Accounts die meisten neuen Fans.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WETTBEWERB</a:t>
            </a:r>
            <a:endParaRPr lang="en-US" sz="30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79000"/>
            <a:ext cx="10972800" cy="7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[https://cdn01.onzu.com/2017/6/8/16/fananstieg_wettbewerber_insta.png]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WETTBEWERB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94000"/>
            <a:ext cx="10972800" cy="6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[https://cdn01.onzu.com/2017/5/9/15/likes_vs_dislikes_hornbach.png]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Engagementverteilung: Likes vs Dislikes</a:t>
            </a:r>
            <a:endParaRPr lang="en-US" sz="30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64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Instagram-Account von OBI wächst über die Zeit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WETTBEWERB DE</a:t>
            </a:r>
            <a:endParaRPr lang="en-US" sz="30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74000"/>
            <a:ext cx="10972800" cy="7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CZ &amp; SK gewinnt im Auswärtungszeitraum die meisten neuen Fans.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34000"/>
            <a:ext cx="10972800" cy="7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Auch prozentual steigt die Fananzahl des HORNBACH CZ &amp; SK Channel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% ANSTIEG</a:t>
            </a:r>
            <a:endParaRPr lang="en-US" sz="30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9000"/>
            <a:ext cx="10972800" cy="8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CZ &amp; SK Channel verteidigt Platz 1, gefolgt vom deutschen Instagram-Channel.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FOLLOWERANZAHL: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 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HORNBACH</a:t>
            </a:r>
            <a:endParaRPr lang="en-US" sz="36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Konkurrenz</a:t>
            </a:r>
            <a:endParaRPr lang="en-US" sz="36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PRODUZIERTER CONTENT</a:t>
            </a:r>
            <a:endParaRPr lang="en-US" sz="36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04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veröffentlicht zusammen mit "Leroy Merlin" und "Bauhaus" die meisten Tweets.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: Mar 1st - Jun 1st 2017, Twitter,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Histogram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HORNBACH DE</a:t>
            </a:r>
            <a:endParaRPr lang="en-US" sz="36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Verlauf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9000"/>
            <a:ext cx="10972800" cy="6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Twitterkanal veröffentlicht die meisten Beiträge.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pro Channel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</a:t>
            </a:r>
            <a:endParaRPr lang="en-US" sz="36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84000"/>
            <a:ext cx="10972800" cy="6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"Bauhaus" und "Leroy Merlin" generieren mehr Engagement als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6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: Mar 1st - Jun 1st 2017, Twitter,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Histogram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Verlauf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59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HORNBACH-Kanal generiert das höchste Engagement für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pro Channel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Executive Summary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CONTENTVERTEILUNG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89000"/>
            <a:ext cx="10972800" cy="6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Betrachtet man die Reaktionen pro Tweet, landetHORNBACH auf Platz 7.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: Mar 1st - Jun 1st 2017, Twitter,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Ranking : Mar 1st - Jun 1st 2017, Twitter,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Leroy Merlin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9.4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K-Rauta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7.6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Groupe ADEO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7.0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Kingfisher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6.3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Brico Dépôt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5.7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Bauhaus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5.6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4.1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8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Praxis Doe-Het-Zelf Center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3.1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69000"/>
            <a:ext cx="1097280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durchschnittliche Engagement der HORNBACH-Channel sinkt um rund 40%.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Monat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Woche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pro Channel : Mar 1st - Jun 1st 2017, Twitter,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6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4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Follower von "K-Rauta" werden am besten aktiviert, gefolgt von "Brico Depot".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Follower : Mar 1st - Jun 1st 2017, Twitter,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19000"/>
            <a:ext cx="10972800" cy="10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Rund die Hälfte aller von HORNBACH publizierten Social-Media-Posts werden auf Facebook veröffentlicht.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CONTENTVERTEILUNG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Follower, Ranking : Mar 1st - Jun 1st 2017, Twitter,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K-Rauta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0.8909%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Brico Dépôt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0.5782%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Bauhaus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0.3828%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0.179%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Praxis Doe-Het-Zelf Center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0.0818%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Leroy Merlin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0.0326%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74000"/>
            <a:ext cx="10972800" cy="9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"K-Rauta" aktiviert seine Fans mit Beiträgen zur Zusammenlegung von "K-Rauta" und "Rautia".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9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Im Vergleich zur Konkurrenz generieren Tweets von HORNBACH weniger Retweets.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59000"/>
            <a:ext cx="10972800" cy="5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[https://cdn01.onzu.com/2017/6/9/11/twitter_inter.png]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69000"/>
            <a:ext cx="10972800" cy="9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[https://cdn01.onzu.com/2017/6/9/11/twitter_horn.png] Engagementverteilung: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ENGAGEMENTVERTEILUNG: TWITTER</a:t>
            </a:r>
            <a:endParaRPr lang="en-US" sz="30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Followerentwicklung</a:t>
            </a:r>
            <a:endParaRPr lang="en-US" sz="36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9000"/>
            <a:ext cx="10972800" cy="6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"Leroy Merlin" generiert mit seinen Accounts die meisten Fans.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WETTBEWERB</a:t>
            </a:r>
            <a:endParaRPr lang="en-US" sz="30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64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Bauhaus Twitter-Channel wächst stärker als der von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WETTBEWERB DE</a:t>
            </a:r>
            <a:endParaRPr lang="en-US" sz="3000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79000"/>
            <a:ext cx="10972800" cy="5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HORNBACH-Channel wächst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FOLLOWERANSTIEG: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Contentverteilung nach Quelle, HORNBACH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54000"/>
            <a:ext cx="10972800" cy="5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Channel ist der mit den meisten Followern.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FOLLOWERANZAHL: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 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HORNBACH</a:t>
            </a:r>
            <a:endParaRPr lang="en-US" sz="36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39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HORNBACHDE veröffentlicht den besten Tweet der Branche im Auswertungszeitraum.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Konkurrenz</a:t>
            </a:r>
            <a:endParaRPr lang="en-US" sz="36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PRODUZIERTER CONTENT</a:t>
            </a:r>
            <a:endParaRPr lang="en-US" sz="3600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4000"/>
            <a:ext cx="10972800" cy="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ist sehr aktiv und veröffentlicht mehr Videos als die deutsche Konkurrenz.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: Mar 1st - Jun 1st 2017, YouTube,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54000"/>
            <a:ext cx="10972800" cy="5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Besonders aktiv ist HORNBACH in den ersten März Wochen.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Histogram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Verlauf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39000"/>
            <a:ext cx="10972800" cy="9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ist beliebt: Im gesamten Baumarktbereich wird der Kanal im Vergleich sehr häufig genutzt.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CONTENTVERTEILUNG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pro Channel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74000"/>
            <a:ext cx="10972800" cy="7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hohe Aufkommen an Publikationen liegt am launch der neuen Kampagne.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</a:t>
            </a:r>
            <a:endParaRPr lang="en-US" sz="3600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39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generiert zweieinhalb mal mehr Engagement als drittplatzierter "OBI".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6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: Mar 1st - Jun 1st 2017, YouTube,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Histogram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Verlauf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24000"/>
            <a:ext cx="10972800" cy="6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höchste Engagement für HORNBACH generiert der NL-Channel.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pro Channel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94000"/>
            <a:ext cx="10972800" cy="8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 der Betrachtung des durchschnittlichen Engagements klettert HORNBACH auf Platz eins.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Contentverteilung Konkurrenz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: Mar 1st - Jun 1st 2017, YouTube,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4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durchschnittliche Engagement sinkt jedoch im Auswertungszeitraum um rund 96%.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Monat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Woche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pro Channel : Mar 1st - Jun 1st 2017, YouTube,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600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44000"/>
            <a:ext cx="10972800" cy="5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"Karwei" aktiviert seine Subscriber am besten.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Subscriber : Mar 1st - Jun 1st 2017, YouTube,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Subscriber, Ranking : Mar 1st - Jun 1st 2017, YouTube,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Karwei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2.4915%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toom Baumarkt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1.779%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1.6688%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Dehner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1.3424%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hagebau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1.3036%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Praktiker Romania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1.0329%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K-Rauta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0.9223%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8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Gamma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0.4508%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34000"/>
            <a:ext cx="10972800" cy="5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"Karwei" schafft dies mit einer Videoreihe zu Designthemen.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11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pro Quelle : Apr 1st - May 1st 2017, Overall, Owned Media in Germany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69000"/>
            <a:ext cx="1097280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Den größten Anteil an wöchentlichen Veröffentlichungen hat Leroy Merlin.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CONTENTVERTEILUNG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4000"/>
            <a:ext cx="10972800" cy="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Werbekampagne von HORNBACH treibt die Views auf den Channels in die Höhe.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VIEWS</a:t>
            </a:r>
            <a:endParaRPr lang="en-US" sz="3000"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84000"/>
            <a:ext cx="10972800" cy="4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[https://cdn01.onzu.com/2017/6/9/11/YT_views.png]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VIEWS</a:t>
            </a:r>
            <a:endParaRPr lang="en-US" sz="3000"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29000"/>
            <a:ext cx="109728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Dennoch generiert Konkurrent "Karwei" im Schnitt mehr Views.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VIEWS PRO VIDEO</a:t>
            </a:r>
            <a:endParaRPr lang="en-US" sz="3000"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64000"/>
            <a:ext cx="10972800" cy="5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[https://cdn01.onzu.com/2017/6/9/11/avg_views_yt.png]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VIEWS PRO VIDEO</a:t>
            </a:r>
            <a:endParaRPr lang="en-US" sz="3000" dirty="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9000"/>
            <a:ext cx="10972800" cy="6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Videos von "OBI" werden im Verhältnis auf häufigsten disliked.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LIKES UND DISLIKES</a:t>
            </a:r>
            <a:endParaRPr lang="en-US" sz="3000" dirty="0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54000"/>
            <a:ext cx="10972800" cy="5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[https://cdn01.onzu.com/2017/6/9/11/likes_dislikes.png]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LIKES UND DISLIKES</a:t>
            </a:r>
            <a:endParaRPr lang="en-US" sz="3000" dirty="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54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meisten Views generiert der HORNBACH NL-Channel gefolgt vom AT-Channel.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VIEWS: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9000"/>
            <a:ext cx="10972800" cy="8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[https://cdn01.onzu.com/2017/6/9/11/hornbach_YT_avg.png] Views: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VIEWS: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89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[https://cdn01.onzu.com/2017/6/9/11/avg_views_hornbach.png] Avg. Views: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VIEWS: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Market Volume Histogram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89000"/>
            <a:ext cx="10972800" cy="6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Aber auch die meisten dislikes werden über den NL-Channel generiert.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4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LIKES UND DISLIKES: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34000"/>
            <a:ext cx="10972800" cy="9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[https://cdn01.onzu.com/2017/6/9/11/lies_dislikes_hornbach_yt.png] Likes/Dislikes: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4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LIKES UND DISLIKES: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Subscriber-Entwicklung</a:t>
            </a:r>
            <a:endParaRPr lang="en-US" sz="3600"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69000"/>
            <a:ext cx="10972800" cy="5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"Leroy Merlin" wächst auch auf YouTube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SUBSCRIBERANSTIEG: WETTBEWERB</a:t>
            </a:r>
            <a:endParaRPr lang="en-US" sz="3000"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69000"/>
            <a:ext cx="10972800" cy="7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YouTube-Channel von Toom wächst im Auswertungszeitraum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SUBSCRIBERANSTIEG: WETTBEWERB DE</a:t>
            </a:r>
            <a:endParaRPr lang="en-US" sz="3000"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24000"/>
            <a:ext cx="10972800" cy="10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HORNBACH -Channel wächst am stärksten und gewinnt 8x mehr Subscriber als der AT-Channel.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SUBSCRIBERANSTIEG: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4000"/>
            <a:ext cx="10972800" cy="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 Verhältnis zu den Subscribern gesetzt wächst der NL-Channel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SUBSCRIBERANSTIEG: % ANSTIEG</a:t>
            </a:r>
            <a:endParaRPr lang="en-US" sz="3000" dirty="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9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Dennoch besitzt der deutsche Channel 12x mehr Subscriber als der AT-Channel.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SUBSCRIBERANZAHL: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 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HORNBACH</a:t>
            </a:r>
            <a:endParaRPr lang="en-US" sz="3600"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Konkurrenz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Executive Summary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ENGAGEMENT-VERTEILUNG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24000"/>
            <a:ext cx="10972800" cy="10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"OBI" veröffentlicht eine neue Serie: "Projekt Wunschgarten" und generiert damit erhöhtes Engagement.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44000"/>
            <a:ext cx="10972800" cy="9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Kontakt: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[https://cdn01.onzu.com/2017/3/13/16/ONZU_Logo.png]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hornbach@onzu.com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+49 40 650 529 081</a:t>
            </a:r>
            <a:endParaRPr lang="en-US" sz="2800" dirty="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Questions? Get in touch!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/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ONZU GmbH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support@onzu.com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84000"/>
            <a:ext cx="10972800" cy="6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88% des Gesamt-Engagements von HORNBACH wird über Facebook generiert.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 nach Quelle, HORNBACH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54000"/>
            <a:ext cx="10972800" cy="9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Ähnlich HORNBACH generieren auch Konkurrenten den größten Anteil des Engagements über Facebook.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99000"/>
            <a:ext cx="10972800" cy="8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Leroy Merlin ist die Ausnahme und erhält auch über Instagram viel Feedback von Kunden.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44000"/>
            <a:ext cx="10972800" cy="1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Hinweis:Der südamerikanische Channel von Leroy Merlin generiert rund 40% des Gesamt-Engagements.*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*Auf Wunsch kann der entsprechende Kanal zukünftig getrennt ausgewiesen werden.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 Konkurrenz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74000"/>
            <a:ext cx="10972800" cy="11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wird von den Baumärkten noch wenig genutzt, bietet aber Möglichkeiten zur Stärkung der MarkeHORNBACH.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MÖGLICHES POTENTIAL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10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: Apr 1st - May 1st 2017, Facebook, Owned Media in Germany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79000"/>
            <a:ext cx="10972800" cy="9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wöchentliche Engagement zeigt eines deutlich: Leroy Merlin bekommt sehr viel Feedback.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Market Engagement Histogram : Mar 1st - Jun 1st 2017, Overall,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39000"/>
            <a:ext cx="10972800" cy="9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durchschnittliche Engagement von HORNBACH sinkt auf allen Kanälen. Lediglich Instagram steigt.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64000"/>
            <a:ext cx="10972800" cy="11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[https://cdn01.onzu.com/2017/6/13/11/vera%CC%88nderung_eng_horn.png]Avg. Engagementveränderung: Mar 1st - Jun 1st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AVG ENGAGEMENTVERÄNDERUNG: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29000"/>
            <a:ext cx="10972800" cy="10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durchschnittliche Instagram-Engagement von HORNBACH entwickelt sich stärker im Vergleich zu OBI.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ENGAGEMENTVERÄNDERUNG: OBI</a:t>
            </a:r>
            <a:endParaRPr lang="en-US" sz="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14000"/>
            <a:ext cx="10972800" cy="10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[https://cdn01.onzu.com/2017/6/26/14/OBI_veraenderung.png]Avg. Engagementveränderung: Mar 1st - Jun 1st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AVG ENGAGEMENTVERÄNDERUNG: OBI</a:t>
            </a:r>
            <a:endParaRPr lang="en-US" sz="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54000"/>
            <a:ext cx="10972800" cy="9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Bauhaus hingegen steigert sein durchschnittliches Engagement auf fast allen Kanälen.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ENGAGEMENTVERÄNDERUNG: BAUHAUS</a:t>
            </a:r>
            <a:endParaRPr lang="en-US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94000"/>
            <a:ext cx="10972800" cy="10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[https://cdn01.onzu.com/2017/6/26/11/Bauhaus_veraenderung.png]Avg. Engagementveränderung: Mar 1st - Jun 1st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AVG ENGAGEMENTVERÄNDERUNG: BAUHAUS</a:t>
            </a:r>
            <a:endParaRPr lang="en-US" sz="3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9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Aktivierungsrate von HORNBACH-Content ist auf Instagram und YouTube am besten.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14000"/>
            <a:ext cx="10972800" cy="1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"Die Aktivierungsrate ist der Anteil der Fans, die auf eigene Beiträge reagieren. Sie errechnet sich aus der Summe des Engagements pro Content-Item geteilt durch die Anzahl der Fans."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DEFINITION: 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10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: Apr 1st - May 1st 2017, Instagram, Owned Media in Germany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Overall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pro Quelle : Mar 1st - Jun 1st 2017, Overall,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Executive Summary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DIY vs. GEWINNSPIELE</a:t>
            </a:r>
            <a:endParaRPr 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64000"/>
            <a:ext cx="10972800" cy="9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DIY-Beiträge werden in der Baumarkt-Industrie rund 20x so häufig produziert wie Gewinnspiele.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4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 vs GEWINNSPIELE: ANZAHL AN PUBLIKATIONEN</a:t>
            </a:r>
            <a:endParaRPr 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799000"/>
            <a:ext cx="10972800" cy="1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[https://cdn01.onzu.com/2017/6/16/14/Count_hornbach_key.png]Anzahl an Branchen-Publikationen DIY vs. Gewinnspiel (01.03-31.05)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4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 vs GEWINNSPIELE: ANZAHL AN PUBLIKATIONEN</a:t>
            </a:r>
            <a:endParaRPr lang="en-US" sz="3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4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Rund 80% des Engagements beider Keyword-Gruppen wird über DIY-Beiträge generiert.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 vs GEWINNSPIELE: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14000"/>
            <a:ext cx="10972800" cy="1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[https://cdn01.onzu.com/2017/6/16/14/total_eng_hornbach_key.png]Summe Branchen-Engagement DIY vs. Gewinnspiel (01.03-31.05)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 vs GEWINNSPIELE: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9000"/>
            <a:ext cx="10972800" cy="8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Jedoch generieren Gewinnspiele rund vier mal mehr durchschnittliches Engagement.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799000"/>
            <a:ext cx="10972800" cy="1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[https://cdn01.onzu.com/2017/6/16/14/avg_engage_hornbach_key.png]Average Branchen-Engagement DIY vs. Gewinnspiel (01.03-31.05)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44000"/>
            <a:ext cx="10972800" cy="9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DIY Beiträge generieren mehr Likes. Hingegen generieren Gewinnspiele mehr Kommentare und Shares 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INTERAKTIONEN</a:t>
            </a:r>
            <a:endParaRPr lang="en-US" sz="3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79000"/>
            <a:ext cx="10972800" cy="1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[https://cdn01.onzu.com/2017/6/16/14/interac_diy_keywords.png]Average Branchen-Interaction DIY vs. Gewinnspiel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INTERAKTIONEN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Twitter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Follower : Apr 1st - May 1st 2017, Twitter, Owned Media in Germany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38076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PRODUZIERTER CONTENT</a:t>
            </a:r>
            <a:endParaRPr lang="en-US" sz="3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89000"/>
            <a:ext cx="10972800" cy="8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veröffentlicht 301 Beiträge und landet im Vergleich zur Konkurrenz auf Platz 4.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: Mar 1st - Jun 1st 2017, Facebook,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Histogram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Verlauf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4000"/>
            <a:ext cx="10972800" cy="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Facebook Kanal publiziert am meisten Beiträge, gefolgt vom CZ-Channel.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Produzierter Content pro Channel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</a:t>
            </a:r>
            <a:endParaRPr 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64000"/>
            <a:ext cx="10972800" cy="9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"Leroy Merlin" generiert mit den meisten Publikationen auch das meiste Engagement.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6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 : Mar 1st - Jun 1st 2017, Facebook,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YouTube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 pro Subscriber : Apr 1st - May 1st 2017, YouTube, Owned Media in Germany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Histogram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Engagements, Verlauf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59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deutsche Facebook-Kanal generiert das höchste Engagement für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HÖHE DES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6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 pro Channel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59000"/>
            <a:ext cx="10972800" cy="7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höchste Engagement pro Beitrag generiert "Globus" gefolgt von "Gamma".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: Mar 1st - Jun 1st 2017, Facebook,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29000"/>
            <a:ext cx="109728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HORNBACH befindet sich nicht unter den Top 10 der Industrie.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Ranking : Mar 1st - Jun 1st 2017, Facebook,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Globus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1.2k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Gamma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1.0k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Praxis Doe-Het-Zelf Center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744.1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...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...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...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10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Mountfield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228.3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Bolist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204.4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194.5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K-Rauta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193.0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Lagerhaus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172.5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94000"/>
            <a:ext cx="10972800" cy="8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Das durchschnittliche Engagement von HORNBACH sinkt im Auswertungszeitraum um rund 23%.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Monat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HORNBACH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Status Quo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April 2017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Deutschland</a:t>
            </a:r>
            <a:endParaRPr lang="en-US" sz="3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Engagement, Verlauf Woche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4000"/>
            <a:ext cx="10972800" cy="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"Globus" profitiert auch innerhalb des Auswertungszeitraums von seinem Gewinnspiel.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39000"/>
            <a:ext cx="10972800" cy="7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NL-Channel generiert das durchschnittlich höchste Engagement für 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</a:t>
            </a:r>
            <a:endParaRPr lang="en-US" sz="3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Durchschnittliches Engagement pro Channel : Mar 1st - Jun 1st 2017, Facebook,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9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Die Niederlande schaffen dieses Ergebnis vor allem mit ihrem Beitrag zum 1. April.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6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84000"/>
            <a:ext cx="10972800" cy="6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"Gamma" aktiviert seine Fans am besten - rund 8 mal mehr alsHORNBACH.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AKTIVIERUNGSRATE</a:t>
            </a:r>
            <a:endParaRPr lang="en-US" sz="3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 : Mar 1st - Jun 1st 2017, Facebook,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Facebook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9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Aktivierungsrate pro Fan, Ranking : Mar 1st - Jun 1st 2017, Facebook, Owned Media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blGrid>
                <a:gridCol w="2438400"/>
              </a:tblGrid>
              <a:tblGrid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Position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1" i="0">
                          <a:latin typeface="Times New Roman"/>
                          <a:cs typeface="Times New Roman"/>
                        </a:rPr>
                        <a:t>Count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Gamma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6.0235%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2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Globus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1.2241%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3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hagebau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1.0996%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4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Praxis Doe-Het-Zelf Center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0.8678%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5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HORNBACH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0.7159%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6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Dehner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0.5076%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7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Bauhaus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0.3859%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8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OBI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 b="0" i="0">
                          <a:latin typeface="Trebuchet MS"/>
                          <a:cs typeface="Trebuchet MS"/>
                        </a:rPr>
                        <a:t>0.3398%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60480" y="6172200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29000"/>
            <a:ext cx="10972800" cy="8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"Gamma" erreicht diese hohe Aktivierungsrate auch mit einem Aprilscherz-Beitrag.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Facebook</a:t>
            </a:r>
            <a:endParaRPr lang="en-US" sz="3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Engagementverteilung</a:t>
            </a:r>
            <a:endParaRPr lang="en-US" sz="3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99000"/>
            <a:ext cx="10972800" cy="10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"Globus" generiert die höchsten Shares, Likes und Kommentare der Branche durch ein Gewinnspiel.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</a:t>
            </a:r>
            <a:endParaRPr lang="en-US" sz="3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14000"/>
            <a:ext cx="10972800" cy="6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[https://cdn01.onzu.com/2017/6/23/11/hornbach_int_facebook.png]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5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DURCHSCHNITTLICHE ENGAGEMENTVERTEILUNG: KONKURRENZ</a:t>
            </a:r>
            <a:endParaRPr lang="en-US" sz="3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894000"/>
            <a:ext cx="10972800" cy="10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"Gamma" hingegen generiert rund 15.500 Reaktionen bei 20.000 Fans mit ihrem Aprilscherz-Beitrag.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ERKENNTNIS</a:t>
            </a:r>
            <a:endParaRPr lang="en-US" sz="3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39000"/>
            <a:ext cx="10972800" cy="9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[https://cdn01.onzu.com/2017/6/9/11/fb_interaction_horn.png]Engagementverteilung: HORNBACH Channel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3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Engagementverteilung: Facebook</a:t>
            </a:r>
            <a:endParaRPr lang="en-US" sz="3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Fanentwicklung</a:t>
            </a:r>
            <a:endParaRPr lang="en-US" sz="3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74000"/>
            <a:ext cx="10972800" cy="9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"Leroy Merlin Brasil"-Channel gewinnt die meisten Fans, gefolgt vom spanischen Channel.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FANANSTIEG: WETTBEWERB</a:t>
            </a:r>
            <a:endParaRPr lang="en-US" sz="3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09000"/>
            <a:ext cx="10972800" cy="84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Im Vergleich zur deutschen Konkurrenz wächst der HORNBACH DE-Channel am schwächsten.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FANANSTIEG: WETTBEWERB DE</a:t>
            </a:r>
            <a:endParaRPr lang="en-US" sz="3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944000"/>
            <a:ext cx="10972800" cy="97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[https://cdn01.onzu.com/2017/6/30/11/FB_HB_ohne_Hellweg.png]Fanentwicklung DE: 01.01 - 31.05.2017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FANANSTIEG: WETTBEWERB DE</a:t>
            </a:r>
            <a:endParaRPr lang="en-US" sz="3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49000"/>
            <a:ext cx="10972800" cy="7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österreichische HORNBACH-Channel kann den höchsten Fanzuwachs aufweisen.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FANANSTIEG: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Instagram</a:t>
            </a:r>
            <a:endParaRPr lang="en-US" sz="3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99000"/>
            <a:ext cx="109728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Prozentual wachsen die Kanäle von HORNBACH SK und AT am stärksten.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8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FANANSTIEG: HORNBACH-CHANNEL</a:t>
            </a:r>
            <a:endParaRPr lang="en-US" sz="3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19000"/>
            <a:ext cx="10972800" cy="82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Trotz höchsten Fananstieg des AT-Channels bleibt der deutsche Channel auf Platz 1.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19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FANANZAHL: HORNBACH</a:t>
            </a:r>
            <a:endParaRPr lang="en-US" sz="30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HORNBACH</a:t>
            </a:r>
            <a:endParaRPr lang="en-US" sz="36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Bester Content: </a:t>
            </a:r>
          </a:p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 Konkurrenz</a:t>
            </a:r>
            <a:endParaRPr lang="en-US" sz="36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1219200" y="1714500"/>
            <a:ext cx="9753600" cy="3429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Trebuchet MS" pitchFamily="34" charset="0"/>
                <a:cs typeface="Trebuchet MS" pitchFamily="34" charset="0"/>
              </a:rPr>
              <a:t>PRODUZIERTER CONTENT</a:t>
            </a:r>
            <a:endParaRPr lang="en-US" sz="36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074000"/>
            <a:ext cx="10972800" cy="7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Konkurrent "Bauhaus" und "Leroy Merlin" sowie HORNBACH sind sehr aktiv.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75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 : Mar 1st - Jun 1st 2017, Instagram, Owned Media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Histogram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250000"/>
            <a:ext cx="10972800" cy="23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Instagram → Owned Media</a:t>
            </a:r>
            <a:endParaRPr lang="en-US" sz="32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750000"/>
            <a:ext cx="10972800" cy="8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Content, Verlauf : Mar 1st - Jun 1st 2017, Instagram, HORNBACH</a:t>
            </a:r>
            <a:endParaRPr lang="en-US" sz="1600" dirty="0"/>
          </a:p>
        </p:txBody>
      </p:sp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0480" y="6172200"/>
            <a:ext cx="450000" cy="433333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50000" y="3174000"/>
            <a:ext cx="10972800" cy="51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Der CZ &amp; SK Channel publiziert am meisten Beiträge.</a:t>
            </a:r>
            <a:endParaRPr lang="en-US" sz="2800" dirty="0"/>
          </a:p>
        </p:txBody>
      </p:sp>
      <p:sp>
        <p:nvSpPr>
          <p:cNvPr id="3" name="Object 2"/>
          <p:cNvSpPr txBox="1"/>
          <p:nvPr/>
        </p:nvSpPr>
        <p:spPr>
          <a:xfrm>
            <a:off x="250000" y="250000"/>
            <a:ext cx="10972800" cy="2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  <a:cs typeface="Trebuchet MS" pitchFamily="34" charset="0"/>
              </a:rPr>
              <a:t>MENGE PRODUZIERTER CONTENT</a:t>
            </a:r>
            <a:endParaRPr 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HORNBACH: Social Media Entwicklungen</dc:title>
  <dc:creator>officegen</dc:creator>
  <cp:lastModifiedBy>officegen</cp:lastModifiedBy>
  <cp:revision>1</cp:revision>
  <dcterms:created xsi:type="dcterms:W3CDTF">2017-08-19T12:46:39Z</dcterms:created>
  <dcterms:modified xsi:type="dcterms:W3CDTF">2017-08-19T12:46:39Z</dcterms:modified>
</cp:coreProperties>
</file>