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81" r:id="rId5"/>
    <p:sldId id="282" r:id="rId6"/>
    <p:sldId id="280" r:id="rId7"/>
    <p:sldId id="284" r:id="rId8"/>
    <p:sldId id="264" r:id="rId9"/>
    <p:sldId id="266" r:id="rId10"/>
    <p:sldId id="265" r:id="rId11"/>
    <p:sldId id="283" r:id="rId12"/>
    <p:sldId id="285" r:id="rId13"/>
    <p:sldId id="27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9" d="100"/>
          <a:sy n="89" d="100"/>
        </p:scale>
        <p:origin x="34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a:t>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a:t>1/9/2017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a:t>1/9/2017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solidFill>
                  <a:schemeClr val="bg2">
                    <a:lumMod val="40000"/>
                    <a:lumOff val="60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atin typeface="Cambria" panose="02040503050406030204" pitchFamily="18" charset="0"/>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a:t>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a:t>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a:t>1/9/2017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a:t>1/9/2017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a:t>1/9/2017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a:t>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a:t>1/9/2017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800" b="0" i="0" kern="1200">
          <a:solidFill>
            <a:schemeClr val="bg2">
              <a:lumMod val="40000"/>
              <a:lumOff val="60000"/>
            </a:schemeClr>
          </a:solidFill>
          <a:latin typeface="Cambria" panose="02040503050406030204" pitchFamily="18"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3200" b="0" i="0" kern="1200">
          <a:solidFill>
            <a:schemeClr val="tx1"/>
          </a:solidFill>
          <a:latin typeface="Cambria" panose="02040503050406030204" pitchFamily="18" charset="0"/>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heuristicswiki.wikispaces.com/N+-+Puzzl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062680"/>
            <a:ext cx="8825658" cy="1103871"/>
          </a:xfrm>
        </p:spPr>
        <p:txBody>
          <a:bodyPr/>
          <a:lstStyle/>
          <a:p>
            <a:pPr algn="ctr"/>
            <a:r>
              <a:rPr lang="en-US" sz="6600"/>
              <a:t>Film Recommendation</a:t>
            </a:r>
          </a:p>
        </p:txBody>
      </p:sp>
      <p:sp>
        <p:nvSpPr>
          <p:cNvPr id="3" name="Subtitle 2"/>
          <p:cNvSpPr>
            <a:spLocks noGrp="1"/>
          </p:cNvSpPr>
          <p:nvPr>
            <p:ph type="subTitle" idx="1"/>
          </p:nvPr>
        </p:nvSpPr>
        <p:spPr>
          <a:xfrm>
            <a:off x="3366342" y="3485072"/>
            <a:ext cx="8825658" cy="3372929"/>
          </a:xfrm>
        </p:spPr>
        <p:txBody>
          <a:bodyPr>
            <a:normAutofit/>
          </a:bodyPr>
          <a:lstStyle/>
          <a:p>
            <a:pPr algn="r"/>
            <a:r>
              <a:rPr lang="en-US" sz="3200" cap="none" err="1">
                <a:latin typeface="Cambria" panose="02040503050406030204" pitchFamily="18" charset="0"/>
              </a:rPr>
              <a:t>Nhóm</a:t>
            </a:r>
            <a:r>
              <a:rPr lang="en-US" sz="3200" cap="none">
                <a:latin typeface="Cambria" panose="02040503050406030204" pitchFamily="18" charset="0"/>
              </a:rPr>
              <a:t> </a:t>
            </a:r>
            <a:r>
              <a:rPr lang="en-US" cap="none"/>
              <a:t>7</a:t>
            </a:r>
            <a:r>
              <a:rPr lang="en-US" sz="3200" cap="none">
                <a:latin typeface="Cambria" panose="02040503050406030204" pitchFamily="18" charset="0"/>
              </a:rPr>
              <a:t>:</a:t>
            </a:r>
            <a:endParaRPr lang="en-US" cap="none">
              <a:latin typeface="Cambria" panose="02040503050406030204" pitchFamily="18" charset="0"/>
            </a:endParaRPr>
          </a:p>
          <a:p>
            <a:pPr algn="r"/>
            <a:r>
              <a:rPr lang="en-US" cap="none" err="1">
                <a:latin typeface="Cambria" panose="02040503050406030204" pitchFamily="18" charset="0"/>
              </a:rPr>
              <a:t>Nguyễn</a:t>
            </a:r>
            <a:r>
              <a:rPr lang="en-US" cap="none">
                <a:latin typeface="Cambria" panose="02040503050406030204" pitchFamily="18" charset="0"/>
              </a:rPr>
              <a:t> </a:t>
            </a:r>
            <a:r>
              <a:rPr lang="en-US" cap="none" err="1">
                <a:latin typeface="Cambria" panose="02040503050406030204" pitchFamily="18" charset="0"/>
              </a:rPr>
              <a:t>Ngọc</a:t>
            </a:r>
            <a:r>
              <a:rPr lang="en-US" cap="none">
                <a:latin typeface="Cambria" panose="02040503050406030204" pitchFamily="18" charset="0"/>
              </a:rPr>
              <a:t> </a:t>
            </a:r>
            <a:r>
              <a:rPr lang="en-US" cap="none" err="1">
                <a:latin typeface="Cambria" panose="02040503050406030204" pitchFamily="18" charset="0"/>
              </a:rPr>
              <a:t>Đôn</a:t>
            </a:r>
            <a:endParaRPr lang="en-US" cap="none">
              <a:latin typeface="Cambria" panose="02040503050406030204" pitchFamily="18" charset="0"/>
            </a:endParaRPr>
          </a:p>
          <a:p>
            <a:pPr algn="r"/>
            <a:r>
              <a:rPr lang="en-US" cap="none" err="1">
                <a:latin typeface="Cambria" panose="02040503050406030204" pitchFamily="18" charset="0"/>
              </a:rPr>
              <a:t>Nguyễn</a:t>
            </a:r>
            <a:r>
              <a:rPr lang="en-US" cap="none">
                <a:latin typeface="Cambria" panose="02040503050406030204" pitchFamily="18" charset="0"/>
              </a:rPr>
              <a:t> </a:t>
            </a:r>
            <a:r>
              <a:rPr lang="en-US" cap="none" err="1">
                <a:latin typeface="Cambria" panose="02040503050406030204" pitchFamily="18" charset="0"/>
              </a:rPr>
              <a:t>Tất</a:t>
            </a:r>
            <a:r>
              <a:rPr lang="en-US" cap="none">
                <a:latin typeface="Cambria" panose="02040503050406030204" pitchFamily="18" charset="0"/>
              </a:rPr>
              <a:t> Hòa</a:t>
            </a:r>
          </a:p>
        </p:txBody>
      </p:sp>
    </p:spTree>
    <p:extLst>
      <p:ext uri="{BB962C8B-B14F-4D97-AF65-F5344CB8AC3E}">
        <p14:creationId xmlns:p14="http://schemas.microsoft.com/office/powerpoint/2010/main" val="3800231833"/>
      </p:ext>
    </p:extLst>
  </p:cSld>
  <p:clrMapOvr>
    <a:masterClrMapping/>
  </p:clrMapOvr>
  <mc:AlternateContent xmlns:mc="http://schemas.openxmlformats.org/markup-compatibility/2006" xmlns:p15="http://schemas.microsoft.com/office/powerpoint/2012/main">
    <mc:Choice Requires="p15">
      <p:transition spd="med">
        <p15:prstTrans prst="drap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a:t>3</a:t>
            </a:r>
            <a:r>
              <a:rPr lang="en-US" sz="4800">
                <a:solidFill>
                  <a:schemeClr val="bg2">
                    <a:lumMod val="40000"/>
                    <a:lumOff val="60000"/>
                  </a:schemeClr>
                </a:solidFill>
                <a:latin typeface="Cambria" panose="02040503050406030204" pitchFamily="18" charset="0"/>
              </a:rPr>
              <a:t>. Hàm khoảng cách</a:t>
            </a:r>
            <a:endParaRPr lang="en-US" sz="4800">
              <a:solidFill>
                <a:schemeClr val="bg2">
                  <a:lumMod val="40000"/>
                  <a:lumOff val="60000"/>
                </a:schemeClr>
              </a:solidFill>
            </a:endParaRPr>
          </a:p>
        </p:txBody>
      </p:sp>
      <p:sp>
        <p:nvSpPr>
          <p:cNvPr id="3" name="Content Placeholder 2"/>
          <p:cNvSpPr>
            <a:spLocks noGrp="1"/>
          </p:cNvSpPr>
          <p:nvPr>
            <p:ph idx="1"/>
          </p:nvPr>
        </p:nvSpPr>
        <p:spPr/>
        <p:txBody>
          <a:bodyPr>
            <a:normAutofit lnSpcReduction="10000"/>
          </a:bodyPr>
          <a:lstStyle/>
          <a:p>
            <a:pPr lvl="0"/>
            <a:r>
              <a:rPr lang="en-US" b="1">
                <a:latin typeface="Cambria" panose="02040503050406030204" pitchFamily="18" charset="0"/>
              </a:rPr>
              <a:t>2. </a:t>
            </a:r>
            <a:r>
              <a:rPr lang="en-US" b="1"/>
              <a:t>Pearson’s correlation coefficient</a:t>
            </a:r>
            <a:endParaRPr lang="en-US" b="1">
              <a:latin typeface="Cambria" panose="02040503050406030204" pitchFamily="18" charset="0"/>
            </a:endParaRPr>
          </a:p>
          <a:p>
            <a:pPr lvl="0"/>
            <a:endParaRPr lang="en-US" b="1">
              <a:latin typeface="Cambria" panose="02040503050406030204" pitchFamily="18" charset="0"/>
            </a:endParaRPr>
          </a:p>
          <a:p>
            <a:pPr lvl="0"/>
            <a:endParaRPr lang="en-US" b="1">
              <a:latin typeface="Cambria" panose="02040503050406030204" pitchFamily="18" charset="0"/>
            </a:endParaRPr>
          </a:p>
          <a:p>
            <a:pPr lvl="0"/>
            <a:endParaRPr lang="en-US" b="1">
              <a:latin typeface="Cambria" panose="02040503050406030204" pitchFamily="18" charset="0"/>
            </a:endParaRPr>
          </a:p>
          <a:p>
            <a:pPr lvl="0"/>
            <a:endParaRPr lang="en-US" b="1">
              <a:latin typeface="Cambria" panose="02040503050406030204" pitchFamily="18" charset="0"/>
            </a:endParaRPr>
          </a:p>
          <a:p>
            <a:pPr lvl="0"/>
            <a:endParaRPr lang="en-US" b="1">
              <a:latin typeface="Cambria" panose="02040503050406030204" pitchFamily="18" charset="0"/>
            </a:endParaRPr>
          </a:p>
          <a:p>
            <a:pPr lvl="0"/>
            <a:endParaRPr lang="en-US" b="1">
              <a:latin typeface="Cambria" panose="02040503050406030204" pitchFamily="18" charset="0"/>
            </a:endParaRPr>
          </a:p>
          <a:p>
            <a:pPr marL="0" lvl="0" indent="0" algn="just">
              <a:buNone/>
            </a:pPr>
            <a:r>
              <a:rPr lang="en-US" b="1">
                <a:latin typeface="Cambria" panose="02040503050406030204" pitchFamily="18" charset="0"/>
              </a:rPr>
              <a:t>	</a:t>
            </a:r>
          </a:p>
        </p:txBody>
      </p:sp>
      <p:pic>
        <p:nvPicPr>
          <p:cNvPr id="4" name="Picture 3"/>
          <p:cNvPicPr>
            <a:picLocks noChangeAspect="1"/>
          </p:cNvPicPr>
          <p:nvPr/>
        </p:nvPicPr>
        <p:blipFill>
          <a:blip r:embed="rId2"/>
          <a:stretch>
            <a:fillRect/>
          </a:stretch>
        </p:blipFill>
        <p:spPr>
          <a:xfrm>
            <a:off x="7571475" y="2557284"/>
            <a:ext cx="3467100" cy="1104900"/>
          </a:xfrm>
          <a:prstGeom prst="rect">
            <a:avLst/>
          </a:prstGeom>
        </p:spPr>
      </p:pic>
      <p:pic>
        <p:nvPicPr>
          <p:cNvPr id="6" name="Picture 5"/>
          <p:cNvPicPr>
            <a:picLocks noChangeAspect="1"/>
          </p:cNvPicPr>
          <p:nvPr/>
        </p:nvPicPr>
        <p:blipFill>
          <a:blip r:embed="rId3"/>
          <a:stretch>
            <a:fillRect/>
          </a:stretch>
        </p:blipFill>
        <p:spPr>
          <a:xfrm>
            <a:off x="1014452" y="3171740"/>
            <a:ext cx="5990197" cy="2011700"/>
          </a:xfrm>
          <a:prstGeom prst="rect">
            <a:avLst/>
          </a:prstGeom>
        </p:spPr>
      </p:pic>
      <p:pic>
        <p:nvPicPr>
          <p:cNvPr id="7" name="Picture 6"/>
          <p:cNvPicPr>
            <a:picLocks noChangeAspect="1"/>
          </p:cNvPicPr>
          <p:nvPr/>
        </p:nvPicPr>
        <p:blipFill>
          <a:blip r:embed="rId4"/>
          <a:stretch>
            <a:fillRect/>
          </a:stretch>
        </p:blipFill>
        <p:spPr>
          <a:xfrm>
            <a:off x="5430597" y="5657849"/>
            <a:ext cx="5419725" cy="590550"/>
          </a:xfrm>
          <a:prstGeom prst="rect">
            <a:avLst/>
          </a:prstGeom>
        </p:spPr>
      </p:pic>
    </p:spTree>
    <p:extLst>
      <p:ext uri="{BB962C8B-B14F-4D97-AF65-F5344CB8AC3E}">
        <p14:creationId xmlns:p14="http://schemas.microsoft.com/office/powerpoint/2010/main" val="2463857633"/>
      </p:ext>
    </p:extLst>
  </p:cSld>
  <p:clrMapOvr>
    <a:masterClrMapping/>
  </p:clrMapOvr>
  <mc:AlternateContent xmlns:mc="http://schemas.openxmlformats.org/markup-compatibility/2006" xmlns:p15="http://schemas.microsoft.com/office/powerpoint/2012/main">
    <mc:Choice Requires="p15">
      <p:transition spd="med">
        <p15:prstTrans prst="drap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a:t>4</a:t>
            </a:r>
            <a:r>
              <a:rPr lang="en-US" sz="4800">
                <a:solidFill>
                  <a:schemeClr val="bg2">
                    <a:lumMod val="40000"/>
                    <a:lumOff val="60000"/>
                  </a:schemeClr>
                </a:solidFill>
                <a:latin typeface="Cambria" panose="02040503050406030204" pitchFamily="18" charset="0"/>
              </a:rPr>
              <a:t>. Kết quả</a:t>
            </a:r>
            <a:endParaRPr lang="en-US" sz="4800">
              <a:solidFill>
                <a:schemeClr val="bg2">
                  <a:lumMod val="40000"/>
                  <a:lumOff val="60000"/>
                </a:schemeClr>
              </a:solidFill>
            </a:endParaRPr>
          </a:p>
        </p:txBody>
      </p:sp>
      <p:sp>
        <p:nvSpPr>
          <p:cNvPr id="3" name="Content Placeholder 2"/>
          <p:cNvSpPr>
            <a:spLocks noGrp="1"/>
          </p:cNvSpPr>
          <p:nvPr>
            <p:ph idx="1"/>
          </p:nvPr>
        </p:nvSpPr>
        <p:spPr/>
        <p:txBody>
          <a:bodyPr>
            <a:normAutofit/>
          </a:bodyPr>
          <a:lstStyle/>
          <a:p>
            <a:pPr lvl="0"/>
            <a:endParaRPr lang="en-US" b="1">
              <a:latin typeface="Cambria" panose="02040503050406030204" pitchFamily="18" charset="0"/>
            </a:endParaRPr>
          </a:p>
        </p:txBody>
      </p:sp>
      <p:pic>
        <p:nvPicPr>
          <p:cNvPr id="8" name="Picture 7"/>
          <p:cNvPicPr>
            <a:picLocks noChangeAspect="1"/>
          </p:cNvPicPr>
          <p:nvPr/>
        </p:nvPicPr>
        <p:blipFill>
          <a:blip r:embed="rId2"/>
          <a:stretch>
            <a:fillRect/>
          </a:stretch>
        </p:blipFill>
        <p:spPr>
          <a:xfrm>
            <a:off x="1339970" y="2857499"/>
            <a:ext cx="5181600" cy="3390900"/>
          </a:xfrm>
          <a:prstGeom prst="rect">
            <a:avLst/>
          </a:prstGeom>
        </p:spPr>
      </p:pic>
      <p:pic>
        <p:nvPicPr>
          <p:cNvPr id="10" name="Picture 9"/>
          <p:cNvPicPr>
            <a:picLocks noChangeAspect="1"/>
          </p:cNvPicPr>
          <p:nvPr/>
        </p:nvPicPr>
        <p:blipFill>
          <a:blip r:embed="rId3"/>
          <a:stretch>
            <a:fillRect/>
          </a:stretch>
        </p:blipFill>
        <p:spPr>
          <a:xfrm>
            <a:off x="6933161" y="2857499"/>
            <a:ext cx="2705100" cy="952500"/>
          </a:xfrm>
          <a:prstGeom prst="rect">
            <a:avLst/>
          </a:prstGeom>
        </p:spPr>
      </p:pic>
    </p:spTree>
    <p:extLst>
      <p:ext uri="{BB962C8B-B14F-4D97-AF65-F5344CB8AC3E}">
        <p14:creationId xmlns:p14="http://schemas.microsoft.com/office/powerpoint/2010/main" val="2336760604"/>
      </p:ext>
    </p:extLst>
  </p:cSld>
  <p:clrMapOvr>
    <a:masterClrMapping/>
  </p:clrMapOvr>
  <mc:AlternateContent xmlns:mc="http://schemas.openxmlformats.org/markup-compatibility/2006" xmlns:p15="http://schemas.microsoft.com/office/powerpoint/2012/main">
    <mc:Choice Requires="p15">
      <p:transition spd="med">
        <p15:prstTrans prst="drap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a:t>4</a:t>
            </a:r>
            <a:r>
              <a:rPr lang="en-US" sz="4800">
                <a:solidFill>
                  <a:schemeClr val="bg2">
                    <a:lumMod val="40000"/>
                    <a:lumOff val="60000"/>
                  </a:schemeClr>
                </a:solidFill>
                <a:latin typeface="Cambria" panose="02040503050406030204" pitchFamily="18" charset="0"/>
              </a:rPr>
              <a:t>. Kết quả</a:t>
            </a:r>
            <a:endParaRPr lang="en-US" sz="4800">
              <a:solidFill>
                <a:schemeClr val="bg2">
                  <a:lumMod val="40000"/>
                  <a:lumOff val="60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587741380"/>
              </p:ext>
            </p:extLst>
          </p:nvPr>
        </p:nvGraphicFramePr>
        <p:xfrm>
          <a:off x="0" y="3375037"/>
          <a:ext cx="5490234" cy="1752600"/>
        </p:xfrm>
        <a:graphic>
          <a:graphicData uri="http://schemas.openxmlformats.org/drawingml/2006/table">
            <a:tbl>
              <a:tblPr firstRow="1" bandRow="1">
                <a:tableStyleId>{5C22544A-7EE6-4342-B048-85BDC9FD1C3A}</a:tableStyleId>
              </a:tblPr>
              <a:tblGrid>
                <a:gridCol w="719826">
                  <a:extLst>
                    <a:ext uri="{9D8B030D-6E8A-4147-A177-3AD203B41FA5}">
                      <a16:colId xmlns:a16="http://schemas.microsoft.com/office/drawing/2014/main" val="3618807413"/>
                    </a:ext>
                  </a:extLst>
                </a:gridCol>
                <a:gridCol w="2596551">
                  <a:extLst>
                    <a:ext uri="{9D8B030D-6E8A-4147-A177-3AD203B41FA5}">
                      <a16:colId xmlns:a16="http://schemas.microsoft.com/office/drawing/2014/main" val="1081277841"/>
                    </a:ext>
                  </a:extLst>
                </a:gridCol>
                <a:gridCol w="2173857">
                  <a:extLst>
                    <a:ext uri="{9D8B030D-6E8A-4147-A177-3AD203B41FA5}">
                      <a16:colId xmlns:a16="http://schemas.microsoft.com/office/drawing/2014/main" val="177573042"/>
                    </a:ext>
                  </a:extLst>
                </a:gridCol>
              </a:tblGrid>
              <a:tr h="495283">
                <a:tc>
                  <a:txBody>
                    <a:bodyPr/>
                    <a:lstStyle/>
                    <a:p>
                      <a:r>
                        <a:rPr lang="en-US"/>
                        <a:t>Set</a:t>
                      </a:r>
                    </a:p>
                  </a:txBody>
                  <a:tcPr/>
                </a:tc>
                <a:tc>
                  <a:txBody>
                    <a:bodyPr/>
                    <a:lstStyle/>
                    <a:p>
                      <a:r>
                        <a:rPr lang="en-US"/>
                        <a:t>RMSE  of training data (800M record)</a:t>
                      </a:r>
                    </a:p>
                  </a:txBody>
                  <a:tcPr/>
                </a:tc>
                <a:tc>
                  <a:txBody>
                    <a:bodyPr/>
                    <a:lstStyle/>
                    <a:p>
                      <a:r>
                        <a:rPr lang="en-US"/>
                        <a:t>RMSE of testing set (200M record)</a:t>
                      </a:r>
                    </a:p>
                  </a:txBody>
                  <a:tcPr/>
                </a:tc>
                <a:extLst>
                  <a:ext uri="{0D108BD9-81ED-4DB2-BD59-A6C34878D82A}">
                    <a16:rowId xmlns:a16="http://schemas.microsoft.com/office/drawing/2014/main" val="3611781062"/>
                  </a:ext>
                </a:extLst>
              </a:tr>
              <a:tr h="370840">
                <a:tc>
                  <a:txBody>
                    <a:bodyPr/>
                    <a:lstStyle/>
                    <a:p>
                      <a:r>
                        <a:rPr lang="en-US"/>
                        <a:t>1</a:t>
                      </a:r>
                    </a:p>
                  </a:txBody>
                  <a:tcPr/>
                </a:tc>
                <a:tc>
                  <a:txBody>
                    <a:bodyPr/>
                    <a:lstStyle/>
                    <a:p>
                      <a:r>
                        <a:rPr lang="en-US" sz="1800" b="0" i="0" u="none" strike="noStrike" kern="1200" baseline="0">
                          <a:solidFill>
                            <a:schemeClr val="dk1"/>
                          </a:solidFill>
                          <a:latin typeface="+mn-lt"/>
                          <a:ea typeface="+mn-ea"/>
                          <a:cs typeface="+mn-cs"/>
                        </a:rPr>
                        <a:t>0.974828</a:t>
                      </a:r>
                      <a:endParaRPr lang="en-US"/>
                    </a:p>
                  </a:txBody>
                  <a:tcPr/>
                </a:tc>
                <a:tc>
                  <a:txBody>
                    <a:bodyPr/>
                    <a:lstStyle/>
                    <a:p>
                      <a:r>
                        <a:rPr lang="en-US" sz="1800" b="0" i="0" u="none" strike="noStrike" kern="1200" baseline="0">
                          <a:solidFill>
                            <a:schemeClr val="dk1"/>
                          </a:solidFill>
                          <a:latin typeface="+mn-lt"/>
                          <a:ea typeface="+mn-ea"/>
                          <a:cs typeface="+mn-cs"/>
                        </a:rPr>
                        <a:t>0.976616</a:t>
                      </a:r>
                      <a:endParaRPr lang="en-US"/>
                    </a:p>
                  </a:txBody>
                  <a:tcPr/>
                </a:tc>
                <a:extLst>
                  <a:ext uri="{0D108BD9-81ED-4DB2-BD59-A6C34878D82A}">
                    <a16:rowId xmlns:a16="http://schemas.microsoft.com/office/drawing/2014/main" val="1807255110"/>
                  </a:ext>
                </a:extLst>
              </a:tr>
              <a:tr h="370840">
                <a:tc>
                  <a:txBody>
                    <a:bodyPr/>
                    <a:lstStyle/>
                    <a:p>
                      <a:r>
                        <a:rPr lang="en-US"/>
                        <a:t>2</a:t>
                      </a:r>
                    </a:p>
                  </a:txBody>
                  <a:tcPr/>
                </a:tc>
                <a:tc>
                  <a:txBody>
                    <a:bodyPr/>
                    <a:lstStyle/>
                    <a:p>
                      <a:r>
                        <a:rPr lang="en-US" sz="1800" b="0" i="0" u="none" strike="noStrike" kern="1200" baseline="0">
                          <a:solidFill>
                            <a:schemeClr val="dk1"/>
                          </a:solidFill>
                          <a:latin typeface="+mn-lt"/>
                          <a:ea typeface="+mn-ea"/>
                          <a:cs typeface="+mn-cs"/>
                        </a:rPr>
                        <a:t>0.978369</a:t>
                      </a:r>
                      <a:endParaRPr lang="en-US"/>
                    </a:p>
                  </a:txBody>
                  <a:tcPr/>
                </a:tc>
                <a:tc>
                  <a:txBody>
                    <a:bodyPr/>
                    <a:lstStyle/>
                    <a:p>
                      <a:r>
                        <a:rPr lang="en-US" sz="1800" b="0" i="0" u="none" strike="noStrike" kern="1200" baseline="0">
                          <a:solidFill>
                            <a:schemeClr val="dk1"/>
                          </a:solidFill>
                          <a:latin typeface="+mn-lt"/>
                          <a:ea typeface="+mn-ea"/>
                          <a:cs typeface="+mn-cs"/>
                        </a:rPr>
                        <a:t>0.982871</a:t>
                      </a:r>
                      <a:endParaRPr lang="en-US"/>
                    </a:p>
                  </a:txBody>
                  <a:tcPr/>
                </a:tc>
                <a:extLst>
                  <a:ext uri="{0D108BD9-81ED-4DB2-BD59-A6C34878D82A}">
                    <a16:rowId xmlns:a16="http://schemas.microsoft.com/office/drawing/2014/main" val="3952822393"/>
                  </a:ext>
                </a:extLst>
              </a:tr>
              <a:tr h="370840">
                <a:tc>
                  <a:txBody>
                    <a:bodyPr/>
                    <a:lstStyle/>
                    <a:p>
                      <a:r>
                        <a:rPr lang="en-US"/>
                        <a:t>3</a:t>
                      </a:r>
                    </a:p>
                  </a:txBody>
                  <a:tcPr/>
                </a:tc>
                <a:tc>
                  <a:txBody>
                    <a:bodyPr/>
                    <a:lstStyle/>
                    <a:p>
                      <a:r>
                        <a:rPr lang="en-US" sz="1800" b="0" i="0" u="none" strike="noStrike" kern="1200" baseline="0">
                          <a:solidFill>
                            <a:schemeClr val="dk1"/>
                          </a:solidFill>
                          <a:latin typeface="+mn-lt"/>
                          <a:ea typeface="+mn-ea"/>
                          <a:cs typeface="+mn-cs"/>
                        </a:rPr>
                        <a:t>0.974428</a:t>
                      </a:r>
                      <a:endParaRPr lang="en-US"/>
                    </a:p>
                  </a:txBody>
                  <a:tcPr/>
                </a:tc>
                <a:tc>
                  <a:txBody>
                    <a:bodyPr/>
                    <a:lstStyle/>
                    <a:p>
                      <a:r>
                        <a:rPr lang="en-US"/>
                        <a:t>0.978444</a:t>
                      </a:r>
                    </a:p>
                  </a:txBody>
                  <a:tcPr/>
                </a:tc>
                <a:extLst>
                  <a:ext uri="{0D108BD9-81ED-4DB2-BD59-A6C34878D82A}">
                    <a16:rowId xmlns:a16="http://schemas.microsoft.com/office/drawing/2014/main" val="2553646441"/>
                  </a:ext>
                </a:extLst>
              </a:tr>
            </a:tbl>
          </a:graphicData>
        </a:graphic>
      </p:graphicFrame>
      <p:sp>
        <p:nvSpPr>
          <p:cNvPr id="6" name="TextBox 5"/>
          <p:cNvSpPr txBox="1"/>
          <p:nvPr/>
        </p:nvSpPr>
        <p:spPr>
          <a:xfrm>
            <a:off x="1026544" y="5348377"/>
            <a:ext cx="2104846" cy="369332"/>
          </a:xfrm>
          <a:prstGeom prst="rect">
            <a:avLst/>
          </a:prstGeom>
          <a:noFill/>
        </p:spPr>
        <p:txBody>
          <a:bodyPr wrap="square" rtlCol="0">
            <a:spAutoFit/>
          </a:bodyPr>
          <a:lstStyle/>
          <a:p>
            <a:r>
              <a:rPr lang="en-US" b="1"/>
              <a:t>Cosine Similarity</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020536850"/>
              </p:ext>
            </p:extLst>
          </p:nvPr>
        </p:nvGraphicFramePr>
        <p:xfrm>
          <a:off x="6274279" y="3375037"/>
          <a:ext cx="5917721" cy="1752600"/>
        </p:xfrm>
        <a:graphic>
          <a:graphicData uri="http://schemas.openxmlformats.org/drawingml/2006/table">
            <a:tbl>
              <a:tblPr firstRow="1" bandRow="1">
                <a:tableStyleId>{5C22544A-7EE6-4342-B048-85BDC9FD1C3A}</a:tableStyleId>
              </a:tblPr>
              <a:tblGrid>
                <a:gridCol w="764556">
                  <a:extLst>
                    <a:ext uri="{9D8B030D-6E8A-4147-A177-3AD203B41FA5}">
                      <a16:colId xmlns:a16="http://schemas.microsoft.com/office/drawing/2014/main" val="3618807413"/>
                    </a:ext>
                  </a:extLst>
                </a:gridCol>
                <a:gridCol w="2709333">
                  <a:extLst>
                    <a:ext uri="{9D8B030D-6E8A-4147-A177-3AD203B41FA5}">
                      <a16:colId xmlns:a16="http://schemas.microsoft.com/office/drawing/2014/main" val="1081277841"/>
                    </a:ext>
                  </a:extLst>
                </a:gridCol>
                <a:gridCol w="2443832">
                  <a:extLst>
                    <a:ext uri="{9D8B030D-6E8A-4147-A177-3AD203B41FA5}">
                      <a16:colId xmlns:a16="http://schemas.microsoft.com/office/drawing/2014/main" val="177573042"/>
                    </a:ext>
                  </a:extLst>
                </a:gridCol>
              </a:tblGrid>
              <a:tr h="0">
                <a:tc>
                  <a:txBody>
                    <a:bodyPr/>
                    <a:lstStyle/>
                    <a:p>
                      <a:r>
                        <a:rPr lang="en-US"/>
                        <a:t>Set</a:t>
                      </a:r>
                    </a:p>
                  </a:txBody>
                  <a:tcPr/>
                </a:tc>
                <a:tc>
                  <a:txBody>
                    <a:bodyPr/>
                    <a:lstStyle/>
                    <a:p>
                      <a:r>
                        <a:rPr lang="en-US"/>
                        <a:t>RMSE  of training data (800M record)</a:t>
                      </a:r>
                    </a:p>
                  </a:txBody>
                  <a:tcPr/>
                </a:tc>
                <a:tc>
                  <a:txBody>
                    <a:bodyPr/>
                    <a:lstStyle/>
                    <a:p>
                      <a:r>
                        <a:rPr lang="en-US"/>
                        <a:t>RMSE of testing set (200M record)</a:t>
                      </a:r>
                    </a:p>
                  </a:txBody>
                  <a:tcPr/>
                </a:tc>
                <a:extLst>
                  <a:ext uri="{0D108BD9-81ED-4DB2-BD59-A6C34878D82A}">
                    <a16:rowId xmlns:a16="http://schemas.microsoft.com/office/drawing/2014/main" val="3611781062"/>
                  </a:ext>
                </a:extLst>
              </a:tr>
              <a:tr h="370840">
                <a:tc>
                  <a:txBody>
                    <a:bodyPr/>
                    <a:lstStyle/>
                    <a:p>
                      <a:r>
                        <a:rPr lang="en-US"/>
                        <a:t>1</a:t>
                      </a:r>
                    </a:p>
                  </a:txBody>
                  <a:tcPr/>
                </a:tc>
                <a:tc>
                  <a:txBody>
                    <a:bodyPr/>
                    <a:lstStyle/>
                    <a:p>
                      <a:r>
                        <a:rPr lang="en-US" sz="1800" b="0" i="0" u="none" strike="noStrike" kern="1200" baseline="0">
                          <a:solidFill>
                            <a:schemeClr val="dk1"/>
                          </a:solidFill>
                          <a:latin typeface="+mn-lt"/>
                          <a:ea typeface="+mn-ea"/>
                          <a:cs typeface="+mn-cs"/>
                        </a:rPr>
                        <a:t>0.720793</a:t>
                      </a:r>
                      <a:endParaRPr lang="en-US"/>
                    </a:p>
                  </a:txBody>
                  <a:tcPr/>
                </a:tc>
                <a:tc>
                  <a:txBody>
                    <a:bodyPr/>
                    <a:lstStyle/>
                    <a:p>
                      <a:r>
                        <a:rPr lang="en-US" sz="1800" b="0" i="0" u="none" strike="noStrike" kern="1200" baseline="0">
                          <a:solidFill>
                            <a:schemeClr val="dk1"/>
                          </a:solidFill>
                          <a:latin typeface="+mn-lt"/>
                          <a:ea typeface="+mn-ea"/>
                          <a:cs typeface="+mn-cs"/>
                        </a:rPr>
                        <a:t>0.991867</a:t>
                      </a:r>
                      <a:endParaRPr lang="en-US"/>
                    </a:p>
                  </a:txBody>
                  <a:tcPr/>
                </a:tc>
                <a:extLst>
                  <a:ext uri="{0D108BD9-81ED-4DB2-BD59-A6C34878D82A}">
                    <a16:rowId xmlns:a16="http://schemas.microsoft.com/office/drawing/2014/main" val="1807255110"/>
                  </a:ext>
                </a:extLst>
              </a:tr>
              <a:tr h="370840">
                <a:tc>
                  <a:txBody>
                    <a:bodyPr/>
                    <a:lstStyle/>
                    <a:p>
                      <a:r>
                        <a:rPr lang="en-US"/>
                        <a:t>2</a:t>
                      </a:r>
                    </a:p>
                  </a:txBody>
                  <a:tcPr/>
                </a:tc>
                <a:tc>
                  <a:txBody>
                    <a:bodyPr/>
                    <a:lstStyle/>
                    <a:p>
                      <a:r>
                        <a:rPr lang="en-US" sz="1800" b="0" i="0" u="none" strike="noStrike" kern="1200" baseline="0">
                          <a:solidFill>
                            <a:schemeClr val="dk1"/>
                          </a:solidFill>
                          <a:latin typeface="+mn-lt"/>
                          <a:ea typeface="+mn-ea"/>
                          <a:cs typeface="+mn-cs"/>
                        </a:rPr>
                        <a:t>0.720023</a:t>
                      </a:r>
                      <a:endParaRPr lang="en-US"/>
                    </a:p>
                  </a:txBody>
                  <a:tcPr/>
                </a:tc>
                <a:tc>
                  <a:txBody>
                    <a:bodyPr/>
                    <a:lstStyle/>
                    <a:p>
                      <a:r>
                        <a:rPr lang="en-US" sz="1800" b="0" i="0" u="none" strike="noStrike" kern="1200" baseline="0">
                          <a:solidFill>
                            <a:schemeClr val="dk1"/>
                          </a:solidFill>
                          <a:latin typeface="+mn-lt"/>
                          <a:ea typeface="+mn-ea"/>
                          <a:cs typeface="+mn-cs"/>
                        </a:rPr>
                        <a:t>0.999472</a:t>
                      </a:r>
                      <a:endParaRPr lang="en-US"/>
                    </a:p>
                  </a:txBody>
                  <a:tcPr/>
                </a:tc>
                <a:extLst>
                  <a:ext uri="{0D108BD9-81ED-4DB2-BD59-A6C34878D82A}">
                    <a16:rowId xmlns:a16="http://schemas.microsoft.com/office/drawing/2014/main" val="3952822393"/>
                  </a:ext>
                </a:extLst>
              </a:tr>
              <a:tr h="370840">
                <a:tc>
                  <a:txBody>
                    <a:bodyPr/>
                    <a:lstStyle/>
                    <a:p>
                      <a:r>
                        <a:rPr lang="en-US"/>
                        <a:t>3</a:t>
                      </a:r>
                    </a:p>
                  </a:txBody>
                  <a:tcPr/>
                </a:tc>
                <a:tc>
                  <a:txBody>
                    <a:bodyPr/>
                    <a:lstStyle/>
                    <a:p>
                      <a:r>
                        <a:rPr lang="en-US" sz="1800" b="0" i="0" u="none" strike="noStrike" kern="1200" baseline="0">
                          <a:solidFill>
                            <a:schemeClr val="dk1"/>
                          </a:solidFill>
                          <a:latin typeface="+mn-lt"/>
                          <a:ea typeface="+mn-ea"/>
                          <a:cs typeface="+mn-cs"/>
                        </a:rPr>
                        <a:t>0.718316</a:t>
                      </a:r>
                      <a:endParaRPr lang="en-US"/>
                    </a:p>
                  </a:txBody>
                  <a:tcPr/>
                </a:tc>
                <a:tc>
                  <a:txBody>
                    <a:bodyPr/>
                    <a:lstStyle/>
                    <a:p>
                      <a:r>
                        <a:rPr lang="en-US"/>
                        <a:t>0.998899</a:t>
                      </a:r>
                    </a:p>
                  </a:txBody>
                  <a:tcPr/>
                </a:tc>
                <a:extLst>
                  <a:ext uri="{0D108BD9-81ED-4DB2-BD59-A6C34878D82A}">
                    <a16:rowId xmlns:a16="http://schemas.microsoft.com/office/drawing/2014/main" val="2553646441"/>
                  </a:ext>
                </a:extLst>
              </a:tr>
            </a:tbl>
          </a:graphicData>
        </a:graphic>
      </p:graphicFrame>
      <p:sp>
        <p:nvSpPr>
          <p:cNvPr id="7" name="TextBox 6"/>
          <p:cNvSpPr txBox="1"/>
          <p:nvPr/>
        </p:nvSpPr>
        <p:spPr>
          <a:xfrm>
            <a:off x="7339641" y="5287991"/>
            <a:ext cx="3786996" cy="369332"/>
          </a:xfrm>
          <a:prstGeom prst="rect">
            <a:avLst/>
          </a:prstGeom>
          <a:noFill/>
        </p:spPr>
        <p:txBody>
          <a:bodyPr wrap="square" rtlCol="0">
            <a:spAutoFit/>
          </a:bodyPr>
          <a:lstStyle/>
          <a:p>
            <a:r>
              <a:rPr lang="en-US" b="1">
                <a:latin typeface="Cambria" panose="02040503050406030204" pitchFamily="18" charset="0"/>
              </a:rPr>
              <a:t>Pearson’s correlation coefficient</a:t>
            </a:r>
            <a:endParaRPr lang="en-US"/>
          </a:p>
        </p:txBody>
      </p:sp>
    </p:spTree>
    <p:extLst>
      <p:ext uri="{BB962C8B-B14F-4D97-AF65-F5344CB8AC3E}">
        <p14:creationId xmlns:p14="http://schemas.microsoft.com/office/powerpoint/2010/main" val="897988677"/>
      </p:ext>
    </p:extLst>
  </p:cSld>
  <p:clrMapOvr>
    <a:masterClrMapping/>
  </p:clrMapOvr>
  <mc:AlternateContent xmlns:mc="http://schemas.openxmlformats.org/markup-compatibility/2006" xmlns:p15="http://schemas.microsoft.com/office/powerpoint/2012/main">
    <mc:Choice Requires="p15">
      <p:transition spd="med">
        <p15:prstTrans prst="drap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a:latin typeface="Cambria" panose="02040503050406030204" pitchFamily="18" charset="0"/>
              </a:rPr>
              <a:t>Tài liệu tham khảo</a:t>
            </a:r>
          </a:p>
        </p:txBody>
      </p:sp>
      <p:sp>
        <p:nvSpPr>
          <p:cNvPr id="3" name="Content Placeholder 2"/>
          <p:cNvSpPr>
            <a:spLocks noGrp="1"/>
          </p:cNvSpPr>
          <p:nvPr>
            <p:ph idx="1"/>
          </p:nvPr>
        </p:nvSpPr>
        <p:spPr>
          <a:xfrm>
            <a:off x="1103312" y="1738184"/>
            <a:ext cx="8946541" cy="4736757"/>
          </a:xfrm>
        </p:spPr>
        <p:txBody>
          <a:bodyPr>
            <a:noAutofit/>
          </a:bodyPr>
          <a:lstStyle/>
          <a:p>
            <a:pPr marL="342900" lvl="3" indent="-342900"/>
            <a:endParaRPr lang="en-US" sz="1600">
              <a:latin typeface="Cambria" panose="02040503050406030204" pitchFamily="18" charset="0"/>
            </a:endParaRPr>
          </a:p>
          <a:p>
            <a:pPr marL="342900" lvl="3" indent="-342900"/>
            <a:endParaRPr lang="en-US" sz="1600">
              <a:latin typeface="Cambria" panose="02040503050406030204" pitchFamily="18" charset="0"/>
            </a:endParaRPr>
          </a:p>
          <a:p>
            <a:endParaRPr lang="en-US" sz="1400" u="sng">
              <a:solidFill>
                <a:srgbClr val="00B0F0"/>
              </a:solidFill>
              <a:hlinkClick r:id="rId2"/>
            </a:endParaRPr>
          </a:p>
          <a:p>
            <a:r>
              <a:rPr lang="en-US" sz="1400"/>
              <a:t>http://cs229.stanford.edu/proj2010/Prasad-UsingSocialNetworksToImproveMovieRatingsPredictions.pdf</a:t>
            </a:r>
          </a:p>
          <a:p>
            <a:pPr marL="0" indent="0">
              <a:buNone/>
            </a:pPr>
            <a:endParaRPr lang="en-US" sz="1400"/>
          </a:p>
          <a:p>
            <a:r>
              <a:rPr lang="en-US" sz="1400"/>
              <a:t>http://cs229.stanford.edu/proj2006/HongTsamis-KNNForNetflix.pdf </a:t>
            </a:r>
          </a:p>
          <a:p>
            <a:endParaRPr lang="en-US" sz="1400"/>
          </a:p>
          <a:p>
            <a:r>
              <a:rPr lang="en-US" sz="1400"/>
              <a:t>http://grouplens.org/datasets/movielens/20m/</a:t>
            </a:r>
          </a:p>
          <a:p>
            <a:endParaRPr lang="en-US" sz="1400"/>
          </a:p>
          <a:p>
            <a:r>
              <a:rPr lang="en-US" sz="1400"/>
              <a:t>http://www.mmds.org/</a:t>
            </a:r>
            <a:endParaRPr lang="en-US" sz="1400"/>
          </a:p>
          <a:p>
            <a:endParaRPr lang="en-US" sz="1400">
              <a:solidFill>
                <a:srgbClr val="00B0F0"/>
              </a:solidFill>
            </a:endParaRPr>
          </a:p>
        </p:txBody>
      </p:sp>
    </p:spTree>
    <p:extLst>
      <p:ext uri="{BB962C8B-B14F-4D97-AF65-F5344CB8AC3E}">
        <p14:creationId xmlns:p14="http://schemas.microsoft.com/office/powerpoint/2010/main" val="3737492069"/>
      </p:ext>
    </p:extLst>
  </p:cSld>
  <p:clrMapOvr>
    <a:masterClrMapping/>
  </p:clrMapOvr>
  <mc:AlternateContent xmlns:mc="http://schemas.openxmlformats.org/markup-compatibility/2006" xmlns:p15="http://schemas.microsoft.com/office/powerpoint/2012/main">
    <mc:Choice Requires="p15">
      <p:transition spd="med">
        <p15:prstTrans prst="drap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8000">
                <a:solidFill>
                  <a:schemeClr val="bg2">
                    <a:lumMod val="40000"/>
                    <a:lumOff val="60000"/>
                  </a:schemeClr>
                </a:solidFill>
                <a:latin typeface="Cambria" panose="02040503050406030204" pitchFamily="18" charset="0"/>
              </a:rPr>
              <a:t>Mục lục</a:t>
            </a:r>
            <a:endParaRPr lang="en-US">
              <a:solidFill>
                <a:schemeClr val="bg2">
                  <a:lumMod val="40000"/>
                  <a:lumOff val="60000"/>
                </a:schemeClr>
              </a:solidFill>
              <a:latin typeface="Cambria" panose="02040503050406030204" pitchFamily="18" charset="0"/>
            </a:endParaRPr>
          </a:p>
        </p:txBody>
      </p:sp>
      <p:sp>
        <p:nvSpPr>
          <p:cNvPr id="3" name="Content Placeholder 2"/>
          <p:cNvSpPr>
            <a:spLocks noGrp="1"/>
          </p:cNvSpPr>
          <p:nvPr>
            <p:ph idx="1"/>
          </p:nvPr>
        </p:nvSpPr>
        <p:spPr>
          <a:xfrm>
            <a:off x="2685535" y="3049696"/>
            <a:ext cx="8163388" cy="3260487"/>
          </a:xfrm>
        </p:spPr>
        <p:txBody>
          <a:bodyPr>
            <a:normAutofit fontScale="92500" lnSpcReduction="10000"/>
          </a:bodyPr>
          <a:lstStyle/>
          <a:p>
            <a:r>
              <a:rPr lang="en-US" sz="4000"/>
              <a:t>1. Giới thiệu đề tài</a:t>
            </a:r>
          </a:p>
          <a:p>
            <a:endParaRPr lang="en-US" sz="4000"/>
          </a:p>
          <a:p>
            <a:r>
              <a:rPr lang="en-US" sz="4000"/>
              <a:t>2. </a:t>
            </a:r>
            <a:r>
              <a:rPr lang="en-US" sz="4000">
                <a:latin typeface="Cambria" panose="02040503050406030204" pitchFamily="18" charset="0"/>
              </a:rPr>
              <a:t>Phương pháp</a:t>
            </a:r>
          </a:p>
          <a:p>
            <a:endParaRPr lang="en-US" sz="4000">
              <a:latin typeface="Cambria" panose="02040503050406030204" pitchFamily="18" charset="0"/>
            </a:endParaRPr>
          </a:p>
          <a:p>
            <a:r>
              <a:rPr lang="en-US" sz="4000"/>
              <a:t>3</a:t>
            </a:r>
            <a:r>
              <a:rPr lang="en-US" sz="4000">
                <a:latin typeface="Cambria" panose="02040503050406030204" pitchFamily="18" charset="0"/>
              </a:rPr>
              <a:t>. Hàm khoảng cách</a:t>
            </a:r>
          </a:p>
          <a:p>
            <a:endParaRPr lang="en-US" sz="4000">
              <a:latin typeface="Cambria" panose="02040503050406030204" pitchFamily="18" charset="0"/>
            </a:endParaRPr>
          </a:p>
        </p:txBody>
      </p:sp>
    </p:spTree>
    <p:extLst>
      <p:ext uri="{BB962C8B-B14F-4D97-AF65-F5344CB8AC3E}">
        <p14:creationId xmlns:p14="http://schemas.microsoft.com/office/powerpoint/2010/main" val="3750166314"/>
      </p:ext>
    </p:extLst>
  </p:cSld>
  <p:clrMapOvr>
    <a:masterClrMapping/>
  </p:clrMapOvr>
  <mc:AlternateContent xmlns:mc="http://schemas.openxmlformats.org/markup-compatibility/2006" xmlns:p15="http://schemas.microsoft.com/office/powerpoint/2012/main">
    <mc:Choice Requires="p15">
      <p:transition spd="med">
        <p15:prstTrans prst="drap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a:solidFill>
                  <a:schemeClr val="bg2">
                    <a:lumMod val="40000"/>
                    <a:lumOff val="60000"/>
                  </a:schemeClr>
                </a:solidFill>
                <a:latin typeface="Cambria" panose="02040503050406030204" pitchFamily="18" charset="0"/>
              </a:rPr>
              <a:t>1. Giới thiệu đề tài</a:t>
            </a:r>
          </a:p>
        </p:txBody>
      </p:sp>
      <p:sp>
        <p:nvSpPr>
          <p:cNvPr id="3" name="Content Placeholder 2"/>
          <p:cNvSpPr>
            <a:spLocks noGrp="1"/>
          </p:cNvSpPr>
          <p:nvPr>
            <p:ph idx="1"/>
          </p:nvPr>
        </p:nvSpPr>
        <p:spPr/>
        <p:txBody>
          <a:bodyPr/>
          <a:lstStyle/>
          <a:p>
            <a:r>
              <a:rPr lang="en-US" sz="3200">
                <a:latin typeface="Cambria" panose="02040503050406030204" pitchFamily="18" charset="0"/>
              </a:rPr>
              <a:t>A. Mô tả bài toán thực </a:t>
            </a:r>
            <a:r>
              <a:rPr lang="en-US" sz="3200" b="1">
                <a:latin typeface="Cambria" panose="02040503050406030204" pitchFamily="18" charset="0"/>
              </a:rPr>
              <a:t>tế</a:t>
            </a:r>
            <a:endParaRPr lang="en-US" b="1">
              <a:latin typeface="Cambria" panose="02040503050406030204" pitchFamily="18" charset="0"/>
            </a:endParaRPr>
          </a:p>
        </p:txBody>
      </p:sp>
      <p:sp>
        <p:nvSpPr>
          <p:cNvPr id="6" name="Rectangle 5"/>
          <p:cNvSpPr/>
          <p:nvPr/>
        </p:nvSpPr>
        <p:spPr>
          <a:xfrm>
            <a:off x="1846053" y="3246632"/>
            <a:ext cx="7660256" cy="1261884"/>
          </a:xfrm>
          <a:prstGeom prst="rect">
            <a:avLst/>
          </a:prstGeom>
        </p:spPr>
        <p:txBody>
          <a:bodyPr wrap="square">
            <a:spAutoFit/>
          </a:bodyPr>
          <a:lstStyle/>
          <a:p>
            <a:pPr algn="ctr"/>
            <a:r>
              <a:rPr lang="vi-VN" sz="2800">
                <a:latin typeface="Cambria" panose="02040503050406030204" pitchFamily="18" charset="0"/>
              </a:rPr>
              <a:t> </a:t>
            </a:r>
            <a:r>
              <a:rPr lang="vi-VN" sz="2400">
                <a:latin typeface="Cambria" panose="02040503050406030204" pitchFamily="18" charset="0"/>
              </a:rPr>
              <a:t>Với một tập các phim mà một người dùng đã xem và đánh giá, hệ thống cần phải xác định (dự đoán) những bộ phim nào (chưa được xem) mà người dùng đó thích xem. </a:t>
            </a:r>
            <a:endParaRPr lang="en-US" sz="2400">
              <a:latin typeface="Cambria" panose="02040503050406030204" pitchFamily="18" charset="0"/>
            </a:endParaRPr>
          </a:p>
        </p:txBody>
      </p:sp>
    </p:spTree>
    <p:extLst>
      <p:ext uri="{BB962C8B-B14F-4D97-AF65-F5344CB8AC3E}">
        <p14:creationId xmlns:p14="http://schemas.microsoft.com/office/powerpoint/2010/main" val="1475856996"/>
      </p:ext>
    </p:extLst>
  </p:cSld>
  <p:clrMapOvr>
    <a:masterClrMapping/>
  </p:clrMapOvr>
  <mc:AlternateContent xmlns:mc="http://schemas.openxmlformats.org/markup-compatibility/2006" xmlns:p15="http://schemas.microsoft.com/office/powerpoint/2012/main">
    <mc:Choice Requires="p15">
      <p:transition spd="med">
        <p15:prstTrans prst="drap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a:solidFill>
                  <a:schemeClr val="bg2">
                    <a:lumMod val="40000"/>
                    <a:lumOff val="60000"/>
                  </a:schemeClr>
                </a:solidFill>
                <a:latin typeface="Cambria" panose="02040503050406030204" pitchFamily="18" charset="0"/>
              </a:rPr>
              <a:t>1. Giới thiệu đề tài</a:t>
            </a:r>
          </a:p>
        </p:txBody>
      </p:sp>
      <p:sp>
        <p:nvSpPr>
          <p:cNvPr id="3" name="Content Placeholder 2"/>
          <p:cNvSpPr>
            <a:spLocks noGrp="1"/>
          </p:cNvSpPr>
          <p:nvPr>
            <p:ph idx="1"/>
          </p:nvPr>
        </p:nvSpPr>
        <p:spPr/>
        <p:txBody>
          <a:bodyPr/>
          <a:lstStyle/>
          <a:p>
            <a:r>
              <a:rPr lang="en-US" sz="3200"/>
              <a:t>B</a:t>
            </a:r>
            <a:r>
              <a:rPr lang="en-US" sz="3200">
                <a:latin typeface="Cambria" panose="02040503050406030204" pitchFamily="18" charset="0"/>
              </a:rPr>
              <a:t>. </a:t>
            </a:r>
            <a:r>
              <a:rPr lang="en-US" sz="3200"/>
              <a:t>Ý tưởng</a:t>
            </a:r>
            <a:endParaRPr lang="en-US" b="1">
              <a:latin typeface="Cambria" panose="02040503050406030204" pitchFamily="18" charset="0"/>
            </a:endParaRPr>
          </a:p>
        </p:txBody>
      </p:sp>
      <p:sp>
        <p:nvSpPr>
          <p:cNvPr id="6" name="Rectangle 5"/>
          <p:cNvSpPr/>
          <p:nvPr/>
        </p:nvSpPr>
        <p:spPr>
          <a:xfrm>
            <a:off x="1846052" y="3246632"/>
            <a:ext cx="7875917" cy="1569660"/>
          </a:xfrm>
          <a:prstGeom prst="rect">
            <a:avLst/>
          </a:prstGeom>
        </p:spPr>
        <p:txBody>
          <a:bodyPr wrap="square">
            <a:spAutoFit/>
          </a:bodyPr>
          <a:lstStyle/>
          <a:p>
            <a:pPr algn="ctr"/>
            <a:r>
              <a:rPr lang="en-US" sz="2400">
                <a:latin typeface="Cambria" panose="02040503050406030204" pitchFamily="18" charset="0"/>
              </a:rPr>
              <a:t>Hai người xem những bộ phim giống nhau, đánh giá các phim đó giống nhau sẽ có xu hướng thích cùng các bộ phim khác trong tương lai, người này sẽ thích những bộ phim mà người kia đã đánh giá cáo và ngược lại.</a:t>
            </a:r>
            <a:endParaRPr lang="en-US" sz="4000">
              <a:latin typeface="Cambria" panose="02040503050406030204" pitchFamily="18" charset="0"/>
            </a:endParaRPr>
          </a:p>
        </p:txBody>
      </p:sp>
    </p:spTree>
    <p:extLst>
      <p:ext uri="{BB962C8B-B14F-4D97-AF65-F5344CB8AC3E}">
        <p14:creationId xmlns:p14="http://schemas.microsoft.com/office/powerpoint/2010/main" val="1100654286"/>
      </p:ext>
    </p:extLst>
  </p:cSld>
  <p:clrMapOvr>
    <a:masterClrMapping/>
  </p:clrMapOvr>
  <mc:AlternateContent xmlns:mc="http://schemas.openxmlformats.org/markup-compatibility/2006" xmlns:p15="http://schemas.microsoft.com/office/powerpoint/2012/main">
    <mc:Choice Requires="p15">
      <p:transition spd="med">
        <p15:prstTrans prst="drap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a:t>1. Giới thiệu đề tài</a:t>
            </a:r>
            <a:endParaRPr lang="en-US" sz="4800">
              <a:solidFill>
                <a:schemeClr val="bg2">
                  <a:lumMod val="40000"/>
                  <a:lumOff val="60000"/>
                </a:schemeClr>
              </a:solidFill>
              <a:latin typeface="Cambria" panose="02040503050406030204" pitchFamily="18" charset="0"/>
            </a:endParaRPr>
          </a:p>
        </p:txBody>
      </p:sp>
      <p:sp>
        <p:nvSpPr>
          <p:cNvPr id="3" name="Content Placeholder 2"/>
          <p:cNvSpPr>
            <a:spLocks noGrp="1"/>
          </p:cNvSpPr>
          <p:nvPr>
            <p:ph idx="1"/>
          </p:nvPr>
        </p:nvSpPr>
        <p:spPr/>
        <p:txBody>
          <a:bodyPr/>
          <a:lstStyle/>
          <a:p>
            <a:r>
              <a:rPr lang="en-US" sz="3200"/>
              <a:t>C</a:t>
            </a:r>
            <a:r>
              <a:rPr lang="en-US" sz="3200">
                <a:latin typeface="Cambria" panose="02040503050406030204" pitchFamily="18" charset="0"/>
              </a:rPr>
              <a:t>. Tập dữ liệu học</a:t>
            </a:r>
            <a:endParaRPr lang="en-US">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2633357" y="4353643"/>
            <a:ext cx="2943225" cy="2343150"/>
          </a:xfrm>
          <a:prstGeom prst="rect">
            <a:avLst/>
          </a:prstGeom>
        </p:spPr>
      </p:pic>
      <p:pic>
        <p:nvPicPr>
          <p:cNvPr id="6" name="Picture 5"/>
          <p:cNvPicPr>
            <a:picLocks noChangeAspect="1"/>
          </p:cNvPicPr>
          <p:nvPr/>
        </p:nvPicPr>
        <p:blipFill>
          <a:blip r:embed="rId3"/>
          <a:stretch>
            <a:fillRect/>
          </a:stretch>
        </p:blipFill>
        <p:spPr>
          <a:xfrm>
            <a:off x="646111" y="2749432"/>
            <a:ext cx="10506973" cy="1449913"/>
          </a:xfrm>
          <a:prstGeom prst="rect">
            <a:avLst/>
          </a:prstGeom>
        </p:spPr>
      </p:pic>
      <p:sp>
        <p:nvSpPr>
          <p:cNvPr id="4" name="TextBox 3"/>
          <p:cNvSpPr txBox="1"/>
          <p:nvPr/>
        </p:nvSpPr>
        <p:spPr>
          <a:xfrm>
            <a:off x="6245523" y="5202052"/>
            <a:ext cx="5020574" cy="646331"/>
          </a:xfrm>
          <a:prstGeom prst="rect">
            <a:avLst/>
          </a:prstGeom>
          <a:noFill/>
        </p:spPr>
        <p:txBody>
          <a:bodyPr wrap="square" rtlCol="0">
            <a:spAutoFit/>
          </a:bodyPr>
          <a:lstStyle/>
          <a:p>
            <a:r>
              <a:rPr lang="vi-VN">
                <a:latin typeface="Cambria" panose="02040503050406030204" pitchFamily="18" charset="0"/>
              </a:rPr>
              <a:t>20 triệu đánh giá của 138493 người dùng đối với 26744 bộ phim</a:t>
            </a:r>
            <a:endParaRPr lang="en-US">
              <a:latin typeface="Cambria" panose="02040503050406030204" pitchFamily="18" charset="0"/>
            </a:endParaRPr>
          </a:p>
        </p:txBody>
      </p:sp>
    </p:spTree>
    <p:extLst>
      <p:ext uri="{BB962C8B-B14F-4D97-AF65-F5344CB8AC3E}">
        <p14:creationId xmlns:p14="http://schemas.microsoft.com/office/powerpoint/2010/main" val="3406850841"/>
      </p:ext>
    </p:extLst>
  </p:cSld>
  <p:clrMapOvr>
    <a:masterClrMapping/>
  </p:clrMapOvr>
  <mc:AlternateContent xmlns:mc="http://schemas.openxmlformats.org/markup-compatibility/2006" xmlns:p15="http://schemas.microsoft.com/office/powerpoint/2012/main">
    <mc:Choice Requires="p15">
      <p:transition spd="med">
        <p15:prstTrans prst="drap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a:t>2</a:t>
            </a:r>
            <a:r>
              <a:rPr lang="en-US" sz="4800">
                <a:solidFill>
                  <a:schemeClr val="bg2">
                    <a:lumMod val="40000"/>
                    <a:lumOff val="60000"/>
                  </a:schemeClr>
                </a:solidFill>
                <a:latin typeface="Cambria" panose="02040503050406030204" pitchFamily="18" charset="0"/>
              </a:rPr>
              <a:t>. Phương pháp học máy</a:t>
            </a:r>
          </a:p>
        </p:txBody>
      </p:sp>
      <p:sp>
        <p:nvSpPr>
          <p:cNvPr id="3" name="Content Placeholder 2"/>
          <p:cNvSpPr>
            <a:spLocks noGrp="1"/>
          </p:cNvSpPr>
          <p:nvPr>
            <p:ph idx="1"/>
          </p:nvPr>
        </p:nvSpPr>
        <p:spPr/>
        <p:txBody>
          <a:bodyPr/>
          <a:lstStyle/>
          <a:p>
            <a:r>
              <a:rPr lang="en-US" sz="3200">
                <a:latin typeface="Cambria" panose="02040503050406030204" pitchFamily="18" charset="0"/>
              </a:rPr>
              <a:t> K-Nearest Neighbor</a:t>
            </a:r>
            <a:endParaRPr lang="en-US">
              <a:latin typeface="Cambria" panose="02040503050406030204" pitchFamily="18" charset="0"/>
            </a:endParaRPr>
          </a:p>
        </p:txBody>
      </p:sp>
      <p:sp>
        <p:nvSpPr>
          <p:cNvPr id="5" name="Rectangle 4"/>
          <p:cNvSpPr/>
          <p:nvPr/>
        </p:nvSpPr>
        <p:spPr>
          <a:xfrm>
            <a:off x="2159478" y="3146106"/>
            <a:ext cx="7985185" cy="1754326"/>
          </a:xfrm>
          <a:prstGeom prst="rect">
            <a:avLst/>
          </a:prstGeom>
        </p:spPr>
        <p:txBody>
          <a:bodyPr wrap="square">
            <a:spAutoFit/>
          </a:bodyPr>
          <a:lstStyle/>
          <a:p>
            <a:r>
              <a:rPr lang="en-US">
                <a:latin typeface="Cambria" panose="02040503050406030204" pitchFamily="18" charset="0"/>
              </a:rPr>
              <a:t>Giải thuật học máy được sử dụng là giải thuật học dựa trên láng giềng gần nhất – K-nearest neighbors (k-NN).</a:t>
            </a:r>
          </a:p>
          <a:p>
            <a:endParaRPr lang="en-US">
              <a:latin typeface="Cambria" panose="02040503050406030204" pitchFamily="18" charset="0"/>
            </a:endParaRPr>
          </a:p>
          <a:p>
            <a:r>
              <a:rPr lang="en-US">
                <a:latin typeface="Cambria" panose="02040503050406030204" pitchFamily="18" charset="0"/>
              </a:rPr>
              <a:t>Với mỗi cặp (u, m) cần dự đoán, ta sẽ tính toán K người dùng tương tự nhất đối với người dùng u, và tính giá trị đánh giá trung bình của K người dùng đó đối với phim m để dự đoán đánh giá của người dùng u đối với phim.</a:t>
            </a:r>
          </a:p>
        </p:txBody>
      </p:sp>
    </p:spTree>
    <p:extLst>
      <p:ext uri="{BB962C8B-B14F-4D97-AF65-F5344CB8AC3E}">
        <p14:creationId xmlns:p14="http://schemas.microsoft.com/office/powerpoint/2010/main" val="2575605961"/>
      </p:ext>
    </p:extLst>
  </p:cSld>
  <p:clrMapOvr>
    <a:masterClrMapping/>
  </p:clrMapOvr>
  <mc:AlternateContent xmlns:mc="http://schemas.openxmlformats.org/markup-compatibility/2006" xmlns:p15="http://schemas.microsoft.com/office/powerpoint/2012/main">
    <mc:Choice Requires="p15">
      <p:transition spd="med">
        <p15:prstTrans prst="drap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a:t>2</a:t>
            </a:r>
            <a:r>
              <a:rPr lang="en-US" sz="4800">
                <a:solidFill>
                  <a:schemeClr val="bg2">
                    <a:lumMod val="40000"/>
                    <a:lumOff val="60000"/>
                  </a:schemeClr>
                </a:solidFill>
                <a:latin typeface="Cambria" panose="02040503050406030204" pitchFamily="18" charset="0"/>
              </a:rPr>
              <a:t>. Phương pháp học máy</a:t>
            </a:r>
          </a:p>
        </p:txBody>
      </p:sp>
      <p:sp>
        <p:nvSpPr>
          <p:cNvPr id="3" name="Content Placeholder 2"/>
          <p:cNvSpPr>
            <a:spLocks noGrp="1"/>
          </p:cNvSpPr>
          <p:nvPr>
            <p:ph idx="1"/>
          </p:nvPr>
        </p:nvSpPr>
        <p:spPr/>
        <p:txBody>
          <a:bodyPr/>
          <a:lstStyle/>
          <a:p>
            <a:r>
              <a:rPr lang="en-US" sz="3200">
                <a:latin typeface="Cambria" panose="02040503050406030204" pitchFamily="18" charset="0"/>
              </a:rPr>
              <a:t> K-Nearest Neighbor</a:t>
            </a:r>
            <a:endParaRPr lang="en-US">
              <a:latin typeface="Cambria" panose="02040503050406030204" pitchFamily="18" charset="0"/>
            </a:endParaRPr>
          </a:p>
        </p:txBody>
      </p:sp>
      <p:pic>
        <p:nvPicPr>
          <p:cNvPr id="4" name="Picture 3"/>
          <p:cNvPicPr>
            <a:picLocks noChangeAspect="1"/>
          </p:cNvPicPr>
          <p:nvPr/>
        </p:nvPicPr>
        <p:blipFill>
          <a:blip r:embed="rId2"/>
          <a:stretch>
            <a:fillRect/>
          </a:stretch>
        </p:blipFill>
        <p:spPr>
          <a:xfrm>
            <a:off x="3166757" y="3474738"/>
            <a:ext cx="4819650" cy="2047875"/>
          </a:xfrm>
          <a:prstGeom prst="rect">
            <a:avLst/>
          </a:prstGeom>
        </p:spPr>
      </p:pic>
    </p:spTree>
    <p:extLst>
      <p:ext uri="{BB962C8B-B14F-4D97-AF65-F5344CB8AC3E}">
        <p14:creationId xmlns:p14="http://schemas.microsoft.com/office/powerpoint/2010/main" val="138046648"/>
      </p:ext>
    </p:extLst>
  </p:cSld>
  <p:clrMapOvr>
    <a:masterClrMapping/>
  </p:clrMapOvr>
  <mc:AlternateContent xmlns:mc="http://schemas.openxmlformats.org/markup-compatibility/2006" xmlns:p15="http://schemas.microsoft.com/office/powerpoint/2012/main">
    <mc:Choice Requires="p15">
      <p:transition spd="med">
        <p15:prstTrans prst="drap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a:t>3</a:t>
            </a:r>
            <a:r>
              <a:rPr lang="en-US" sz="4800">
                <a:solidFill>
                  <a:schemeClr val="bg2">
                    <a:lumMod val="40000"/>
                    <a:lumOff val="60000"/>
                  </a:schemeClr>
                </a:solidFill>
                <a:latin typeface="Cambria" panose="02040503050406030204" pitchFamily="18" charset="0"/>
              </a:rPr>
              <a:t>. Hàm khoảng cách</a:t>
            </a:r>
          </a:p>
        </p:txBody>
      </p:sp>
      <p:sp>
        <p:nvSpPr>
          <p:cNvPr id="3" name="Content Placeholder 2"/>
          <p:cNvSpPr>
            <a:spLocks noGrp="1"/>
          </p:cNvSpPr>
          <p:nvPr>
            <p:ph idx="1"/>
          </p:nvPr>
        </p:nvSpPr>
        <p:spPr/>
        <p:txBody>
          <a:bodyPr>
            <a:normAutofit/>
          </a:bodyPr>
          <a:lstStyle/>
          <a:p>
            <a:pPr lvl="0"/>
            <a:r>
              <a:rPr lang="en-US" b="1">
                <a:latin typeface="Cambria" panose="02040503050406030204" pitchFamily="18" charset="0"/>
              </a:rPr>
              <a:t>A. </a:t>
            </a:r>
            <a:r>
              <a:rPr lang="en-US" b="1"/>
              <a:t>Cosine Similarity</a:t>
            </a:r>
            <a:endParaRPr lang="en-US" b="1">
              <a:latin typeface="Cambria" panose="02040503050406030204" pitchFamily="18" charset="0"/>
            </a:endParaRPr>
          </a:p>
          <a:p>
            <a:pPr lvl="0"/>
            <a:endParaRPr lang="en-US">
              <a:latin typeface="Cambria" panose="02040503050406030204" pitchFamily="18" charset="0"/>
            </a:endParaRPr>
          </a:p>
          <a:p>
            <a:pPr lvl="0"/>
            <a:endParaRPr lang="en-US"/>
          </a:p>
          <a:p>
            <a:pPr lvl="0"/>
            <a:endParaRPr lang="en-US">
              <a:latin typeface="Cambria" panose="02040503050406030204" pitchFamily="18" charset="0"/>
            </a:endParaRPr>
          </a:p>
          <a:p>
            <a:pPr lvl="0"/>
            <a:r>
              <a:rPr lang="en-US" b="1">
                <a:latin typeface="Cambria" panose="02040503050406030204" pitchFamily="18" charset="0"/>
              </a:rPr>
              <a:t>B. Pearson’s correlation coefficient</a:t>
            </a:r>
          </a:p>
          <a:p>
            <a:pPr marL="0" lvl="0" indent="0">
              <a:buNone/>
            </a:pPr>
            <a:endParaRPr lang="en-US">
              <a:latin typeface="Cambria" panose="02040503050406030204" pitchFamily="18" charset="0"/>
            </a:endParaRPr>
          </a:p>
          <a:p>
            <a:endParaRPr lang="en-US">
              <a:latin typeface="Cambria" panose="02040503050406030204" pitchFamily="18" charset="0"/>
            </a:endParaRPr>
          </a:p>
        </p:txBody>
      </p:sp>
    </p:spTree>
    <p:extLst>
      <p:ext uri="{BB962C8B-B14F-4D97-AF65-F5344CB8AC3E}">
        <p14:creationId xmlns:p14="http://schemas.microsoft.com/office/powerpoint/2010/main" val="1548878520"/>
      </p:ext>
    </p:extLst>
  </p:cSld>
  <p:clrMapOvr>
    <a:masterClrMapping/>
  </p:clrMapOvr>
  <mc:AlternateContent xmlns:mc="http://schemas.openxmlformats.org/markup-compatibility/2006" xmlns:p15="http://schemas.microsoft.com/office/powerpoint/2012/main">
    <mc:Choice Requires="p15">
      <p:transition spd="med">
        <p15:prstTrans prst="drap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a:t>3</a:t>
            </a:r>
            <a:r>
              <a:rPr lang="en-US" sz="4800">
                <a:solidFill>
                  <a:schemeClr val="bg2">
                    <a:lumMod val="40000"/>
                    <a:lumOff val="60000"/>
                  </a:schemeClr>
                </a:solidFill>
                <a:latin typeface="Cambria" panose="02040503050406030204" pitchFamily="18" charset="0"/>
              </a:rPr>
              <a:t>. Hàm khoảng cách</a:t>
            </a:r>
            <a:endParaRPr lang="en-US" sz="4400">
              <a:solidFill>
                <a:schemeClr val="bg2">
                  <a:lumMod val="40000"/>
                  <a:lumOff val="60000"/>
                </a:schemeClr>
              </a:solidFill>
            </a:endParaRPr>
          </a:p>
        </p:txBody>
      </p:sp>
      <p:sp>
        <p:nvSpPr>
          <p:cNvPr id="3" name="Content Placeholder 2"/>
          <p:cNvSpPr>
            <a:spLocks noGrp="1"/>
          </p:cNvSpPr>
          <p:nvPr>
            <p:ph idx="1"/>
          </p:nvPr>
        </p:nvSpPr>
        <p:spPr/>
        <p:txBody>
          <a:bodyPr>
            <a:normAutofit/>
          </a:bodyPr>
          <a:lstStyle/>
          <a:p>
            <a:pPr algn="just"/>
            <a:r>
              <a:rPr lang="en-US" sz="2400" b="1">
                <a:latin typeface="Cambria" panose="02040503050406030204" pitchFamily="18" charset="0"/>
              </a:rPr>
              <a:t>A. </a:t>
            </a:r>
            <a:r>
              <a:rPr lang="en-US" sz="2400" b="1"/>
              <a:t>Cosine Similarity</a:t>
            </a:r>
            <a:endParaRPr lang="en-US" sz="2400" b="1">
              <a:latin typeface="Cambria" panose="02040503050406030204" pitchFamily="18" charset="0"/>
            </a:endParaRPr>
          </a:p>
          <a:p>
            <a:pPr marL="0" indent="0" algn="just">
              <a:buNone/>
            </a:pPr>
            <a:endParaRPr lang="en-US" sz="2400">
              <a:latin typeface="Cambria" panose="02040503050406030204" pitchFamily="18" charset="0"/>
            </a:endParaRPr>
          </a:p>
          <a:p>
            <a:pPr marL="0" indent="0" algn="just">
              <a:buNone/>
            </a:pPr>
            <a:endParaRPr lang="en-US" sz="2400">
              <a:latin typeface="Cambria" panose="02040503050406030204" pitchFamily="18" charset="0"/>
            </a:endParaRPr>
          </a:p>
          <a:p>
            <a:pPr marL="0" indent="0" algn="just">
              <a:buNone/>
            </a:pPr>
            <a:endParaRPr lang="en-US" sz="2400">
              <a:latin typeface="Cambria" panose="02040503050406030204" pitchFamily="18" charset="0"/>
            </a:endParaRPr>
          </a:p>
          <a:p>
            <a:pPr marL="0" indent="0" algn="just">
              <a:buNone/>
            </a:pPr>
            <a:endParaRPr lang="en-US" sz="2400">
              <a:latin typeface="Cambria" panose="02040503050406030204" pitchFamily="18" charset="0"/>
            </a:endParaRPr>
          </a:p>
          <a:p>
            <a:pPr marL="0" indent="0" algn="just">
              <a:buNone/>
            </a:pPr>
            <a:endParaRPr lang="en-US" sz="2400">
              <a:latin typeface="Cambria" panose="02040503050406030204" pitchFamily="18" charset="0"/>
            </a:endParaRPr>
          </a:p>
          <a:p>
            <a:pPr marL="0" indent="0" algn="just">
              <a:buNone/>
            </a:pPr>
            <a:r>
              <a:rPr lang="en-US" sz="2000"/>
              <a:t>The resulting similarity ranges from −1 meaning exactly opposite, to 1 meaning exactly the same, with 0 indicating orthogonality (decorrelation), and in-between values indicating intermediate similarity or dissimilarity.</a:t>
            </a:r>
            <a:endParaRPr lang="en-US" sz="1800">
              <a:latin typeface="Cambria" panose="02040503050406030204" pitchFamily="18" charset="0"/>
            </a:endParaRPr>
          </a:p>
          <a:p>
            <a:pPr algn="just"/>
            <a:endParaRPr lang="en-US">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2994533" y="2824341"/>
            <a:ext cx="5857875" cy="1571625"/>
          </a:xfrm>
          <a:prstGeom prst="rect">
            <a:avLst/>
          </a:prstGeom>
        </p:spPr>
      </p:pic>
    </p:spTree>
    <p:extLst>
      <p:ext uri="{BB962C8B-B14F-4D97-AF65-F5344CB8AC3E}">
        <p14:creationId xmlns:p14="http://schemas.microsoft.com/office/powerpoint/2010/main" val="2115763409"/>
      </p:ext>
    </p:extLst>
  </p:cSld>
  <p:clrMapOvr>
    <a:masterClrMapping/>
  </p:clrMapOvr>
  <mc:AlternateContent xmlns:mc="http://schemas.openxmlformats.org/markup-compatibility/2006" xmlns:p15="http://schemas.microsoft.com/office/powerpoint/2012/main">
    <mc:Choice Requires="p15">
      <p:transition spd="med">
        <p15:prstTrans prst="drap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343</TotalTime>
  <Words>448</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Cambria</vt:lpstr>
      <vt:lpstr>Century Gothic</vt:lpstr>
      <vt:lpstr>Wingdings 3</vt:lpstr>
      <vt:lpstr>Ion</vt:lpstr>
      <vt:lpstr>Film Recommendation</vt:lpstr>
      <vt:lpstr>Mục lục</vt:lpstr>
      <vt:lpstr>1. Giới thiệu đề tài</vt:lpstr>
      <vt:lpstr>1. Giới thiệu đề tài</vt:lpstr>
      <vt:lpstr>1. Giới thiệu đề tài</vt:lpstr>
      <vt:lpstr>2. Phương pháp học máy</vt:lpstr>
      <vt:lpstr>2. Phương pháp học máy</vt:lpstr>
      <vt:lpstr>3. Hàm khoảng cách</vt:lpstr>
      <vt:lpstr>3. Hàm khoảng cách</vt:lpstr>
      <vt:lpstr>3. Hàm khoảng cách</vt:lpstr>
      <vt:lpstr>4. Kết quả</vt:lpstr>
      <vt:lpstr>4. Kết quả</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N-Puzzle</dc:title>
  <dc:creator>Don Nguyen Ngoc</dc:creator>
  <cp:lastModifiedBy>Don Nguyen Ngoc</cp:lastModifiedBy>
  <cp:revision>100</cp:revision>
  <dcterms:created xsi:type="dcterms:W3CDTF">2015-11-21T18:26:48Z</dcterms:created>
  <dcterms:modified xsi:type="dcterms:W3CDTF">2017-01-08T23:58:58Z</dcterms:modified>
</cp:coreProperties>
</file>