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ileron Bold" charset="1" panose="00000800000000000000"/>
      <p:regular r:id="rId17"/>
    </p:embeddedFont>
    <p:embeddedFont>
      <p:font typeface="Aileron Heavy" charset="1" panose="00000A00000000000000"/>
      <p:regular r:id="rId18"/>
    </p:embeddedFont>
    <p:embeddedFont>
      <p:font typeface="Aileron Italics" charset="1" panose="00000500000000000000"/>
      <p:regular r:id="rId19"/>
    </p:embeddedFont>
    <p:embeddedFont>
      <p:font typeface="HK Grotesk" charset="1" panose="00000500000000000000"/>
      <p:regular r:id="rId20"/>
    </p:embeddedFont>
    <p:embeddedFont>
      <p:font typeface="Extenda 30 Deca" charset="1" panose="020B0003020200000002"/>
      <p:regular r:id="rId21"/>
    </p:embeddedFont>
    <p:embeddedFont>
      <p:font typeface="Helvetica World" charset="1" panose="020B0500040000020004"/>
      <p:regular r:id="rId22"/>
    </p:embeddedFont>
    <p:embeddedFont>
      <p:font typeface="Aileron Ultra-Bold" charset="1" panose="00000A00000000000000"/>
      <p:regular r:id="rId23"/>
    </p:embeddedFont>
    <p:embeddedFont>
      <p:font typeface="Aileron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167321"/>
            <a:ext cx="1433508" cy="2201836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9984425" y="2033604"/>
            <a:ext cx="10387357" cy="6219792"/>
          </a:xfrm>
          <a:custGeom>
            <a:avLst/>
            <a:gdLst/>
            <a:ahLst/>
            <a:cxnLst/>
            <a:rect r="r" b="b" t="t" l="l"/>
            <a:pathLst>
              <a:path h="6219792" w="10387357">
                <a:moveTo>
                  <a:pt x="0" y="0"/>
                </a:moveTo>
                <a:lnTo>
                  <a:pt x="10387358" y="0"/>
                </a:lnTo>
                <a:lnTo>
                  <a:pt x="10387358" y="6219792"/>
                </a:lnTo>
                <a:lnTo>
                  <a:pt x="0" y="621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57" t="0" r="-315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1491" y="230044"/>
            <a:ext cx="4490921" cy="2319827"/>
          </a:xfrm>
          <a:custGeom>
            <a:avLst/>
            <a:gdLst/>
            <a:ahLst/>
            <a:cxnLst/>
            <a:rect r="r" b="b" t="t" l="l"/>
            <a:pathLst>
              <a:path h="2319827" w="4490921">
                <a:moveTo>
                  <a:pt x="0" y="0"/>
                </a:moveTo>
                <a:lnTo>
                  <a:pt x="4490921" y="0"/>
                </a:lnTo>
                <a:lnTo>
                  <a:pt x="4490921" y="2319827"/>
                </a:lnTo>
                <a:lnTo>
                  <a:pt x="0" y="2319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95046" y="115022"/>
            <a:ext cx="4123554" cy="2549871"/>
          </a:xfrm>
          <a:custGeom>
            <a:avLst/>
            <a:gdLst/>
            <a:ahLst/>
            <a:cxnLst/>
            <a:rect r="r" b="b" t="t" l="l"/>
            <a:pathLst>
              <a:path h="2549871" w="4123554">
                <a:moveTo>
                  <a:pt x="0" y="0"/>
                </a:moveTo>
                <a:lnTo>
                  <a:pt x="4123554" y="0"/>
                </a:lnTo>
                <a:lnTo>
                  <a:pt x="4123554" y="2549871"/>
                </a:lnTo>
                <a:lnTo>
                  <a:pt x="0" y="2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6754" y="9229725"/>
            <a:ext cx="8828912" cy="44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</a:pPr>
            <a:r>
              <a:rPr lang="en-US" sz="2724" spc="108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23/09/2024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34422" y="4054945"/>
            <a:ext cx="10521249" cy="246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3"/>
              </a:lnSpc>
            </a:pPr>
            <a:r>
              <a:rPr lang="en-US" sz="8450" spc="84" b="true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Algorithmique Avancé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9796" y="7207205"/>
            <a:ext cx="8828912" cy="38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400" i="true" spc="48">
                <a:solidFill>
                  <a:srgbClr val="191919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Présenté par:   FARAJI Zakia - TNANI Asmae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7746" y="1042773"/>
            <a:ext cx="7491554" cy="1905184"/>
            <a:chOff x="0" y="0"/>
            <a:chExt cx="9988739" cy="25402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86375"/>
              <a:ext cx="9988739" cy="1697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Normalisation : Convertir les données dans un format uniforme peut aider à réduire la </a:t>
              </a: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redondance.</a:t>
              </a:r>
            </a:p>
            <a:p>
              <a:pPr algn="l">
                <a:lnSpc>
                  <a:spcPts val="2550"/>
                </a:lnSpc>
              </a:pP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Filtrage : Supprimer les espaces inutiles, les commentaires ou les balises HTML non nécessaires avant la compression.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22796"/>
              <a:ext cx="9988739" cy="536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57"/>
                </a:lnSpc>
                <a:spcBef>
                  <a:spcPct val="0"/>
                </a:spcBef>
              </a:pPr>
              <a:r>
                <a:rPr lang="en-US" b="true" sz="2525" spc="98">
                  <a:solidFill>
                    <a:srgbClr val="E0065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PRÉTRAITEMENT DES DONNÉES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15643" y="4392567"/>
            <a:ext cx="5957642" cy="150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b="true" sz="4824" spc="28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STRATÉGIES ALTERNATIVES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7773286" y="1461535"/>
            <a:ext cx="1203885" cy="7468999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name="Group 7" id="7"/>
          <p:cNvGrpSpPr/>
          <p:nvPr/>
        </p:nvGrpSpPr>
        <p:grpSpPr>
          <a:xfrm rot="0">
            <a:off x="7773286" y="1461535"/>
            <a:ext cx="1203885" cy="1172728"/>
            <a:chOff x="0" y="0"/>
            <a:chExt cx="3924555" cy="3822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73286" y="3560292"/>
            <a:ext cx="1203885" cy="1172728"/>
            <a:chOff x="0" y="0"/>
            <a:chExt cx="3924555" cy="38229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73286" y="5659049"/>
            <a:ext cx="1203885" cy="1172728"/>
            <a:chOff x="0" y="0"/>
            <a:chExt cx="3924555" cy="3822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773286" y="7757806"/>
            <a:ext cx="1203885" cy="1172728"/>
            <a:chOff x="0" y="0"/>
            <a:chExt cx="3924555" cy="38229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767746" y="5453751"/>
            <a:ext cx="7491554" cy="1581334"/>
            <a:chOff x="0" y="0"/>
            <a:chExt cx="9988739" cy="210844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786375"/>
              <a:ext cx="9988739" cy="1266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Diviser les fichiers en segments plus petits et les compresser séparément peut parfois </a:t>
              </a: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conduire à une meilleure compression, en particulier si les segments contiennent des données très redondantes.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9988739" cy="547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4"/>
                </a:lnSpc>
                <a:spcBef>
                  <a:spcPct val="0"/>
                </a:spcBef>
              </a:pPr>
              <a:r>
                <a:rPr lang="en-US" b="true" sz="2600" spc="101">
                  <a:solidFill>
                    <a:srgbClr val="E0065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SEGMENTATION DES DONNÉES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67746" y="3475536"/>
            <a:ext cx="7491554" cy="1257484"/>
            <a:chOff x="0" y="0"/>
            <a:chExt cx="9988739" cy="1676645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786375"/>
              <a:ext cx="998873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Utiliser un dictionnaire de termes communs pour remplacer des séquences de caractères </a:t>
              </a: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fréquentes avant d'appliquer Huffman.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9988739" cy="547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4"/>
                </a:lnSpc>
                <a:spcBef>
                  <a:spcPct val="0"/>
                </a:spcBef>
              </a:pPr>
              <a:r>
                <a:rPr lang="en-US" b="true" sz="2600" spc="101">
                  <a:solidFill>
                    <a:srgbClr val="E0065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UTILISATION DE DICTIONNAIRES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67746" y="7558960"/>
            <a:ext cx="7491554" cy="2000434"/>
            <a:chOff x="0" y="0"/>
            <a:chExt cx="9988739" cy="266724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345175"/>
              <a:ext cx="9988739" cy="1266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Enregistrer des fichiers sous des formats comme ZIP ou GZIP qui utilisent déjà des </a:t>
              </a:r>
              <a:r>
                <a:rPr lang="en-US" sz="1700" spc="8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techniques de compression, puis appliquer Huffman.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28575"/>
              <a:ext cx="9988739" cy="110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4"/>
                </a:lnSpc>
                <a:spcBef>
                  <a:spcPct val="0"/>
                </a:spcBef>
              </a:pPr>
              <a:r>
                <a:rPr lang="en-US" b="true" sz="2600" spc="101">
                  <a:solidFill>
                    <a:srgbClr val="E0065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UTILISATION DE FORMATS COMPRIMÉS STANDARDS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rot="0">
            <a:off x="-152400" y="4042582"/>
            <a:ext cx="1028700" cy="2201836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Freeform 25" id="25"/>
          <p:cNvSpPr/>
          <p:nvPr/>
        </p:nvSpPr>
        <p:spPr>
          <a:xfrm flipH="false" flipV="false" rot="0">
            <a:off x="8057733" y="3829160"/>
            <a:ext cx="634992" cy="634992"/>
          </a:xfrm>
          <a:custGeom>
            <a:avLst/>
            <a:gdLst/>
            <a:ahLst/>
            <a:cxnLst/>
            <a:rect r="r" b="b" t="t" l="l"/>
            <a:pathLst>
              <a:path h="634992" w="634992">
                <a:moveTo>
                  <a:pt x="0" y="0"/>
                </a:moveTo>
                <a:lnTo>
                  <a:pt x="634991" y="0"/>
                </a:lnTo>
                <a:lnTo>
                  <a:pt x="634991" y="634992"/>
                </a:lnTo>
                <a:lnTo>
                  <a:pt x="0" y="63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8015621" y="5885805"/>
            <a:ext cx="719215" cy="719215"/>
          </a:xfrm>
          <a:custGeom>
            <a:avLst/>
            <a:gdLst/>
            <a:ahLst/>
            <a:cxnLst/>
            <a:rect r="r" b="b" t="t" l="l"/>
            <a:pathLst>
              <a:path h="719215" w="719215">
                <a:moveTo>
                  <a:pt x="0" y="0"/>
                </a:moveTo>
                <a:lnTo>
                  <a:pt x="719215" y="0"/>
                </a:lnTo>
                <a:lnTo>
                  <a:pt x="719215" y="719215"/>
                </a:lnTo>
                <a:lnTo>
                  <a:pt x="0" y="71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079028" y="8036577"/>
            <a:ext cx="592401" cy="615185"/>
          </a:xfrm>
          <a:custGeom>
            <a:avLst/>
            <a:gdLst/>
            <a:ahLst/>
            <a:cxnLst/>
            <a:rect r="r" b="b" t="t" l="l"/>
            <a:pathLst>
              <a:path h="615185" w="592401">
                <a:moveTo>
                  <a:pt x="0" y="0"/>
                </a:moveTo>
                <a:lnTo>
                  <a:pt x="592401" y="0"/>
                </a:lnTo>
                <a:lnTo>
                  <a:pt x="592401" y="615185"/>
                </a:lnTo>
                <a:lnTo>
                  <a:pt x="0" y="6151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8678" t="-42098" r="-54307" b="-53369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036916" y="1719995"/>
            <a:ext cx="655808" cy="655808"/>
          </a:xfrm>
          <a:custGeom>
            <a:avLst/>
            <a:gdLst/>
            <a:ahLst/>
            <a:cxnLst/>
            <a:rect r="r" b="b" t="t" l="l"/>
            <a:pathLst>
              <a:path h="655808" w="655808">
                <a:moveTo>
                  <a:pt x="0" y="0"/>
                </a:moveTo>
                <a:lnTo>
                  <a:pt x="655808" y="0"/>
                </a:lnTo>
                <a:lnTo>
                  <a:pt x="655808" y="655808"/>
                </a:lnTo>
                <a:lnTo>
                  <a:pt x="0" y="655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3305" y="4502787"/>
            <a:ext cx="12821390" cy="125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5"/>
              </a:lnSpc>
            </a:pPr>
            <a:r>
              <a:rPr lang="en-US" b="true" sz="8053" spc="483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1615268" y="-615143"/>
            <a:ext cx="1028700" cy="2201836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505731" y="-66675"/>
            <a:ext cx="2693670" cy="3209876"/>
            <a:chOff x="0" y="0"/>
            <a:chExt cx="3591560" cy="4279834"/>
          </a:xfrm>
        </p:grpSpPr>
        <p:sp>
          <p:nvSpPr>
            <p:cNvPr name="AutoShape 5" id="5"/>
            <p:cNvSpPr/>
            <p:nvPr/>
          </p:nvSpPr>
          <p:spPr>
            <a:xfrm>
              <a:off x="0" y="0"/>
              <a:ext cx="3591560" cy="4279834"/>
            </a:xfrm>
            <a:prstGeom prst="rect">
              <a:avLst/>
            </a:prstGeom>
            <a:solidFill>
              <a:srgbClr val="13538A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152097" y="7788068"/>
            <a:ext cx="2693670" cy="4997864"/>
            <a:chOff x="0" y="0"/>
            <a:chExt cx="3591560" cy="6663819"/>
          </a:xfrm>
        </p:grpSpPr>
        <p:sp>
          <p:nvSpPr>
            <p:cNvPr name="AutoShape 7" id="7"/>
            <p:cNvSpPr/>
            <p:nvPr/>
          </p:nvSpPr>
          <p:spPr>
            <a:xfrm>
              <a:off x="0" y="0"/>
              <a:ext cx="3591560" cy="6663819"/>
            </a:xfrm>
            <a:prstGeom prst="rect">
              <a:avLst/>
            </a:prstGeom>
            <a:solidFill>
              <a:srgbClr val="13538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941165" y="9258300"/>
            <a:ext cx="2693670" cy="3209876"/>
            <a:chOff x="0" y="0"/>
            <a:chExt cx="3591560" cy="4279834"/>
          </a:xfrm>
        </p:grpSpPr>
        <p:sp>
          <p:nvSpPr>
            <p:cNvPr name="AutoShape 9" id="9"/>
            <p:cNvSpPr/>
            <p:nvPr/>
          </p:nvSpPr>
          <p:spPr>
            <a:xfrm>
              <a:off x="0" y="0"/>
              <a:ext cx="3591560" cy="4279834"/>
            </a:xfrm>
            <a:prstGeom prst="rect">
              <a:avLst/>
            </a:prstGeom>
            <a:solidFill>
              <a:srgbClr val="13538A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373000" y="4507286"/>
            <a:ext cx="1886045" cy="1886037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3091" r="0" b="-30072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509146" y="4507286"/>
            <a:ext cx="1886045" cy="1886037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6666" r="0" b="-16666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8906614" y="-4261818"/>
            <a:ext cx="11879329" cy="8769105"/>
          </a:xfrm>
          <a:custGeom>
            <a:avLst/>
            <a:gdLst/>
            <a:ahLst/>
            <a:cxnLst/>
            <a:rect r="r" b="b" t="t" l="l"/>
            <a:pathLst>
              <a:path h="8769105" w="11879329">
                <a:moveTo>
                  <a:pt x="0" y="0"/>
                </a:moveTo>
                <a:lnTo>
                  <a:pt x="11879328" y="0"/>
                </a:lnTo>
                <a:lnTo>
                  <a:pt x="11879328" y="8769104"/>
                </a:lnTo>
                <a:lnTo>
                  <a:pt x="0" y="8769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-10800000">
            <a:off x="1836586" y="3522136"/>
            <a:ext cx="14280796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885338" y="6934111"/>
            <a:ext cx="3133660" cy="753043"/>
            <a:chOff x="0" y="0"/>
            <a:chExt cx="4178213" cy="100405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4178213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asmaetnani@gmail.com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32253"/>
              <a:ext cx="4178213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46744" y="6934111"/>
            <a:ext cx="3213652" cy="727008"/>
            <a:chOff x="0" y="0"/>
            <a:chExt cx="4284870" cy="96934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4284870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farajizakia1@gmail.com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97539"/>
              <a:ext cx="428487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12385" y="2289686"/>
            <a:ext cx="1048780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30"/>
              </a:lnSpc>
              <a:spcBef>
                <a:spcPct val="0"/>
              </a:spcBef>
            </a:pPr>
            <a:r>
              <a:rPr lang="en-US" b="true" sz="6275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PRÉSENTÉ PAR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706061" y="7945081"/>
            <a:ext cx="2709428" cy="2626438"/>
            <a:chOff x="0" y="0"/>
            <a:chExt cx="3612571" cy="3501917"/>
          </a:xfrm>
        </p:grpSpPr>
        <p:sp>
          <p:nvSpPr>
            <p:cNvPr name="AutoShape 16" id="16"/>
            <p:cNvSpPr/>
            <p:nvPr/>
          </p:nvSpPr>
          <p:spPr>
            <a:xfrm>
              <a:off x="0" y="0"/>
              <a:ext cx="3612571" cy="3501917"/>
            </a:xfrm>
            <a:prstGeom prst="rect">
              <a:avLst/>
            </a:prstGeom>
            <a:solidFill>
              <a:srgbClr val="13538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648585" y="0"/>
            <a:ext cx="2709428" cy="2626438"/>
            <a:chOff x="0" y="0"/>
            <a:chExt cx="3612571" cy="3501917"/>
          </a:xfrm>
        </p:grpSpPr>
        <p:sp>
          <p:nvSpPr>
            <p:cNvPr name="AutoShape 18" id="18"/>
            <p:cNvSpPr/>
            <p:nvPr/>
          </p:nvSpPr>
          <p:spPr>
            <a:xfrm>
              <a:off x="0" y="0"/>
              <a:ext cx="3612571" cy="3501917"/>
            </a:xfrm>
            <a:prstGeom prst="rect">
              <a:avLst/>
            </a:prstGeom>
            <a:solidFill>
              <a:srgbClr val="13538A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2348336" y="7297616"/>
            <a:ext cx="11879329" cy="8769105"/>
          </a:xfrm>
          <a:custGeom>
            <a:avLst/>
            <a:gdLst/>
            <a:ahLst/>
            <a:cxnLst/>
            <a:rect r="r" b="b" t="t" l="l"/>
            <a:pathLst>
              <a:path h="8769105" w="11879329">
                <a:moveTo>
                  <a:pt x="0" y="0"/>
                </a:moveTo>
                <a:lnTo>
                  <a:pt x="11879328" y="0"/>
                </a:lnTo>
                <a:lnTo>
                  <a:pt x="11879328" y="8769104"/>
                </a:lnTo>
                <a:lnTo>
                  <a:pt x="0" y="8769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04496" y="0"/>
            <a:ext cx="2983504" cy="10287000"/>
            <a:chOff x="0" y="0"/>
            <a:chExt cx="3978006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3978006" cy="13716000"/>
            </a:xfrm>
            <a:prstGeom prst="rect">
              <a:avLst/>
            </a:prstGeom>
            <a:solidFill>
              <a:srgbClr val="13538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13790" y="2294248"/>
            <a:ext cx="82109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0"/>
              </a:lnSpc>
            </a:pPr>
            <a:r>
              <a:rPr lang="en-US" sz="12500" spc="62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3790" y="4713288"/>
            <a:ext cx="82109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0"/>
              </a:lnSpc>
            </a:pPr>
            <a:r>
              <a:rPr lang="en-US" sz="12500" spc="62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3790" y="6897871"/>
            <a:ext cx="82109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0"/>
              </a:lnSpc>
            </a:pPr>
            <a:r>
              <a:rPr lang="en-US" sz="12500" spc="62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79206" y="2284723"/>
            <a:ext cx="82109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0"/>
              </a:lnSpc>
            </a:pPr>
            <a:r>
              <a:rPr lang="en-US" sz="12500" spc="62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79206" y="4678981"/>
            <a:ext cx="82109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0"/>
              </a:lnSpc>
            </a:pPr>
            <a:r>
              <a:rPr lang="en-US" sz="12500" spc="62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092367" y="5050456"/>
            <a:ext cx="3848354" cy="1893570"/>
            <a:chOff x="0" y="0"/>
            <a:chExt cx="5131139" cy="25247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0"/>
              <a:ext cx="5131139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3000" spc="-89">
                  <a:solidFill>
                    <a:srgbClr val="191919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Intérêts quantitatifs</a:t>
              </a:r>
              <a:r>
                <a:rPr lang="en-US" sz="3000" spc="-89">
                  <a:solidFill>
                    <a:srgbClr val="191919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 et qualificatifs d’un seul fichier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152650"/>
              <a:ext cx="5131139" cy="372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092367" y="7269346"/>
            <a:ext cx="3848354" cy="1893570"/>
            <a:chOff x="0" y="0"/>
            <a:chExt cx="5131139" cy="252476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0"/>
              <a:ext cx="5131139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3000" spc="-89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Intérêts quantitatifs</a:t>
              </a:r>
              <a:r>
                <a:rPr lang="en-US" sz="3000" spc="-89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 et qualificatifs de plusieurs fichiers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152650"/>
              <a:ext cx="5131139" cy="372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144000" y="3056247"/>
            <a:ext cx="384835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spc="-89">
                <a:solidFill>
                  <a:srgbClr val="22222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Notre stratégie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98431" y="5597609"/>
            <a:ext cx="384861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spc="-8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Démonstration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98431" y="7565892"/>
            <a:ext cx="384835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spc="-8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084573"/>
            <a:ext cx="845402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8"/>
              </a:lnSpc>
              <a:spcBef>
                <a:spcPct val="0"/>
              </a:spcBef>
            </a:pPr>
            <a:r>
              <a:rPr lang="en-US" b="true" sz="6906">
                <a:solidFill>
                  <a:srgbClr val="13538A"/>
                </a:solidFill>
                <a:latin typeface="Aileron Bold"/>
                <a:ea typeface="Aileron Bold"/>
                <a:cs typeface="Aileron Bold"/>
                <a:sym typeface="Aileron Bold"/>
              </a:rPr>
              <a:t>PLAN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79206" y="6725369"/>
            <a:ext cx="82109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0"/>
              </a:lnSpc>
            </a:pPr>
            <a:r>
              <a:rPr lang="en-US" sz="12500" spc="62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06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092367" y="3199122"/>
            <a:ext cx="3848354" cy="750570"/>
            <a:chOff x="0" y="0"/>
            <a:chExt cx="5131139" cy="100076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0"/>
              <a:ext cx="513113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3000" spc="-89">
                  <a:solidFill>
                    <a:srgbClr val="191919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Introduction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28650"/>
              <a:ext cx="5131139" cy="372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8176" y="-499846"/>
            <a:ext cx="8208001" cy="11286693"/>
            <a:chOff x="0" y="0"/>
            <a:chExt cx="10944002" cy="15048924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0944002" cy="15048924"/>
            </a:xfrm>
            <a:prstGeom prst="rect">
              <a:avLst/>
            </a:prstGeom>
            <a:solidFill>
              <a:srgbClr val="13538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18060" y="1668719"/>
            <a:ext cx="11041240" cy="7635138"/>
            <a:chOff x="0" y="0"/>
            <a:chExt cx="14721654" cy="1018018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4721654" cy="246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321"/>
                </a:lnSpc>
              </a:pPr>
              <a:r>
                <a:rPr lang="en-US" sz="6101" b="true">
                  <a:solidFill>
                    <a:srgbClr val="13538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INTRODUCTION</a:t>
              </a:r>
            </a:p>
            <a:p>
              <a:pPr algn="l" marL="0" indent="0" lvl="0">
                <a:lnSpc>
                  <a:spcPts val="7321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04610"/>
              <a:ext cx="14721654" cy="7775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L'objectif principal de cette présentation après la réalisation du TP1 est de démontrer l'intérêt de la compression de fichiers et montrer l’intérêt quantitatif et qualitatif en utilisant l’algorithme Huffman.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Plus précisément : 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La compression d'un fichier unique et de plusieurs fichiers en même temps.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La stratégie de compression utilisée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22222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Stratégies alternatives</a:t>
              </a:r>
            </a:p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7765" y="1248623"/>
            <a:ext cx="10217571" cy="62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28"/>
              </a:lnSpc>
              <a:spcBef>
                <a:spcPct val="0"/>
              </a:spcBef>
            </a:pPr>
            <a:r>
              <a:rPr lang="en-US" b="true" sz="3838" spc="115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Intérêts quantitatifs de la compression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504069" y="3962653"/>
            <a:ext cx="5998067" cy="5122808"/>
            <a:chOff x="0" y="0"/>
            <a:chExt cx="7997423" cy="683041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975951" y="2098230"/>
              <a:ext cx="3021472" cy="390637"/>
              <a:chOff x="0" y="0"/>
              <a:chExt cx="4489163" cy="5803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4975951" y="4359820"/>
              <a:ext cx="3021472" cy="390637"/>
              <a:chOff x="0" y="0"/>
              <a:chExt cx="4489163" cy="5803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name="AutoShape 10" id="10"/>
            <p:cNvSpPr/>
            <p:nvPr/>
          </p:nvSpPr>
          <p:spPr>
            <a:xfrm rot="-5400000">
              <a:off x="31692" y="3392212"/>
              <a:ext cx="6830411" cy="45987"/>
            </a:xfrm>
            <a:prstGeom prst="rect">
              <a:avLst/>
            </a:prstGeom>
            <a:solidFill>
              <a:srgbClr val="191919">
                <a:alpha val="24706"/>
              </a:srgbClr>
            </a:solidFill>
          </p:spPr>
        </p:sp>
        <p:grpSp>
          <p:nvGrpSpPr>
            <p:cNvPr name="Group 11" id="11"/>
            <p:cNvGrpSpPr/>
            <p:nvPr/>
          </p:nvGrpSpPr>
          <p:grpSpPr>
            <a:xfrm rot="-10800000">
              <a:off x="0" y="4359820"/>
              <a:ext cx="3021472" cy="390637"/>
              <a:chOff x="0" y="0"/>
              <a:chExt cx="4489163" cy="58039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10800000">
              <a:off x="0" y="2098230"/>
              <a:ext cx="3021472" cy="390637"/>
              <a:chOff x="0" y="0"/>
              <a:chExt cx="4489163" cy="5803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7585816" y="3082030"/>
            <a:ext cx="3257501" cy="880623"/>
            <a:chOff x="0" y="0"/>
            <a:chExt cx="9555633" cy="25832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7455793" y="4658845"/>
            <a:ext cx="3387524" cy="3387524"/>
          </a:xfrm>
          <a:custGeom>
            <a:avLst/>
            <a:gdLst/>
            <a:ahLst/>
            <a:cxnLst/>
            <a:rect r="r" b="b" t="t" l="l"/>
            <a:pathLst>
              <a:path h="3387524" w="3387524">
                <a:moveTo>
                  <a:pt x="0" y="0"/>
                </a:moveTo>
                <a:lnTo>
                  <a:pt x="3387524" y="0"/>
                </a:lnTo>
                <a:lnTo>
                  <a:pt x="3387524" y="3387524"/>
                </a:lnTo>
                <a:lnTo>
                  <a:pt x="0" y="338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808545" y="5919791"/>
            <a:ext cx="2682020" cy="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b="true" sz="2600" spc="10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INTÉRÊTS QUANTITATIFS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953557" y="5074441"/>
            <a:ext cx="4368415" cy="1180943"/>
            <a:chOff x="0" y="0"/>
            <a:chExt cx="9555633" cy="25832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830862" y="6756848"/>
            <a:ext cx="4491110" cy="1470844"/>
            <a:chOff x="0" y="0"/>
            <a:chExt cx="7887724" cy="25832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887725" cy="2583240"/>
            </a:xfrm>
            <a:custGeom>
              <a:avLst/>
              <a:gdLst/>
              <a:ahLst/>
              <a:cxnLst/>
              <a:rect r="r" b="b" t="t" l="l"/>
              <a:pathLst>
                <a:path h="2583240" w="7887725">
                  <a:moveTo>
                    <a:pt x="7763264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264" y="0"/>
                  </a:lnTo>
                  <a:cubicBezTo>
                    <a:pt x="7831844" y="0"/>
                    <a:pt x="7887725" y="55880"/>
                    <a:pt x="7887725" y="124460"/>
                  </a:cubicBezTo>
                  <a:lnTo>
                    <a:pt x="7887725" y="2458780"/>
                  </a:lnTo>
                  <a:cubicBezTo>
                    <a:pt x="7887725" y="2527360"/>
                    <a:pt x="7831844" y="2583240"/>
                    <a:pt x="7763264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8120752" y="3112767"/>
            <a:ext cx="2187629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Moins d’espace de stockage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774412" y="5256441"/>
            <a:ext cx="260401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Réduction des coûts de stockage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172731" y="7264340"/>
            <a:ext cx="348628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Transmission plus rapide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2683112" y="5074441"/>
            <a:ext cx="4376578" cy="1183150"/>
            <a:chOff x="0" y="0"/>
            <a:chExt cx="9555633" cy="25832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683112" y="6801269"/>
            <a:ext cx="4433333" cy="1364292"/>
            <a:chOff x="0" y="0"/>
            <a:chExt cx="9555633" cy="29406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55634" cy="2940604"/>
            </a:xfrm>
            <a:custGeom>
              <a:avLst/>
              <a:gdLst/>
              <a:ahLst/>
              <a:cxnLst/>
              <a:rect r="r" b="b" t="t" l="l"/>
              <a:pathLst>
                <a:path h="2940604" w="9555634">
                  <a:moveTo>
                    <a:pt x="9431173" y="2940603"/>
                  </a:moveTo>
                  <a:lnTo>
                    <a:pt x="124460" y="2940603"/>
                  </a:lnTo>
                  <a:cubicBezTo>
                    <a:pt x="55880" y="2940603"/>
                    <a:pt x="0" y="2884724"/>
                    <a:pt x="0" y="2816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816144"/>
                  </a:lnTo>
                  <a:cubicBezTo>
                    <a:pt x="9555634" y="2884724"/>
                    <a:pt x="9499753" y="2940604"/>
                    <a:pt x="9431173" y="2940604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3410515" y="5240921"/>
            <a:ext cx="2921772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Amélioration des performances réseau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354786" y="6900393"/>
            <a:ext cx="3287631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Gain en efficacité pour les systèmes de sauvegarde et d'archivage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8432" y="1072382"/>
            <a:ext cx="10631136" cy="66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0"/>
              </a:lnSpc>
              <a:spcBef>
                <a:spcPct val="0"/>
              </a:spcBef>
            </a:pPr>
            <a:r>
              <a:rPr lang="en-US" b="true" sz="4099" spc="122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Intérêts qualitatifs de la compression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504069" y="3962653"/>
            <a:ext cx="5998067" cy="5122808"/>
            <a:chOff x="0" y="0"/>
            <a:chExt cx="7997423" cy="683041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975951" y="2098230"/>
              <a:ext cx="3021472" cy="390637"/>
              <a:chOff x="0" y="0"/>
              <a:chExt cx="4489163" cy="5803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4975951" y="4359820"/>
              <a:ext cx="3021472" cy="390637"/>
              <a:chOff x="0" y="0"/>
              <a:chExt cx="4489163" cy="5803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name="AutoShape 10" id="10"/>
            <p:cNvSpPr/>
            <p:nvPr/>
          </p:nvSpPr>
          <p:spPr>
            <a:xfrm rot="-5400000">
              <a:off x="31692" y="3392212"/>
              <a:ext cx="6830411" cy="45987"/>
            </a:xfrm>
            <a:prstGeom prst="rect">
              <a:avLst/>
            </a:prstGeom>
            <a:solidFill>
              <a:srgbClr val="191919">
                <a:alpha val="24706"/>
              </a:srgbClr>
            </a:solidFill>
          </p:spPr>
        </p:sp>
        <p:grpSp>
          <p:nvGrpSpPr>
            <p:cNvPr name="Group 11" id="11"/>
            <p:cNvGrpSpPr/>
            <p:nvPr/>
          </p:nvGrpSpPr>
          <p:grpSpPr>
            <a:xfrm rot="-10800000">
              <a:off x="0" y="4359820"/>
              <a:ext cx="3021472" cy="390637"/>
              <a:chOff x="0" y="0"/>
              <a:chExt cx="4489163" cy="58039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10800000">
              <a:off x="0" y="2098230"/>
              <a:ext cx="3021472" cy="390637"/>
              <a:chOff x="0" y="0"/>
              <a:chExt cx="4489163" cy="5803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407641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-2540"/>
                <a:ext cx="448916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489163">
                    <a:moveTo>
                      <a:pt x="4472653" y="261620"/>
                    </a:moveTo>
                    <a:lnTo>
                      <a:pt x="4098003" y="8890"/>
                    </a:lnTo>
                    <a:cubicBezTo>
                      <a:pt x="4086573" y="1270"/>
                      <a:pt x="4071333" y="0"/>
                      <a:pt x="4058633" y="6350"/>
                    </a:cubicBezTo>
                    <a:cubicBezTo>
                      <a:pt x="4045933" y="12700"/>
                      <a:pt x="4038313" y="25400"/>
                      <a:pt x="4038313" y="39370"/>
                    </a:cubicBezTo>
                    <a:lnTo>
                      <a:pt x="403831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038313" y="330200"/>
                    </a:lnTo>
                    <a:lnTo>
                      <a:pt x="4038313" y="544830"/>
                    </a:lnTo>
                    <a:cubicBezTo>
                      <a:pt x="4038313" y="558800"/>
                      <a:pt x="4045933" y="571500"/>
                      <a:pt x="4058633" y="577850"/>
                    </a:cubicBezTo>
                    <a:cubicBezTo>
                      <a:pt x="4063713" y="580390"/>
                      <a:pt x="4070063" y="582930"/>
                      <a:pt x="4076413" y="582930"/>
                    </a:cubicBezTo>
                    <a:cubicBezTo>
                      <a:pt x="4084033" y="582930"/>
                      <a:pt x="4091653" y="580390"/>
                      <a:pt x="4098003" y="576580"/>
                    </a:cubicBezTo>
                    <a:lnTo>
                      <a:pt x="4472653" y="323850"/>
                    </a:lnTo>
                    <a:cubicBezTo>
                      <a:pt x="4482813" y="316230"/>
                      <a:pt x="4489163" y="304800"/>
                      <a:pt x="4489163" y="292100"/>
                    </a:cubicBezTo>
                    <a:cubicBezTo>
                      <a:pt x="4489163" y="279400"/>
                      <a:pt x="4482813" y="267970"/>
                      <a:pt x="4472653" y="261620"/>
                    </a:cubicBezTo>
                    <a:close/>
                    <a:moveTo>
                      <a:pt x="4114513" y="473710"/>
                    </a:moveTo>
                    <a:lnTo>
                      <a:pt x="4114513" y="111760"/>
                    </a:lnTo>
                    <a:lnTo>
                      <a:pt x="4382483" y="292100"/>
                    </a:lnTo>
                    <a:lnTo>
                      <a:pt x="411451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7585816" y="3082030"/>
            <a:ext cx="3257501" cy="880623"/>
            <a:chOff x="0" y="0"/>
            <a:chExt cx="9555633" cy="25832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7455793" y="4658845"/>
            <a:ext cx="3387524" cy="3387524"/>
          </a:xfrm>
          <a:custGeom>
            <a:avLst/>
            <a:gdLst/>
            <a:ahLst/>
            <a:cxnLst/>
            <a:rect r="r" b="b" t="t" l="l"/>
            <a:pathLst>
              <a:path h="3387524" w="3387524">
                <a:moveTo>
                  <a:pt x="0" y="0"/>
                </a:moveTo>
                <a:lnTo>
                  <a:pt x="3387524" y="0"/>
                </a:lnTo>
                <a:lnTo>
                  <a:pt x="3387524" y="3387524"/>
                </a:lnTo>
                <a:lnTo>
                  <a:pt x="0" y="338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808545" y="5919791"/>
            <a:ext cx="2682020" cy="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b="true" sz="2600" spc="10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INTÉRÊTS QUALITATIFS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953557" y="5074441"/>
            <a:ext cx="4368415" cy="1180943"/>
            <a:chOff x="0" y="0"/>
            <a:chExt cx="9555633" cy="25832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830862" y="6756848"/>
            <a:ext cx="4491110" cy="1470844"/>
            <a:chOff x="0" y="0"/>
            <a:chExt cx="7887724" cy="25832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887725" cy="2583240"/>
            </a:xfrm>
            <a:custGeom>
              <a:avLst/>
              <a:gdLst/>
              <a:ahLst/>
              <a:cxnLst/>
              <a:rect r="r" b="b" t="t" l="l"/>
              <a:pathLst>
                <a:path h="2583240" w="7887725">
                  <a:moveTo>
                    <a:pt x="7763264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264" y="0"/>
                  </a:lnTo>
                  <a:cubicBezTo>
                    <a:pt x="7831844" y="0"/>
                    <a:pt x="7887725" y="55880"/>
                    <a:pt x="7887725" y="124460"/>
                  </a:cubicBezTo>
                  <a:lnTo>
                    <a:pt x="7887725" y="2458780"/>
                  </a:lnTo>
                  <a:cubicBezTo>
                    <a:pt x="7887725" y="2527360"/>
                    <a:pt x="7831844" y="2583240"/>
                    <a:pt x="7763264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8120752" y="3303267"/>
            <a:ext cx="218762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Sécurité accrue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40529" y="5080992"/>
            <a:ext cx="218762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Facilité d’archivage et de gestion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172731" y="7073840"/>
            <a:ext cx="348628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Optimisation des processus de traitement de données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2683112" y="5074441"/>
            <a:ext cx="4376578" cy="1183150"/>
            <a:chOff x="0" y="0"/>
            <a:chExt cx="9555633" cy="25832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683112" y="7006486"/>
            <a:ext cx="3847447" cy="1040107"/>
            <a:chOff x="0" y="0"/>
            <a:chExt cx="9555633" cy="25832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3410515" y="5240921"/>
            <a:ext cx="2921772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Maintien de l’intégrité des données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044655" y="7046472"/>
            <a:ext cx="299198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Réduction de l'empreinte écologique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41513" y="4647865"/>
            <a:ext cx="3962400" cy="9525"/>
          </a:xfrm>
          <a:prstGeom prst="line">
            <a:avLst/>
          </a:prstGeom>
          <a:ln cap="rnd" w="28575">
            <a:solidFill>
              <a:srgbClr val="19191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5118238" y="4638340"/>
            <a:ext cx="3964708" cy="9525"/>
          </a:xfrm>
          <a:prstGeom prst="line">
            <a:avLst/>
          </a:prstGeom>
          <a:ln cap="rnd" w="28575">
            <a:solidFill>
              <a:srgbClr val="19191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9406797" y="4628815"/>
            <a:ext cx="3800475" cy="9525"/>
          </a:xfrm>
          <a:prstGeom prst="line">
            <a:avLst/>
          </a:prstGeom>
          <a:ln cap="rnd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207272" y="4628815"/>
            <a:ext cx="4234008" cy="0"/>
          </a:xfrm>
          <a:prstGeom prst="line">
            <a:avLst/>
          </a:prstGeom>
          <a:ln cap="rnd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05830" y="4506901"/>
            <a:ext cx="300979" cy="30097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5333665"/>
            <a:ext cx="336492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Analyse du Texte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26783" y="5343190"/>
            <a:ext cx="3355400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Construction de la Table de Fréquence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30142" y="5333665"/>
            <a:ext cx="3774088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Génération des Codes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90162" y="5333665"/>
            <a:ext cx="3581097" cy="113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7"/>
              </a:lnSpc>
              <a:spcBef>
                <a:spcPct val="0"/>
              </a:spcBef>
            </a:pPr>
            <a:r>
              <a:rPr lang="en-US" sz="3283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Création de l'Arbre de Huffman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4383" y="1160956"/>
            <a:ext cx="15827683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21"/>
              </a:lnSpc>
              <a:spcBef>
                <a:spcPct val="0"/>
              </a:spcBef>
            </a:pPr>
            <a:r>
              <a:rPr lang="en-US" b="true" sz="610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ETAPES DE COMPRESSION POUR UN SEUL FICHIER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784863" y="4497376"/>
            <a:ext cx="300979" cy="30097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067292" y="4506901"/>
            <a:ext cx="300979" cy="30097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188222" y="4506901"/>
            <a:ext cx="300979" cy="30097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823402" y="2656381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41750" y="2656381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61978" y="2656381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253506" y="2656381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682183" y="8037557"/>
            <a:ext cx="2509636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Compression Globale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4287"/>
            <a:ext cx="1422765" cy="213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99"/>
              </a:lnSpc>
            </a:pPr>
            <a:r>
              <a:rPr lang="en-US" sz="11799" spc="58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05</a:t>
            </a:r>
          </a:p>
        </p:txBody>
      </p:sp>
      <p:sp>
        <p:nvSpPr>
          <p:cNvPr name="AutoShape 29" id="29"/>
          <p:cNvSpPr/>
          <p:nvPr/>
        </p:nvSpPr>
        <p:spPr>
          <a:xfrm>
            <a:off x="7774137" y="7940811"/>
            <a:ext cx="4234008" cy="0"/>
          </a:xfrm>
          <a:prstGeom prst="line">
            <a:avLst/>
          </a:prstGeom>
          <a:ln cap="rnd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17290790" y="4478326"/>
            <a:ext cx="300979" cy="30097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857656" y="7790322"/>
            <a:ext cx="300979" cy="30097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623648" y="7790322"/>
            <a:ext cx="300979" cy="30097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84259" y="5623287"/>
            <a:ext cx="3962400" cy="9525"/>
          </a:xfrm>
          <a:prstGeom prst="line">
            <a:avLst/>
          </a:prstGeom>
          <a:ln cap="rnd" w="28575">
            <a:solidFill>
              <a:srgbClr val="19191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5260984" y="5613762"/>
            <a:ext cx="3964708" cy="9525"/>
          </a:xfrm>
          <a:prstGeom prst="line">
            <a:avLst/>
          </a:prstGeom>
          <a:ln cap="rnd" w="28575">
            <a:solidFill>
              <a:srgbClr val="19191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9549542" y="5604237"/>
            <a:ext cx="3800475" cy="9525"/>
          </a:xfrm>
          <a:prstGeom prst="line">
            <a:avLst/>
          </a:prstGeom>
          <a:ln cap="rnd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673867" y="5604237"/>
            <a:ext cx="4234008" cy="0"/>
          </a:xfrm>
          <a:prstGeom prst="line">
            <a:avLst/>
          </a:prstGeom>
          <a:ln cap="rnd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36634" y="5507026"/>
            <a:ext cx="300979" cy="30097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21533" y="6318612"/>
            <a:ext cx="336492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Lecture de Fichiers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6863" y="6318612"/>
            <a:ext cx="3355400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Extraction des Sections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96896" y="6318612"/>
            <a:ext cx="3774088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Compression du Texte Combiné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63842" y="6318612"/>
            <a:ext cx="3380579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Combinaison du Contenu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4383" y="1427656"/>
            <a:ext cx="15827683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21"/>
              </a:lnSpc>
              <a:spcBef>
                <a:spcPct val="0"/>
              </a:spcBef>
            </a:pPr>
            <a:r>
              <a:rPr lang="en-US" b="true" sz="610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ETAPES DE COMPRESSION POUR PLUSIEURS FICHIERS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927609" y="5472797"/>
            <a:ext cx="300979" cy="30097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10037" y="5482322"/>
            <a:ext cx="300979" cy="30097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30967" y="5482322"/>
            <a:ext cx="300979" cy="30097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378662" y="3631803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13121" y="3631803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76149" y="3631803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79220" y="3631803"/>
            <a:ext cx="775436" cy="21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07"/>
              </a:lnSpc>
            </a:pPr>
            <a:r>
              <a:rPr lang="en-US" sz="11804" spc="59">
                <a:solidFill>
                  <a:srgbClr val="13538A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02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7741131" y="5463272"/>
            <a:ext cx="300979" cy="30097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4603" y="8087956"/>
            <a:ext cx="2709428" cy="2626438"/>
            <a:chOff x="0" y="0"/>
            <a:chExt cx="3612571" cy="3501917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3612571" cy="3501917"/>
            </a:xfrm>
            <a:prstGeom prst="rect">
              <a:avLst/>
            </a:prstGeom>
            <a:solidFill>
              <a:srgbClr val="13538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594330" y="0"/>
            <a:ext cx="2693670" cy="3209876"/>
            <a:chOff x="0" y="0"/>
            <a:chExt cx="3591560" cy="4279834"/>
          </a:xfrm>
        </p:grpSpPr>
        <p:sp>
          <p:nvSpPr>
            <p:cNvPr name="AutoShape 5" id="5"/>
            <p:cNvSpPr/>
            <p:nvPr/>
          </p:nvSpPr>
          <p:spPr>
            <a:xfrm>
              <a:off x="0" y="0"/>
              <a:ext cx="3591560" cy="4279834"/>
            </a:xfrm>
            <a:prstGeom prst="rect">
              <a:avLst/>
            </a:prstGeom>
            <a:solidFill>
              <a:srgbClr val="13538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318135" y="1933624"/>
            <a:ext cx="2693670" cy="5277758"/>
            <a:chOff x="0" y="0"/>
            <a:chExt cx="3591560" cy="7037011"/>
          </a:xfrm>
        </p:grpSpPr>
        <p:sp>
          <p:nvSpPr>
            <p:cNvPr name="AutoShape 7" id="7"/>
            <p:cNvSpPr/>
            <p:nvPr/>
          </p:nvSpPr>
          <p:spPr>
            <a:xfrm>
              <a:off x="0" y="0"/>
              <a:ext cx="3591560" cy="7037011"/>
            </a:xfrm>
            <a:prstGeom prst="rect">
              <a:avLst/>
            </a:prstGeom>
            <a:solidFill>
              <a:srgbClr val="13538A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464574" y="4219526"/>
            <a:ext cx="11358851" cy="110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5"/>
              </a:lnSpc>
            </a:pPr>
            <a:r>
              <a:rPr lang="en-US" b="true" sz="7134" spc="428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DÉMONSTRATION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DAGRfKyHT_8</dc:identifier>
  <dcterms:modified xsi:type="dcterms:W3CDTF">2011-08-01T06:04:30Z</dcterms:modified>
  <cp:revision>1</cp:revision>
  <dc:title>Algo_Avancé_Huffman</dc:title>
</cp:coreProperties>
</file>