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61" r:id="rId9"/>
    <p:sldId id="275" r:id="rId10"/>
    <p:sldId id="263" r:id="rId11"/>
    <p:sldId id="276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86150" y="483234"/>
            <a:ext cx="217170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590" y="1233296"/>
            <a:ext cx="8048625" cy="247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sql/aa336272.aspx" TargetMode="External"/><Relationship Id="rId2" Type="http://schemas.openxmlformats.org/officeDocument/2006/relationships/hyperlink" Target="https://dev.mysql.com/downloads/connector/j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9462" y="2167204"/>
            <a:ext cx="7486015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11630" marR="5080" indent="-1599565">
              <a:lnSpc>
                <a:spcPct val="100000"/>
              </a:lnSpc>
              <a:spcBef>
                <a:spcPts val="105"/>
              </a:spcBef>
            </a:pPr>
            <a:r>
              <a:rPr dirty="0"/>
              <a:t>JDBC: manipuler </a:t>
            </a:r>
            <a:r>
              <a:rPr spc="-5" dirty="0"/>
              <a:t>une </a:t>
            </a:r>
            <a:r>
              <a:rPr dirty="0"/>
              <a:t>base</a:t>
            </a:r>
            <a:r>
              <a:rPr spc="-50" dirty="0"/>
              <a:t> </a:t>
            </a:r>
            <a:r>
              <a:rPr dirty="0"/>
              <a:t>de  données en</a:t>
            </a:r>
            <a:r>
              <a:rPr spc="-15" dirty="0"/>
              <a:t> </a:t>
            </a:r>
            <a:r>
              <a:rPr dirty="0"/>
              <a:t>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5360" y="483234"/>
            <a:ext cx="5653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Étape 3: Requête</a:t>
            </a:r>
            <a:r>
              <a:rPr spc="-70" dirty="0"/>
              <a:t> </a:t>
            </a:r>
            <a:r>
              <a:rPr dirty="0"/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711"/>
            <a:ext cx="7797165" cy="5034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9085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Arial"/>
                <a:cs typeface="Arial"/>
              </a:rPr>
              <a:t>L’exécution </a:t>
            </a:r>
            <a:r>
              <a:rPr sz="2800" spc="-5" dirty="0">
                <a:latin typeface="Arial"/>
                <a:cs typeface="Arial"/>
              </a:rPr>
              <a:t>d’une requête SQL passe par  l'utilisation d'une </a:t>
            </a:r>
            <a:r>
              <a:rPr sz="2800" dirty="0">
                <a:latin typeface="Arial"/>
                <a:cs typeface="Arial"/>
              </a:rPr>
              <a:t>classe, spécifique au pilote  </a:t>
            </a:r>
            <a:r>
              <a:rPr sz="2800" spc="-5" dirty="0">
                <a:latin typeface="Arial"/>
                <a:cs typeface="Arial"/>
              </a:rPr>
              <a:t>utilisé, implémentant </a:t>
            </a:r>
            <a:r>
              <a:rPr sz="2800" dirty="0" err="1">
                <a:latin typeface="Arial"/>
                <a:cs typeface="Arial"/>
              </a:rPr>
              <a:t>l'interface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b="1" spc="-5" dirty="0" smtClean="0">
                <a:latin typeface="Arial"/>
                <a:cs typeface="Arial"/>
              </a:rPr>
              <a:t>Statement</a:t>
            </a:r>
            <a:endParaRPr lang="fr-FR" sz="2800" b="1" spc="-5" dirty="0" smtClean="0">
              <a:latin typeface="Arial"/>
              <a:cs typeface="Arial"/>
            </a:endParaRPr>
          </a:p>
          <a:p>
            <a:pPr marL="355600" marR="49085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Un </a:t>
            </a:r>
            <a:r>
              <a:rPr sz="2800" dirty="0">
                <a:latin typeface="Arial"/>
                <a:cs typeface="Arial"/>
              </a:rPr>
              <a:t>objet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type </a:t>
            </a:r>
            <a:r>
              <a:rPr sz="2800" b="1" spc="-5" dirty="0">
                <a:latin typeface="Arial"/>
                <a:cs typeface="Arial"/>
              </a:rPr>
              <a:t>Statement </a:t>
            </a:r>
            <a:r>
              <a:rPr sz="2800" spc="-5" dirty="0">
                <a:latin typeface="Arial"/>
                <a:cs typeface="Arial"/>
              </a:rPr>
              <a:t>se </a:t>
            </a:r>
            <a:r>
              <a:rPr sz="2800" dirty="0">
                <a:latin typeface="Arial"/>
                <a:cs typeface="Arial"/>
              </a:rPr>
              <a:t>doit </a:t>
            </a:r>
            <a:r>
              <a:rPr sz="2800" spc="-5" dirty="0">
                <a:latin typeface="Arial"/>
                <a:cs typeface="Arial"/>
              </a:rPr>
              <a:t>d'être  adapté à </a:t>
            </a:r>
            <a:r>
              <a:rPr sz="2800" dirty="0">
                <a:latin typeface="Arial"/>
                <a:cs typeface="Arial"/>
              </a:rPr>
              <a:t>la base </a:t>
            </a:r>
            <a:r>
              <a:rPr sz="2800" spc="-5" dirty="0">
                <a:latin typeface="Arial"/>
                <a:cs typeface="Arial"/>
              </a:rPr>
              <a:t>manipulée. JDBC ne </a:t>
            </a:r>
            <a:r>
              <a:rPr sz="2800" dirty="0">
                <a:latin typeface="Arial"/>
                <a:cs typeface="Arial"/>
              </a:rPr>
              <a:t>fournit  </a:t>
            </a:r>
            <a:r>
              <a:rPr sz="2800" spc="-5" dirty="0">
                <a:latin typeface="Arial"/>
                <a:cs typeface="Arial"/>
              </a:rPr>
              <a:t>que </a:t>
            </a:r>
            <a:r>
              <a:rPr sz="2800" dirty="0">
                <a:latin typeface="Arial"/>
                <a:cs typeface="Arial"/>
              </a:rPr>
              <a:t>l'interface </a:t>
            </a:r>
            <a:r>
              <a:rPr sz="2800" spc="-5" dirty="0">
                <a:latin typeface="Arial"/>
                <a:cs typeface="Arial"/>
              </a:rPr>
              <a:t>Statement, qui </a:t>
            </a:r>
            <a:r>
              <a:rPr sz="2800" dirty="0">
                <a:latin typeface="Arial"/>
                <a:cs typeface="Arial"/>
              </a:rPr>
              <a:t>est </a:t>
            </a:r>
            <a:r>
              <a:rPr sz="2800" spc="-5" dirty="0">
                <a:latin typeface="Arial"/>
                <a:cs typeface="Arial"/>
              </a:rPr>
              <a:t>implantée par  différentes </a:t>
            </a:r>
            <a:r>
              <a:rPr sz="2800" dirty="0">
                <a:latin typeface="Arial"/>
                <a:cs typeface="Arial"/>
              </a:rPr>
              <a:t>classes dans un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 err="1" smtClean="0">
                <a:latin typeface="Arial"/>
                <a:cs typeface="Arial"/>
              </a:rPr>
              <a:t>pilote</a:t>
            </a:r>
            <a:endParaRPr lang="fr-FR" sz="2800" dirty="0" smtClean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Obtenir </a:t>
            </a:r>
            <a:r>
              <a:rPr sz="2800" dirty="0">
                <a:latin typeface="Arial"/>
                <a:cs typeface="Arial"/>
              </a:rPr>
              <a:t>un objet </a:t>
            </a:r>
            <a:r>
              <a:rPr sz="2800" spc="-5" dirty="0">
                <a:latin typeface="Arial"/>
                <a:cs typeface="Arial"/>
              </a:rPr>
              <a:t>Statement: </a:t>
            </a:r>
            <a:r>
              <a:rPr sz="2800" dirty="0">
                <a:latin typeface="Arial"/>
                <a:cs typeface="Arial"/>
              </a:rPr>
              <a:t>avec </a:t>
            </a:r>
            <a:r>
              <a:rPr sz="2800" spc="-5" dirty="0">
                <a:latin typeface="Arial"/>
                <a:cs typeface="Arial"/>
              </a:rPr>
              <a:t>la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méthode</a:t>
            </a:r>
            <a:endParaRPr sz="2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createStatement</a:t>
            </a:r>
            <a:r>
              <a:rPr sz="280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5360" y="483234"/>
            <a:ext cx="5653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Étape 3: Requête</a:t>
            </a:r>
            <a:r>
              <a:rPr spc="-70" dirty="0"/>
              <a:t> </a:t>
            </a:r>
            <a:r>
              <a:rPr dirty="0"/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711"/>
            <a:ext cx="7797165" cy="52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90855">
              <a:lnSpc>
                <a:spcPct val="100000"/>
              </a:lnSpc>
              <a:spcBef>
                <a:spcPts val="95"/>
              </a:spcBef>
              <a:tabLst>
                <a:tab pos="355600" algn="l"/>
                <a:tab pos="356235" algn="l"/>
              </a:tabLst>
            </a:pPr>
            <a:r>
              <a:rPr lang="fr-FR" sz="2400" spc="-15" dirty="0" smtClean="0">
                <a:latin typeface="Arial"/>
                <a:cs typeface="Arial"/>
              </a:rPr>
              <a:t>Les requêtes sont de 2 types :</a:t>
            </a:r>
          </a:p>
          <a:p>
            <a:pPr marL="355600" marR="49085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endParaRPr lang="fr-FR" sz="2400" spc="-15" dirty="0">
              <a:latin typeface="Arial"/>
              <a:cs typeface="Arial"/>
            </a:endParaRPr>
          </a:p>
          <a:p>
            <a:pPr marL="355600" marR="49085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lang="fr-FR" sz="2400" spc="-15" dirty="0" smtClean="0">
                <a:latin typeface="Arial"/>
                <a:cs typeface="Arial"/>
              </a:rPr>
              <a:t>Elle renvoie une réponse pour dire si elles ont fonctionnée : c’est le cas des insert, </a:t>
            </a:r>
            <a:r>
              <a:rPr lang="fr-FR" sz="2400" spc="-15" dirty="0" err="1" smtClean="0">
                <a:latin typeface="Arial"/>
                <a:cs typeface="Arial"/>
              </a:rPr>
              <a:t>delete</a:t>
            </a:r>
            <a:r>
              <a:rPr lang="fr-FR" sz="2400" spc="-15" dirty="0" smtClean="0">
                <a:latin typeface="Arial"/>
                <a:cs typeface="Arial"/>
              </a:rPr>
              <a:t>, update</a:t>
            </a:r>
          </a:p>
          <a:p>
            <a:pPr marL="355600" marR="49085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endParaRPr lang="fr-FR" sz="2400" spc="-15" dirty="0">
              <a:latin typeface="Arial"/>
              <a:cs typeface="Arial"/>
            </a:endParaRPr>
          </a:p>
          <a:p>
            <a:pPr marL="812800" marR="490855" lvl="1" indent="-342900"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lang="fr-FR" sz="2400" spc="-15" dirty="0" smtClean="0">
                <a:latin typeface="Arial"/>
                <a:cs typeface="Arial"/>
              </a:rPr>
              <a:t>On utilisera alors la méthode </a:t>
            </a:r>
            <a:r>
              <a:rPr lang="fr-FR" sz="2400" spc="-15" dirty="0" err="1" smtClean="0">
                <a:latin typeface="Arial"/>
                <a:cs typeface="Arial"/>
              </a:rPr>
              <a:t>executeUpdate</a:t>
            </a:r>
            <a:r>
              <a:rPr lang="fr-FR" sz="2400" spc="-15" dirty="0" smtClean="0">
                <a:latin typeface="Arial"/>
                <a:cs typeface="Arial"/>
              </a:rPr>
              <a:t> du </a:t>
            </a:r>
            <a:r>
              <a:rPr lang="fr-FR" sz="2400" spc="-15" dirty="0" err="1" smtClean="0">
                <a:latin typeface="Arial"/>
                <a:cs typeface="Arial"/>
              </a:rPr>
              <a:t>Statement</a:t>
            </a:r>
            <a:endParaRPr lang="fr-FR" sz="2400" spc="-15" dirty="0" smtClean="0">
              <a:latin typeface="Arial"/>
              <a:cs typeface="Arial"/>
            </a:endParaRPr>
          </a:p>
          <a:p>
            <a:pPr marL="355600" marR="49085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endParaRPr lang="fr-FR" sz="2400" spc="-15" dirty="0" smtClean="0">
              <a:latin typeface="Arial"/>
              <a:cs typeface="Arial"/>
            </a:endParaRPr>
          </a:p>
          <a:p>
            <a:pPr marL="355600" marR="49085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lang="fr-FR" sz="2400" spc="-15" dirty="0" smtClean="0">
                <a:latin typeface="Arial"/>
                <a:cs typeface="Arial"/>
              </a:rPr>
              <a:t>Elle renvoie un ensemble de résultats/</a:t>
            </a:r>
            <a:r>
              <a:rPr lang="fr-FR" sz="2400" spc="-15" dirty="0" err="1" smtClean="0">
                <a:latin typeface="Arial"/>
                <a:cs typeface="Arial"/>
              </a:rPr>
              <a:t>tuples</a:t>
            </a:r>
            <a:r>
              <a:rPr lang="fr-FR" sz="2400" spc="-15" dirty="0" smtClean="0">
                <a:latin typeface="Arial"/>
                <a:cs typeface="Arial"/>
              </a:rPr>
              <a:t>, c’est le cas des select</a:t>
            </a:r>
          </a:p>
          <a:p>
            <a:pPr marL="355600" marR="49085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endParaRPr lang="fr-FR" sz="2400" spc="-15" dirty="0">
              <a:latin typeface="Arial"/>
              <a:cs typeface="Arial"/>
            </a:endParaRPr>
          </a:p>
          <a:p>
            <a:pPr marL="812800" marR="490855" lvl="1" indent="-342900">
              <a:spcBef>
                <a:spcPts val="95"/>
              </a:spcBef>
              <a:buFontTx/>
              <a:buChar char="•"/>
              <a:tabLst>
                <a:tab pos="355600" algn="l"/>
                <a:tab pos="356235" algn="l"/>
              </a:tabLst>
            </a:pPr>
            <a:r>
              <a:rPr lang="fr-FR" sz="2400" spc="-15" dirty="0" smtClean="0">
                <a:latin typeface="Arial"/>
                <a:cs typeface="Arial"/>
              </a:rPr>
              <a:t>On utilisera alors la méthode </a:t>
            </a:r>
            <a:r>
              <a:rPr lang="fr-FR" sz="2400" spc="-15" dirty="0" err="1" smtClean="0">
                <a:latin typeface="Arial"/>
                <a:cs typeface="Arial"/>
              </a:rPr>
              <a:t>executeQuery</a:t>
            </a:r>
            <a:r>
              <a:rPr lang="fr-FR" sz="2400" spc="-15" dirty="0" smtClean="0">
                <a:latin typeface="Arial"/>
                <a:cs typeface="Arial"/>
              </a:rPr>
              <a:t> du </a:t>
            </a:r>
            <a:r>
              <a:rPr lang="fr-FR" sz="2400" spc="-15" dirty="0" err="1" smtClean="0">
                <a:latin typeface="Arial"/>
                <a:cs typeface="Arial"/>
              </a:rPr>
              <a:t>Statement</a:t>
            </a:r>
            <a:endParaRPr lang="fr-FR" sz="2400" spc="-15" dirty="0" smtClean="0">
              <a:latin typeface="Arial"/>
              <a:cs typeface="Arial"/>
            </a:endParaRPr>
          </a:p>
          <a:p>
            <a:pPr marL="355600" marR="49085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352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1" y="483234"/>
            <a:ext cx="7239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err="1" smtClean="0"/>
              <a:t>Exemp</a:t>
            </a:r>
            <a:r>
              <a:rPr spc="10" dirty="0" err="1" smtClean="0"/>
              <a:t>l</a:t>
            </a:r>
            <a:r>
              <a:rPr dirty="0" err="1" smtClean="0"/>
              <a:t>e</a:t>
            </a:r>
            <a:r>
              <a:rPr lang="fr-FR" dirty="0" smtClean="0"/>
              <a:t> d’</a:t>
            </a:r>
            <a:r>
              <a:rPr lang="fr-FR" dirty="0" err="1" smtClean="0"/>
              <a:t>executeUpdate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84706"/>
            <a:ext cx="6322060" cy="15472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try </a:t>
            </a:r>
            <a:r>
              <a:rPr sz="1400" dirty="0" smtClean="0">
                <a:latin typeface="Arial"/>
                <a:cs typeface="Arial"/>
              </a:rPr>
              <a:t>{</a:t>
            </a:r>
            <a:endParaRPr lang="fr-FR" sz="1400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fr-FR" sz="1400" dirty="0" smtClean="0">
                <a:latin typeface="Arial"/>
                <a:cs typeface="Arial"/>
              </a:rPr>
              <a:t>//……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 smtClean="0">
                <a:latin typeface="Arial"/>
                <a:cs typeface="Arial"/>
              </a:rPr>
              <a:t>String </a:t>
            </a:r>
            <a:r>
              <a:rPr sz="1400" dirty="0">
                <a:latin typeface="Arial"/>
                <a:cs typeface="Arial"/>
              </a:rPr>
              <a:t>strInsert = </a:t>
            </a:r>
            <a:r>
              <a:rPr sz="1400" spc="-5" dirty="0">
                <a:latin typeface="Arial"/>
                <a:cs typeface="Arial"/>
              </a:rPr>
              <a:t>"INSERT </a:t>
            </a:r>
            <a:r>
              <a:rPr sz="1400" spc="-10" dirty="0">
                <a:latin typeface="Arial"/>
                <a:cs typeface="Arial"/>
              </a:rPr>
              <a:t>INTO </a:t>
            </a:r>
            <a:r>
              <a:rPr lang="fr-FR" sz="1400" spc="-10" dirty="0" smtClean="0">
                <a:latin typeface="Arial"/>
                <a:cs typeface="Arial"/>
              </a:rPr>
              <a:t>T_</a:t>
            </a:r>
            <a:r>
              <a:rPr sz="1400" spc="-5" dirty="0" smtClean="0">
                <a:latin typeface="Arial"/>
                <a:cs typeface="Arial"/>
              </a:rPr>
              <a:t>Users</a:t>
            </a:r>
            <a:r>
              <a:rPr sz="1400" spc="-195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"</a:t>
            </a:r>
          </a:p>
          <a:p>
            <a:pPr marL="3556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+ "(Login, </a:t>
            </a:r>
            <a:r>
              <a:rPr sz="1400" spc="-5" dirty="0">
                <a:latin typeface="Arial"/>
                <a:cs typeface="Arial"/>
              </a:rPr>
              <a:t>Password, ConnectionNumber)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"</a:t>
            </a:r>
          </a:p>
          <a:p>
            <a:pPr marL="3556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+ </a:t>
            </a:r>
            <a:r>
              <a:rPr sz="1400" spc="-15" dirty="0">
                <a:latin typeface="Arial"/>
                <a:cs typeface="Arial"/>
              </a:rPr>
              <a:t>"VALUES </a:t>
            </a:r>
            <a:r>
              <a:rPr sz="1400" spc="-25" dirty="0">
                <a:latin typeface="Arial"/>
                <a:cs typeface="Arial"/>
              </a:rPr>
              <a:t>('Toto', </a:t>
            </a:r>
            <a:r>
              <a:rPr sz="1400" spc="-10" dirty="0">
                <a:latin typeface="Arial"/>
                <a:cs typeface="Arial"/>
              </a:rPr>
              <a:t>'Titi',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0);";</a:t>
            </a: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Class.forName(strClassName);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Connection conn =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 err="1" smtClean="0">
                <a:latin typeface="Arial"/>
                <a:cs typeface="Arial"/>
              </a:rPr>
              <a:t>DriverManager.getConnection</a:t>
            </a:r>
            <a:r>
              <a:rPr sz="1400" spc="-5" dirty="0" smtClean="0">
                <a:latin typeface="Arial"/>
                <a:cs typeface="Arial"/>
              </a:rPr>
              <a:t>(</a:t>
            </a:r>
            <a:r>
              <a:rPr lang="fr-FR" sz="1400" spc="-5" dirty="0" err="1" smtClean="0">
                <a:solidFill>
                  <a:schemeClr val="accent4">
                    <a:lumMod val="75000"/>
                  </a:schemeClr>
                </a:solidFill>
              </a:rPr>
              <a:t>strUrl</a:t>
            </a:r>
            <a:r>
              <a:rPr lang="fr-FR" sz="1400" spc="-5" dirty="0" smtClean="0"/>
              <a:t>, </a:t>
            </a:r>
            <a:r>
              <a:rPr lang="fr-FR" sz="1400" spc="-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login</a:t>
            </a:r>
            <a:r>
              <a:rPr lang="fr-FR" sz="1400" spc="-5" dirty="0" smtClean="0"/>
              <a:t>, </a:t>
            </a:r>
            <a:r>
              <a:rPr lang="fr-FR" sz="1400" spc="-5" dirty="0" err="1" smtClean="0">
                <a:solidFill>
                  <a:schemeClr val="accent3">
                    <a:lumMod val="75000"/>
                  </a:schemeClr>
                </a:solidFill>
              </a:rPr>
              <a:t>motdepasse</a:t>
            </a:r>
            <a:r>
              <a:rPr sz="1400" spc="-5" dirty="0" smtClean="0">
                <a:latin typeface="Arial"/>
                <a:cs typeface="Arial"/>
              </a:rPr>
              <a:t>);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05580"/>
            <a:ext cx="381762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33399"/>
                </a:solidFill>
                <a:latin typeface="Arial"/>
                <a:cs typeface="Arial"/>
              </a:rPr>
              <a:t>Statement stAddUser =</a:t>
            </a:r>
            <a:r>
              <a:rPr sz="1400" spc="-1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33399"/>
                </a:solidFill>
                <a:latin typeface="Arial"/>
                <a:cs typeface="Arial"/>
              </a:rPr>
              <a:t>conn.createStatement();  </a:t>
            </a:r>
            <a:r>
              <a:rPr sz="1400" spc="-10" dirty="0">
                <a:solidFill>
                  <a:srgbClr val="333399"/>
                </a:solidFill>
                <a:latin typeface="Arial"/>
                <a:cs typeface="Arial"/>
              </a:rPr>
              <a:t>stAddUser.executeUpdate(strInsert);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145660"/>
            <a:ext cx="282448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conn.close();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catch(ClassNotFoundException </a:t>
            </a:r>
            <a:r>
              <a:rPr sz="1400" dirty="0">
                <a:latin typeface="Arial"/>
                <a:cs typeface="Arial"/>
              </a:rPr>
              <a:t>e)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R="1711325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// . .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} </a:t>
            </a:r>
            <a:r>
              <a:rPr sz="1400" spc="-5" dirty="0">
                <a:latin typeface="Arial"/>
                <a:cs typeface="Arial"/>
              </a:rPr>
              <a:t>catch(SQLException </a:t>
            </a:r>
            <a:r>
              <a:rPr sz="1400" dirty="0">
                <a:latin typeface="Arial"/>
                <a:cs typeface="Arial"/>
              </a:rPr>
              <a:t>e)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R="1711325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// . .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2852" y="3357371"/>
            <a:ext cx="2737485" cy="3765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Créer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27220" y="3494404"/>
            <a:ext cx="866775" cy="176530"/>
          </a:xfrm>
          <a:custGeom>
            <a:avLst/>
            <a:gdLst/>
            <a:ahLst/>
            <a:cxnLst/>
            <a:rect l="l" t="t" r="r" b="b"/>
            <a:pathLst>
              <a:path w="866775" h="176529">
                <a:moveTo>
                  <a:pt x="68833" y="100837"/>
                </a:moveTo>
                <a:lnTo>
                  <a:pt x="0" y="151003"/>
                </a:lnTo>
                <a:lnTo>
                  <a:pt x="81406" y="176022"/>
                </a:lnTo>
                <a:lnTo>
                  <a:pt x="76522" y="146812"/>
                </a:lnTo>
                <a:lnTo>
                  <a:pt x="63626" y="146812"/>
                </a:lnTo>
                <a:lnTo>
                  <a:pt x="61594" y="134239"/>
                </a:lnTo>
                <a:lnTo>
                  <a:pt x="74070" y="132153"/>
                </a:lnTo>
                <a:lnTo>
                  <a:pt x="68833" y="100837"/>
                </a:lnTo>
                <a:close/>
              </a:path>
              <a:path w="866775" h="176529">
                <a:moveTo>
                  <a:pt x="74070" y="132153"/>
                </a:moveTo>
                <a:lnTo>
                  <a:pt x="61594" y="134239"/>
                </a:lnTo>
                <a:lnTo>
                  <a:pt x="63626" y="146812"/>
                </a:lnTo>
                <a:lnTo>
                  <a:pt x="76171" y="144713"/>
                </a:lnTo>
                <a:lnTo>
                  <a:pt x="74070" y="132153"/>
                </a:lnTo>
                <a:close/>
              </a:path>
              <a:path w="866775" h="176529">
                <a:moveTo>
                  <a:pt x="76171" y="144713"/>
                </a:moveTo>
                <a:lnTo>
                  <a:pt x="63626" y="146812"/>
                </a:lnTo>
                <a:lnTo>
                  <a:pt x="76522" y="146812"/>
                </a:lnTo>
                <a:lnTo>
                  <a:pt x="76171" y="144713"/>
                </a:lnTo>
                <a:close/>
              </a:path>
              <a:path w="866775" h="176529">
                <a:moveTo>
                  <a:pt x="864615" y="0"/>
                </a:moveTo>
                <a:lnTo>
                  <a:pt x="74070" y="132153"/>
                </a:lnTo>
                <a:lnTo>
                  <a:pt x="76171" y="144713"/>
                </a:lnTo>
                <a:lnTo>
                  <a:pt x="866647" y="12446"/>
                </a:lnTo>
                <a:lnTo>
                  <a:pt x="8646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92852" y="3860291"/>
            <a:ext cx="2529840" cy="3765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Exécuter un ordre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34740" y="3832352"/>
            <a:ext cx="1659255" cy="250825"/>
          </a:xfrm>
          <a:custGeom>
            <a:avLst/>
            <a:gdLst/>
            <a:ahLst/>
            <a:cxnLst/>
            <a:rect l="l" t="t" r="r" b="b"/>
            <a:pathLst>
              <a:path w="1659254" h="250825">
                <a:moveTo>
                  <a:pt x="76389" y="31493"/>
                </a:moveTo>
                <a:lnTo>
                  <a:pt x="74741" y="44068"/>
                </a:lnTo>
                <a:lnTo>
                  <a:pt x="1657350" y="250698"/>
                </a:lnTo>
                <a:lnTo>
                  <a:pt x="1658874" y="237998"/>
                </a:lnTo>
                <a:lnTo>
                  <a:pt x="76389" y="31493"/>
                </a:lnTo>
                <a:close/>
              </a:path>
              <a:path w="1659254" h="250825">
                <a:moveTo>
                  <a:pt x="80518" y="0"/>
                </a:moveTo>
                <a:lnTo>
                  <a:pt x="0" y="27940"/>
                </a:lnTo>
                <a:lnTo>
                  <a:pt x="70612" y="75565"/>
                </a:lnTo>
                <a:lnTo>
                  <a:pt x="74741" y="44068"/>
                </a:lnTo>
                <a:lnTo>
                  <a:pt x="62102" y="42418"/>
                </a:lnTo>
                <a:lnTo>
                  <a:pt x="63754" y="29845"/>
                </a:lnTo>
                <a:lnTo>
                  <a:pt x="76605" y="29845"/>
                </a:lnTo>
                <a:lnTo>
                  <a:pt x="80518" y="0"/>
                </a:lnTo>
                <a:close/>
              </a:path>
              <a:path w="1659254" h="250825">
                <a:moveTo>
                  <a:pt x="63754" y="29845"/>
                </a:moveTo>
                <a:lnTo>
                  <a:pt x="62102" y="42418"/>
                </a:lnTo>
                <a:lnTo>
                  <a:pt x="74741" y="44068"/>
                </a:lnTo>
                <a:lnTo>
                  <a:pt x="76389" y="31493"/>
                </a:lnTo>
                <a:lnTo>
                  <a:pt x="63754" y="29845"/>
                </a:lnTo>
                <a:close/>
              </a:path>
              <a:path w="1659254" h="250825">
                <a:moveTo>
                  <a:pt x="76605" y="29845"/>
                </a:moveTo>
                <a:lnTo>
                  <a:pt x="63754" y="29845"/>
                </a:lnTo>
                <a:lnTo>
                  <a:pt x="76389" y="31493"/>
                </a:lnTo>
                <a:lnTo>
                  <a:pt x="76605" y="29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9520" y="4724398"/>
            <a:ext cx="5364479" cy="2081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83234"/>
            <a:ext cx="689891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dirty="0" smtClean="0"/>
              <a:t>Exemple d’</a:t>
            </a:r>
            <a:r>
              <a:rPr lang="fr-FR" dirty="0" err="1" smtClean="0"/>
              <a:t>executeQuery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17011"/>
            <a:ext cx="73558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l'ordre </a:t>
            </a:r>
            <a:r>
              <a:rPr sz="1800" dirty="0">
                <a:latin typeface="Arial"/>
                <a:cs typeface="Arial"/>
              </a:rPr>
              <a:t>SQL </a:t>
            </a:r>
            <a:r>
              <a:rPr sz="1800" spc="-5" dirty="0">
                <a:latin typeface="Arial"/>
                <a:cs typeface="Arial"/>
              </a:rPr>
              <a:t>"SELECT *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T_Users;"</a:t>
            </a: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L'appel </a:t>
            </a:r>
            <a:r>
              <a:rPr sz="1800" dirty="0">
                <a:latin typeface="Arial"/>
                <a:cs typeface="Arial"/>
              </a:rPr>
              <a:t>à </a:t>
            </a:r>
            <a:r>
              <a:rPr sz="1800" spc="-10" dirty="0">
                <a:latin typeface="Arial"/>
                <a:cs typeface="Arial"/>
              </a:rPr>
              <a:t>"executeQuery" </a:t>
            </a:r>
            <a:r>
              <a:rPr sz="1800" spc="-5" dirty="0">
                <a:latin typeface="Arial"/>
                <a:cs typeface="Arial"/>
              </a:rPr>
              <a:t>renvoie au final un </a:t>
            </a:r>
            <a:r>
              <a:rPr sz="1800" spc="-10" dirty="0">
                <a:latin typeface="Arial"/>
                <a:cs typeface="Arial"/>
              </a:rPr>
              <a:t>objet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spc="-10" dirty="0">
                <a:latin typeface="Arial"/>
                <a:cs typeface="Arial"/>
              </a:rPr>
              <a:t>type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ResultSet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963673"/>
            <a:ext cx="682625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try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lang="fr-FR" sz="1600" spc="-5" dirty="0" smtClean="0">
                <a:latin typeface="Arial"/>
                <a:cs typeface="Arial"/>
              </a:rPr>
              <a:t>//……………</a:t>
            </a:r>
          </a:p>
          <a:p>
            <a:pPr marL="355600" marR="5080">
              <a:lnSpc>
                <a:spcPct val="100000"/>
              </a:lnSpc>
            </a:pPr>
            <a:r>
              <a:rPr sz="1600" spc="-5" dirty="0" smtClean="0">
                <a:latin typeface="Arial"/>
                <a:cs typeface="Arial"/>
              </a:rPr>
              <a:t>String </a:t>
            </a:r>
            <a:r>
              <a:rPr sz="1600" spc="-5" dirty="0">
                <a:latin typeface="Arial"/>
                <a:cs typeface="Arial"/>
              </a:rPr>
              <a:t>strQuery = "SELECT * FROM T_Users;";  Class.forName(strClassName);</a:t>
            </a:r>
            <a:endParaRPr sz="1600" dirty="0">
              <a:latin typeface="Arial"/>
              <a:cs typeface="Arial"/>
            </a:endParaRPr>
          </a:p>
          <a:p>
            <a:pPr marL="355600" marR="133731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Connection conn = DriverManager.getConnection(strUrl);  Statement stLogin =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conn.createStatement();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4158488"/>
            <a:ext cx="48018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ResultSet rsLogin =</a:t>
            </a:r>
            <a:r>
              <a:rPr sz="1600" spc="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stLogin.executeQuery(strQuery);</a:t>
            </a:r>
            <a:endParaRPr sz="1600" dirty="0">
              <a:latin typeface="Arial"/>
              <a:cs typeface="Arial"/>
            </a:endParaRPr>
          </a:p>
          <a:p>
            <a:pPr marL="12700" marR="183007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// . . . Utilisation du ResultSet . . .  conn.close();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890261"/>
            <a:ext cx="322834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catch(ClassNotFoundException e)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// . .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} catch(SQLException e)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// . .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40395" y="2852927"/>
            <a:ext cx="969644" cy="3765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Arial"/>
                <a:cs typeface="Arial"/>
              </a:rPr>
              <a:t>requête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 flipV="1">
            <a:off x="5257800" y="2449269"/>
            <a:ext cx="2482595" cy="446331"/>
          </a:xfrm>
          <a:custGeom>
            <a:avLst/>
            <a:gdLst/>
            <a:ahLst/>
            <a:cxnLst/>
            <a:rect l="l" t="t" r="r" b="b"/>
            <a:pathLst>
              <a:path w="1728470" h="113030">
                <a:moveTo>
                  <a:pt x="74549" y="36702"/>
                </a:moveTo>
                <a:lnTo>
                  <a:pt x="0" y="77977"/>
                </a:lnTo>
                <a:lnTo>
                  <a:pt x="77724" y="112902"/>
                </a:lnTo>
                <a:lnTo>
                  <a:pt x="76422" y="81661"/>
                </a:lnTo>
                <a:lnTo>
                  <a:pt x="63754" y="81661"/>
                </a:lnTo>
                <a:lnTo>
                  <a:pt x="63119" y="68961"/>
                </a:lnTo>
                <a:lnTo>
                  <a:pt x="75871" y="68432"/>
                </a:lnTo>
                <a:lnTo>
                  <a:pt x="74549" y="36702"/>
                </a:lnTo>
                <a:close/>
              </a:path>
              <a:path w="1728470" h="113030">
                <a:moveTo>
                  <a:pt x="75871" y="68432"/>
                </a:moveTo>
                <a:lnTo>
                  <a:pt x="63119" y="68961"/>
                </a:lnTo>
                <a:lnTo>
                  <a:pt x="63754" y="81661"/>
                </a:lnTo>
                <a:lnTo>
                  <a:pt x="76400" y="81137"/>
                </a:lnTo>
                <a:lnTo>
                  <a:pt x="75871" y="68432"/>
                </a:lnTo>
                <a:close/>
              </a:path>
              <a:path w="1728470" h="113030">
                <a:moveTo>
                  <a:pt x="76400" y="81137"/>
                </a:moveTo>
                <a:lnTo>
                  <a:pt x="63754" y="81661"/>
                </a:lnTo>
                <a:lnTo>
                  <a:pt x="76422" y="81661"/>
                </a:lnTo>
                <a:lnTo>
                  <a:pt x="76400" y="81137"/>
                </a:lnTo>
                <a:close/>
              </a:path>
              <a:path w="1728470" h="113030">
                <a:moveTo>
                  <a:pt x="1727962" y="0"/>
                </a:moveTo>
                <a:lnTo>
                  <a:pt x="75871" y="68432"/>
                </a:lnTo>
                <a:lnTo>
                  <a:pt x="76400" y="81137"/>
                </a:lnTo>
                <a:lnTo>
                  <a:pt x="1728470" y="12700"/>
                </a:lnTo>
                <a:lnTo>
                  <a:pt x="1727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43471" y="4076700"/>
            <a:ext cx="2504440" cy="6508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Exécuter la requête</a:t>
            </a:r>
            <a:r>
              <a:rPr sz="1800" dirty="0">
                <a:latin typeface="Arial"/>
                <a:cs typeface="Arial"/>
              </a:rPr>
              <a:t> et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stocker 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résultat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67400" y="4328159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7657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76579" h="76200">
                <a:moveTo>
                  <a:pt x="57607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76072" y="44450"/>
                </a:lnTo>
                <a:lnTo>
                  <a:pt x="57607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1017" y="483234"/>
            <a:ext cx="5060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Manipuler le</a:t>
            </a:r>
            <a:r>
              <a:rPr spc="-85" dirty="0"/>
              <a:t> </a:t>
            </a:r>
            <a:r>
              <a:rPr dirty="0"/>
              <a:t>résultat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7"/>
            <a:ext cx="7946390" cy="4294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peut identifier chaque colonne </a:t>
            </a:r>
            <a:r>
              <a:rPr sz="2400" dirty="0">
                <a:latin typeface="Arial"/>
                <a:cs typeface="Arial"/>
              </a:rPr>
              <a:t>de la </a:t>
            </a:r>
            <a:r>
              <a:rPr sz="2400" spc="-5" dirty="0">
                <a:latin typeface="Arial"/>
                <a:cs typeface="Arial"/>
              </a:rPr>
              <a:t>base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donnée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Par son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index</a:t>
            </a: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Par son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nom</a:t>
            </a: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12700" marR="49847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String </a:t>
            </a:r>
            <a:r>
              <a:rPr sz="2400" dirty="0">
                <a:latin typeface="Arial"/>
                <a:cs typeface="Arial"/>
              </a:rPr>
              <a:t>strQuery = </a:t>
            </a:r>
            <a:r>
              <a:rPr sz="2400" spc="-5" dirty="0">
                <a:latin typeface="Arial"/>
                <a:cs typeface="Arial"/>
              </a:rPr>
              <a:t>"SELECT </a:t>
            </a:r>
            <a:r>
              <a:rPr sz="2400" dirty="0">
                <a:latin typeface="Arial"/>
                <a:cs typeface="Arial"/>
              </a:rPr>
              <a:t>* FROM </a:t>
            </a:r>
            <a:r>
              <a:rPr sz="2400" spc="-5" dirty="0">
                <a:latin typeface="Arial"/>
                <a:cs typeface="Arial"/>
              </a:rPr>
              <a:t>T_Users;";  ResultSet rsUsers = stUsers.exexcuteQuery(strQuery);  while(rsUsers.next())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System.out.print("Id[" </a:t>
            </a:r>
            <a:r>
              <a:rPr sz="2400" dirty="0">
                <a:latin typeface="Arial"/>
                <a:cs typeface="Arial"/>
              </a:rPr>
              <a:t>+ rsUsers.getInt(1) +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"]"</a:t>
            </a: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+</a:t>
            </a:r>
            <a:r>
              <a:rPr sz="2400" spc="-5" dirty="0">
                <a:latin typeface="Arial"/>
                <a:cs typeface="Arial"/>
              </a:rPr>
              <a:t> rsUsers.getString(2)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+ "[" + </a:t>
            </a:r>
            <a:r>
              <a:rPr sz="2400" spc="-5" dirty="0">
                <a:latin typeface="Arial"/>
                <a:cs typeface="Arial"/>
              </a:rPr>
              <a:t>rsUsers.getString("Password") </a:t>
            </a:r>
            <a:r>
              <a:rPr sz="2400" dirty="0">
                <a:latin typeface="Arial"/>
                <a:cs typeface="Arial"/>
              </a:rPr>
              <a:t>+ "]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"</a:t>
            </a:r>
          </a:p>
          <a:p>
            <a:pPr marL="12700" marR="1348105" indent="9144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rsUsers.getInt("ConnectionNumber") </a:t>
            </a:r>
            <a:r>
              <a:rPr sz="2400" dirty="0">
                <a:latin typeface="Arial"/>
                <a:cs typeface="Arial"/>
              </a:rPr>
              <a:t>); }  </a:t>
            </a:r>
            <a:r>
              <a:rPr sz="2400" spc="-5" dirty="0">
                <a:latin typeface="Arial"/>
                <a:cs typeface="Arial"/>
              </a:rPr>
              <a:t>rsUsers.close();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4654" y="6324600"/>
            <a:ext cx="918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plus efficace par rapport aux changements de schéma est l’identification par nom de colonne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7874" y="483234"/>
            <a:ext cx="69875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Plusieurs mode de</a:t>
            </a:r>
            <a:r>
              <a:rPr spc="-80" dirty="0"/>
              <a:t> </a:t>
            </a:r>
            <a:r>
              <a:rPr dirty="0"/>
              <a:t>parcours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2895"/>
            <a:ext cx="7532370" cy="38068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Arial"/>
                <a:cs typeface="Arial"/>
              </a:rPr>
              <a:t>st = </a:t>
            </a:r>
            <a:r>
              <a:rPr sz="2800" spc="-5" dirty="0">
                <a:latin typeface="Arial"/>
                <a:cs typeface="Arial"/>
              </a:rPr>
              <a:t>conn.createStatement(type,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mode);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spc="-45" dirty="0">
                <a:latin typeface="Arial"/>
                <a:cs typeface="Arial"/>
              </a:rPr>
              <a:t>Type</a:t>
            </a:r>
            <a:r>
              <a:rPr sz="2400" spc="-5" dirty="0">
                <a:latin typeface="Arial"/>
                <a:cs typeface="Arial"/>
              </a:rPr>
              <a:t> ==</a:t>
            </a:r>
            <a:endParaRPr sz="2400">
              <a:latin typeface="Arial"/>
              <a:cs typeface="Arial"/>
            </a:endParaRPr>
          </a:p>
          <a:p>
            <a:pPr marL="927100" marR="5080">
              <a:lnSpc>
                <a:spcPct val="110000"/>
              </a:lnSpc>
              <a:spcBef>
                <a:spcPts val="5"/>
              </a:spcBef>
            </a:pPr>
            <a:r>
              <a:rPr sz="2400" spc="-20" dirty="0">
                <a:latin typeface="Arial"/>
                <a:cs typeface="Arial"/>
              </a:rPr>
              <a:t>ResultSet.TYPE_FORWARD_ONLY  </a:t>
            </a:r>
            <a:r>
              <a:rPr sz="2400" spc="-5" dirty="0">
                <a:latin typeface="Arial"/>
                <a:cs typeface="Arial"/>
              </a:rPr>
              <a:t>ResultSet.TYPE_SCROLL_SENSITIVE  ResultSet.TYPE_SCROLL_INSENSITIVE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Arial"/>
                <a:cs typeface="Arial"/>
              </a:rPr>
              <a:t>Mode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==</a:t>
            </a:r>
            <a:endParaRPr sz="2400">
              <a:latin typeface="Arial"/>
              <a:cs typeface="Arial"/>
            </a:endParaRPr>
          </a:p>
          <a:p>
            <a:pPr marL="927100" marR="1076325">
              <a:lnSpc>
                <a:spcPct val="110000"/>
              </a:lnSpc>
            </a:pPr>
            <a:r>
              <a:rPr sz="2400" spc="-15" dirty="0">
                <a:latin typeface="Arial"/>
                <a:cs typeface="Arial"/>
              </a:rPr>
              <a:t>ResultSet.CONCUR_READ_ONLY  </a:t>
            </a:r>
            <a:r>
              <a:rPr sz="2400" spc="-20" dirty="0">
                <a:latin typeface="Arial"/>
                <a:cs typeface="Arial"/>
              </a:rPr>
              <a:t>ResultSet.CONCUR_UPDATABLE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35940" y="54864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Le type permet d’indiquer si on est sensible à l’ordre, le mode permet d’indiquer si le </a:t>
            </a:r>
            <a:r>
              <a:rPr lang="fr-FR" sz="2400" dirty="0" err="1" smtClean="0"/>
              <a:t>ResultSet</a:t>
            </a:r>
            <a:r>
              <a:rPr lang="fr-FR" sz="2400" dirty="0" smtClean="0"/>
              <a:t> est modifiable en cours de lecture ou non</a:t>
            </a:r>
            <a:endParaRPr lang="fr-FR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7186" y="483234"/>
            <a:ext cx="73279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Modifier le résultat ou la</a:t>
            </a:r>
            <a:r>
              <a:rPr spc="-95" dirty="0"/>
              <a:t> </a:t>
            </a:r>
            <a:r>
              <a:rPr dirty="0"/>
              <a:t>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003"/>
            <a:ext cx="8028305" cy="481478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Se positionne sur le </a:t>
            </a:r>
            <a:r>
              <a:rPr sz="2800" dirty="0">
                <a:latin typeface="Arial"/>
                <a:cs typeface="Arial"/>
              </a:rPr>
              <a:t>premier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enregistrement</a:t>
            </a: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rsUsers.first();</a:t>
            </a: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Ou avancer jusqu’à </a:t>
            </a:r>
            <a:r>
              <a:rPr sz="2800" spc="-5" dirty="0" err="1">
                <a:latin typeface="Arial"/>
                <a:cs typeface="Arial"/>
              </a:rPr>
              <a:t>l’élément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voulu</a:t>
            </a:r>
            <a:r>
              <a:rPr lang="fr-FR" sz="2800" spc="-5" dirty="0" smtClean="0">
                <a:latin typeface="Arial"/>
                <a:cs typeface="Arial"/>
              </a:rPr>
              <a:t> </a:t>
            </a:r>
            <a:r>
              <a:rPr lang="fr-FR" sz="2800" spc="-5" dirty="0" err="1" smtClean="0">
                <a:latin typeface="Arial"/>
                <a:cs typeface="Arial"/>
              </a:rPr>
              <a:t>rsUsers.next</a:t>
            </a:r>
            <a:r>
              <a:rPr lang="fr-FR" sz="2800" spc="-5" dirty="0" smtClean="0">
                <a:latin typeface="Arial"/>
                <a:cs typeface="Arial"/>
              </a:rPr>
              <a:t>()</a:t>
            </a: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har char="•"/>
              <a:tabLst>
                <a:tab pos="355600" algn="l"/>
                <a:tab pos="356235" algn="l"/>
              </a:tabLst>
            </a:pP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Modifie la </a:t>
            </a:r>
            <a:r>
              <a:rPr sz="2800" dirty="0">
                <a:latin typeface="Arial"/>
                <a:cs typeface="Arial"/>
              </a:rPr>
              <a:t>valeur du </a:t>
            </a:r>
            <a:r>
              <a:rPr sz="2800" spc="-5" dirty="0">
                <a:latin typeface="Arial"/>
                <a:cs typeface="Arial"/>
              </a:rPr>
              <a:t>Password </a:t>
            </a:r>
            <a:r>
              <a:rPr sz="2800" dirty="0">
                <a:latin typeface="Arial"/>
                <a:cs typeface="Arial"/>
              </a:rPr>
              <a:t>dans </a:t>
            </a:r>
            <a:r>
              <a:rPr sz="2800" spc="-5" dirty="0">
                <a:latin typeface="Arial"/>
                <a:cs typeface="Arial"/>
              </a:rPr>
              <a:t>le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résultat</a:t>
            </a: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rsUsers.updateString("Password",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"toto");</a:t>
            </a:r>
          </a:p>
          <a:p>
            <a:pPr marL="355600" marR="508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Pour </a:t>
            </a:r>
            <a:r>
              <a:rPr sz="2800" dirty="0">
                <a:latin typeface="Arial"/>
                <a:cs typeface="Arial"/>
              </a:rPr>
              <a:t>appliquer </a:t>
            </a:r>
            <a:r>
              <a:rPr sz="2800" spc="-5" dirty="0">
                <a:latin typeface="Arial"/>
                <a:cs typeface="Arial"/>
              </a:rPr>
              <a:t>les </a:t>
            </a:r>
            <a:r>
              <a:rPr sz="2800" dirty="0">
                <a:latin typeface="Arial"/>
                <a:cs typeface="Arial"/>
              </a:rPr>
              <a:t>modifications dans </a:t>
            </a: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base </a:t>
            </a:r>
            <a:r>
              <a:rPr sz="2800" spc="-5" dirty="0">
                <a:latin typeface="Arial"/>
                <a:cs typeface="Arial"/>
              </a:rPr>
              <a:t>de  </a:t>
            </a:r>
            <a:r>
              <a:rPr sz="2800" dirty="0">
                <a:latin typeface="Arial"/>
                <a:cs typeface="Arial"/>
              </a:rPr>
              <a:t>données:</a:t>
            </a: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rsUsers.updateRow();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152" y="483234"/>
            <a:ext cx="44126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Autres</a:t>
            </a:r>
            <a:r>
              <a:rPr spc="-40" dirty="0"/>
              <a:t> </a:t>
            </a:r>
            <a:r>
              <a:rPr dirty="0"/>
              <a:t>opérations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4805"/>
            <a:ext cx="7343775" cy="4326441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355600" algn="l"/>
                <a:tab pos="356235" algn="l"/>
              </a:tabLst>
            </a:pPr>
            <a:r>
              <a:rPr lang="fr-FR" sz="2400" dirty="0" smtClean="0">
                <a:latin typeface="Arial"/>
                <a:cs typeface="Arial"/>
              </a:rPr>
              <a:t>D’autres opérations existent :</a:t>
            </a: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355600" algn="l"/>
                <a:tab pos="356235" algn="l"/>
              </a:tabLst>
            </a:pPr>
            <a:endParaRPr lang="fr-FR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sz="2400" dirty="0" err="1" smtClean="0">
                <a:latin typeface="Arial"/>
                <a:cs typeface="Arial"/>
              </a:rPr>
              <a:t>Exécuter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 requêtes SQL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pré-compilées</a:t>
            </a:r>
          </a:p>
          <a:p>
            <a:pPr marL="927100" lvl="2">
              <a:spcBef>
                <a:spcPts val="480"/>
              </a:spcBef>
            </a:pPr>
            <a:r>
              <a:rPr sz="2400" dirty="0">
                <a:latin typeface="Arial"/>
                <a:cs typeface="Arial"/>
              </a:rPr>
              <a:t>java.sql.PreparedStatement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Exécuter des procédures stockées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java.sql.CallableStatement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Utiliser des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transactions</a:t>
            </a:r>
          </a:p>
          <a:p>
            <a:pPr marL="12700" marR="1506855">
              <a:lnSpc>
                <a:spcPct val="12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Accéder aux méta-données (schéma) de la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base  java.sql.DatabaseMetaData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Manipuler des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BLOBs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7388" y="214376"/>
            <a:ext cx="35871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JDBC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spc="-5" dirty="0"/>
              <a:t>Quelques notions </a:t>
            </a:r>
            <a:r>
              <a:rPr sz="2400" dirty="0"/>
              <a:t>de</a:t>
            </a:r>
            <a:r>
              <a:rPr sz="2400" spc="-10" dirty="0"/>
              <a:t> </a:t>
            </a:r>
            <a:r>
              <a:rPr sz="2400" dirty="0"/>
              <a:t>Meta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28600" y="3852883"/>
            <a:ext cx="6768083" cy="2232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065" y="946150"/>
            <a:ext cx="8476615" cy="4965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57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Données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(Metadata)</a:t>
            </a: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Les </a:t>
            </a:r>
            <a:r>
              <a:rPr sz="1800" spc="-5" dirty="0">
                <a:latin typeface="Arial"/>
                <a:cs typeface="Arial"/>
              </a:rPr>
              <a:t>meta </a:t>
            </a:r>
            <a:r>
              <a:rPr sz="1800" spc="-10" dirty="0">
                <a:latin typeface="Arial"/>
                <a:cs typeface="Arial"/>
              </a:rPr>
              <a:t>données </a:t>
            </a:r>
            <a:r>
              <a:rPr sz="1800" spc="-5" dirty="0">
                <a:latin typeface="Arial"/>
                <a:cs typeface="Arial"/>
              </a:rPr>
              <a:t>sont </a:t>
            </a:r>
            <a:r>
              <a:rPr sz="1800" spc="-10" dirty="0">
                <a:latin typeface="Arial"/>
                <a:cs typeface="Arial"/>
              </a:rPr>
              <a:t>des données </a:t>
            </a:r>
            <a:r>
              <a:rPr sz="1800" spc="-5" dirty="0">
                <a:latin typeface="Arial"/>
                <a:cs typeface="Arial"/>
              </a:rPr>
              <a:t>sur les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données</a:t>
            </a:r>
            <a:r>
              <a:rPr sz="1800" spc="-10" dirty="0" smtClean="0">
                <a:latin typeface="Arial"/>
                <a:cs typeface="Arial"/>
              </a:rPr>
              <a:t>.</a:t>
            </a:r>
            <a:r>
              <a:rPr lang="fr-FR" sz="1800" spc="-10" dirty="0" smtClean="0">
                <a:latin typeface="Arial"/>
                <a:cs typeface="Arial"/>
              </a:rPr>
              <a:t> Par exemple, quels sont les noms des colonnes de vos tables, quel est le type associé ?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eriod"/>
            </a:pPr>
            <a:endParaRPr sz="1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Chaque ResultSet possède </a:t>
            </a:r>
            <a:r>
              <a:rPr sz="1800" dirty="0">
                <a:latin typeface="Arial"/>
                <a:cs typeface="Arial"/>
              </a:rPr>
              <a:t>ses </a:t>
            </a:r>
            <a:r>
              <a:rPr sz="1800" spc="-5" dirty="0">
                <a:latin typeface="Arial"/>
                <a:cs typeface="Arial"/>
              </a:rPr>
              <a:t>propres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MetaDonnées.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eriod"/>
            </a:pPr>
            <a:endParaRPr sz="1850" dirty="0">
              <a:latin typeface="Times New Roman"/>
              <a:cs typeface="Times New Roman"/>
            </a:endParaRPr>
          </a:p>
          <a:p>
            <a:pPr marL="355600" marR="98996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Elles sont utilisées pour obtenir les noms des colonnes dans un  ResultSet ainsi </a:t>
            </a:r>
            <a:r>
              <a:rPr sz="1800" spc="-10" dirty="0">
                <a:latin typeface="Arial"/>
                <a:cs typeface="Arial"/>
              </a:rPr>
              <a:t>que </a:t>
            </a:r>
            <a:r>
              <a:rPr sz="1800" dirty="0">
                <a:latin typeface="Arial"/>
                <a:cs typeface="Arial"/>
              </a:rPr>
              <a:t>le </a:t>
            </a:r>
            <a:r>
              <a:rPr sz="1800" spc="-10" dirty="0">
                <a:latin typeface="Arial"/>
                <a:cs typeface="Arial"/>
              </a:rPr>
              <a:t>type des données qui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5" dirty="0">
                <a:latin typeface="Arial"/>
                <a:cs typeface="Arial"/>
              </a:rPr>
              <a:t>trouvent </a:t>
            </a:r>
            <a:r>
              <a:rPr sz="1800" spc="-10" dirty="0">
                <a:latin typeface="Arial"/>
                <a:cs typeface="Arial"/>
              </a:rPr>
              <a:t>dans </a:t>
            </a:r>
            <a:r>
              <a:rPr sz="1800" spc="-5" dirty="0">
                <a:latin typeface="Arial"/>
                <a:cs typeface="Arial"/>
              </a:rPr>
              <a:t>chacune  d'elles.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6970395" marR="41275" indent="635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Obtenir les  </a:t>
            </a:r>
            <a:r>
              <a:rPr sz="1800" dirty="0">
                <a:latin typeface="Arial"/>
                <a:cs typeface="Arial"/>
              </a:rPr>
              <a:t>met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10" dirty="0">
                <a:latin typeface="Arial"/>
                <a:cs typeface="Arial"/>
              </a:rPr>
              <a:t>données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R="207010" algn="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Utiliser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les</a:t>
            </a:r>
            <a:endParaRPr sz="18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met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10" dirty="0">
                <a:latin typeface="Arial"/>
                <a:cs typeface="Arial"/>
              </a:rPr>
              <a:t>données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0800" y="4740613"/>
            <a:ext cx="935990" cy="228600"/>
          </a:xfrm>
          <a:custGeom>
            <a:avLst/>
            <a:gdLst/>
            <a:ahLst/>
            <a:cxnLst/>
            <a:rect l="l" t="t" r="r" b="b"/>
            <a:pathLst>
              <a:path w="93599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93599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935990" h="228600">
                <a:moveTo>
                  <a:pt x="935735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935735" y="152400"/>
                </a:lnTo>
                <a:lnTo>
                  <a:pt x="935735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9696" y="5326112"/>
            <a:ext cx="935990" cy="228600"/>
          </a:xfrm>
          <a:custGeom>
            <a:avLst/>
            <a:gdLst/>
            <a:ahLst/>
            <a:cxnLst/>
            <a:rect l="l" t="t" r="r" b="b"/>
            <a:pathLst>
              <a:path w="935990" h="228600">
                <a:moveTo>
                  <a:pt x="228600" y="0"/>
                </a:moveTo>
                <a:lnTo>
                  <a:pt x="0" y="114299"/>
                </a:lnTo>
                <a:lnTo>
                  <a:pt x="228600" y="228599"/>
                </a:lnTo>
                <a:lnTo>
                  <a:pt x="228600" y="152399"/>
                </a:lnTo>
                <a:lnTo>
                  <a:pt x="190500" y="152399"/>
                </a:lnTo>
                <a:lnTo>
                  <a:pt x="190500" y="76199"/>
                </a:lnTo>
                <a:lnTo>
                  <a:pt x="228600" y="76199"/>
                </a:lnTo>
                <a:lnTo>
                  <a:pt x="228600" y="0"/>
                </a:lnTo>
                <a:close/>
              </a:path>
              <a:path w="935990" h="228600">
                <a:moveTo>
                  <a:pt x="228600" y="76199"/>
                </a:moveTo>
                <a:lnTo>
                  <a:pt x="190500" y="76199"/>
                </a:lnTo>
                <a:lnTo>
                  <a:pt x="190500" y="152399"/>
                </a:lnTo>
                <a:lnTo>
                  <a:pt x="228600" y="152399"/>
                </a:lnTo>
                <a:lnTo>
                  <a:pt x="228600" y="76199"/>
                </a:lnTo>
                <a:close/>
              </a:path>
              <a:path w="935990" h="228600">
                <a:moveTo>
                  <a:pt x="935735" y="76199"/>
                </a:moveTo>
                <a:lnTo>
                  <a:pt x="228600" y="76199"/>
                </a:lnTo>
                <a:lnTo>
                  <a:pt x="228600" y="152399"/>
                </a:lnTo>
                <a:lnTo>
                  <a:pt x="935735" y="152399"/>
                </a:lnTo>
                <a:lnTo>
                  <a:pt x="935735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9794" y="6259474"/>
            <a:ext cx="673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Les méta données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sont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stockées dans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un</a:t>
            </a:r>
            <a:r>
              <a:rPr sz="1800" b="1" i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ResultSetMetaData.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38" y="2016378"/>
            <a:ext cx="8004862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String anSQLquery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"SELECT *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10" dirty="0">
                <a:latin typeface="Arial"/>
                <a:cs typeface="Arial"/>
              </a:rPr>
              <a:t>employe </a:t>
            </a:r>
            <a:r>
              <a:rPr sz="2400" dirty="0">
                <a:latin typeface="Arial"/>
                <a:cs typeface="Arial"/>
              </a:rPr>
              <a:t>WHERE </a:t>
            </a:r>
            <a:r>
              <a:rPr sz="2400" spc="-5" dirty="0">
                <a:latin typeface="Arial"/>
                <a:cs typeface="Arial"/>
              </a:rPr>
              <a:t>age </a:t>
            </a:r>
            <a:r>
              <a:rPr sz="2400" dirty="0">
                <a:latin typeface="Arial"/>
                <a:cs typeface="Arial"/>
              </a:rPr>
              <a:t>&gt; </a:t>
            </a:r>
            <a:r>
              <a:rPr sz="2400" spc="-5" dirty="0">
                <a:latin typeface="Arial"/>
                <a:cs typeface="Arial"/>
              </a:rPr>
              <a:t>?  ";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B050"/>
                </a:solidFill>
                <a:latin typeface="Arial"/>
                <a:cs typeface="Arial"/>
              </a:rPr>
              <a:t>// </a:t>
            </a:r>
            <a:r>
              <a:rPr sz="2400" spc="-5" dirty="0">
                <a:solidFill>
                  <a:srgbClr val="00B050"/>
                </a:solidFill>
                <a:latin typeface="Arial"/>
                <a:cs typeface="Arial"/>
              </a:rPr>
              <a:t>Création d'un PreparedStatement</a:t>
            </a:r>
            <a:endParaRPr sz="2400" dirty="0">
              <a:solidFill>
                <a:srgbClr val="00B05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PreparedStatement </a:t>
            </a:r>
            <a:r>
              <a:rPr sz="2400" dirty="0">
                <a:latin typeface="Arial"/>
                <a:cs typeface="Arial"/>
              </a:rPr>
              <a:t>pst = </a:t>
            </a:r>
            <a:r>
              <a:rPr sz="2400" spc="-5" dirty="0">
                <a:latin typeface="Arial"/>
                <a:cs typeface="Arial"/>
              </a:rPr>
              <a:t>conn.prepareStatement(anSQLquery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);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B050"/>
                </a:solidFill>
                <a:latin typeface="Arial"/>
                <a:cs typeface="Arial"/>
              </a:rPr>
              <a:t>// =&gt; </a:t>
            </a:r>
            <a:r>
              <a:rPr sz="2400" spc="-5" dirty="0">
                <a:solidFill>
                  <a:srgbClr val="00B050"/>
                </a:solidFill>
                <a:latin typeface="Arial"/>
                <a:cs typeface="Arial"/>
              </a:rPr>
              <a:t>requête </a:t>
            </a:r>
            <a:r>
              <a:rPr sz="2400" dirty="0">
                <a:solidFill>
                  <a:srgbClr val="00B050"/>
                </a:solidFill>
                <a:latin typeface="Arial"/>
                <a:cs typeface="Arial"/>
              </a:rPr>
              <a:t>SQL </a:t>
            </a:r>
            <a:r>
              <a:rPr sz="2400" spc="-5" dirty="0">
                <a:solidFill>
                  <a:srgbClr val="00B050"/>
                </a:solidFill>
                <a:latin typeface="Arial"/>
                <a:cs typeface="Arial"/>
              </a:rPr>
              <a:t>compilée par le</a:t>
            </a:r>
            <a:r>
              <a:rPr sz="2400" spc="-7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B050"/>
                </a:solidFill>
                <a:latin typeface="Arial"/>
                <a:cs typeface="Arial"/>
              </a:rPr>
              <a:t>SGBD</a:t>
            </a:r>
          </a:p>
          <a:p>
            <a:pPr marL="12700" marR="2790190">
              <a:lnSpc>
                <a:spcPct val="100000"/>
              </a:lnSpc>
            </a:pPr>
            <a:r>
              <a:rPr sz="2400" dirty="0">
                <a:solidFill>
                  <a:srgbClr val="00B050"/>
                </a:solidFill>
                <a:latin typeface="Arial"/>
                <a:cs typeface="Arial"/>
              </a:rPr>
              <a:t>// </a:t>
            </a:r>
            <a:r>
              <a:rPr sz="2400" spc="-5" dirty="0">
                <a:solidFill>
                  <a:srgbClr val="00B050"/>
                </a:solidFill>
                <a:latin typeface="Arial"/>
                <a:cs typeface="Arial"/>
              </a:rPr>
              <a:t>Passage des paramètres par setXXX  </a:t>
            </a:r>
            <a:r>
              <a:rPr sz="2400" dirty="0">
                <a:latin typeface="Arial"/>
                <a:cs typeface="Arial"/>
              </a:rPr>
              <a:t>pst.setInt(1, </a:t>
            </a:r>
            <a:r>
              <a:rPr sz="2400" spc="-5" dirty="0">
                <a:latin typeface="Arial"/>
                <a:cs typeface="Arial"/>
              </a:rPr>
              <a:t>55); </a:t>
            </a:r>
            <a:r>
              <a:rPr sz="2400" dirty="0">
                <a:latin typeface="Arial"/>
                <a:cs typeface="Arial"/>
              </a:rPr>
              <a:t>// =&gt; </a:t>
            </a:r>
            <a:r>
              <a:rPr sz="2400" spc="-5" dirty="0">
                <a:latin typeface="Arial"/>
                <a:cs typeface="Arial"/>
              </a:rPr>
              <a:t>age </a:t>
            </a:r>
            <a:r>
              <a:rPr sz="2400" dirty="0">
                <a:latin typeface="Arial"/>
                <a:cs typeface="Arial"/>
              </a:rPr>
              <a:t>&gt;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55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B050"/>
                </a:solidFill>
                <a:latin typeface="Arial"/>
                <a:cs typeface="Arial"/>
              </a:rPr>
              <a:t>//Exécution de la</a:t>
            </a:r>
            <a:r>
              <a:rPr sz="24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Arial"/>
                <a:cs typeface="Arial"/>
              </a:rPr>
              <a:t>requête</a:t>
            </a:r>
            <a:endParaRPr sz="24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5776" y="292734"/>
            <a:ext cx="50939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Requetes</a:t>
            </a:r>
            <a:r>
              <a:rPr spc="-65" dirty="0"/>
              <a:t> </a:t>
            </a:r>
            <a:r>
              <a:rPr dirty="0"/>
              <a:t>préparées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6842" y="483234"/>
            <a:ext cx="3289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Intermédiaire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003"/>
            <a:ext cx="7971790" cy="5343129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JDBC: Java </a:t>
            </a:r>
            <a:r>
              <a:rPr sz="2800" dirty="0">
                <a:latin typeface="Arial"/>
                <a:cs typeface="Arial"/>
              </a:rPr>
              <a:t>database connectivity</a:t>
            </a:r>
          </a:p>
          <a:p>
            <a:pPr marL="756285" marR="5080" lvl="1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Cette API </a:t>
            </a:r>
            <a:r>
              <a:rPr lang="fr-FR" sz="2400" spc="-5" dirty="0" smtClean="0">
                <a:latin typeface="Arial"/>
                <a:cs typeface="Arial"/>
              </a:rPr>
              <a:t>a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lang="fr-FR" sz="2400" dirty="0" smtClean="0">
                <a:latin typeface="Arial"/>
                <a:cs typeface="Arial"/>
              </a:rPr>
              <a:t>été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développée par SUN pour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permettre  </a:t>
            </a:r>
            <a:r>
              <a:rPr sz="2400" spc="-5" dirty="0">
                <a:latin typeface="Arial"/>
                <a:cs typeface="Arial"/>
              </a:rPr>
              <a:t>à des applications Java d'accéder à des bases de  données relationnelles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quelconques</a:t>
            </a:r>
            <a:r>
              <a:rPr sz="2400" spc="-5" dirty="0" smtClean="0">
                <a:latin typeface="Arial"/>
                <a:cs typeface="Arial"/>
              </a:rPr>
              <a:t>.</a:t>
            </a:r>
            <a:r>
              <a:rPr lang="fr-FR" sz="2400" spc="-5" dirty="0" smtClean="0">
                <a:latin typeface="Arial"/>
                <a:cs typeface="Arial"/>
              </a:rPr>
              <a:t> C’est donc juste une librairie intermédiaire ( contenant dans un .jar )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Les </a:t>
            </a:r>
            <a:r>
              <a:rPr sz="2800" dirty="0">
                <a:latin typeface="Arial"/>
                <a:cs typeface="Arial"/>
              </a:rPr>
              <a:t>étapes </a:t>
            </a:r>
            <a:r>
              <a:rPr sz="2800" spc="-5" dirty="0">
                <a:latin typeface="Arial"/>
                <a:cs typeface="Arial"/>
              </a:rPr>
              <a:t>principales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Se connecter à une base de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 err="1" smtClean="0">
                <a:latin typeface="Arial"/>
                <a:cs typeface="Arial"/>
              </a:rPr>
              <a:t>données</a:t>
            </a:r>
            <a:endParaRPr lang="fr-FR" sz="2400" spc="-5" dirty="0" smtClean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fr-FR" sz="2400" spc="-5" dirty="0" smtClean="0">
                <a:latin typeface="Arial"/>
                <a:cs typeface="Arial"/>
              </a:rPr>
              <a:t>Créer un état / </a:t>
            </a:r>
            <a:r>
              <a:rPr lang="fr-FR" sz="2400" spc="-5" dirty="0" err="1" smtClean="0">
                <a:latin typeface="Arial"/>
                <a:cs typeface="Arial"/>
              </a:rPr>
              <a:t>statement</a:t>
            </a:r>
            <a:r>
              <a:rPr lang="fr-FR" sz="2400" spc="-5" dirty="0" smtClean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Envoyer une requête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SQL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Manipuler le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résultat</a:t>
            </a:r>
          </a:p>
          <a:p>
            <a:pPr marL="355600" marR="664845" indent="-342900">
              <a:lnSpc>
                <a:spcPct val="100000"/>
              </a:lnSpc>
              <a:spcBef>
                <a:spcPts val="66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 smtClean="0">
                <a:latin typeface="Arial"/>
                <a:cs typeface="Arial"/>
              </a:rPr>
              <a:t>JDBC</a:t>
            </a:r>
            <a:r>
              <a:rPr lang="fr-FR" sz="2400" spc="-5" dirty="0" smtClean="0">
                <a:latin typeface="Arial"/>
                <a:cs typeface="Arial"/>
              </a:rPr>
              <a:t> est un </a:t>
            </a:r>
            <a:r>
              <a:rPr sz="2400" dirty="0" smtClean="0">
                <a:latin typeface="Arial"/>
                <a:cs typeface="Arial"/>
              </a:rPr>
              <a:t>driver </a:t>
            </a:r>
            <a:r>
              <a:rPr sz="2400" dirty="0">
                <a:latin typeface="Arial"/>
                <a:cs typeface="Arial"/>
              </a:rPr>
              <a:t>(pilot) fournissant </a:t>
            </a:r>
            <a:r>
              <a:rPr sz="2400" spc="-5" dirty="0">
                <a:latin typeface="Arial"/>
                <a:cs typeface="Arial"/>
              </a:rPr>
              <a:t>des outils  </a:t>
            </a:r>
            <a:r>
              <a:rPr sz="2400" dirty="0">
                <a:latin typeface="Arial"/>
                <a:cs typeface="Arial"/>
              </a:rPr>
              <a:t>pour ces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fonctions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715" y="1484375"/>
            <a:ext cx="2016760" cy="2376170"/>
          </a:xfrm>
          <a:custGeom>
            <a:avLst/>
            <a:gdLst/>
            <a:ahLst/>
            <a:cxnLst/>
            <a:rect l="l" t="t" r="r" b="b"/>
            <a:pathLst>
              <a:path w="2016760" h="2376170">
                <a:moveTo>
                  <a:pt x="1680210" y="0"/>
                </a:moveTo>
                <a:lnTo>
                  <a:pt x="336042" y="0"/>
                </a:lnTo>
                <a:lnTo>
                  <a:pt x="286385" y="3644"/>
                </a:lnTo>
                <a:lnTo>
                  <a:pt x="238990" y="14231"/>
                </a:lnTo>
                <a:lnTo>
                  <a:pt x="194377" y="31239"/>
                </a:lnTo>
                <a:lnTo>
                  <a:pt x="153066" y="54149"/>
                </a:lnTo>
                <a:lnTo>
                  <a:pt x="115576" y="82440"/>
                </a:lnTo>
                <a:lnTo>
                  <a:pt x="82427" y="115591"/>
                </a:lnTo>
                <a:lnTo>
                  <a:pt x="54139" y="153082"/>
                </a:lnTo>
                <a:lnTo>
                  <a:pt x="31233" y="194394"/>
                </a:lnTo>
                <a:lnTo>
                  <a:pt x="14228" y="239004"/>
                </a:lnTo>
                <a:lnTo>
                  <a:pt x="3643" y="286394"/>
                </a:lnTo>
                <a:lnTo>
                  <a:pt x="0" y="336041"/>
                </a:lnTo>
                <a:lnTo>
                  <a:pt x="0" y="2039874"/>
                </a:lnTo>
                <a:lnTo>
                  <a:pt x="3643" y="2089521"/>
                </a:lnTo>
                <a:lnTo>
                  <a:pt x="14228" y="2136911"/>
                </a:lnTo>
                <a:lnTo>
                  <a:pt x="31233" y="2181521"/>
                </a:lnTo>
                <a:lnTo>
                  <a:pt x="54139" y="2222833"/>
                </a:lnTo>
                <a:lnTo>
                  <a:pt x="82427" y="2260324"/>
                </a:lnTo>
                <a:lnTo>
                  <a:pt x="115576" y="2293475"/>
                </a:lnTo>
                <a:lnTo>
                  <a:pt x="153066" y="2321766"/>
                </a:lnTo>
                <a:lnTo>
                  <a:pt x="194377" y="2344676"/>
                </a:lnTo>
                <a:lnTo>
                  <a:pt x="238990" y="2361684"/>
                </a:lnTo>
                <a:lnTo>
                  <a:pt x="286385" y="2372271"/>
                </a:lnTo>
                <a:lnTo>
                  <a:pt x="336042" y="2375916"/>
                </a:lnTo>
                <a:lnTo>
                  <a:pt x="1680210" y="2375916"/>
                </a:lnTo>
                <a:lnTo>
                  <a:pt x="1729857" y="2372271"/>
                </a:lnTo>
                <a:lnTo>
                  <a:pt x="1777247" y="2361684"/>
                </a:lnTo>
                <a:lnTo>
                  <a:pt x="1821857" y="2344676"/>
                </a:lnTo>
                <a:lnTo>
                  <a:pt x="1863169" y="2321766"/>
                </a:lnTo>
                <a:lnTo>
                  <a:pt x="1900660" y="2293475"/>
                </a:lnTo>
                <a:lnTo>
                  <a:pt x="1933811" y="2260324"/>
                </a:lnTo>
                <a:lnTo>
                  <a:pt x="1962102" y="2222833"/>
                </a:lnTo>
                <a:lnTo>
                  <a:pt x="1985012" y="2181521"/>
                </a:lnTo>
                <a:lnTo>
                  <a:pt x="2002020" y="2136911"/>
                </a:lnTo>
                <a:lnTo>
                  <a:pt x="2012607" y="2089521"/>
                </a:lnTo>
                <a:lnTo>
                  <a:pt x="2016252" y="2039874"/>
                </a:lnTo>
                <a:lnTo>
                  <a:pt x="2016252" y="336041"/>
                </a:lnTo>
                <a:lnTo>
                  <a:pt x="2012607" y="286394"/>
                </a:lnTo>
                <a:lnTo>
                  <a:pt x="2002020" y="239004"/>
                </a:lnTo>
                <a:lnTo>
                  <a:pt x="1985012" y="194394"/>
                </a:lnTo>
                <a:lnTo>
                  <a:pt x="1962102" y="153082"/>
                </a:lnTo>
                <a:lnTo>
                  <a:pt x="1933811" y="115591"/>
                </a:lnTo>
                <a:lnTo>
                  <a:pt x="1900660" y="82440"/>
                </a:lnTo>
                <a:lnTo>
                  <a:pt x="1863169" y="54149"/>
                </a:lnTo>
                <a:lnTo>
                  <a:pt x="1821857" y="31239"/>
                </a:lnTo>
                <a:lnTo>
                  <a:pt x="1777247" y="14231"/>
                </a:lnTo>
                <a:lnTo>
                  <a:pt x="1729857" y="3644"/>
                </a:lnTo>
                <a:lnTo>
                  <a:pt x="168021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4715" y="1484375"/>
            <a:ext cx="2016760" cy="2376170"/>
          </a:xfrm>
          <a:custGeom>
            <a:avLst/>
            <a:gdLst/>
            <a:ahLst/>
            <a:cxnLst/>
            <a:rect l="l" t="t" r="r" b="b"/>
            <a:pathLst>
              <a:path w="2016760" h="2376170">
                <a:moveTo>
                  <a:pt x="0" y="336041"/>
                </a:moveTo>
                <a:lnTo>
                  <a:pt x="3643" y="286394"/>
                </a:lnTo>
                <a:lnTo>
                  <a:pt x="14228" y="239004"/>
                </a:lnTo>
                <a:lnTo>
                  <a:pt x="31233" y="194394"/>
                </a:lnTo>
                <a:lnTo>
                  <a:pt x="54139" y="153082"/>
                </a:lnTo>
                <a:lnTo>
                  <a:pt x="82427" y="115591"/>
                </a:lnTo>
                <a:lnTo>
                  <a:pt x="115576" y="82440"/>
                </a:lnTo>
                <a:lnTo>
                  <a:pt x="153066" y="54149"/>
                </a:lnTo>
                <a:lnTo>
                  <a:pt x="194377" y="31239"/>
                </a:lnTo>
                <a:lnTo>
                  <a:pt x="238990" y="14231"/>
                </a:lnTo>
                <a:lnTo>
                  <a:pt x="286385" y="3644"/>
                </a:lnTo>
                <a:lnTo>
                  <a:pt x="336042" y="0"/>
                </a:lnTo>
                <a:lnTo>
                  <a:pt x="1680210" y="0"/>
                </a:lnTo>
                <a:lnTo>
                  <a:pt x="1729857" y="3644"/>
                </a:lnTo>
                <a:lnTo>
                  <a:pt x="1777247" y="14231"/>
                </a:lnTo>
                <a:lnTo>
                  <a:pt x="1821857" y="31239"/>
                </a:lnTo>
                <a:lnTo>
                  <a:pt x="1863169" y="54149"/>
                </a:lnTo>
                <a:lnTo>
                  <a:pt x="1900660" y="82440"/>
                </a:lnTo>
                <a:lnTo>
                  <a:pt x="1933811" y="115591"/>
                </a:lnTo>
                <a:lnTo>
                  <a:pt x="1962102" y="153082"/>
                </a:lnTo>
                <a:lnTo>
                  <a:pt x="1985012" y="194394"/>
                </a:lnTo>
                <a:lnTo>
                  <a:pt x="2002020" y="239004"/>
                </a:lnTo>
                <a:lnTo>
                  <a:pt x="2012607" y="286394"/>
                </a:lnTo>
                <a:lnTo>
                  <a:pt x="2016252" y="336041"/>
                </a:lnTo>
                <a:lnTo>
                  <a:pt x="2016252" y="2039874"/>
                </a:lnTo>
                <a:lnTo>
                  <a:pt x="2012607" y="2089521"/>
                </a:lnTo>
                <a:lnTo>
                  <a:pt x="2002020" y="2136911"/>
                </a:lnTo>
                <a:lnTo>
                  <a:pt x="1985012" y="2181521"/>
                </a:lnTo>
                <a:lnTo>
                  <a:pt x="1962102" y="2222833"/>
                </a:lnTo>
                <a:lnTo>
                  <a:pt x="1933811" y="2260324"/>
                </a:lnTo>
                <a:lnTo>
                  <a:pt x="1900660" y="2293475"/>
                </a:lnTo>
                <a:lnTo>
                  <a:pt x="1863169" y="2321766"/>
                </a:lnTo>
                <a:lnTo>
                  <a:pt x="1821857" y="2344676"/>
                </a:lnTo>
                <a:lnTo>
                  <a:pt x="1777247" y="2361684"/>
                </a:lnTo>
                <a:lnTo>
                  <a:pt x="1729857" y="2372271"/>
                </a:lnTo>
                <a:lnTo>
                  <a:pt x="1680210" y="2375916"/>
                </a:lnTo>
                <a:lnTo>
                  <a:pt x="336042" y="2375916"/>
                </a:lnTo>
                <a:lnTo>
                  <a:pt x="286385" y="2372271"/>
                </a:lnTo>
                <a:lnTo>
                  <a:pt x="238990" y="2361684"/>
                </a:lnTo>
                <a:lnTo>
                  <a:pt x="194377" y="2344676"/>
                </a:lnTo>
                <a:lnTo>
                  <a:pt x="153066" y="2321766"/>
                </a:lnTo>
                <a:lnTo>
                  <a:pt x="115576" y="2293475"/>
                </a:lnTo>
                <a:lnTo>
                  <a:pt x="82427" y="2260324"/>
                </a:lnTo>
                <a:lnTo>
                  <a:pt x="54139" y="2222833"/>
                </a:lnTo>
                <a:lnTo>
                  <a:pt x="31233" y="2181521"/>
                </a:lnTo>
                <a:lnTo>
                  <a:pt x="14228" y="2136911"/>
                </a:lnTo>
                <a:lnTo>
                  <a:pt x="3643" y="2089521"/>
                </a:lnTo>
                <a:lnTo>
                  <a:pt x="0" y="2039874"/>
                </a:lnTo>
                <a:lnTo>
                  <a:pt x="0" y="33604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0201" y="2379979"/>
            <a:ext cx="1141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A</a:t>
            </a:r>
            <a:r>
              <a:rPr sz="1800" spc="-15" dirty="0"/>
              <a:t>p</a:t>
            </a:r>
            <a:r>
              <a:rPr sz="1800" spc="-5" dirty="0"/>
              <a:t>p</a:t>
            </a:r>
            <a:r>
              <a:rPr sz="1800" spc="-15" dirty="0"/>
              <a:t>l</a:t>
            </a:r>
            <a:r>
              <a:rPr sz="1800" spc="-5" dirty="0"/>
              <a:t>ic</a:t>
            </a:r>
            <a:r>
              <a:rPr sz="1800" spc="-15" dirty="0"/>
              <a:t>a</a:t>
            </a:r>
            <a:r>
              <a:rPr sz="1800" spc="-5" dirty="0"/>
              <a:t>tion</a:t>
            </a:r>
            <a:endParaRPr sz="1800"/>
          </a:p>
          <a:p>
            <a:pPr marL="66675" algn="ctr">
              <a:lnSpc>
                <a:spcPct val="100000"/>
              </a:lnSpc>
            </a:pPr>
            <a:r>
              <a:rPr sz="1800" spc="-70" dirty="0"/>
              <a:t>JAVA</a:t>
            </a:r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6155435" y="2060448"/>
            <a:ext cx="2665730" cy="360045"/>
          </a:xfrm>
          <a:custGeom>
            <a:avLst/>
            <a:gdLst/>
            <a:ahLst/>
            <a:cxnLst/>
            <a:rect l="l" t="t" r="r" b="b"/>
            <a:pathLst>
              <a:path w="2665729" h="360044">
                <a:moveTo>
                  <a:pt x="2665475" y="179959"/>
                </a:moveTo>
                <a:lnTo>
                  <a:pt x="2630279" y="221245"/>
                </a:lnTo>
                <a:lnTo>
                  <a:pt x="2587783" y="240687"/>
                </a:lnTo>
                <a:lnTo>
                  <a:pt x="2530022" y="259148"/>
                </a:lnTo>
                <a:lnTo>
                  <a:pt x="2457994" y="276493"/>
                </a:lnTo>
                <a:lnTo>
                  <a:pt x="2416943" y="284704"/>
                </a:lnTo>
                <a:lnTo>
                  <a:pt x="2372701" y="292586"/>
                </a:lnTo>
                <a:lnTo>
                  <a:pt x="2325392" y="300121"/>
                </a:lnTo>
                <a:lnTo>
                  <a:pt x="2275141" y="307292"/>
                </a:lnTo>
                <a:lnTo>
                  <a:pt x="2222074" y="314083"/>
                </a:lnTo>
                <a:lnTo>
                  <a:pt x="2166314" y="320476"/>
                </a:lnTo>
                <a:lnTo>
                  <a:pt x="2107988" y="326455"/>
                </a:lnTo>
                <a:lnTo>
                  <a:pt x="2047221" y="332003"/>
                </a:lnTo>
                <a:lnTo>
                  <a:pt x="1984136" y="337103"/>
                </a:lnTo>
                <a:lnTo>
                  <a:pt x="1918860" y="341737"/>
                </a:lnTo>
                <a:lnTo>
                  <a:pt x="1851517" y="345890"/>
                </a:lnTo>
                <a:lnTo>
                  <a:pt x="1782231" y="349544"/>
                </a:lnTo>
                <a:lnTo>
                  <a:pt x="1711129" y="352682"/>
                </a:lnTo>
                <a:lnTo>
                  <a:pt x="1638335" y="355287"/>
                </a:lnTo>
                <a:lnTo>
                  <a:pt x="1563974" y="357343"/>
                </a:lnTo>
                <a:lnTo>
                  <a:pt x="1488171" y="358833"/>
                </a:lnTo>
                <a:lnTo>
                  <a:pt x="1411050" y="359739"/>
                </a:lnTo>
                <a:lnTo>
                  <a:pt x="1332738" y="360044"/>
                </a:lnTo>
                <a:lnTo>
                  <a:pt x="1254425" y="359739"/>
                </a:lnTo>
                <a:lnTo>
                  <a:pt x="1177304" y="358833"/>
                </a:lnTo>
                <a:lnTo>
                  <a:pt x="1101501" y="357343"/>
                </a:lnTo>
                <a:lnTo>
                  <a:pt x="1027140" y="355287"/>
                </a:lnTo>
                <a:lnTo>
                  <a:pt x="954346" y="352682"/>
                </a:lnTo>
                <a:lnTo>
                  <a:pt x="883244" y="349544"/>
                </a:lnTo>
                <a:lnTo>
                  <a:pt x="813958" y="345890"/>
                </a:lnTo>
                <a:lnTo>
                  <a:pt x="746615" y="341737"/>
                </a:lnTo>
                <a:lnTo>
                  <a:pt x="681339" y="337103"/>
                </a:lnTo>
                <a:lnTo>
                  <a:pt x="618254" y="332003"/>
                </a:lnTo>
                <a:lnTo>
                  <a:pt x="557487" y="326455"/>
                </a:lnTo>
                <a:lnTo>
                  <a:pt x="499161" y="320476"/>
                </a:lnTo>
                <a:lnTo>
                  <a:pt x="443401" y="314083"/>
                </a:lnTo>
                <a:lnTo>
                  <a:pt x="390334" y="307292"/>
                </a:lnTo>
                <a:lnTo>
                  <a:pt x="340083" y="300121"/>
                </a:lnTo>
                <a:lnTo>
                  <a:pt x="292774" y="292586"/>
                </a:lnTo>
                <a:lnTo>
                  <a:pt x="248532" y="284704"/>
                </a:lnTo>
                <a:lnTo>
                  <a:pt x="207481" y="276493"/>
                </a:lnTo>
                <a:lnTo>
                  <a:pt x="169746" y="267968"/>
                </a:lnTo>
                <a:lnTo>
                  <a:pt x="104727" y="250049"/>
                </a:lnTo>
                <a:lnTo>
                  <a:pt x="54473" y="231080"/>
                </a:lnTo>
                <a:lnTo>
                  <a:pt x="19985" y="211198"/>
                </a:lnTo>
                <a:lnTo>
                  <a:pt x="0" y="179959"/>
                </a:lnTo>
                <a:lnTo>
                  <a:pt x="2262" y="169392"/>
                </a:lnTo>
                <a:lnTo>
                  <a:pt x="35196" y="138719"/>
                </a:lnTo>
                <a:lnTo>
                  <a:pt x="77692" y="119295"/>
                </a:lnTo>
                <a:lnTo>
                  <a:pt x="135453" y="100850"/>
                </a:lnTo>
                <a:lnTo>
                  <a:pt x="207481" y="83518"/>
                </a:lnTo>
                <a:lnTo>
                  <a:pt x="248532" y="75312"/>
                </a:lnTo>
                <a:lnTo>
                  <a:pt x="292774" y="67435"/>
                </a:lnTo>
                <a:lnTo>
                  <a:pt x="340083" y="59904"/>
                </a:lnTo>
                <a:lnTo>
                  <a:pt x="390334" y="52736"/>
                </a:lnTo>
                <a:lnTo>
                  <a:pt x="443401" y="45949"/>
                </a:lnTo>
                <a:lnTo>
                  <a:pt x="499161" y="39558"/>
                </a:lnTo>
                <a:lnTo>
                  <a:pt x="557487" y="33581"/>
                </a:lnTo>
                <a:lnTo>
                  <a:pt x="618254" y="28035"/>
                </a:lnTo>
                <a:lnTo>
                  <a:pt x="681339" y="22937"/>
                </a:lnTo>
                <a:lnTo>
                  <a:pt x="746615" y="18304"/>
                </a:lnTo>
                <a:lnTo>
                  <a:pt x="813958" y="14152"/>
                </a:lnTo>
                <a:lnTo>
                  <a:pt x="883244" y="10499"/>
                </a:lnTo>
                <a:lnTo>
                  <a:pt x="954346" y="7361"/>
                </a:lnTo>
                <a:lnTo>
                  <a:pt x="1027140" y="4756"/>
                </a:lnTo>
                <a:lnTo>
                  <a:pt x="1101501" y="2701"/>
                </a:lnTo>
                <a:lnTo>
                  <a:pt x="1177304" y="1211"/>
                </a:lnTo>
                <a:lnTo>
                  <a:pt x="1254425" y="305"/>
                </a:lnTo>
                <a:lnTo>
                  <a:pt x="1332738" y="0"/>
                </a:lnTo>
                <a:lnTo>
                  <a:pt x="1411050" y="305"/>
                </a:lnTo>
                <a:lnTo>
                  <a:pt x="1488171" y="1211"/>
                </a:lnTo>
                <a:lnTo>
                  <a:pt x="1563974" y="2701"/>
                </a:lnTo>
                <a:lnTo>
                  <a:pt x="1638335" y="4756"/>
                </a:lnTo>
                <a:lnTo>
                  <a:pt x="1711129" y="7361"/>
                </a:lnTo>
                <a:lnTo>
                  <a:pt x="1782231" y="10499"/>
                </a:lnTo>
                <a:lnTo>
                  <a:pt x="1851517" y="14152"/>
                </a:lnTo>
                <a:lnTo>
                  <a:pt x="1918860" y="18304"/>
                </a:lnTo>
                <a:lnTo>
                  <a:pt x="1984136" y="22937"/>
                </a:lnTo>
                <a:lnTo>
                  <a:pt x="2047221" y="28035"/>
                </a:lnTo>
                <a:lnTo>
                  <a:pt x="2107988" y="33581"/>
                </a:lnTo>
                <a:lnTo>
                  <a:pt x="2166314" y="39558"/>
                </a:lnTo>
                <a:lnTo>
                  <a:pt x="2222074" y="45949"/>
                </a:lnTo>
                <a:lnTo>
                  <a:pt x="2275141" y="52736"/>
                </a:lnTo>
                <a:lnTo>
                  <a:pt x="2325392" y="59904"/>
                </a:lnTo>
                <a:lnTo>
                  <a:pt x="2372701" y="67435"/>
                </a:lnTo>
                <a:lnTo>
                  <a:pt x="2416943" y="75312"/>
                </a:lnTo>
                <a:lnTo>
                  <a:pt x="2457994" y="83518"/>
                </a:lnTo>
                <a:lnTo>
                  <a:pt x="2495729" y="92036"/>
                </a:lnTo>
                <a:lnTo>
                  <a:pt x="2560748" y="109942"/>
                </a:lnTo>
                <a:lnTo>
                  <a:pt x="2611002" y="128893"/>
                </a:lnTo>
                <a:lnTo>
                  <a:pt x="2645490" y="148755"/>
                </a:lnTo>
                <a:lnTo>
                  <a:pt x="2665475" y="17995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5435" y="2240407"/>
            <a:ext cx="2665730" cy="1260475"/>
          </a:xfrm>
          <a:custGeom>
            <a:avLst/>
            <a:gdLst/>
            <a:ahLst/>
            <a:cxnLst/>
            <a:rect l="l" t="t" r="r" b="b"/>
            <a:pathLst>
              <a:path w="2665729" h="1260475">
                <a:moveTo>
                  <a:pt x="2665475" y="0"/>
                </a:moveTo>
                <a:lnTo>
                  <a:pt x="2665475" y="1080262"/>
                </a:lnTo>
                <a:lnTo>
                  <a:pt x="2663213" y="1090828"/>
                </a:lnTo>
                <a:lnTo>
                  <a:pt x="2630279" y="1121501"/>
                </a:lnTo>
                <a:lnTo>
                  <a:pt x="2587783" y="1140925"/>
                </a:lnTo>
                <a:lnTo>
                  <a:pt x="2530022" y="1159370"/>
                </a:lnTo>
                <a:lnTo>
                  <a:pt x="2457994" y="1176702"/>
                </a:lnTo>
                <a:lnTo>
                  <a:pt x="2416943" y="1184908"/>
                </a:lnTo>
                <a:lnTo>
                  <a:pt x="2372701" y="1192785"/>
                </a:lnTo>
                <a:lnTo>
                  <a:pt x="2325392" y="1200316"/>
                </a:lnTo>
                <a:lnTo>
                  <a:pt x="2275141" y="1207484"/>
                </a:lnTo>
                <a:lnTo>
                  <a:pt x="2222074" y="1214271"/>
                </a:lnTo>
                <a:lnTo>
                  <a:pt x="2166314" y="1220662"/>
                </a:lnTo>
                <a:lnTo>
                  <a:pt x="2107988" y="1226639"/>
                </a:lnTo>
                <a:lnTo>
                  <a:pt x="2047221" y="1232185"/>
                </a:lnTo>
                <a:lnTo>
                  <a:pt x="1984136" y="1237283"/>
                </a:lnTo>
                <a:lnTo>
                  <a:pt x="1918860" y="1241916"/>
                </a:lnTo>
                <a:lnTo>
                  <a:pt x="1851517" y="1246068"/>
                </a:lnTo>
                <a:lnTo>
                  <a:pt x="1782231" y="1249721"/>
                </a:lnTo>
                <a:lnTo>
                  <a:pt x="1711129" y="1252859"/>
                </a:lnTo>
                <a:lnTo>
                  <a:pt x="1638335" y="1255464"/>
                </a:lnTo>
                <a:lnTo>
                  <a:pt x="1563974" y="1257519"/>
                </a:lnTo>
                <a:lnTo>
                  <a:pt x="1488171" y="1259009"/>
                </a:lnTo>
                <a:lnTo>
                  <a:pt x="1411050" y="1259915"/>
                </a:lnTo>
                <a:lnTo>
                  <a:pt x="1332738" y="1260220"/>
                </a:lnTo>
                <a:lnTo>
                  <a:pt x="1254425" y="1259915"/>
                </a:lnTo>
                <a:lnTo>
                  <a:pt x="1177304" y="1259009"/>
                </a:lnTo>
                <a:lnTo>
                  <a:pt x="1101501" y="1257519"/>
                </a:lnTo>
                <a:lnTo>
                  <a:pt x="1027140" y="1255464"/>
                </a:lnTo>
                <a:lnTo>
                  <a:pt x="954346" y="1252859"/>
                </a:lnTo>
                <a:lnTo>
                  <a:pt x="883244" y="1249721"/>
                </a:lnTo>
                <a:lnTo>
                  <a:pt x="813958" y="1246068"/>
                </a:lnTo>
                <a:lnTo>
                  <a:pt x="746615" y="1241916"/>
                </a:lnTo>
                <a:lnTo>
                  <a:pt x="681339" y="1237283"/>
                </a:lnTo>
                <a:lnTo>
                  <a:pt x="618254" y="1232185"/>
                </a:lnTo>
                <a:lnTo>
                  <a:pt x="557487" y="1226639"/>
                </a:lnTo>
                <a:lnTo>
                  <a:pt x="499161" y="1220662"/>
                </a:lnTo>
                <a:lnTo>
                  <a:pt x="443401" y="1214271"/>
                </a:lnTo>
                <a:lnTo>
                  <a:pt x="390334" y="1207484"/>
                </a:lnTo>
                <a:lnTo>
                  <a:pt x="340083" y="1200316"/>
                </a:lnTo>
                <a:lnTo>
                  <a:pt x="292774" y="1192785"/>
                </a:lnTo>
                <a:lnTo>
                  <a:pt x="248532" y="1184908"/>
                </a:lnTo>
                <a:lnTo>
                  <a:pt x="207481" y="1176702"/>
                </a:lnTo>
                <a:lnTo>
                  <a:pt x="169746" y="1168184"/>
                </a:lnTo>
                <a:lnTo>
                  <a:pt x="104727" y="1150278"/>
                </a:lnTo>
                <a:lnTo>
                  <a:pt x="54473" y="1131327"/>
                </a:lnTo>
                <a:lnTo>
                  <a:pt x="19985" y="1111465"/>
                </a:lnTo>
                <a:lnTo>
                  <a:pt x="0" y="1080262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96633" y="2664333"/>
            <a:ext cx="183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Base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Données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9548" y="2554288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765" y="4212019"/>
            <a:ext cx="6581775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JDBC pour </a:t>
            </a:r>
            <a:r>
              <a:rPr sz="1800" spc="-15" dirty="0">
                <a:latin typeface="Arial"/>
                <a:cs typeface="Arial"/>
              </a:rPr>
              <a:t>executer, </a:t>
            </a:r>
            <a:r>
              <a:rPr sz="1800" spc="-5" dirty="0">
                <a:latin typeface="Arial"/>
                <a:cs typeface="Arial"/>
              </a:rPr>
              <a:t>depuis un programme Java, l'ensemble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ordres </a:t>
            </a:r>
            <a:r>
              <a:rPr sz="1800" dirty="0">
                <a:latin typeface="Arial"/>
                <a:cs typeface="Arial"/>
              </a:rPr>
              <a:t>SQL </a:t>
            </a:r>
            <a:r>
              <a:rPr sz="1800" spc="-5" dirty="0">
                <a:latin typeface="Arial"/>
                <a:cs typeface="Arial"/>
              </a:rPr>
              <a:t>reconnus par la base </a:t>
            </a:r>
            <a:r>
              <a:rPr sz="1800" spc="-1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donnees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cible.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9831" y="4076700"/>
            <a:ext cx="8712835" cy="1464945"/>
          </a:xfrm>
          <a:custGeom>
            <a:avLst/>
            <a:gdLst/>
            <a:ahLst/>
            <a:cxnLst/>
            <a:rect l="l" t="t" r="r" b="b"/>
            <a:pathLst>
              <a:path w="8712835" h="1464945">
                <a:moveTo>
                  <a:pt x="0" y="1464564"/>
                </a:moveTo>
                <a:lnTo>
                  <a:pt x="8712708" y="1464564"/>
                </a:lnTo>
                <a:lnTo>
                  <a:pt x="8712708" y="0"/>
                </a:lnTo>
                <a:lnTo>
                  <a:pt x="0" y="0"/>
                </a:lnTo>
                <a:lnTo>
                  <a:pt x="0" y="1464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0967" y="4412911"/>
            <a:ext cx="5314315" cy="107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25" dirty="0">
                <a:latin typeface="Arial"/>
                <a:cs typeface="Arial"/>
              </a:rPr>
              <a:t>L’API </a:t>
            </a:r>
            <a:r>
              <a:rPr sz="1800" dirty="0">
                <a:latin typeface="Arial"/>
                <a:cs typeface="Arial"/>
              </a:rPr>
              <a:t>JDBC </a:t>
            </a:r>
            <a:r>
              <a:rPr sz="1800" spc="-5" dirty="0">
                <a:latin typeface="Arial"/>
                <a:cs typeface="Arial"/>
              </a:rPr>
              <a:t>permet d'executer </a:t>
            </a:r>
            <a:r>
              <a:rPr sz="1800" spc="-10" dirty="0">
                <a:latin typeface="Arial"/>
                <a:cs typeface="Arial"/>
              </a:rPr>
              <a:t>des </a:t>
            </a:r>
            <a:r>
              <a:rPr sz="1800" spc="-5" dirty="0">
                <a:latin typeface="Arial"/>
                <a:cs typeface="Arial"/>
              </a:rPr>
              <a:t>instructions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SQL.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JDBC fait partie du </a:t>
            </a:r>
            <a:r>
              <a:rPr sz="1800" dirty="0">
                <a:latin typeface="Arial"/>
                <a:cs typeface="Arial"/>
              </a:rPr>
              <a:t>JDK </a:t>
            </a:r>
            <a:r>
              <a:rPr sz="1800" spc="-5" dirty="0">
                <a:latin typeface="Arial"/>
                <a:cs typeface="Arial"/>
              </a:rPr>
              <a:t>(Java Development </a:t>
            </a:r>
            <a:r>
              <a:rPr sz="1800" dirty="0">
                <a:latin typeface="Arial"/>
                <a:cs typeface="Arial"/>
              </a:rPr>
              <a:t>Kit)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R="355409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Paquage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java.sql  import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java.sql.*;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82595" y="1557527"/>
            <a:ext cx="502920" cy="2231390"/>
          </a:xfrm>
          <a:custGeom>
            <a:avLst/>
            <a:gdLst/>
            <a:ahLst/>
            <a:cxnLst/>
            <a:rect l="l" t="t" r="r" b="b"/>
            <a:pathLst>
              <a:path w="502919" h="2231390">
                <a:moveTo>
                  <a:pt x="0" y="83820"/>
                </a:moveTo>
                <a:lnTo>
                  <a:pt x="6578" y="51167"/>
                </a:lnTo>
                <a:lnTo>
                  <a:pt x="24526" y="24526"/>
                </a:lnTo>
                <a:lnTo>
                  <a:pt x="51167" y="6578"/>
                </a:lnTo>
                <a:lnTo>
                  <a:pt x="83820" y="0"/>
                </a:lnTo>
                <a:lnTo>
                  <a:pt x="419100" y="0"/>
                </a:lnTo>
                <a:lnTo>
                  <a:pt x="451752" y="6578"/>
                </a:lnTo>
                <a:lnTo>
                  <a:pt x="478393" y="24526"/>
                </a:lnTo>
                <a:lnTo>
                  <a:pt x="496341" y="51167"/>
                </a:lnTo>
                <a:lnTo>
                  <a:pt x="502920" y="83820"/>
                </a:lnTo>
                <a:lnTo>
                  <a:pt x="502920" y="2147316"/>
                </a:lnTo>
                <a:lnTo>
                  <a:pt x="496341" y="2179968"/>
                </a:lnTo>
                <a:lnTo>
                  <a:pt x="478393" y="2206609"/>
                </a:lnTo>
                <a:lnTo>
                  <a:pt x="451752" y="2224557"/>
                </a:lnTo>
                <a:lnTo>
                  <a:pt x="419100" y="2231136"/>
                </a:lnTo>
                <a:lnTo>
                  <a:pt x="83820" y="2231136"/>
                </a:lnTo>
                <a:lnTo>
                  <a:pt x="51167" y="2224557"/>
                </a:lnTo>
                <a:lnTo>
                  <a:pt x="24526" y="2206609"/>
                </a:lnTo>
                <a:lnTo>
                  <a:pt x="6578" y="2179968"/>
                </a:lnTo>
                <a:lnTo>
                  <a:pt x="0" y="2147316"/>
                </a:lnTo>
                <a:lnTo>
                  <a:pt x="0" y="8382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00643" y="2128988"/>
            <a:ext cx="281305" cy="10915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API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JDBC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9831" y="4293108"/>
            <a:ext cx="8229600" cy="1190625"/>
          </a:xfrm>
          <a:custGeom>
            <a:avLst/>
            <a:gdLst/>
            <a:ahLst/>
            <a:cxnLst/>
            <a:rect l="l" t="t" r="r" b="b"/>
            <a:pathLst>
              <a:path w="8229600" h="1190625">
                <a:moveTo>
                  <a:pt x="0" y="1190243"/>
                </a:moveTo>
                <a:lnTo>
                  <a:pt x="8229600" y="1190243"/>
                </a:lnTo>
                <a:lnTo>
                  <a:pt x="8229600" y="0"/>
                </a:lnTo>
                <a:lnTo>
                  <a:pt x="0" y="0"/>
                </a:lnTo>
                <a:lnTo>
                  <a:pt x="0" y="1190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0967" y="4903661"/>
            <a:ext cx="6947534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Dans JDBC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des classes chargées de gérer un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pilote...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Des pilotes existent </a:t>
            </a:r>
            <a:r>
              <a:rPr sz="1800" spc="-10" dirty="0">
                <a:latin typeface="Arial"/>
                <a:cs typeface="Arial"/>
              </a:rPr>
              <a:t>pour </a:t>
            </a:r>
            <a:r>
              <a:rPr sz="1800" spc="-5" dirty="0">
                <a:latin typeface="Arial"/>
                <a:cs typeface="Arial"/>
              </a:rPr>
              <a:t>mySQL, Oracle, postGresSQL,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ACCESS,...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59429" y="1558289"/>
            <a:ext cx="721360" cy="2231390"/>
          </a:xfrm>
          <a:prstGeom prst="rect">
            <a:avLst/>
          </a:prstGeom>
          <a:ln w="19811">
            <a:solidFill>
              <a:srgbClr val="009900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</a:pPr>
            <a:r>
              <a:rPr sz="1600" b="1" spc="-5" dirty="0">
                <a:solidFill>
                  <a:srgbClr val="009900"/>
                </a:solidFill>
                <a:latin typeface="Arial"/>
                <a:cs typeface="Arial"/>
              </a:rPr>
              <a:t>JDBC </a:t>
            </a:r>
            <a:r>
              <a:rPr sz="1600" b="1" spc="-10" dirty="0">
                <a:solidFill>
                  <a:srgbClr val="009900"/>
                </a:solidFill>
                <a:latin typeface="Arial"/>
                <a:cs typeface="Arial"/>
              </a:rPr>
              <a:t>Driver</a:t>
            </a:r>
            <a:r>
              <a:rPr sz="1600" b="1" spc="1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9900"/>
                </a:solidFill>
                <a:latin typeface="Arial"/>
                <a:cs typeface="Arial"/>
              </a:rPr>
              <a:t>Manager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51147" y="1629155"/>
            <a:ext cx="792480" cy="2159635"/>
          </a:xfrm>
          <a:custGeom>
            <a:avLst/>
            <a:gdLst/>
            <a:ahLst/>
            <a:cxnLst/>
            <a:rect l="l" t="t" r="r" b="b"/>
            <a:pathLst>
              <a:path w="792479" h="2159635">
                <a:moveTo>
                  <a:pt x="0" y="2159508"/>
                </a:moveTo>
                <a:lnTo>
                  <a:pt x="792479" y="2159508"/>
                </a:lnTo>
                <a:lnTo>
                  <a:pt x="792479" y="0"/>
                </a:lnTo>
                <a:lnTo>
                  <a:pt x="0" y="0"/>
                </a:lnTo>
                <a:lnTo>
                  <a:pt x="0" y="2159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51147" y="1629155"/>
            <a:ext cx="792480" cy="2159635"/>
          </a:xfrm>
          <a:prstGeom prst="rect">
            <a:avLst/>
          </a:prstGeom>
          <a:ln w="9144">
            <a:solidFill>
              <a:srgbClr val="0000FF"/>
            </a:solidFill>
          </a:ln>
        </p:spPr>
        <p:txBody>
          <a:bodyPr vert="vert270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</a:pP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Driver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Protocole</a:t>
            </a:r>
            <a:r>
              <a:rPr sz="1600" b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Natif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1459" y="4797552"/>
            <a:ext cx="8063865" cy="641985"/>
          </a:xfrm>
          <a:custGeom>
            <a:avLst/>
            <a:gdLst/>
            <a:ahLst/>
            <a:cxnLst/>
            <a:rect l="l" t="t" r="r" b="b"/>
            <a:pathLst>
              <a:path w="8063865" h="641985">
                <a:moveTo>
                  <a:pt x="0" y="641604"/>
                </a:moveTo>
                <a:lnTo>
                  <a:pt x="8063483" y="641604"/>
                </a:lnTo>
                <a:lnTo>
                  <a:pt x="8063483" y="0"/>
                </a:lnTo>
                <a:lnTo>
                  <a:pt x="0" y="0"/>
                </a:lnTo>
                <a:lnTo>
                  <a:pt x="0" y="6416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8267" y="4104513"/>
            <a:ext cx="7624445" cy="1572418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6470650">
              <a:lnSpc>
                <a:spcPct val="78800"/>
              </a:lnSpc>
              <a:spcBef>
                <a:spcPts val="555"/>
              </a:spcBef>
            </a:pPr>
            <a:r>
              <a:rPr sz="1800" b="1" spc="-5" dirty="0" smtClean="0">
                <a:latin typeface="Arial"/>
                <a:cs typeface="Arial"/>
              </a:rPr>
              <a:t>Le</a:t>
            </a:r>
            <a:r>
              <a:rPr sz="1800" b="1" spc="-75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pilote...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1985"/>
              </a:lnSpc>
            </a:pPr>
            <a:r>
              <a:rPr sz="1800" spc="-10" dirty="0">
                <a:latin typeface="Arial"/>
                <a:cs typeface="Arial"/>
              </a:rPr>
              <a:t>établit </a:t>
            </a:r>
            <a:r>
              <a:rPr sz="1800" spc="-5" dirty="0">
                <a:latin typeface="Arial"/>
                <a:cs typeface="Arial"/>
              </a:rPr>
              <a:t>le lien avec la base de </a:t>
            </a:r>
            <a:r>
              <a:rPr sz="1800" spc="-10" dirty="0">
                <a:latin typeface="Arial"/>
                <a:cs typeface="Arial"/>
              </a:rPr>
              <a:t>donnees, </a:t>
            </a:r>
            <a:r>
              <a:rPr sz="1800" spc="-5" dirty="0">
                <a:latin typeface="Arial"/>
                <a:cs typeface="Arial"/>
              </a:rPr>
              <a:t>en sachant “lui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 err="1">
                <a:latin typeface="Arial"/>
                <a:cs typeface="Arial"/>
              </a:rPr>
              <a:t>parler</a:t>
            </a:r>
            <a:r>
              <a:rPr sz="1800" spc="-5" dirty="0" smtClean="0">
                <a:latin typeface="Arial"/>
                <a:cs typeface="Arial"/>
              </a:rPr>
              <a:t>".</a:t>
            </a:r>
            <a:endParaRPr lang="fr-FR" sz="1800" spc="-5" dirty="0" smtClean="0">
              <a:latin typeface="Arial"/>
              <a:cs typeface="Arial"/>
            </a:endParaRPr>
          </a:p>
          <a:p>
            <a:pPr marL="12700">
              <a:lnSpc>
                <a:spcPts val="1985"/>
              </a:lnSpc>
            </a:pPr>
            <a:r>
              <a:rPr lang="fr-FR" spc="-5" dirty="0" smtClean="0">
                <a:solidFill>
                  <a:srgbClr val="FF0000"/>
                </a:solidFill>
                <a:latin typeface="Arial"/>
                <a:cs typeface="Arial"/>
              </a:rPr>
              <a:t>Le pilote dépend donc du SGBD auquel vous voulez vous connecter !</a:t>
            </a:r>
            <a:endParaRPr lang="fr-FR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ts val="1985"/>
              </a:lnSpc>
            </a:pPr>
            <a:endParaRPr lang="fr-FR" dirty="0">
              <a:latin typeface="Arial"/>
              <a:cs typeface="Arial"/>
            </a:endParaRPr>
          </a:p>
          <a:p>
            <a:pPr marL="12700">
              <a:lnSpc>
                <a:spcPts val="1985"/>
              </a:lnSpc>
            </a:pPr>
            <a:r>
              <a:rPr sz="1800" b="1" dirty="0" smtClean="0">
                <a:latin typeface="Arial"/>
                <a:cs typeface="Arial"/>
              </a:rPr>
              <a:t>La</a:t>
            </a:r>
            <a:r>
              <a:rPr sz="1800" b="1" spc="-5" dirty="0" smtClean="0">
                <a:latin typeface="Arial"/>
                <a:cs typeface="Arial"/>
              </a:rPr>
              <a:t> </a:t>
            </a:r>
            <a:r>
              <a:rPr sz="1800" b="1" spc="-5" dirty="0" err="1">
                <a:latin typeface="Arial"/>
                <a:cs typeface="Arial"/>
              </a:rPr>
              <a:t>connexion</a:t>
            </a:r>
            <a:r>
              <a:rPr sz="1800" b="1" spc="-5" dirty="0" smtClean="0">
                <a:latin typeface="Arial"/>
                <a:cs typeface="Arial"/>
              </a:rPr>
              <a:t>...</a:t>
            </a:r>
            <a:endParaRPr lang="fr-FR" dirty="0">
              <a:latin typeface="Arial"/>
              <a:cs typeface="Arial"/>
            </a:endParaRPr>
          </a:p>
          <a:p>
            <a:pPr marL="12700">
              <a:lnSpc>
                <a:spcPts val="1985"/>
              </a:lnSpc>
            </a:pPr>
            <a:r>
              <a:rPr sz="1800" spc="-5" dirty="0" smtClean="0">
                <a:latin typeface="Arial"/>
                <a:cs typeface="Arial"/>
              </a:rPr>
              <a:t>Elle </a:t>
            </a:r>
            <a:r>
              <a:rPr sz="1800" spc="-5" dirty="0" err="1">
                <a:latin typeface="Arial"/>
                <a:cs typeface="Arial"/>
              </a:rPr>
              <a:t>peut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 err="1" smtClean="0">
                <a:latin typeface="Arial"/>
                <a:cs typeface="Arial"/>
              </a:rPr>
              <a:t>s'etablir</a:t>
            </a:r>
            <a:r>
              <a:rPr lang="fr-FR" sz="1800" spc="-5" dirty="0" smtClean="0">
                <a:latin typeface="Arial"/>
                <a:cs typeface="Arial"/>
              </a:rPr>
              <a:t> si </a:t>
            </a:r>
            <a:r>
              <a:rPr sz="1800" spc="-10" dirty="0" smtClean="0">
                <a:latin typeface="Arial"/>
                <a:cs typeface="Arial"/>
              </a:rPr>
              <a:t>on </a:t>
            </a:r>
            <a:r>
              <a:rPr sz="1800" spc="-5" dirty="0">
                <a:latin typeface="Arial"/>
                <a:cs typeface="Arial"/>
              </a:rPr>
              <a:t>donne l'adresse de la BD a laquelle se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connecter...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17541" y="2738627"/>
            <a:ext cx="1369060" cy="86995"/>
          </a:xfrm>
          <a:custGeom>
            <a:avLst/>
            <a:gdLst/>
            <a:ahLst/>
            <a:cxnLst/>
            <a:rect l="l" t="t" r="r" b="b"/>
            <a:pathLst>
              <a:path w="1369060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90" y="57912"/>
                </a:lnTo>
                <a:lnTo>
                  <a:pt x="72390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1369060" h="86994">
                <a:moveTo>
                  <a:pt x="1281684" y="0"/>
                </a:moveTo>
                <a:lnTo>
                  <a:pt x="1281684" y="86868"/>
                </a:lnTo>
                <a:lnTo>
                  <a:pt x="1339596" y="57912"/>
                </a:lnTo>
                <a:lnTo>
                  <a:pt x="1296162" y="57912"/>
                </a:lnTo>
                <a:lnTo>
                  <a:pt x="1296162" y="28956"/>
                </a:lnTo>
                <a:lnTo>
                  <a:pt x="1339596" y="28956"/>
                </a:lnTo>
                <a:lnTo>
                  <a:pt x="1281684" y="0"/>
                </a:lnTo>
                <a:close/>
              </a:path>
              <a:path w="1369060" h="86994">
                <a:moveTo>
                  <a:pt x="86868" y="28956"/>
                </a:moveTo>
                <a:lnTo>
                  <a:pt x="72390" y="28956"/>
                </a:lnTo>
                <a:lnTo>
                  <a:pt x="72390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1369060" h="86994">
                <a:moveTo>
                  <a:pt x="128168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281684" y="57912"/>
                </a:lnTo>
                <a:lnTo>
                  <a:pt x="1281684" y="28956"/>
                </a:lnTo>
                <a:close/>
              </a:path>
              <a:path w="1369060" h="86994">
                <a:moveTo>
                  <a:pt x="1339596" y="28956"/>
                </a:moveTo>
                <a:lnTo>
                  <a:pt x="1296162" y="28956"/>
                </a:lnTo>
                <a:lnTo>
                  <a:pt x="1296162" y="57912"/>
                </a:lnTo>
                <a:lnTo>
                  <a:pt x="1339596" y="57912"/>
                </a:lnTo>
                <a:lnTo>
                  <a:pt x="1368552" y="43434"/>
                </a:lnTo>
                <a:lnTo>
                  <a:pt x="1339596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38776" y="2400680"/>
            <a:ext cx="1107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Appels</a:t>
            </a:r>
            <a:r>
              <a:rPr sz="16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SQL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7465" y="483234"/>
            <a:ext cx="2450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Préparatif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1071"/>
            <a:ext cx="8379460" cy="47698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spcBef>
                <a:spcPts val="894"/>
              </a:spcBef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Installer </a:t>
            </a:r>
            <a:r>
              <a:rPr sz="2800" dirty="0">
                <a:latin typeface="Arial"/>
                <a:cs typeface="Arial"/>
              </a:rPr>
              <a:t>un </a:t>
            </a:r>
            <a:r>
              <a:rPr sz="2800" spc="-5" dirty="0">
                <a:latin typeface="Arial"/>
                <a:cs typeface="Arial"/>
              </a:rPr>
              <a:t>driver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JDBC</a:t>
            </a:r>
            <a:r>
              <a:rPr lang="fr-FR" sz="2800" dirty="0">
                <a:latin typeface="Arial"/>
                <a:cs typeface="Arial"/>
              </a:rPr>
              <a:t> </a:t>
            </a:r>
            <a:r>
              <a:rPr lang="fr-FR" sz="2800" dirty="0" smtClean="0">
                <a:latin typeface="Arial"/>
                <a:cs typeface="Arial"/>
              </a:rPr>
              <a:t>revient à choisir </a:t>
            </a:r>
            <a:r>
              <a:rPr lang="fr-FR" sz="2800" dirty="0" smtClean="0">
                <a:latin typeface="Arial"/>
                <a:cs typeface="Arial"/>
              </a:rPr>
              <a:t>le jar qui convien</a:t>
            </a:r>
            <a:r>
              <a:rPr lang="fr-FR" sz="2800" dirty="0" smtClean="0">
                <a:latin typeface="Arial"/>
                <a:cs typeface="Arial"/>
              </a:rPr>
              <a:t>t au SGBD :</a:t>
            </a:r>
            <a:endParaRPr lang="fr-FR" sz="2800" dirty="0" smtClean="0">
              <a:latin typeface="Arial"/>
              <a:cs typeface="Arial"/>
            </a:endParaRPr>
          </a:p>
          <a:p>
            <a:pPr marL="927100" lvl="1" indent="-457200">
              <a:spcBef>
                <a:spcPts val="894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fr-FR" sz="2800" spc="-5" dirty="0" smtClean="0">
                <a:latin typeface="Arial"/>
                <a:cs typeface="Arial"/>
              </a:rPr>
              <a:t>Pour MySQL, </a:t>
            </a:r>
            <a:r>
              <a:rPr lang="fr-FR" sz="2800" dirty="0" err="1" smtClean="0">
                <a:latin typeface="Arial"/>
                <a:cs typeface="Arial"/>
              </a:rPr>
              <a:t>recuperer</a:t>
            </a:r>
            <a:r>
              <a:rPr lang="fr-FR" sz="2800" dirty="0" smtClean="0">
                <a:latin typeface="Arial"/>
                <a:cs typeface="Arial"/>
              </a:rPr>
              <a:t> </a:t>
            </a:r>
            <a:r>
              <a:rPr lang="fr-FR" sz="2800" spc="-5" dirty="0" smtClean="0">
                <a:latin typeface="Arial"/>
                <a:cs typeface="Arial"/>
              </a:rPr>
              <a:t>le .jar </a:t>
            </a:r>
            <a:r>
              <a:rPr lang="fr-FR" sz="2800" dirty="0" smtClean="0">
                <a:latin typeface="Arial"/>
                <a:cs typeface="Arial"/>
              </a:rPr>
              <a:t>correspondant  </a:t>
            </a:r>
            <a:r>
              <a:rPr lang="fr-FR" sz="2800" spc="-5" dirty="0" smtClean="0">
                <a:latin typeface="Arial"/>
                <a:cs typeface="Arial"/>
                <a:hlinkClick r:id="rId2"/>
              </a:rPr>
              <a:t>https://dev.mysql.com/downloads/connector/j/</a:t>
            </a:r>
            <a:endParaRPr lang="fr-FR" sz="2800" spc="-5" dirty="0" smtClean="0">
              <a:latin typeface="Arial"/>
              <a:cs typeface="Arial"/>
            </a:endParaRPr>
          </a:p>
          <a:p>
            <a:pPr marL="927100" lvl="1" indent="-457200">
              <a:spcBef>
                <a:spcPts val="894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fr-FR" sz="2800" spc="-5" dirty="0" smtClean="0">
                <a:latin typeface="Arial"/>
                <a:cs typeface="Arial"/>
              </a:rPr>
              <a:t>Pour </a:t>
            </a:r>
            <a:r>
              <a:rPr sz="2800" spc="-10" dirty="0" smtClean="0">
                <a:latin typeface="Arial"/>
                <a:cs typeface="Arial"/>
              </a:rPr>
              <a:t>SQL </a:t>
            </a:r>
            <a:r>
              <a:rPr sz="2800" spc="-5" dirty="0">
                <a:latin typeface="Arial"/>
                <a:cs typeface="Arial"/>
              </a:rPr>
              <a:t>server </a:t>
            </a:r>
            <a:r>
              <a:rPr sz="2800" spc="-5" dirty="0" smtClean="0">
                <a:latin typeface="Arial"/>
                <a:cs typeface="Arial"/>
              </a:rPr>
              <a:t>2000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Microsoft</a:t>
            </a:r>
            <a:endParaRPr sz="2800" dirty="0">
              <a:latin typeface="Arial"/>
              <a:cs typeface="Arial"/>
            </a:endParaRPr>
          </a:p>
          <a:p>
            <a:pPr marL="1213485" lvl="1">
              <a:spcBef>
                <a:spcPts val="1070"/>
              </a:spcBef>
            </a:pPr>
            <a:r>
              <a:rPr sz="2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http://</a:t>
            </a:r>
            <a:r>
              <a:rPr sz="2800" u="heavy" spc="-5" dirty="0" smtClean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msdn2.microsoft.com/en-us/sql/aa336272.aspx</a:t>
            </a:r>
            <a:endParaRPr lang="fr-FR" sz="2800" dirty="0">
              <a:latin typeface="Times New Roman"/>
              <a:cs typeface="Times New Roman"/>
            </a:endParaRPr>
          </a:p>
          <a:p>
            <a:pPr marL="756285">
              <a:spcBef>
                <a:spcPts val="1070"/>
              </a:spcBef>
            </a:pPr>
            <a:endParaRPr lang="fr-FR" sz="2800" dirty="0" smtClean="0">
              <a:latin typeface="Times New Roman"/>
              <a:cs typeface="Times New Roman"/>
            </a:endParaRPr>
          </a:p>
          <a:p>
            <a:pPr marL="756285">
              <a:spcBef>
                <a:spcPts val="1070"/>
              </a:spcBef>
            </a:pPr>
            <a:r>
              <a:rPr lang="fr-FR" sz="2800" dirty="0" smtClean="0">
                <a:latin typeface="Times New Roman"/>
                <a:cs typeface="Times New Roman"/>
              </a:rPr>
              <a:t>Il existe un driver pour Oracle, un pour </a:t>
            </a:r>
            <a:r>
              <a:rPr lang="fr-FR" sz="2800" dirty="0" err="1" smtClean="0">
                <a:latin typeface="Times New Roman"/>
                <a:cs typeface="Times New Roman"/>
              </a:rPr>
              <a:t>SQLite</a:t>
            </a:r>
            <a:r>
              <a:rPr lang="fr-FR" sz="2800" dirty="0" smtClean="0">
                <a:latin typeface="Times New Roman"/>
                <a:cs typeface="Times New Roman"/>
              </a:rPr>
              <a:t>…</a:t>
            </a:r>
            <a:endParaRPr lang="fr-FR"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705" y="483234"/>
            <a:ext cx="6243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Étape 1: charger le</a:t>
            </a:r>
            <a:r>
              <a:rPr spc="-75" dirty="0"/>
              <a:t> </a:t>
            </a:r>
            <a:r>
              <a:rPr dirty="0"/>
              <a:t>pilote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7"/>
            <a:ext cx="8265795" cy="4026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Charger </a:t>
            </a:r>
            <a:r>
              <a:rPr sz="2400" dirty="0">
                <a:latin typeface="Arial"/>
                <a:cs typeface="Arial"/>
              </a:rPr>
              <a:t>le </a:t>
            </a:r>
            <a:r>
              <a:rPr sz="2400" spc="-5" dirty="0">
                <a:latin typeface="Arial"/>
                <a:cs typeface="Arial"/>
              </a:rPr>
              <a:t>pilote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(driver)</a:t>
            </a:r>
          </a:p>
          <a:p>
            <a:pPr marL="756285" marR="276860" lvl="1" indent="-286385">
              <a:lnSpc>
                <a:spcPct val="80000"/>
              </a:lnSpc>
              <a:spcBef>
                <a:spcPts val="489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Pilote: contient toutes les classes nécessaire pour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communiquer  avec une base de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données</a:t>
            </a: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il faut utiliser la </a:t>
            </a:r>
            <a:r>
              <a:rPr sz="2000" dirty="0" err="1" smtClean="0">
                <a:latin typeface="Arial"/>
                <a:cs typeface="Arial"/>
              </a:rPr>
              <a:t>méthod</a:t>
            </a:r>
            <a:r>
              <a:rPr lang="fr-FR" sz="2000" dirty="0" smtClean="0">
                <a:latin typeface="Arial"/>
                <a:cs typeface="Arial"/>
              </a:rPr>
              <a:t>e statique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forName </a:t>
            </a:r>
            <a:r>
              <a:rPr sz="2000" dirty="0">
                <a:latin typeface="Arial"/>
                <a:cs typeface="Arial"/>
              </a:rPr>
              <a:t>de la classe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Class</a:t>
            </a:r>
            <a:endParaRPr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lang="fr-FR" sz="2000" spc="-5" dirty="0" smtClean="0">
                <a:latin typeface="Arial"/>
                <a:cs typeface="Arial"/>
              </a:rPr>
              <a:t>La chaine de connexion dépend également du driver. Par exemple,</a:t>
            </a:r>
            <a:endParaRPr sz="2000" dirty="0">
              <a:latin typeface="Arial"/>
              <a:cs typeface="Arial"/>
            </a:endParaRPr>
          </a:p>
          <a:p>
            <a:pPr marL="1155700" marR="532130" lvl="2" indent="-228600">
              <a:lnSpc>
                <a:spcPct val="100000"/>
              </a:lnSpc>
              <a:spcBef>
                <a:spcPts val="1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Arial"/>
                <a:cs typeface="Arial"/>
              </a:rPr>
              <a:t>SQL </a:t>
            </a:r>
            <a:r>
              <a:rPr sz="1800" spc="-5" dirty="0">
                <a:latin typeface="Arial"/>
                <a:cs typeface="Arial"/>
              </a:rPr>
              <a:t>Server 2000: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 Class.forName("com.microsoft.jdbc.sqlserver.SQLServerDriver");</a:t>
            </a:r>
            <a:endParaRPr sz="18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"/>
                <a:cs typeface="Arial"/>
              </a:rPr>
              <a:t>Pour MySQL</a:t>
            </a:r>
            <a:endParaRPr sz="1800" dirty="0">
              <a:latin typeface="Arial"/>
              <a:cs typeface="Arial"/>
            </a:endParaRPr>
          </a:p>
          <a:p>
            <a:pPr marL="1181735">
              <a:lnSpc>
                <a:spcPts val="2155"/>
              </a:lnSpc>
            </a:pPr>
            <a:r>
              <a:rPr sz="1800" spc="-5" dirty="0" err="1">
                <a:solidFill>
                  <a:srgbClr val="333399"/>
                </a:solidFill>
                <a:latin typeface="Arial"/>
                <a:cs typeface="Arial"/>
              </a:rPr>
              <a:t>Class.forName</a:t>
            </a:r>
            <a:r>
              <a:rPr sz="1800" spc="-5" dirty="0" smtClean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lang="fr-FR" spc="-5" dirty="0">
                <a:solidFill>
                  <a:srgbClr val="333399"/>
                </a:solidFill>
                <a:latin typeface="Arial"/>
                <a:cs typeface="Arial"/>
              </a:rPr>
              <a:t>"</a:t>
            </a:r>
            <a:r>
              <a:rPr sz="1800" spc="-5" dirty="0" err="1" smtClean="0">
                <a:solidFill>
                  <a:srgbClr val="333399"/>
                </a:solidFill>
                <a:latin typeface="Arial"/>
                <a:cs typeface="Arial"/>
              </a:rPr>
              <a:t>com.mysql.jdbc.Driver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");</a:t>
            </a:r>
            <a:endParaRPr sz="1800" dirty="0">
              <a:latin typeface="Arial"/>
              <a:cs typeface="Arial"/>
            </a:endParaRPr>
          </a:p>
          <a:p>
            <a:pPr marL="469900" marR="5080" lvl="1">
              <a:lnSpc>
                <a:spcPct val="80000"/>
              </a:lnSpc>
              <a:spcBef>
                <a:spcPts val="475"/>
              </a:spcBef>
              <a:tabLst>
                <a:tab pos="756285" algn="l"/>
                <a:tab pos="756920" algn="l"/>
              </a:tabLst>
            </a:pPr>
            <a:endParaRPr lang="fr-FR" sz="2000" dirty="0" smtClean="0">
              <a:latin typeface="Arial"/>
              <a:cs typeface="Arial"/>
            </a:endParaRPr>
          </a:p>
          <a:p>
            <a:pPr marL="469900" marR="5080" lvl="1">
              <a:lnSpc>
                <a:spcPct val="80000"/>
              </a:lnSpc>
              <a:spcBef>
                <a:spcPts val="475"/>
              </a:spcBef>
              <a:tabLst>
                <a:tab pos="756285" algn="l"/>
                <a:tab pos="756920" algn="l"/>
              </a:tabLst>
            </a:pPr>
            <a:r>
              <a:rPr sz="2000" dirty="0" smtClean="0">
                <a:latin typeface="Arial"/>
                <a:cs typeface="Arial"/>
              </a:rPr>
              <a:t>Pour </a:t>
            </a:r>
            <a:r>
              <a:rPr sz="2000" spc="-5" dirty="0">
                <a:latin typeface="Arial"/>
                <a:cs typeface="Arial"/>
              </a:rPr>
              <a:t>que </a:t>
            </a:r>
            <a:r>
              <a:rPr sz="2000" dirty="0">
                <a:latin typeface="Arial"/>
                <a:cs typeface="Arial"/>
              </a:rPr>
              <a:t>cela fonctionne, </a:t>
            </a:r>
            <a:r>
              <a:rPr sz="2000" spc="-5" dirty="0">
                <a:latin typeface="Arial"/>
                <a:cs typeface="Arial"/>
              </a:rPr>
              <a:t>il </a:t>
            </a:r>
            <a:r>
              <a:rPr sz="2000" dirty="0">
                <a:latin typeface="Arial"/>
                <a:cs typeface="Arial"/>
              </a:rPr>
              <a:t>faut </a:t>
            </a:r>
            <a:r>
              <a:rPr sz="2000" spc="-5" dirty="0">
                <a:latin typeface="Arial"/>
                <a:cs typeface="Arial"/>
              </a:rPr>
              <a:t>définir la variable d’environnement  </a:t>
            </a:r>
            <a:r>
              <a:rPr sz="2000" spc="-35" dirty="0">
                <a:latin typeface="Arial"/>
                <a:cs typeface="Arial"/>
              </a:rPr>
              <a:t>CLASSPATH </a:t>
            </a:r>
            <a:r>
              <a:rPr sz="2000" dirty="0">
                <a:latin typeface="Arial"/>
                <a:cs typeface="Arial"/>
              </a:rPr>
              <a:t>pour inclure le répertoire contenant les classes du  </a:t>
            </a:r>
            <a:r>
              <a:rPr sz="2000" spc="-5" dirty="0" smtClean="0">
                <a:latin typeface="Arial"/>
                <a:cs typeface="Arial"/>
              </a:rPr>
              <a:t>driver</a:t>
            </a:r>
            <a:r>
              <a:rPr lang="fr-FR" sz="2000" spc="-5" dirty="0" smtClean="0">
                <a:latin typeface="Arial"/>
                <a:cs typeface="Arial"/>
              </a:rPr>
              <a:t>…Si vous travaillez sous Eclipse, plus simple, il vous suffit de rajouter le .jar à votre projet comme une librairie externe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483234"/>
            <a:ext cx="7010400" cy="492443"/>
          </a:xfrm>
        </p:spPr>
        <p:txBody>
          <a:bodyPr/>
          <a:lstStyle/>
          <a:p>
            <a:r>
              <a:rPr lang="fr-FR" sz="3200" dirty="0" smtClean="0"/>
              <a:t>Ou installer le pilote sous Eclipse ?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0" y="1233296"/>
            <a:ext cx="3806215" cy="615553"/>
          </a:xfrm>
        </p:spPr>
        <p:txBody>
          <a:bodyPr/>
          <a:lstStyle/>
          <a:p>
            <a:r>
              <a:rPr lang="fr-FR" dirty="0" smtClean="0"/>
              <a:t>Clic Droit sur le nom du projet</a:t>
            </a:r>
          </a:p>
          <a:p>
            <a:r>
              <a:rPr lang="fr-FR" dirty="0" smtClean="0"/>
              <a:t>Puis Propriétés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82" y="1295400"/>
            <a:ext cx="4123697" cy="204616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314" y="3048000"/>
            <a:ext cx="5182073" cy="3552978"/>
          </a:xfrm>
          <a:prstGeom prst="rect">
            <a:avLst/>
          </a:prstGeom>
        </p:spPr>
      </p:pic>
      <p:sp>
        <p:nvSpPr>
          <p:cNvPr id="6" name="Espace réservé du texte 2"/>
          <p:cNvSpPr txBox="1">
            <a:spLocks/>
          </p:cNvSpPr>
          <p:nvPr/>
        </p:nvSpPr>
        <p:spPr>
          <a:xfrm>
            <a:off x="300283" y="3907582"/>
            <a:ext cx="2900118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kern="0" dirty="0" smtClean="0"/>
              <a:t>Cette fenêtre s’ouvre, </a:t>
            </a:r>
          </a:p>
          <a:p>
            <a:r>
              <a:rPr lang="fr-FR" kern="0" dirty="0" smtClean="0"/>
              <a:t>Allez dans l’onglet Librairies</a:t>
            </a:r>
          </a:p>
          <a:p>
            <a:endParaRPr lang="fr-FR" kern="0" dirty="0" smtClean="0"/>
          </a:p>
          <a:p>
            <a:r>
              <a:rPr lang="fr-FR" kern="0" dirty="0" smtClean="0"/>
              <a:t>Et Ajouter votre pilote </a:t>
            </a:r>
          </a:p>
          <a:p>
            <a:r>
              <a:rPr lang="fr-FR" kern="0" dirty="0"/>
              <a:t>a</a:t>
            </a:r>
            <a:r>
              <a:rPr lang="fr-FR" kern="0" dirty="0" smtClean="0"/>
              <a:t>u format .jar en tant que « jar externe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304150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483234"/>
            <a:ext cx="8382000" cy="615553"/>
          </a:xfrm>
        </p:spPr>
        <p:txBody>
          <a:bodyPr/>
          <a:lstStyle/>
          <a:p>
            <a:r>
              <a:rPr lang="fr-FR" sz="4000" dirty="0" smtClean="0"/>
              <a:t>Quels sont les imports nécessaires ?</a:t>
            </a:r>
            <a:endParaRPr lang="fr-FR" sz="4000" dirty="0"/>
          </a:p>
        </p:txBody>
      </p:sp>
      <p:sp>
        <p:nvSpPr>
          <p:cNvPr id="6" name="object 3"/>
          <p:cNvSpPr txBox="1"/>
          <p:nvPr/>
        </p:nvSpPr>
        <p:spPr>
          <a:xfrm>
            <a:off x="535940" y="1552397"/>
            <a:ext cx="82657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lang="fr-FR" sz="2400" spc="-5" dirty="0" smtClean="0">
                <a:latin typeface="Arial"/>
                <a:cs typeface="Arial"/>
              </a:rPr>
              <a:t>import </a:t>
            </a:r>
            <a:r>
              <a:rPr lang="fr-FR" sz="2400" spc="-5" dirty="0" err="1" smtClean="0">
                <a:latin typeface="Arial"/>
                <a:cs typeface="Arial"/>
              </a:rPr>
              <a:t>java.sql</a:t>
            </a:r>
            <a:r>
              <a:rPr lang="fr-FR" sz="2400" spc="-5" dirty="0" smtClean="0">
                <a:latin typeface="Arial"/>
                <a:cs typeface="Arial"/>
              </a:rPr>
              <a:t>.*;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535940" y="2362200"/>
            <a:ext cx="8382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fr-FR" sz="4000" kern="0" dirty="0" smtClean="0"/>
              <a:t>Quelles sont les exceptions à gérer ?</a:t>
            </a:r>
            <a:endParaRPr lang="fr-FR" sz="4000" kern="0" dirty="0"/>
          </a:p>
        </p:txBody>
      </p:sp>
      <p:sp>
        <p:nvSpPr>
          <p:cNvPr id="9" name="object 3"/>
          <p:cNvSpPr txBox="1"/>
          <p:nvPr/>
        </p:nvSpPr>
        <p:spPr>
          <a:xfrm>
            <a:off x="591502" y="3352800"/>
            <a:ext cx="8265795" cy="301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lang="fr-FR" sz="2400" spc="-5" dirty="0" err="1" smtClean="0"/>
              <a:t>ClassNotFoundException</a:t>
            </a:r>
            <a:r>
              <a:rPr lang="fr-FR" sz="2400" spc="-5" dirty="0" smtClean="0"/>
              <a:t> est l’exception lorsque le driver n’est pas détecté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endParaRPr lang="fr-FR" sz="2400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endParaRPr lang="fr-FR" sz="24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endParaRPr lang="fr-FR" sz="24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lang="fr-FR" sz="2400" spc="-5" dirty="0" err="1" smtClean="0">
                <a:latin typeface="Arial"/>
                <a:cs typeface="Arial"/>
              </a:rPr>
              <a:t>SQLException</a:t>
            </a:r>
            <a:r>
              <a:rPr lang="fr-FR" sz="2400" spc="-5" dirty="0" smtClean="0">
                <a:latin typeface="Arial"/>
                <a:cs typeface="Arial"/>
              </a:rPr>
              <a:t> est l’exception en cas d’autres problèmes : erreur de connexion, erreu</a:t>
            </a:r>
            <a:r>
              <a:rPr lang="fr-FR" sz="2400" spc="-5" dirty="0" smtClean="0">
                <a:latin typeface="Arial"/>
                <a:cs typeface="Arial"/>
              </a:rPr>
              <a:t>r de login/mot de passe, erreur de requêtes SQL etc…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3784706"/>
            <a:ext cx="49149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694" y="483234"/>
            <a:ext cx="75819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Étape 2: établir une</a:t>
            </a:r>
            <a:r>
              <a:rPr spc="-55" dirty="0"/>
              <a:t> </a:t>
            </a:r>
            <a:r>
              <a:rPr dirty="0"/>
              <a:t>connexion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9590" y="1233297"/>
            <a:ext cx="8204810" cy="600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/>
              <a:t>Pour établir la connexion avec SQL </a:t>
            </a:r>
            <a:r>
              <a:rPr sz="1800" spc="-15" dirty="0"/>
              <a:t>Server, </a:t>
            </a:r>
            <a:r>
              <a:rPr sz="1800" dirty="0"/>
              <a:t>il faut</a:t>
            </a:r>
            <a:r>
              <a:rPr sz="1800" spc="-215" dirty="0"/>
              <a:t> </a:t>
            </a:r>
            <a:r>
              <a:rPr sz="1800" dirty="0"/>
              <a:t>préciser</a:t>
            </a: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dirty="0">
                <a:latin typeface="Arial"/>
                <a:cs typeface="Arial"/>
              </a:rPr>
              <a:t>le nom de la machine (ou son numéro</a:t>
            </a:r>
            <a:r>
              <a:rPr spc="-14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IP),</a:t>
            </a:r>
            <a:endParaRPr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dirty="0">
                <a:latin typeface="Arial"/>
                <a:cs typeface="Arial"/>
              </a:rPr>
              <a:t>le port où le service SQL est démarré (</a:t>
            </a:r>
            <a:r>
              <a:rPr dirty="0" err="1">
                <a:latin typeface="Arial"/>
                <a:cs typeface="Arial"/>
              </a:rPr>
              <a:t>quasiment</a:t>
            </a:r>
            <a:r>
              <a:rPr dirty="0">
                <a:latin typeface="Arial"/>
                <a:cs typeface="Arial"/>
              </a:rPr>
              <a:t> </a:t>
            </a:r>
            <a:r>
              <a:rPr dirty="0" err="1" smtClean="0">
                <a:latin typeface="Arial"/>
                <a:cs typeface="Arial"/>
              </a:rPr>
              <a:t>toujours</a:t>
            </a:r>
            <a:r>
              <a:rPr lang="fr-FR" dirty="0" smtClean="0">
                <a:latin typeface="Arial"/>
                <a:cs typeface="Arial"/>
              </a:rPr>
              <a:t> 3306 pour </a:t>
            </a:r>
            <a:r>
              <a:rPr lang="fr-FR" dirty="0" err="1" smtClean="0">
                <a:latin typeface="Arial"/>
                <a:cs typeface="Arial"/>
              </a:rPr>
              <a:t>Mysql</a:t>
            </a:r>
            <a:r>
              <a:rPr lang="fr-FR" dirty="0">
                <a:latin typeface="Arial"/>
                <a:cs typeface="Arial"/>
              </a:rPr>
              <a:t>, </a:t>
            </a:r>
            <a:r>
              <a:rPr lang="fr-FR" dirty="0" smtClean="0">
                <a:latin typeface="Arial"/>
                <a:cs typeface="Arial"/>
              </a:rPr>
              <a:t>1433 pour </a:t>
            </a:r>
            <a:r>
              <a:rPr lang="fr-FR" dirty="0" err="1" smtClean="0">
                <a:latin typeface="Arial"/>
                <a:cs typeface="Arial"/>
              </a:rPr>
              <a:t>mysqlServer</a:t>
            </a:r>
            <a:r>
              <a:rPr lang="fr-FR" dirty="0" smtClean="0">
                <a:latin typeface="Arial"/>
                <a:cs typeface="Arial"/>
              </a:rPr>
              <a:t>…</a:t>
            </a:r>
            <a:r>
              <a:rPr dirty="0" smtClean="0">
                <a:latin typeface="Arial"/>
                <a:cs typeface="Arial"/>
              </a:rPr>
              <a:t>),</a:t>
            </a:r>
            <a:endParaRPr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dirty="0">
                <a:latin typeface="Arial"/>
                <a:cs typeface="Arial"/>
              </a:rPr>
              <a:t>le nom de la base de</a:t>
            </a:r>
            <a:r>
              <a:rPr spc="-6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données,</a:t>
            </a: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dirty="0">
                <a:latin typeface="Arial"/>
                <a:cs typeface="Arial"/>
              </a:rPr>
              <a:t>le login </a:t>
            </a:r>
            <a:r>
              <a:rPr spc="-5" dirty="0">
                <a:latin typeface="Arial"/>
                <a:cs typeface="Arial"/>
              </a:rPr>
              <a:t>utilisé </a:t>
            </a:r>
            <a:r>
              <a:rPr dirty="0">
                <a:latin typeface="Arial"/>
                <a:cs typeface="Arial"/>
              </a:rPr>
              <a:t>ainsi que son mot de</a:t>
            </a:r>
            <a:r>
              <a:rPr spc="-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passe.</a:t>
            </a: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355600" marR="1160780" indent="-342900">
              <a:lnSpc>
                <a:spcPct val="90000"/>
              </a:lnSpc>
            </a:pPr>
            <a:r>
              <a:rPr sz="1400" spc="-5" dirty="0"/>
              <a:t>try { </a:t>
            </a:r>
            <a:endParaRPr lang="fr-FR" sz="1400" spc="-5" dirty="0" smtClean="0"/>
          </a:p>
          <a:p>
            <a:pPr marL="355600" marR="1160780" indent="-342900">
              <a:lnSpc>
                <a:spcPct val="90000"/>
              </a:lnSpc>
            </a:pPr>
            <a:r>
              <a:rPr sz="1400" spc="-5" dirty="0" smtClean="0"/>
              <a:t>String </a:t>
            </a:r>
            <a:r>
              <a:rPr sz="1400" spc="-5" dirty="0"/>
              <a:t>strClassName = </a:t>
            </a:r>
            <a:r>
              <a:rPr sz="1400" spc="-5" dirty="0" smtClean="0"/>
              <a:t>"</a:t>
            </a:r>
            <a:r>
              <a:rPr lang="fr-FR" sz="1400" spc="-5" dirty="0" err="1"/>
              <a:t>com.mysql.jdbc.Driver</a:t>
            </a:r>
            <a:r>
              <a:rPr sz="1400" spc="-5" dirty="0" smtClean="0"/>
              <a:t>";</a:t>
            </a:r>
            <a:endParaRPr lang="fr-FR" sz="1400" spc="-5" dirty="0" smtClean="0"/>
          </a:p>
          <a:p>
            <a:pPr marL="355600" marR="1160780" indent="-342900">
              <a:lnSpc>
                <a:spcPct val="90000"/>
              </a:lnSpc>
            </a:pPr>
            <a:r>
              <a:rPr lang="fr-FR" sz="1400" spc="-5" dirty="0" smtClean="0"/>
              <a:t>String </a:t>
            </a:r>
            <a:r>
              <a:rPr lang="fr-FR" sz="1400" spc="-5" dirty="0" err="1" smtClean="0">
                <a:solidFill>
                  <a:schemeClr val="accent6">
                    <a:lumMod val="75000"/>
                  </a:schemeClr>
                </a:solidFill>
              </a:rPr>
              <a:t>dbName</a:t>
            </a:r>
            <a:r>
              <a:rPr lang="fr-FR" sz="1400" spc="-5" dirty="0" smtClean="0"/>
              <a:t>=</a:t>
            </a:r>
            <a:r>
              <a:rPr sz="1400" spc="-5" dirty="0" smtClean="0"/>
              <a:t> </a:t>
            </a:r>
            <a:r>
              <a:rPr lang="fr-FR" sz="1400" spc="-5" dirty="0" smtClean="0"/>
              <a:t>"</a:t>
            </a:r>
            <a:r>
              <a:rPr lang="fr-FR" sz="1400" spc="-5" dirty="0" err="1" smtClean="0"/>
              <a:t>nomdevotre</a:t>
            </a:r>
            <a:r>
              <a:rPr lang="fr-FR" sz="1400" spc="-5" dirty="0" smtClean="0"/>
              <a:t> </a:t>
            </a:r>
            <a:r>
              <a:rPr lang="fr-FR" sz="1400" spc="-5" dirty="0" err="1" smtClean="0"/>
              <a:t>bdd</a:t>
            </a:r>
            <a:r>
              <a:rPr lang="fr-FR" sz="1400" spc="-5" dirty="0" smtClean="0"/>
              <a:t>"; </a:t>
            </a:r>
          </a:p>
          <a:p>
            <a:pPr marL="355600" marR="1160780" indent="-342900">
              <a:lnSpc>
                <a:spcPct val="90000"/>
              </a:lnSpc>
            </a:pPr>
            <a:r>
              <a:rPr lang="fr-FR" sz="1400" spc="-5" dirty="0"/>
              <a:t>String </a:t>
            </a:r>
            <a:r>
              <a:rPr lang="fr-FR" sz="1400" spc="-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login</a:t>
            </a:r>
            <a:r>
              <a:rPr lang="fr-FR" sz="1400" spc="-5" dirty="0" smtClean="0"/>
              <a:t>= </a:t>
            </a:r>
            <a:r>
              <a:rPr lang="fr-FR" sz="1400" spc="-5" dirty="0"/>
              <a:t>" </a:t>
            </a:r>
            <a:r>
              <a:rPr lang="fr-FR" sz="1400" spc="-5" dirty="0" err="1" smtClean="0"/>
              <a:t>logindelabdd</a:t>
            </a:r>
            <a:r>
              <a:rPr lang="fr-FR" sz="1400" spc="-5" dirty="0" smtClean="0"/>
              <a:t>"; </a:t>
            </a:r>
            <a:endParaRPr lang="fr-FR" sz="1400" spc="-5" dirty="0"/>
          </a:p>
          <a:p>
            <a:pPr marL="355600" marR="1160780" indent="-342900">
              <a:lnSpc>
                <a:spcPct val="90000"/>
              </a:lnSpc>
            </a:pPr>
            <a:r>
              <a:rPr lang="fr-FR" sz="1400" spc="-5" dirty="0"/>
              <a:t>String </a:t>
            </a:r>
            <a:r>
              <a:rPr lang="fr-FR" sz="1400" spc="-5" dirty="0" err="1" smtClean="0">
                <a:solidFill>
                  <a:schemeClr val="accent3">
                    <a:lumMod val="75000"/>
                  </a:schemeClr>
                </a:solidFill>
              </a:rPr>
              <a:t>motdepasse</a:t>
            </a:r>
            <a:r>
              <a:rPr lang="fr-FR" sz="1400" spc="-5" dirty="0" smtClean="0"/>
              <a:t>= "</a:t>
            </a:r>
            <a:r>
              <a:rPr lang="fr-FR" sz="1400" spc="-5" dirty="0" err="1" smtClean="0"/>
              <a:t>motdepassedevotrebdd</a:t>
            </a:r>
            <a:r>
              <a:rPr lang="fr-FR" sz="1400" spc="-5" dirty="0"/>
              <a:t>"; </a:t>
            </a:r>
          </a:p>
          <a:p>
            <a:pPr marL="355600" marR="1160780" indent="-342900">
              <a:lnSpc>
                <a:spcPct val="90000"/>
              </a:lnSpc>
            </a:pPr>
            <a:r>
              <a:rPr sz="1400" spc="-5" dirty="0" smtClean="0"/>
              <a:t>String </a:t>
            </a:r>
            <a:r>
              <a:rPr sz="1400" spc="-5" dirty="0">
                <a:solidFill>
                  <a:schemeClr val="accent4">
                    <a:lumMod val="75000"/>
                  </a:schemeClr>
                </a:solidFill>
              </a:rPr>
              <a:t>strUrl</a:t>
            </a:r>
            <a:r>
              <a:rPr sz="1400" spc="-5" dirty="0"/>
              <a:t> = "</a:t>
            </a:r>
            <a:r>
              <a:rPr sz="1400" spc="-5" dirty="0" err="1" smtClean="0"/>
              <a:t>jdbc</a:t>
            </a:r>
            <a:r>
              <a:rPr sz="1400" spc="-5" dirty="0" smtClean="0"/>
              <a:t>:</a:t>
            </a:r>
            <a:r>
              <a:rPr lang="fr-FR" sz="1400" spc="-5" dirty="0" err="1" smtClean="0"/>
              <a:t>mysql</a:t>
            </a:r>
            <a:r>
              <a:rPr sz="1400" spc="-5" dirty="0" smtClean="0"/>
              <a:t>://</a:t>
            </a:r>
            <a:r>
              <a:rPr lang="fr-FR" sz="1400" spc="-5" dirty="0" smtClean="0"/>
              <a:t>localhost:3306/</a:t>
            </a:r>
            <a:r>
              <a:rPr sz="1400" spc="-5" dirty="0" smtClean="0"/>
              <a:t>" </a:t>
            </a:r>
            <a:r>
              <a:rPr sz="1400" spc="-5" dirty="0"/>
              <a:t>+  </a:t>
            </a:r>
            <a:r>
              <a:rPr sz="1400" spc="-5" dirty="0" err="1" smtClean="0">
                <a:solidFill>
                  <a:schemeClr val="accent6">
                    <a:lumMod val="75000"/>
                  </a:schemeClr>
                </a:solidFill>
              </a:rPr>
              <a:t>dbName</a:t>
            </a:r>
            <a:r>
              <a:rPr sz="1400" spc="-5" dirty="0" smtClean="0"/>
              <a:t>;</a:t>
            </a:r>
            <a:endParaRPr lang="fr-FR" sz="1400" spc="-5" dirty="0"/>
          </a:p>
          <a:p>
            <a:pPr marL="355600" marR="1160780" indent="-342900">
              <a:lnSpc>
                <a:spcPct val="90000"/>
              </a:lnSpc>
            </a:pPr>
            <a:endParaRPr lang="fr-FR" sz="1400" spc="-5" dirty="0" smtClean="0"/>
          </a:p>
          <a:p>
            <a:pPr marL="355600" marR="1160780" indent="-342900">
              <a:lnSpc>
                <a:spcPct val="90000"/>
              </a:lnSpc>
            </a:pPr>
            <a:r>
              <a:rPr lang="fr-FR" sz="1400" spc="-5" dirty="0" err="1" smtClean="0"/>
              <a:t>Class.forName</a:t>
            </a:r>
            <a:r>
              <a:rPr lang="fr-FR" sz="1400" spc="-5" dirty="0" smtClean="0"/>
              <a:t>(</a:t>
            </a:r>
            <a:r>
              <a:rPr lang="fr-FR" sz="1400" spc="-5" dirty="0" err="1" smtClean="0"/>
              <a:t>strClassName</a:t>
            </a:r>
            <a:r>
              <a:rPr lang="fr-FR" sz="1400" spc="-5" dirty="0" smtClean="0"/>
              <a:t>);</a:t>
            </a:r>
            <a:endParaRPr lang="fr-FR" sz="1400" dirty="0" smtClean="0"/>
          </a:p>
          <a:p>
            <a:pPr marL="355600" marR="1160780" indent="-342900">
              <a:lnSpc>
                <a:spcPct val="90000"/>
              </a:lnSpc>
            </a:pPr>
            <a:r>
              <a:rPr lang="fr-FR" sz="1400" spc="-5" dirty="0" smtClean="0"/>
              <a:t>Connection </a:t>
            </a:r>
            <a:r>
              <a:rPr lang="fr-FR" sz="1400" spc="-5" dirty="0" err="1"/>
              <a:t>conn</a:t>
            </a:r>
            <a:r>
              <a:rPr lang="fr-FR" sz="1400" spc="-5" dirty="0"/>
              <a:t> =</a:t>
            </a:r>
            <a:r>
              <a:rPr lang="fr-FR" sz="1400" spc="-15" dirty="0"/>
              <a:t> </a:t>
            </a:r>
            <a:r>
              <a:rPr lang="fr-FR" sz="1400" spc="-5" dirty="0" err="1"/>
              <a:t>DriverManager.getConnection</a:t>
            </a:r>
            <a:r>
              <a:rPr lang="fr-FR" sz="1400" spc="-5" dirty="0"/>
              <a:t>(</a:t>
            </a:r>
            <a:r>
              <a:rPr lang="fr-FR" sz="1400" spc="-5" dirty="0" err="1">
                <a:solidFill>
                  <a:schemeClr val="accent4">
                    <a:lumMod val="75000"/>
                  </a:schemeClr>
                </a:solidFill>
              </a:rPr>
              <a:t>strUrl</a:t>
            </a:r>
            <a:r>
              <a:rPr lang="fr-FR" sz="1400" spc="-5" dirty="0"/>
              <a:t>, </a:t>
            </a:r>
            <a:r>
              <a:rPr lang="fr-FR" sz="1400"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login</a:t>
            </a:r>
            <a:r>
              <a:rPr lang="fr-FR" sz="1400" spc="-5" dirty="0"/>
              <a:t>, </a:t>
            </a:r>
            <a:r>
              <a:rPr lang="fr-FR" sz="1400" spc="-5" dirty="0" err="1">
                <a:solidFill>
                  <a:schemeClr val="accent3">
                    <a:lumMod val="75000"/>
                  </a:schemeClr>
                </a:solidFill>
              </a:rPr>
              <a:t>motdepasse</a:t>
            </a:r>
            <a:r>
              <a:rPr lang="fr-FR" sz="1400" spc="-5" dirty="0"/>
              <a:t>);</a:t>
            </a:r>
            <a:endParaRPr lang="fr-FR" sz="1400" dirty="0"/>
          </a:p>
          <a:p>
            <a:pPr marL="355600">
              <a:lnSpc>
                <a:spcPct val="100000"/>
              </a:lnSpc>
            </a:pPr>
            <a:r>
              <a:rPr lang="fr-FR" sz="1400" spc="-5" dirty="0"/>
              <a:t>// . .</a:t>
            </a:r>
            <a:r>
              <a:rPr lang="fr-FR" sz="1400" spc="35" dirty="0"/>
              <a:t> </a:t>
            </a:r>
            <a:r>
              <a:rPr lang="fr-FR" sz="1400" spc="-5" dirty="0"/>
              <a:t>.</a:t>
            </a:r>
            <a:endParaRPr lang="fr-FR" sz="1400" dirty="0"/>
          </a:p>
          <a:p>
            <a:pPr marL="12700">
              <a:lnSpc>
                <a:spcPct val="100000"/>
              </a:lnSpc>
            </a:pPr>
            <a:r>
              <a:rPr lang="fr-FR" sz="1400" spc="-5" dirty="0" err="1"/>
              <a:t>conn.close</a:t>
            </a:r>
            <a:r>
              <a:rPr lang="fr-FR" sz="1400" spc="-5" dirty="0"/>
              <a:t>();</a:t>
            </a:r>
            <a:endParaRPr lang="fr-FR" sz="1400" dirty="0"/>
          </a:p>
          <a:p>
            <a:pPr marL="12700">
              <a:lnSpc>
                <a:spcPct val="100000"/>
              </a:lnSpc>
            </a:pPr>
            <a:r>
              <a:rPr lang="fr-FR" sz="1400" spc="-5" dirty="0"/>
              <a:t>}</a:t>
            </a:r>
            <a:endParaRPr lang="fr-FR" sz="1400" dirty="0"/>
          </a:p>
          <a:p>
            <a:pPr marL="355600" marR="1490345" indent="-342900">
              <a:lnSpc>
                <a:spcPct val="100000"/>
              </a:lnSpc>
            </a:pPr>
            <a:r>
              <a:rPr lang="fr-FR" sz="1400" spc="-5" dirty="0"/>
              <a:t>catch(</a:t>
            </a:r>
            <a:r>
              <a:rPr lang="fr-FR" sz="1400" spc="-5" dirty="0" err="1"/>
              <a:t>ClassNotFoundException</a:t>
            </a:r>
            <a:r>
              <a:rPr lang="fr-FR" sz="1400" spc="-5" dirty="0"/>
              <a:t> e) {  </a:t>
            </a:r>
            <a:endParaRPr lang="fr-FR" sz="1400" spc="-5" dirty="0" smtClean="0"/>
          </a:p>
          <a:p>
            <a:pPr marL="355600" marR="1490345" indent="-342900">
              <a:lnSpc>
                <a:spcPct val="100000"/>
              </a:lnSpc>
            </a:pPr>
            <a:r>
              <a:rPr lang="fr-FR" sz="1400" spc="-5" dirty="0"/>
              <a:t>	</a:t>
            </a:r>
            <a:r>
              <a:rPr lang="fr-FR" sz="1400" spc="-10" dirty="0" err="1" smtClean="0"/>
              <a:t>System.err.println</a:t>
            </a:r>
            <a:r>
              <a:rPr lang="fr-FR" sz="1400" spc="-10" dirty="0"/>
              <a:t>("Driver </a:t>
            </a:r>
            <a:r>
              <a:rPr lang="fr-FR" sz="1400" spc="-5" dirty="0"/>
              <a:t>non chargé </a:t>
            </a:r>
            <a:r>
              <a:rPr lang="fr-FR" sz="1400" spc="-15" dirty="0"/>
              <a:t>!");  </a:t>
            </a:r>
            <a:r>
              <a:rPr lang="fr-FR" sz="1400" spc="-5" dirty="0" err="1"/>
              <a:t>e.printStackTrace</a:t>
            </a:r>
            <a:r>
              <a:rPr lang="fr-FR" sz="1400" spc="-5" dirty="0"/>
              <a:t>();</a:t>
            </a:r>
            <a:endParaRPr lang="fr-FR" sz="1400" dirty="0"/>
          </a:p>
          <a:p>
            <a:pPr marL="12700">
              <a:lnSpc>
                <a:spcPct val="100000"/>
              </a:lnSpc>
            </a:pPr>
            <a:r>
              <a:rPr lang="fr-FR" sz="1400" spc="-5" dirty="0"/>
              <a:t>} catch(</a:t>
            </a:r>
            <a:r>
              <a:rPr lang="fr-FR" sz="1400" spc="-5" dirty="0" err="1"/>
              <a:t>SQLException</a:t>
            </a:r>
            <a:r>
              <a:rPr lang="fr-FR" sz="1400" spc="-5" dirty="0"/>
              <a:t> e)</a:t>
            </a:r>
            <a:r>
              <a:rPr lang="fr-FR" sz="1400" spc="35" dirty="0"/>
              <a:t> </a:t>
            </a:r>
            <a:r>
              <a:rPr lang="fr-FR" sz="1400" spc="-5" dirty="0"/>
              <a:t>{</a:t>
            </a:r>
            <a:endParaRPr lang="fr-FR" sz="1400" dirty="0"/>
          </a:p>
          <a:p>
            <a:pPr marL="355600">
              <a:lnSpc>
                <a:spcPct val="100000"/>
              </a:lnSpc>
            </a:pPr>
            <a:r>
              <a:rPr lang="fr-FR" sz="1400" spc="-5" dirty="0"/>
              <a:t>// . .</a:t>
            </a:r>
            <a:r>
              <a:rPr lang="fr-FR" sz="1400" spc="35" dirty="0"/>
              <a:t> </a:t>
            </a:r>
            <a:r>
              <a:rPr lang="fr-FR" sz="1400" spc="-5" dirty="0"/>
              <a:t>.</a:t>
            </a:r>
            <a:endParaRPr lang="fr-FR" sz="1400" dirty="0"/>
          </a:p>
          <a:p>
            <a:pPr marL="12700">
              <a:lnSpc>
                <a:spcPct val="100000"/>
              </a:lnSpc>
            </a:pPr>
            <a:r>
              <a:rPr lang="fr-FR" sz="1400" spc="-5" dirty="0"/>
              <a:t>}</a:t>
            </a:r>
            <a:endParaRPr lang="fr-FR" sz="1400" dirty="0"/>
          </a:p>
          <a:p>
            <a:pPr marL="355600" marR="1160780" indent="-342900">
              <a:lnSpc>
                <a:spcPct val="90000"/>
              </a:lnSpc>
            </a:pPr>
            <a:endParaRPr lang="fr-FR" sz="1400" spc="-5" dirty="0" smtClean="0"/>
          </a:p>
          <a:p>
            <a:pPr marL="355600" marR="1160780" indent="-342900">
              <a:lnSpc>
                <a:spcPct val="90000"/>
              </a:lnSpc>
            </a:pPr>
            <a:endParaRPr lang="fr-FR" sz="1400" spc="-5" dirty="0"/>
          </a:p>
          <a:p>
            <a:pPr marL="355600" marR="1160780" indent="-342900">
              <a:lnSpc>
                <a:spcPct val="90000"/>
              </a:lnSpc>
            </a:pPr>
            <a:endParaRPr sz="1400" dirty="0"/>
          </a:p>
        </p:txBody>
      </p:sp>
      <p:sp>
        <p:nvSpPr>
          <p:cNvPr id="5" name="object 5"/>
          <p:cNvSpPr/>
          <p:nvPr/>
        </p:nvSpPr>
        <p:spPr>
          <a:xfrm>
            <a:off x="6947916" y="3717035"/>
            <a:ext cx="1870075" cy="375285"/>
          </a:xfrm>
          <a:custGeom>
            <a:avLst/>
            <a:gdLst/>
            <a:ahLst/>
            <a:cxnLst/>
            <a:rect l="l" t="t" r="r" b="b"/>
            <a:pathLst>
              <a:path w="1870075" h="375285">
                <a:moveTo>
                  <a:pt x="0" y="374904"/>
                </a:moveTo>
                <a:lnTo>
                  <a:pt x="1869948" y="374904"/>
                </a:lnTo>
                <a:lnTo>
                  <a:pt x="1869948" y="0"/>
                </a:lnTo>
                <a:lnTo>
                  <a:pt x="0" y="0"/>
                </a:lnTo>
                <a:lnTo>
                  <a:pt x="0" y="37490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28433" y="3744214"/>
            <a:ext cx="169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Charger le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pilote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67201" y="3962400"/>
            <a:ext cx="2660140" cy="480568"/>
          </a:xfrm>
          <a:custGeom>
            <a:avLst/>
            <a:gdLst/>
            <a:ahLst/>
            <a:cxnLst/>
            <a:rect l="l" t="t" r="r" b="b"/>
            <a:pathLst>
              <a:path w="3170554" h="184785">
                <a:moveTo>
                  <a:pt x="74421" y="108076"/>
                </a:moveTo>
                <a:lnTo>
                  <a:pt x="0" y="149605"/>
                </a:lnTo>
                <a:lnTo>
                  <a:pt x="77850" y="184276"/>
                </a:lnTo>
                <a:lnTo>
                  <a:pt x="76445" y="153034"/>
                </a:lnTo>
                <a:lnTo>
                  <a:pt x="63753" y="153034"/>
                </a:lnTo>
                <a:lnTo>
                  <a:pt x="63118" y="140334"/>
                </a:lnTo>
                <a:lnTo>
                  <a:pt x="75847" y="139759"/>
                </a:lnTo>
                <a:lnTo>
                  <a:pt x="74421" y="108076"/>
                </a:lnTo>
                <a:close/>
              </a:path>
              <a:path w="3170554" h="184785">
                <a:moveTo>
                  <a:pt x="75847" y="139759"/>
                </a:moveTo>
                <a:lnTo>
                  <a:pt x="63118" y="140334"/>
                </a:lnTo>
                <a:lnTo>
                  <a:pt x="63753" y="153034"/>
                </a:lnTo>
                <a:lnTo>
                  <a:pt x="76419" y="152462"/>
                </a:lnTo>
                <a:lnTo>
                  <a:pt x="75847" y="139759"/>
                </a:lnTo>
                <a:close/>
              </a:path>
              <a:path w="3170554" h="184785">
                <a:moveTo>
                  <a:pt x="76419" y="152462"/>
                </a:moveTo>
                <a:lnTo>
                  <a:pt x="63753" y="153034"/>
                </a:lnTo>
                <a:lnTo>
                  <a:pt x="76445" y="153034"/>
                </a:lnTo>
                <a:lnTo>
                  <a:pt x="76419" y="152462"/>
                </a:lnTo>
                <a:close/>
              </a:path>
              <a:path w="3170554" h="184785">
                <a:moveTo>
                  <a:pt x="3169665" y="0"/>
                </a:moveTo>
                <a:lnTo>
                  <a:pt x="75847" y="139759"/>
                </a:lnTo>
                <a:lnTo>
                  <a:pt x="76419" y="152462"/>
                </a:lnTo>
                <a:lnTo>
                  <a:pt x="3170174" y="12699"/>
                </a:lnTo>
                <a:lnTo>
                  <a:pt x="31696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47916" y="4219955"/>
            <a:ext cx="2196465" cy="376555"/>
          </a:xfrm>
          <a:custGeom>
            <a:avLst/>
            <a:gdLst/>
            <a:ahLst/>
            <a:cxnLst/>
            <a:rect l="l" t="t" r="r" b="b"/>
            <a:pathLst>
              <a:path w="2196465" h="376554">
                <a:moveTo>
                  <a:pt x="0" y="376428"/>
                </a:moveTo>
                <a:lnTo>
                  <a:pt x="2196083" y="376428"/>
                </a:lnTo>
                <a:lnTo>
                  <a:pt x="2196083" y="0"/>
                </a:lnTo>
                <a:lnTo>
                  <a:pt x="0" y="0"/>
                </a:lnTo>
                <a:lnTo>
                  <a:pt x="0" y="37642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28433" y="4247515"/>
            <a:ext cx="2014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Établir la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connexion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 flipV="1">
            <a:off x="6337935" y="4269358"/>
            <a:ext cx="589405" cy="223013"/>
          </a:xfrm>
          <a:custGeom>
            <a:avLst/>
            <a:gdLst/>
            <a:ahLst/>
            <a:cxnLst/>
            <a:rect l="l" t="t" r="r" b="b"/>
            <a:pathLst>
              <a:path w="1081404" h="109854">
                <a:moveTo>
                  <a:pt x="76423" y="31683"/>
                </a:moveTo>
                <a:lnTo>
                  <a:pt x="75596" y="44379"/>
                </a:lnTo>
                <a:lnTo>
                  <a:pt x="1080134" y="109600"/>
                </a:lnTo>
                <a:lnTo>
                  <a:pt x="1080897" y="96900"/>
                </a:lnTo>
                <a:lnTo>
                  <a:pt x="76423" y="31683"/>
                </a:lnTo>
                <a:close/>
              </a:path>
              <a:path w="1081404" h="109854">
                <a:moveTo>
                  <a:pt x="78486" y="0"/>
                </a:moveTo>
                <a:lnTo>
                  <a:pt x="0" y="33147"/>
                </a:lnTo>
                <a:lnTo>
                  <a:pt x="73533" y="76073"/>
                </a:lnTo>
                <a:lnTo>
                  <a:pt x="75596" y="44379"/>
                </a:lnTo>
                <a:lnTo>
                  <a:pt x="62991" y="43561"/>
                </a:lnTo>
                <a:lnTo>
                  <a:pt x="63753" y="30861"/>
                </a:lnTo>
                <a:lnTo>
                  <a:pt x="76476" y="30861"/>
                </a:lnTo>
                <a:lnTo>
                  <a:pt x="78486" y="0"/>
                </a:lnTo>
                <a:close/>
              </a:path>
              <a:path w="1081404" h="109854">
                <a:moveTo>
                  <a:pt x="63753" y="30861"/>
                </a:moveTo>
                <a:lnTo>
                  <a:pt x="62991" y="43561"/>
                </a:lnTo>
                <a:lnTo>
                  <a:pt x="75596" y="44379"/>
                </a:lnTo>
                <a:lnTo>
                  <a:pt x="76423" y="31683"/>
                </a:lnTo>
                <a:lnTo>
                  <a:pt x="63753" y="30861"/>
                </a:lnTo>
                <a:close/>
              </a:path>
              <a:path w="1081404" h="109854">
                <a:moveTo>
                  <a:pt x="76476" y="30861"/>
                </a:moveTo>
                <a:lnTo>
                  <a:pt x="63753" y="30861"/>
                </a:lnTo>
                <a:lnTo>
                  <a:pt x="76423" y="31683"/>
                </a:lnTo>
                <a:lnTo>
                  <a:pt x="76476" y="30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47916" y="4724400"/>
            <a:ext cx="1295400" cy="3765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opérations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64184" y="4719847"/>
            <a:ext cx="5183732" cy="381108"/>
          </a:xfrm>
          <a:custGeom>
            <a:avLst/>
            <a:gdLst/>
            <a:ahLst/>
            <a:cxnLst/>
            <a:rect l="l" t="t" r="r" b="b"/>
            <a:pathLst>
              <a:path w="5146040" h="579120">
                <a:moveTo>
                  <a:pt x="76419" y="31561"/>
                </a:moveTo>
                <a:lnTo>
                  <a:pt x="75091" y="44128"/>
                </a:lnTo>
                <a:lnTo>
                  <a:pt x="5144388" y="578739"/>
                </a:lnTo>
                <a:lnTo>
                  <a:pt x="5145658" y="566039"/>
                </a:lnTo>
                <a:lnTo>
                  <a:pt x="76419" y="31561"/>
                </a:lnTo>
                <a:close/>
              </a:path>
              <a:path w="5146040" h="579120">
                <a:moveTo>
                  <a:pt x="79756" y="0"/>
                </a:moveTo>
                <a:lnTo>
                  <a:pt x="0" y="29845"/>
                </a:lnTo>
                <a:lnTo>
                  <a:pt x="71755" y="75692"/>
                </a:lnTo>
                <a:lnTo>
                  <a:pt x="75091" y="44128"/>
                </a:lnTo>
                <a:lnTo>
                  <a:pt x="62483" y="42799"/>
                </a:lnTo>
                <a:lnTo>
                  <a:pt x="63753" y="30226"/>
                </a:lnTo>
                <a:lnTo>
                  <a:pt x="76560" y="30226"/>
                </a:lnTo>
                <a:lnTo>
                  <a:pt x="79756" y="0"/>
                </a:lnTo>
                <a:close/>
              </a:path>
              <a:path w="5146040" h="579120">
                <a:moveTo>
                  <a:pt x="63753" y="30226"/>
                </a:moveTo>
                <a:lnTo>
                  <a:pt x="62483" y="42799"/>
                </a:lnTo>
                <a:lnTo>
                  <a:pt x="75091" y="44128"/>
                </a:lnTo>
                <a:lnTo>
                  <a:pt x="76419" y="31561"/>
                </a:lnTo>
                <a:lnTo>
                  <a:pt x="63753" y="30226"/>
                </a:lnTo>
                <a:close/>
              </a:path>
              <a:path w="5146040" h="579120">
                <a:moveTo>
                  <a:pt x="76560" y="30226"/>
                </a:moveTo>
                <a:lnTo>
                  <a:pt x="63753" y="30226"/>
                </a:lnTo>
                <a:lnTo>
                  <a:pt x="76419" y="31561"/>
                </a:lnTo>
                <a:lnTo>
                  <a:pt x="76560" y="30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1675335" y="4996726"/>
            <a:ext cx="5183732" cy="381108"/>
          </a:xfrm>
          <a:custGeom>
            <a:avLst/>
            <a:gdLst/>
            <a:ahLst/>
            <a:cxnLst/>
            <a:rect l="l" t="t" r="r" b="b"/>
            <a:pathLst>
              <a:path w="5146040" h="579120">
                <a:moveTo>
                  <a:pt x="76419" y="31561"/>
                </a:moveTo>
                <a:lnTo>
                  <a:pt x="75091" y="44128"/>
                </a:lnTo>
                <a:lnTo>
                  <a:pt x="5144388" y="578739"/>
                </a:lnTo>
                <a:lnTo>
                  <a:pt x="5145658" y="566039"/>
                </a:lnTo>
                <a:lnTo>
                  <a:pt x="76419" y="31561"/>
                </a:lnTo>
                <a:close/>
              </a:path>
              <a:path w="5146040" h="579120">
                <a:moveTo>
                  <a:pt x="79756" y="0"/>
                </a:moveTo>
                <a:lnTo>
                  <a:pt x="0" y="29845"/>
                </a:lnTo>
                <a:lnTo>
                  <a:pt x="71755" y="75692"/>
                </a:lnTo>
                <a:lnTo>
                  <a:pt x="75091" y="44128"/>
                </a:lnTo>
                <a:lnTo>
                  <a:pt x="62483" y="42799"/>
                </a:lnTo>
                <a:lnTo>
                  <a:pt x="63753" y="30226"/>
                </a:lnTo>
                <a:lnTo>
                  <a:pt x="76560" y="30226"/>
                </a:lnTo>
                <a:lnTo>
                  <a:pt x="79756" y="0"/>
                </a:lnTo>
                <a:close/>
              </a:path>
              <a:path w="5146040" h="579120">
                <a:moveTo>
                  <a:pt x="63753" y="30226"/>
                </a:moveTo>
                <a:lnTo>
                  <a:pt x="62483" y="42799"/>
                </a:lnTo>
                <a:lnTo>
                  <a:pt x="75091" y="44128"/>
                </a:lnTo>
                <a:lnTo>
                  <a:pt x="76419" y="31561"/>
                </a:lnTo>
                <a:lnTo>
                  <a:pt x="63753" y="30226"/>
                </a:lnTo>
                <a:close/>
              </a:path>
              <a:path w="5146040" h="579120">
                <a:moveTo>
                  <a:pt x="76560" y="30226"/>
                </a:moveTo>
                <a:lnTo>
                  <a:pt x="63753" y="30226"/>
                </a:lnTo>
                <a:lnTo>
                  <a:pt x="76419" y="31561"/>
                </a:lnTo>
                <a:lnTo>
                  <a:pt x="76560" y="30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 txBox="1"/>
          <p:nvPr/>
        </p:nvSpPr>
        <p:spPr>
          <a:xfrm>
            <a:off x="6859066" y="5326753"/>
            <a:ext cx="2184221" cy="5950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0"/>
              </a:spcBef>
            </a:pPr>
            <a:r>
              <a:rPr lang="fr-FR" sz="1800" spc="-5" dirty="0" smtClean="0">
                <a:latin typeface="Arial"/>
                <a:cs typeface="Arial"/>
              </a:rPr>
              <a:t>Il faut penser à fermer la connexion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483234"/>
            <a:ext cx="8382000" cy="553998"/>
          </a:xfrm>
        </p:spPr>
        <p:txBody>
          <a:bodyPr/>
          <a:lstStyle/>
          <a:p>
            <a:r>
              <a:rPr lang="fr-FR" sz="3600" dirty="0" smtClean="0"/>
              <a:t>Pourquoi faut il fermer une connexion ?</a:t>
            </a:r>
            <a:endParaRPr lang="fr-FR" sz="3600" dirty="0"/>
          </a:p>
        </p:txBody>
      </p:sp>
      <p:sp>
        <p:nvSpPr>
          <p:cNvPr id="6" name="object 3"/>
          <p:cNvSpPr txBox="1"/>
          <p:nvPr/>
        </p:nvSpPr>
        <p:spPr>
          <a:xfrm>
            <a:off x="535940" y="1552397"/>
            <a:ext cx="8265795" cy="4152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lang="fr-FR" sz="2400" spc="-5" dirty="0" smtClean="0">
                <a:latin typeface="Arial"/>
                <a:cs typeface="Arial"/>
              </a:rPr>
              <a:t>Une base de données contient un certain nombre de slots/portes de connexion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endParaRPr lang="fr-FR" sz="24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lang="fr-FR" sz="2400" spc="-5" dirty="0" smtClean="0">
                <a:latin typeface="Arial"/>
                <a:cs typeface="Arial"/>
              </a:rPr>
              <a:t>Même si ce nombre est paramétrable lorsqu’on configure la BDD, celui-ci est fixe en production.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endParaRPr lang="fr-FR" sz="24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lang="fr-FR" sz="2400" spc="-5" dirty="0" smtClean="0">
                <a:latin typeface="Arial"/>
                <a:cs typeface="Arial"/>
              </a:rPr>
              <a:t>Ainsi, si il y a 20 slots pour une BDD et que vous avez 21 connexions simultanées, le serveur de SGBD tombe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endParaRPr lang="fr-FR" sz="24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lang="fr-FR" sz="2400" spc="-5" dirty="0" smtClean="0">
                <a:latin typeface="Arial"/>
                <a:cs typeface="Arial"/>
              </a:rPr>
              <a:t>Il est donc indispensable de libérer les ressources dont on ne se sert pas…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445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1315</Words>
  <Application>Microsoft Office PowerPoint</Application>
  <PresentationFormat>Affichage à l'écran (4:3)</PresentationFormat>
  <Paragraphs>215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JDBC: manipuler une base de  données en Java</vt:lpstr>
      <vt:lpstr>Intermédiaire</vt:lpstr>
      <vt:lpstr>Application JAVA</vt:lpstr>
      <vt:lpstr>Préparatif</vt:lpstr>
      <vt:lpstr>Étape 1: charger le pilote</vt:lpstr>
      <vt:lpstr>Ou installer le pilote sous Eclipse ?</vt:lpstr>
      <vt:lpstr>Quels sont les imports nécessaires ?</vt:lpstr>
      <vt:lpstr>Étape 2: établir une connexion</vt:lpstr>
      <vt:lpstr>Pourquoi faut il fermer une connexion ?</vt:lpstr>
      <vt:lpstr>Étape 3: Requête SQL</vt:lpstr>
      <vt:lpstr>Étape 3: Requête SQL</vt:lpstr>
      <vt:lpstr>Exemple d’executeUpdate</vt:lpstr>
      <vt:lpstr>Exemple d’executeQuery</vt:lpstr>
      <vt:lpstr>Manipuler le résultat</vt:lpstr>
      <vt:lpstr>Plusieurs mode de parcours</vt:lpstr>
      <vt:lpstr>Modifier le résultat ou la base</vt:lpstr>
      <vt:lpstr>Autres opérations</vt:lpstr>
      <vt:lpstr>JDBC Quelques notions de Meta</vt:lpstr>
      <vt:lpstr>Requetes préparées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JDBC: manipuler une base de données en Java</dc:title>
  <dc:creator>nie</dc:creator>
  <cp:lastModifiedBy>Virginie Sans</cp:lastModifiedBy>
  <cp:revision>17</cp:revision>
  <dcterms:created xsi:type="dcterms:W3CDTF">2018-11-26T21:30:07Z</dcterms:created>
  <dcterms:modified xsi:type="dcterms:W3CDTF">2018-11-26T22:39:08Z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2018-11-26T00:00:00Z</vt:filetime>
  </property>
</Properties>
</file>