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2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7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7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5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4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Evolution of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6284"/>
            <a:ext cx="8229600" cy="4149879"/>
          </a:xfrm>
        </p:spPr>
        <p:txBody>
          <a:bodyPr/>
          <a:lstStyle/>
          <a:p>
            <a:r>
              <a:rPr dirty="0"/>
              <a:t>From Early Concepts to Agentic Intelligence</a:t>
            </a:r>
          </a:p>
          <a:p>
            <a:r>
              <a:rPr b="1" dirty="0"/>
              <a:t>Presented by: </a:t>
            </a:r>
            <a:r>
              <a:rPr lang="en-US" dirty="0"/>
              <a:t>zakia Bashir</a:t>
            </a:r>
            <a:endParaRPr dirty="0"/>
          </a:p>
          <a:p>
            <a:r>
              <a:rPr b="1" dirty="0"/>
              <a:t>Date: </a:t>
            </a:r>
            <a:r>
              <a:rPr lang="en-US" dirty="0"/>
              <a:t>6/1/2025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Revolution (2010s)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7" y="2507226"/>
            <a:ext cx="7694903" cy="3637935"/>
          </a:xfrm>
        </p:spPr>
        <p:txBody>
          <a:bodyPr/>
          <a:lstStyle/>
          <a:p>
            <a:r>
              <a:rPr lang="en-US" b="1" dirty="0"/>
              <a:t>Why the Boom?</a:t>
            </a:r>
          </a:p>
          <a:p>
            <a:pPr lvl="1">
              <a:buSzPct val="89000"/>
              <a:buFont typeface="Wingdings" panose="05000000000000000000" pitchFamily="2" charset="2"/>
              <a:buChar char="§"/>
            </a:pPr>
            <a:r>
              <a:rPr lang="en-US" dirty="0"/>
              <a:t>Big Data</a:t>
            </a:r>
          </a:p>
          <a:p>
            <a:pPr lvl="1">
              <a:buSzPct val="89000"/>
              <a:buFont typeface="Wingdings" panose="05000000000000000000" pitchFamily="2" charset="2"/>
              <a:buChar char="§"/>
            </a:pPr>
            <a:r>
              <a:rPr lang="en-US" dirty="0"/>
              <a:t>GPUs</a:t>
            </a:r>
          </a:p>
          <a:p>
            <a:pPr lvl="1">
              <a:buSzPct val="89000"/>
              <a:buFont typeface="Wingdings" panose="05000000000000000000" pitchFamily="2" charset="2"/>
              <a:buChar char="§"/>
            </a:pPr>
            <a:r>
              <a:rPr lang="en-US" dirty="0"/>
              <a:t>Improved algorithms (Backpropagation)</a:t>
            </a:r>
          </a:p>
          <a:p>
            <a:r>
              <a:rPr lang="en-US" b="1" dirty="0"/>
              <a:t>Key Events: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ImageNet (2012): </a:t>
            </a:r>
            <a:r>
              <a:rPr lang="en-US" dirty="0" err="1"/>
              <a:t>AlexNet</a:t>
            </a:r>
            <a:r>
              <a:rPr lang="en-US" dirty="0"/>
              <a:t> wins image classification challenge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DeepMind’s AlphaGo beats world Go champion (2016)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Foundation Models &amp; Generative AI (2020s)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Large Language Models:</a:t>
            </a:r>
            <a:r>
              <a:rPr lang="en-US" dirty="0"/>
              <a:t> GPT-3, ChatGPT, BERT, Claude, Gemini</a:t>
            </a:r>
          </a:p>
          <a:p>
            <a:r>
              <a:rPr lang="en-US" b="1" dirty="0"/>
              <a:t>Generative AI:</a:t>
            </a:r>
            <a:r>
              <a:rPr lang="en-US" dirty="0"/>
              <a:t> Text, image, music creation</a:t>
            </a:r>
          </a:p>
          <a:p>
            <a:r>
              <a:rPr lang="en-US" b="1" dirty="0"/>
              <a:t>Multimodal Models:</a:t>
            </a:r>
            <a:r>
              <a:rPr lang="en-US" dirty="0"/>
              <a:t> Understand and generate text, images, video</a:t>
            </a:r>
          </a:p>
          <a:p>
            <a:r>
              <a:rPr lang="en-US" b="1" dirty="0"/>
              <a:t>Impact:</a:t>
            </a:r>
            <a:r>
              <a:rPr lang="en-US" dirty="0"/>
              <a:t> Creative tools, code generation, personalized assistants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AI – The Next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dirty="0"/>
              <a:t>- </a:t>
            </a:r>
            <a:r>
              <a:rPr lang="en-US" b="1" dirty="0"/>
              <a:t>What is Agentic AI?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Autonomous agents that plan, reason and act toward goals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Tools: LangChain, OpenAI Agents SDK, AutoGPT</a:t>
            </a:r>
          </a:p>
          <a:p>
            <a:r>
              <a:rPr lang="en-US" b="1" dirty="0"/>
              <a:t>Capabilities: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Task planning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Environment interaction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Tool use and learning over time</a:t>
            </a:r>
          </a:p>
          <a:p>
            <a:r>
              <a:rPr lang="en-US" b="1" dirty="0"/>
              <a:t>Vision: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Self-directed AI that collaborates, adapts, and improves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1950: Turing Test</a:t>
            </a:r>
          </a:p>
          <a:p>
            <a:r>
              <a:t>1956: Dartmouth Conference</a:t>
            </a:r>
          </a:p>
          <a:p>
            <a:r>
              <a:t>1980s: Expert Systems</a:t>
            </a:r>
          </a:p>
          <a:p>
            <a:r>
              <a:t>1997: Deep Blue</a:t>
            </a:r>
          </a:p>
          <a:p>
            <a:r>
              <a:t>2012: ImageNet</a:t>
            </a:r>
          </a:p>
          <a:p>
            <a:r>
              <a:t>2020: GPT-3</a:t>
            </a:r>
          </a:p>
          <a:p>
            <a:r>
              <a:t>2023+: Agentic 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</a:t>
            </a:r>
            <a:r>
              <a:rPr lang="en-US" dirty="0"/>
              <a:t> </a:t>
            </a:r>
            <a:r>
              <a:rPr lang="en-US" b="1" dirty="0"/>
              <a:t>Hybrid Systems:</a:t>
            </a:r>
            <a:r>
              <a:rPr b="1" dirty="0"/>
              <a:t> </a:t>
            </a:r>
            <a:r>
              <a:rPr dirty="0"/>
              <a:t>Hybrid symbolic</a:t>
            </a:r>
            <a:r>
              <a:rPr lang="en-US" dirty="0"/>
              <a:t> </a:t>
            </a:r>
            <a:r>
              <a:rPr dirty="0"/>
              <a:t>+</a:t>
            </a:r>
            <a:r>
              <a:rPr lang="en-US" dirty="0"/>
              <a:t> </a:t>
            </a:r>
            <a:r>
              <a:rPr dirty="0"/>
              <a:t>neural models</a:t>
            </a:r>
          </a:p>
          <a:p>
            <a:r>
              <a:rPr dirty="0"/>
              <a:t>- </a:t>
            </a:r>
            <a:r>
              <a:rPr lang="en-US" b="1" dirty="0"/>
              <a:t>Ethics &amp; Alignment:</a:t>
            </a:r>
            <a:r>
              <a:rPr lang="en-US" dirty="0"/>
              <a:t> Safe AI use, bias control</a:t>
            </a:r>
            <a:endParaRPr dirty="0"/>
          </a:p>
          <a:p>
            <a:r>
              <a:rPr dirty="0"/>
              <a:t>- </a:t>
            </a:r>
            <a:r>
              <a:rPr lang="en-US" b="1" dirty="0"/>
              <a:t>Agent Ecosystems:</a:t>
            </a:r>
            <a:r>
              <a:rPr lang="en-US" dirty="0"/>
              <a:t> AI working collaboratively</a:t>
            </a:r>
            <a:endParaRPr dirty="0"/>
          </a:p>
          <a:p>
            <a:r>
              <a:rPr dirty="0"/>
              <a:t>- </a:t>
            </a:r>
            <a:r>
              <a:rPr lang="en-US" b="1" dirty="0"/>
              <a:t>Human-AI Synergy:</a:t>
            </a:r>
            <a:r>
              <a:rPr lang="en-US" dirty="0"/>
              <a:t> Co-pilots, teachers, researchers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AI has evolved through waves of enthusiasm and skepticism</a:t>
            </a:r>
          </a:p>
          <a:p>
            <a:r>
              <a:rPr lang="en-US" dirty="0"/>
              <a:t>From logic rules to learning systems to autonomous agents</a:t>
            </a:r>
          </a:p>
          <a:p>
            <a:r>
              <a:rPr lang="en-US" dirty="0"/>
              <a:t>The future is dynamic, intelligent, and deeply integrated with human life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excites you most about Agentic AI?</a:t>
            </a:r>
          </a:p>
          <a:p>
            <a:r>
              <a:t>Where will AI impact society most in the next decade?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AI is the simulation of human intelligence in machines that are programmed to think, learn, and adapt.</a:t>
            </a:r>
          </a:p>
          <a:p>
            <a:r>
              <a:rPr lang="en-US" b="1" dirty="0"/>
              <a:t>Core Capabilities: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Reasoning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Perception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Problem-solving</a:t>
            </a:r>
          </a:p>
          <a:p>
            <a:r>
              <a:rPr lang="en-US" dirty="0"/>
              <a:t>(Visual: Icons representing brain, data, logic tree, and automation)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Foundations (1940s–1950s)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Turing Test (1950):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Alan Turing proposes a test to evaluate machine intelligence.</a:t>
            </a:r>
          </a:p>
          <a:p>
            <a:r>
              <a:rPr lang="en-US" b="1" dirty="0"/>
              <a:t>First Neural Network (1943):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McCulloch and Pitts model simple neural networks.</a:t>
            </a:r>
          </a:p>
          <a:p>
            <a:r>
              <a:rPr lang="en-US" b="1" dirty="0"/>
              <a:t>Symbolic AI Begins: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Logic and rules to simulate human reasoning.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Birth of AI (1956)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Dartmouth Conference (1956):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Term “Artificial Intelligence” coined by John McCarthy.</a:t>
            </a:r>
          </a:p>
          <a:p>
            <a:r>
              <a:rPr lang="en-US" b="1" dirty="0"/>
              <a:t>Early 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 </a:t>
            </a:r>
            <a:r>
              <a:rPr lang="en-US" sz="1800" dirty="0"/>
              <a:t>Solve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understand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simulate reasoning</a:t>
            </a:r>
          </a:p>
          <a:p>
            <a:r>
              <a:rPr lang="en-US" b="1" dirty="0"/>
              <a:t>Early Programs: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/>
              <a:t> </a:t>
            </a:r>
            <a:r>
              <a:rPr lang="en-US" sz="1800" dirty="0"/>
              <a:t>Logic Theorist (Newell &amp; Simon)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 General Problem Solver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Golden Years (1956–1974)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Optimism and Funding: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Rapid progress in rule-based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Programs like SHRDLU (natural language in blocks world)</a:t>
            </a:r>
          </a:p>
          <a:p>
            <a:r>
              <a:rPr lang="en-US" dirty="0"/>
              <a:t>Early robotics and expert systems explored.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First AI Winter (1974–1980)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Limited computing power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Overpromised, underdelivered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Funding cuts</a:t>
            </a:r>
          </a:p>
          <a:p>
            <a:r>
              <a:rPr lang="en-US" b="1" dirty="0"/>
              <a:t>Result: </a:t>
            </a:r>
            <a:r>
              <a:rPr lang="en-US" dirty="0"/>
              <a:t>Progress slowed, skepticism grew.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Expert Systems Era (1980s)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Systems: </a:t>
            </a:r>
            <a:r>
              <a:rPr lang="en-US" dirty="0"/>
              <a:t>MYCIN, XCON</a:t>
            </a:r>
          </a:p>
          <a:p>
            <a:r>
              <a:rPr lang="en-US" b="1" dirty="0"/>
              <a:t>What Changed: </a:t>
            </a:r>
            <a:r>
              <a:rPr lang="en-US" dirty="0"/>
              <a:t>Rule-based knowledge engineering</a:t>
            </a:r>
          </a:p>
          <a:p>
            <a:r>
              <a:rPr lang="en-US" b="1" dirty="0"/>
              <a:t>Successes: </a:t>
            </a:r>
            <a:r>
              <a:rPr lang="en-US" dirty="0"/>
              <a:t>In narrow domains like medicine, business</a:t>
            </a:r>
          </a:p>
          <a:p>
            <a:r>
              <a:rPr lang="en-US" b="1" dirty="0"/>
              <a:t>Limitations: </a:t>
            </a:r>
            <a:r>
              <a:rPr lang="en-US" dirty="0"/>
              <a:t>Rigid rules, no learning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AI Winter (Late 1980s–1990s)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Expert systems hard to scale</a:t>
            </a:r>
          </a:p>
          <a:p>
            <a:r>
              <a:rPr lang="en-US" dirty="0"/>
              <a:t>- Economic downturn</a:t>
            </a:r>
          </a:p>
          <a:p>
            <a:r>
              <a:rPr lang="en-US" dirty="0"/>
              <a:t>- Decline in funding and interest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Rise of Machine Learning (1990s–2000s)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6" y="2369771"/>
            <a:ext cx="7524003" cy="3636510"/>
          </a:xfrm>
        </p:spPr>
        <p:txBody>
          <a:bodyPr/>
          <a:lstStyle/>
          <a:p>
            <a:r>
              <a:rPr lang="en-US" b="1" dirty="0"/>
              <a:t>Shift from Rules to Data</a:t>
            </a:r>
            <a:endParaRPr lang="en-US" dirty="0"/>
          </a:p>
          <a:p>
            <a:r>
              <a:rPr lang="en-US" dirty="0"/>
              <a:t>Algorithms improved: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Decision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SVMs (Support Vector Machines)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Bayesian Networks</a:t>
            </a:r>
          </a:p>
          <a:p>
            <a:r>
              <a:rPr lang="en-US" b="1" dirty="0"/>
              <a:t>Breakthrough:</a:t>
            </a:r>
            <a:r>
              <a:rPr lang="en-US" dirty="0"/>
              <a:t> IBM’s Deep Blue beats chess champion (1997)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82</TotalTime>
  <Words>586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Wingdings</vt:lpstr>
      <vt:lpstr>Wingdings 2</vt:lpstr>
      <vt:lpstr>Quotable</vt:lpstr>
      <vt:lpstr>The Evolution of Artificial Intelligence</vt:lpstr>
      <vt:lpstr>What is Artificial Intelligence?</vt:lpstr>
      <vt:lpstr>Early Foundations (1940s–1950s)</vt:lpstr>
      <vt:lpstr>The Birth of AI (1956)</vt:lpstr>
      <vt:lpstr>The Golden Years (1956–1974)</vt:lpstr>
      <vt:lpstr>The First AI Winter (1974–1980)</vt:lpstr>
      <vt:lpstr>Expert Systems Era (1980s)</vt:lpstr>
      <vt:lpstr>Second AI Winter (Late 1980s–1990s)</vt:lpstr>
      <vt:lpstr>Rise of Machine Learning (1990s–2000s)</vt:lpstr>
      <vt:lpstr>Deep Learning Revolution (2010s)</vt:lpstr>
      <vt:lpstr>Foundation Models &amp; Generative AI (2020s)</vt:lpstr>
      <vt:lpstr>Agentic AI – The Next Frontier</vt:lpstr>
      <vt:lpstr>Key Milestones Recap</vt:lpstr>
      <vt:lpstr>Future of AI</vt:lpstr>
      <vt:lpstr>Conclusion</vt:lpstr>
      <vt:lpstr>Questions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bc160404395 Zakia Bashir</cp:lastModifiedBy>
  <cp:revision>3</cp:revision>
  <dcterms:created xsi:type="dcterms:W3CDTF">2013-01-27T09:14:16Z</dcterms:created>
  <dcterms:modified xsi:type="dcterms:W3CDTF">2025-05-31T22:43:52Z</dcterms:modified>
  <cp:category/>
</cp:coreProperties>
</file>