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9" r:id="rId4"/>
    <p:sldId id="268" r:id="rId5"/>
    <p:sldId id="272" r:id="rId6"/>
    <p:sldId id="271" r:id="rId7"/>
    <p:sldId id="267" r:id="rId8"/>
    <p:sldId id="257" r:id="rId9"/>
    <p:sldId id="258" r:id="rId10"/>
    <p:sldId id="259" r:id="rId11"/>
    <p:sldId id="260" r:id="rId12"/>
    <p:sldId id="262" r:id="rId13"/>
    <p:sldId id="263" r:id="rId14"/>
    <p:sldId id="270" r:id="rId15"/>
    <p:sldId id="273"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D1D"/>
    <a:srgbClr val="404040"/>
    <a:srgbClr val="2D2D2D"/>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0" autoAdjust="0"/>
    <p:restoredTop sz="94660"/>
  </p:normalViewPr>
  <p:slideViewPr>
    <p:cSldViewPr snapToGrid="0">
      <p:cViewPr varScale="1">
        <p:scale>
          <a:sx n="80" d="100"/>
          <a:sy n="80"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572A-3ABB-4FA1-843F-031860CC5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40D196F0-1276-45C9-A70F-63DFFCDC9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37ADE0B-81CC-4401-8F12-C5DCF9CAF65B}"/>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5" name="Footer Placeholder 4">
            <a:extLst>
              <a:ext uri="{FF2B5EF4-FFF2-40B4-BE49-F238E27FC236}">
                <a16:creationId xmlns:a16="http://schemas.microsoft.com/office/drawing/2014/main" id="{F96B4AF0-D1A0-44A4-818D-5F22E553786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579C649-BAF7-4C41-ABF8-A717EF08E4E6}"/>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325747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2F1F-51D9-42D0-901A-4B844BE68E7C}"/>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DF98C06-0D03-4316-BD44-1E0D8A2BF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CE97EC1-ABA4-4D24-9365-E6C6AC9EFFE2}"/>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5" name="Footer Placeholder 4">
            <a:extLst>
              <a:ext uri="{FF2B5EF4-FFF2-40B4-BE49-F238E27FC236}">
                <a16:creationId xmlns:a16="http://schemas.microsoft.com/office/drawing/2014/main" id="{5DA24A57-3E7B-47F3-98FB-500EE0166C7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C82CF9E-A810-4CF2-B88D-AE8735F769AB}"/>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107250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071AE-C2C2-45D3-A45D-66A0E0CE4F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B4DCC8D-7330-4E5F-A6FF-B7FF94AFE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B23A5EB7-BA72-4693-9985-6EB3746B3F5B}"/>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5" name="Footer Placeholder 4">
            <a:extLst>
              <a:ext uri="{FF2B5EF4-FFF2-40B4-BE49-F238E27FC236}">
                <a16:creationId xmlns:a16="http://schemas.microsoft.com/office/drawing/2014/main" id="{30C5A6DD-DA6A-48D1-BE22-D7ECAEA962A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BC2150D-976B-4072-8F51-300E1AFC98AF}"/>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140196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B0F4-3549-42F1-89FF-35C1B4F8A41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30524AB-0A22-4D44-BBC1-DFD61958F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54F6D0E-DD68-4D8A-B08B-197F7C4639C3}"/>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5" name="Footer Placeholder 4">
            <a:extLst>
              <a:ext uri="{FF2B5EF4-FFF2-40B4-BE49-F238E27FC236}">
                <a16:creationId xmlns:a16="http://schemas.microsoft.com/office/drawing/2014/main" id="{3BCB4DD5-8E2B-490C-8CA8-E4E28265811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D94F76E-48E4-42AB-B119-064A0D5BF71F}"/>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284174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5720-FC4B-492B-A37F-D59E59B4C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25729645-2448-4DDF-BFB8-AB4D78C34F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01841-4695-4B1A-B142-A2C7D0767C60}"/>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5" name="Footer Placeholder 4">
            <a:extLst>
              <a:ext uri="{FF2B5EF4-FFF2-40B4-BE49-F238E27FC236}">
                <a16:creationId xmlns:a16="http://schemas.microsoft.com/office/drawing/2014/main" id="{BBEC32FA-CC20-46FA-80B7-7F190F75153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3661F5A-B10B-4DF5-91F3-0D8B93D7B54A}"/>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378710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8416C-BDE8-4048-B2AD-7629912FC55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D1E2060-1B22-4DD2-A0C8-238656165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A7AF3006-A662-4A89-96AB-71E5A07AB0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4FC5A350-4A9A-47EE-83EF-7AA6CBE8CF07}"/>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6" name="Footer Placeholder 5">
            <a:extLst>
              <a:ext uri="{FF2B5EF4-FFF2-40B4-BE49-F238E27FC236}">
                <a16:creationId xmlns:a16="http://schemas.microsoft.com/office/drawing/2014/main" id="{60381732-7955-42D5-B2CE-3D817D3CC2DD}"/>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425EC82-8B40-442A-A8F3-EE2B6D8A677D}"/>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198699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06C9-BF59-4E76-BFBB-C9A5E1199115}"/>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9A7409A-89DE-464A-9991-A90A6676A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9728E-F63A-45C8-A399-812B5C4BA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2A8C8064-288B-4C11-836B-354F6D64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F7D1D-E79F-4108-8AB9-DB53A8308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8A79CDB-F2D7-4738-867B-CA3CF94197BB}"/>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8" name="Footer Placeholder 7">
            <a:extLst>
              <a:ext uri="{FF2B5EF4-FFF2-40B4-BE49-F238E27FC236}">
                <a16:creationId xmlns:a16="http://schemas.microsoft.com/office/drawing/2014/main" id="{498738CE-BF9D-48AB-AB1F-83B8B6870AA7}"/>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CB3C2E6-3131-45AA-9849-34435D418B01}"/>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283989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304-74A3-41AD-8730-401DE209238C}"/>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A6E7A7B2-CB8E-4637-8DC9-A08AA8150614}"/>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4" name="Footer Placeholder 3">
            <a:extLst>
              <a:ext uri="{FF2B5EF4-FFF2-40B4-BE49-F238E27FC236}">
                <a16:creationId xmlns:a16="http://schemas.microsoft.com/office/drawing/2014/main" id="{CFE976B4-33B3-4350-92A7-65C687942CF3}"/>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D6B88FC0-3AB1-4487-93D5-B0E4ED1BAF96}"/>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24076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78B48-1FFB-49E5-BD3C-2F83EA34BC53}"/>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3" name="Footer Placeholder 2">
            <a:extLst>
              <a:ext uri="{FF2B5EF4-FFF2-40B4-BE49-F238E27FC236}">
                <a16:creationId xmlns:a16="http://schemas.microsoft.com/office/drawing/2014/main" id="{F4268A79-CA00-4721-9A86-AC2EB9B16805}"/>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91F30CD8-447A-4C28-8681-7576B93FAE03}"/>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308186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FE6B-2BFA-4686-AA20-BEFC9F380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C49407EA-D73D-45BA-A126-5CDEFAB33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27C98755-93D3-403B-BCF6-6FBA55227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8853D-6F27-4EAA-A3C6-0B58FA63C5DA}"/>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6" name="Footer Placeholder 5">
            <a:extLst>
              <a:ext uri="{FF2B5EF4-FFF2-40B4-BE49-F238E27FC236}">
                <a16:creationId xmlns:a16="http://schemas.microsoft.com/office/drawing/2014/main" id="{760194A8-8158-4CC8-8609-478081468C3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F99534-2DEC-4FF9-9CE3-F0C9C9A835F8}"/>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63795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5D84-FB85-437D-AC1E-A72619770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C4B9D1E2-577A-4689-A5CE-392E24A23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BE08604F-A59C-4422-B560-A2C66947E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D12A6-87CC-420B-B56E-CE36018ED263}"/>
              </a:ext>
            </a:extLst>
          </p:cNvPr>
          <p:cNvSpPr>
            <a:spLocks noGrp="1"/>
          </p:cNvSpPr>
          <p:nvPr>
            <p:ph type="dt" sz="half" idx="10"/>
          </p:nvPr>
        </p:nvSpPr>
        <p:spPr/>
        <p:txBody>
          <a:bodyPr/>
          <a:lstStyle/>
          <a:p>
            <a:fld id="{6B1A3CB0-60E2-4F0F-A55D-9E0A547A6872}" type="datetimeFigureOut">
              <a:rPr lang="id-ID" smtClean="0"/>
              <a:t>21/04/2022</a:t>
            </a:fld>
            <a:endParaRPr lang="id-ID"/>
          </a:p>
        </p:txBody>
      </p:sp>
      <p:sp>
        <p:nvSpPr>
          <p:cNvPr id="6" name="Footer Placeholder 5">
            <a:extLst>
              <a:ext uri="{FF2B5EF4-FFF2-40B4-BE49-F238E27FC236}">
                <a16:creationId xmlns:a16="http://schemas.microsoft.com/office/drawing/2014/main" id="{B51B176C-675F-4ECD-878E-B49EE46B27F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DC6EBDE-8EF2-42D6-91AB-BCC916D3962A}"/>
              </a:ext>
            </a:extLst>
          </p:cNvPr>
          <p:cNvSpPr>
            <a:spLocks noGrp="1"/>
          </p:cNvSpPr>
          <p:nvPr>
            <p:ph type="sldNum" sz="quarter" idx="12"/>
          </p:nvPr>
        </p:nvSpPr>
        <p:spPr/>
        <p:txBody>
          <a:bodyPr/>
          <a:lstStyle/>
          <a:p>
            <a:fld id="{15D61095-C5E1-4033-9EA0-88BD3FCAE4E5}" type="slidenum">
              <a:rPr lang="id-ID" smtClean="0"/>
              <a:t>‹#›</a:t>
            </a:fld>
            <a:endParaRPr lang="id-ID"/>
          </a:p>
        </p:txBody>
      </p:sp>
    </p:spTree>
    <p:extLst>
      <p:ext uri="{BB962C8B-B14F-4D97-AF65-F5344CB8AC3E}">
        <p14:creationId xmlns:p14="http://schemas.microsoft.com/office/powerpoint/2010/main" val="196915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DE14E-1D0A-4371-B89E-4D0FE79F0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99F854F-C970-4115-9F97-2F26BA41E8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6089317-6119-4282-99B5-BD15C9CFA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A3CB0-60E2-4F0F-A55D-9E0A547A6872}" type="datetimeFigureOut">
              <a:rPr lang="id-ID" smtClean="0"/>
              <a:t>21/04/2022</a:t>
            </a:fld>
            <a:endParaRPr lang="id-ID"/>
          </a:p>
        </p:txBody>
      </p:sp>
      <p:sp>
        <p:nvSpPr>
          <p:cNvPr id="5" name="Footer Placeholder 4">
            <a:extLst>
              <a:ext uri="{FF2B5EF4-FFF2-40B4-BE49-F238E27FC236}">
                <a16:creationId xmlns:a16="http://schemas.microsoft.com/office/drawing/2014/main" id="{F472A910-FC41-449E-92F5-6DE77A5B5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51E2AE26-C9C2-4F27-91EE-EC1EF5D4A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61095-C5E1-4033-9EA0-88BD3FCAE4E5}" type="slidenum">
              <a:rPr lang="id-ID" smtClean="0"/>
              <a:t>‹#›</a:t>
            </a:fld>
            <a:endParaRPr lang="id-ID"/>
          </a:p>
        </p:txBody>
      </p:sp>
    </p:spTree>
    <p:extLst>
      <p:ext uri="{BB962C8B-B14F-4D97-AF65-F5344CB8AC3E}">
        <p14:creationId xmlns:p14="http://schemas.microsoft.com/office/powerpoint/2010/main" val="557377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Shape&#10;&#10;Description automatically generated with medium confidence">
            <a:extLst>
              <a:ext uri="{FF2B5EF4-FFF2-40B4-BE49-F238E27FC236}">
                <a16:creationId xmlns:a16="http://schemas.microsoft.com/office/drawing/2014/main" id="{A0BBE72D-AC55-6E2E-8980-7602E6B936C2}"/>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87441EC5-74B9-411E-B250-C19E72F11DD0}"/>
              </a:ext>
            </a:extLst>
          </p:cNvPr>
          <p:cNvSpPr>
            <a:spLocks noGrp="1"/>
          </p:cNvSpPr>
          <p:nvPr>
            <p:ph type="ctrTitle"/>
          </p:nvPr>
        </p:nvSpPr>
        <p:spPr>
          <a:xfrm>
            <a:off x="1524000" y="1137425"/>
            <a:ext cx="9144000" cy="1703426"/>
          </a:xfrm>
        </p:spPr>
        <p:txBody>
          <a:bodyPr>
            <a:normAutofit/>
          </a:bodyPr>
          <a:lstStyle/>
          <a:p>
            <a:r>
              <a:rPr lang="id-ID" b="0" i="0" u="none" strike="noStrike" baseline="0" dirty="0">
                <a:solidFill>
                  <a:srgbClr val="FFFFFF"/>
                </a:solidFill>
              </a:rPr>
              <a:t>Ship Reference Frame </a:t>
            </a:r>
            <a:endParaRPr lang="id-ID" dirty="0">
              <a:solidFill>
                <a:srgbClr val="FFFFFF"/>
              </a:solidFill>
            </a:endParaRPr>
          </a:p>
        </p:txBody>
      </p:sp>
      <p:sp>
        <p:nvSpPr>
          <p:cNvPr id="3" name="Subtitle 2">
            <a:extLst>
              <a:ext uri="{FF2B5EF4-FFF2-40B4-BE49-F238E27FC236}">
                <a16:creationId xmlns:a16="http://schemas.microsoft.com/office/drawing/2014/main" id="{04A75145-9C68-4A55-9648-3A894D3F7798}"/>
              </a:ext>
            </a:extLst>
          </p:cNvPr>
          <p:cNvSpPr>
            <a:spLocks noGrp="1"/>
          </p:cNvSpPr>
          <p:nvPr>
            <p:ph type="subTitle" idx="1"/>
          </p:nvPr>
        </p:nvSpPr>
        <p:spPr>
          <a:xfrm>
            <a:off x="2266950" y="4948074"/>
            <a:ext cx="9144000" cy="1098395"/>
          </a:xfrm>
        </p:spPr>
        <p:txBody>
          <a:bodyPr>
            <a:normAutofit/>
          </a:bodyPr>
          <a:lstStyle/>
          <a:p>
            <a:pPr algn="l"/>
            <a:r>
              <a:rPr lang="en-US" sz="2000" dirty="0">
                <a:solidFill>
                  <a:srgbClr val="FFFFFF"/>
                </a:solidFill>
              </a:rPr>
              <a:t>Ahmad Zaki Alawi</a:t>
            </a:r>
          </a:p>
          <a:p>
            <a:pPr algn="l"/>
            <a:r>
              <a:rPr lang="en-US" sz="2000" dirty="0">
                <a:solidFill>
                  <a:srgbClr val="FFFFFF"/>
                </a:solidFill>
              </a:rPr>
              <a:t>03311940000107</a:t>
            </a:r>
            <a:endParaRPr lang="id-ID" sz="2000" dirty="0">
              <a:solidFill>
                <a:srgbClr val="FFFFFF"/>
              </a:solidFill>
            </a:endParaRPr>
          </a:p>
        </p:txBody>
      </p:sp>
    </p:spTree>
    <p:extLst>
      <p:ext uri="{BB962C8B-B14F-4D97-AF65-F5344CB8AC3E}">
        <p14:creationId xmlns:p14="http://schemas.microsoft.com/office/powerpoint/2010/main" val="5985016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A9F7-3C3F-4F94-89FF-B4902258A55A}"/>
              </a:ext>
            </a:extLst>
          </p:cNvPr>
          <p:cNvSpPr>
            <a:spLocks noGrp="1"/>
          </p:cNvSpPr>
          <p:nvPr>
            <p:ph type="title"/>
          </p:nvPr>
        </p:nvSpPr>
        <p:spPr/>
        <p:txBody>
          <a:bodyPr vert="horz" lIns="91440" tIns="45720" rIns="91440" bIns="45720" rtlCol="0" anchor="ctr">
            <a:normAutofit/>
          </a:bodyPr>
          <a:lstStyle/>
          <a:p>
            <a:r>
              <a:rPr lang="en-US" sz="2400" dirty="0">
                <a:solidFill>
                  <a:srgbClr val="000000"/>
                </a:solidFill>
                <a:latin typeface="+mn-lt"/>
              </a:rPr>
              <a:t>Plot of roll vs. </a:t>
            </a:r>
            <a:r>
              <a:rPr lang="en-US" sz="2400">
                <a:solidFill>
                  <a:srgbClr val="000000"/>
                </a:solidFill>
                <a:latin typeface="+mn-lt"/>
              </a:rPr>
              <a:t>UTC time</a:t>
            </a:r>
            <a:endParaRPr lang="id-ID" sz="2400" dirty="0">
              <a:solidFill>
                <a:srgbClr val="000000"/>
              </a:solidFill>
              <a:latin typeface="+mn-lt"/>
            </a:endParaRPr>
          </a:p>
        </p:txBody>
      </p:sp>
      <p:sp>
        <p:nvSpPr>
          <p:cNvPr id="3" name="Content Placeholder 2">
            <a:extLst>
              <a:ext uri="{FF2B5EF4-FFF2-40B4-BE49-F238E27FC236}">
                <a16:creationId xmlns:a16="http://schemas.microsoft.com/office/drawing/2014/main" id="{7F5C57DC-2B74-4704-809C-F2726D955C45}"/>
              </a:ext>
            </a:extLst>
          </p:cNvPr>
          <p:cNvSpPr>
            <a:spLocks noGrp="1"/>
          </p:cNvSpPr>
          <p:nvPr>
            <p:ph idx="1"/>
          </p:nvPr>
        </p:nvSpPr>
        <p:spPr/>
        <p:txBody>
          <a:bodyPr/>
          <a:lstStyle/>
          <a:p>
            <a:endParaRPr lang="id-ID"/>
          </a:p>
        </p:txBody>
      </p:sp>
      <p:pic>
        <p:nvPicPr>
          <p:cNvPr id="5" name="Picture 4">
            <a:extLst>
              <a:ext uri="{FF2B5EF4-FFF2-40B4-BE49-F238E27FC236}">
                <a16:creationId xmlns:a16="http://schemas.microsoft.com/office/drawing/2014/main" id="{FAD1D603-D5CE-4A5A-B58B-4CFD471C7779}"/>
              </a:ext>
            </a:extLst>
          </p:cNvPr>
          <p:cNvPicPr>
            <a:picLocks noChangeAspect="1"/>
          </p:cNvPicPr>
          <p:nvPr/>
        </p:nvPicPr>
        <p:blipFill>
          <a:blip r:embed="rId2"/>
          <a:stretch>
            <a:fillRect/>
          </a:stretch>
        </p:blipFill>
        <p:spPr>
          <a:xfrm>
            <a:off x="166598" y="1825625"/>
            <a:ext cx="5754927" cy="4380616"/>
          </a:xfrm>
          <a:prstGeom prst="rect">
            <a:avLst/>
          </a:prstGeom>
        </p:spPr>
      </p:pic>
      <p:pic>
        <p:nvPicPr>
          <p:cNvPr id="7" name="Picture 6">
            <a:extLst>
              <a:ext uri="{FF2B5EF4-FFF2-40B4-BE49-F238E27FC236}">
                <a16:creationId xmlns:a16="http://schemas.microsoft.com/office/drawing/2014/main" id="{0ED9E4BF-64E1-4FC2-9758-FFE9102B39A2}"/>
              </a:ext>
            </a:extLst>
          </p:cNvPr>
          <p:cNvPicPr>
            <a:picLocks noChangeAspect="1"/>
          </p:cNvPicPr>
          <p:nvPr/>
        </p:nvPicPr>
        <p:blipFill>
          <a:blip r:embed="rId3"/>
          <a:stretch>
            <a:fillRect/>
          </a:stretch>
        </p:blipFill>
        <p:spPr>
          <a:xfrm>
            <a:off x="5921525" y="1825625"/>
            <a:ext cx="6000115" cy="4351338"/>
          </a:xfrm>
          <a:prstGeom prst="rect">
            <a:avLst/>
          </a:prstGeom>
        </p:spPr>
      </p:pic>
    </p:spTree>
    <p:extLst>
      <p:ext uri="{BB962C8B-B14F-4D97-AF65-F5344CB8AC3E}">
        <p14:creationId xmlns:p14="http://schemas.microsoft.com/office/powerpoint/2010/main" val="179919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E8B4-1C0B-407C-9958-DC5C8322F4C1}"/>
              </a:ext>
            </a:extLst>
          </p:cNvPr>
          <p:cNvSpPr>
            <a:spLocks noGrp="1"/>
          </p:cNvSpPr>
          <p:nvPr>
            <p:ph type="title"/>
          </p:nvPr>
        </p:nvSpPr>
        <p:spPr/>
        <p:txBody>
          <a:bodyPr vert="horz" lIns="91440" tIns="45720" rIns="91440" bIns="45720" rtlCol="0" anchor="ctr">
            <a:normAutofit/>
          </a:bodyPr>
          <a:lstStyle/>
          <a:p>
            <a:r>
              <a:rPr lang="en-US" sz="2400" dirty="0">
                <a:solidFill>
                  <a:srgbClr val="000000"/>
                </a:solidFill>
                <a:latin typeface="+mn-lt"/>
              </a:rPr>
              <a:t>Plot of heading vs. </a:t>
            </a:r>
            <a:r>
              <a:rPr lang="en-US" sz="2400">
                <a:solidFill>
                  <a:srgbClr val="000000"/>
                </a:solidFill>
                <a:latin typeface="+mn-lt"/>
              </a:rPr>
              <a:t>UTC time</a:t>
            </a:r>
            <a:endParaRPr lang="id-ID" sz="2400" dirty="0">
              <a:solidFill>
                <a:srgbClr val="000000"/>
              </a:solidFill>
              <a:latin typeface="+mn-lt"/>
            </a:endParaRPr>
          </a:p>
        </p:txBody>
      </p:sp>
      <p:sp>
        <p:nvSpPr>
          <p:cNvPr id="3" name="Content Placeholder 2">
            <a:extLst>
              <a:ext uri="{FF2B5EF4-FFF2-40B4-BE49-F238E27FC236}">
                <a16:creationId xmlns:a16="http://schemas.microsoft.com/office/drawing/2014/main" id="{EFBAD97E-91A1-4101-AF0C-BFC6D349066B}"/>
              </a:ext>
            </a:extLst>
          </p:cNvPr>
          <p:cNvSpPr>
            <a:spLocks noGrp="1"/>
          </p:cNvSpPr>
          <p:nvPr>
            <p:ph idx="1"/>
          </p:nvPr>
        </p:nvSpPr>
        <p:spPr/>
        <p:txBody>
          <a:bodyPr/>
          <a:lstStyle/>
          <a:p>
            <a:endParaRPr lang="id-ID"/>
          </a:p>
        </p:txBody>
      </p:sp>
      <p:pic>
        <p:nvPicPr>
          <p:cNvPr id="7" name="Picture 6">
            <a:extLst>
              <a:ext uri="{FF2B5EF4-FFF2-40B4-BE49-F238E27FC236}">
                <a16:creationId xmlns:a16="http://schemas.microsoft.com/office/drawing/2014/main" id="{23A354D5-174C-4073-8C1C-2D60F6B5DCCE}"/>
              </a:ext>
            </a:extLst>
          </p:cNvPr>
          <p:cNvPicPr>
            <a:picLocks noChangeAspect="1"/>
          </p:cNvPicPr>
          <p:nvPr/>
        </p:nvPicPr>
        <p:blipFill>
          <a:blip r:embed="rId2"/>
          <a:stretch>
            <a:fillRect/>
          </a:stretch>
        </p:blipFill>
        <p:spPr>
          <a:xfrm>
            <a:off x="209399" y="1859717"/>
            <a:ext cx="5906456" cy="4368549"/>
          </a:xfrm>
          <a:prstGeom prst="rect">
            <a:avLst/>
          </a:prstGeom>
        </p:spPr>
      </p:pic>
      <p:pic>
        <p:nvPicPr>
          <p:cNvPr id="9" name="Picture 8">
            <a:extLst>
              <a:ext uri="{FF2B5EF4-FFF2-40B4-BE49-F238E27FC236}">
                <a16:creationId xmlns:a16="http://schemas.microsoft.com/office/drawing/2014/main" id="{251FED30-83A1-472D-9DA9-7727637519E0}"/>
              </a:ext>
            </a:extLst>
          </p:cNvPr>
          <p:cNvPicPr>
            <a:picLocks noChangeAspect="1"/>
          </p:cNvPicPr>
          <p:nvPr/>
        </p:nvPicPr>
        <p:blipFill>
          <a:blip r:embed="rId3"/>
          <a:stretch>
            <a:fillRect/>
          </a:stretch>
        </p:blipFill>
        <p:spPr>
          <a:xfrm>
            <a:off x="6096000" y="1859382"/>
            <a:ext cx="5906455" cy="4351338"/>
          </a:xfrm>
          <a:prstGeom prst="rect">
            <a:avLst/>
          </a:prstGeom>
        </p:spPr>
      </p:pic>
    </p:spTree>
    <p:extLst>
      <p:ext uri="{BB962C8B-B14F-4D97-AF65-F5344CB8AC3E}">
        <p14:creationId xmlns:p14="http://schemas.microsoft.com/office/powerpoint/2010/main" val="59495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D2E9A-1B2B-4B35-A041-9F949372EBE5}"/>
              </a:ext>
            </a:extLst>
          </p:cNvPr>
          <p:cNvSpPr>
            <a:spLocks noGrp="1"/>
          </p:cNvSpPr>
          <p:nvPr>
            <p:ph type="title"/>
          </p:nvPr>
        </p:nvSpPr>
        <p:spPr/>
        <p:txBody>
          <a:bodyPr vert="horz" lIns="91440" tIns="45720" rIns="91440" bIns="45720" rtlCol="0" anchor="ctr">
            <a:normAutofit/>
          </a:bodyPr>
          <a:lstStyle/>
          <a:p>
            <a:r>
              <a:rPr lang="en-US" sz="2400">
                <a:solidFill>
                  <a:srgbClr val="000000"/>
                </a:solidFill>
                <a:latin typeface="+mn-lt"/>
              </a:rPr>
              <a:t>H</a:t>
            </a:r>
            <a:r>
              <a:rPr lang="id-ID" sz="2400" dirty="0">
                <a:solidFill>
                  <a:srgbClr val="000000"/>
                </a:solidFill>
                <a:latin typeface="+mn-lt"/>
              </a:rPr>
              <a:t>eave vs </a:t>
            </a:r>
            <a:r>
              <a:rPr lang="id-ID" sz="2400">
                <a:solidFill>
                  <a:srgbClr val="000000"/>
                </a:solidFill>
                <a:latin typeface="+mn-lt"/>
              </a:rPr>
              <a:t>UTC time</a:t>
            </a:r>
            <a:endParaRPr lang="id-ID" sz="2400" dirty="0">
              <a:solidFill>
                <a:srgbClr val="000000"/>
              </a:solidFill>
              <a:latin typeface="+mn-lt"/>
            </a:endParaRPr>
          </a:p>
        </p:txBody>
      </p:sp>
      <p:sp>
        <p:nvSpPr>
          <p:cNvPr id="3" name="Content Placeholder 2">
            <a:extLst>
              <a:ext uri="{FF2B5EF4-FFF2-40B4-BE49-F238E27FC236}">
                <a16:creationId xmlns:a16="http://schemas.microsoft.com/office/drawing/2014/main" id="{E2D62203-F91A-45B5-AB78-5432C6CAE892}"/>
              </a:ext>
            </a:extLst>
          </p:cNvPr>
          <p:cNvSpPr>
            <a:spLocks noGrp="1"/>
          </p:cNvSpPr>
          <p:nvPr>
            <p:ph idx="1"/>
          </p:nvPr>
        </p:nvSpPr>
        <p:spPr/>
        <p:txBody>
          <a:bodyPr/>
          <a:lstStyle/>
          <a:p>
            <a:endParaRPr lang="id-ID"/>
          </a:p>
        </p:txBody>
      </p:sp>
      <p:pic>
        <p:nvPicPr>
          <p:cNvPr id="7" name="Picture 6">
            <a:extLst>
              <a:ext uri="{FF2B5EF4-FFF2-40B4-BE49-F238E27FC236}">
                <a16:creationId xmlns:a16="http://schemas.microsoft.com/office/drawing/2014/main" id="{B12C31AD-AE3A-4F9E-BABC-1C4773383C3B}"/>
              </a:ext>
            </a:extLst>
          </p:cNvPr>
          <p:cNvPicPr>
            <a:picLocks noChangeAspect="1"/>
          </p:cNvPicPr>
          <p:nvPr/>
        </p:nvPicPr>
        <p:blipFill>
          <a:blip r:embed="rId2"/>
          <a:stretch>
            <a:fillRect/>
          </a:stretch>
        </p:blipFill>
        <p:spPr>
          <a:xfrm>
            <a:off x="1744738" y="1227298"/>
            <a:ext cx="8702525" cy="5554969"/>
          </a:xfrm>
          <a:prstGeom prst="rect">
            <a:avLst/>
          </a:prstGeom>
        </p:spPr>
      </p:pic>
    </p:spTree>
    <p:extLst>
      <p:ext uri="{BB962C8B-B14F-4D97-AF65-F5344CB8AC3E}">
        <p14:creationId xmlns:p14="http://schemas.microsoft.com/office/powerpoint/2010/main" val="348492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8751-BD2E-4274-8FBD-274629713F83}"/>
              </a:ext>
            </a:extLst>
          </p:cNvPr>
          <p:cNvSpPr>
            <a:spLocks noGrp="1"/>
          </p:cNvSpPr>
          <p:nvPr>
            <p:ph type="title"/>
          </p:nvPr>
        </p:nvSpPr>
        <p:spPr/>
        <p:txBody>
          <a:bodyPr>
            <a:normAutofit/>
          </a:bodyPr>
          <a:lstStyle/>
          <a:p>
            <a:r>
              <a:rPr lang="id-ID" sz="2400" b="0" i="0" u="none" strike="noStrike" baseline="0" dirty="0">
                <a:solidFill>
                  <a:srgbClr val="000000"/>
                </a:solidFill>
                <a:latin typeface="+mn-lt"/>
              </a:rPr>
              <a:t>survey area</a:t>
            </a:r>
            <a:endParaRPr lang="id-ID" sz="5400" dirty="0">
              <a:latin typeface="+mn-lt"/>
            </a:endParaRPr>
          </a:p>
        </p:txBody>
      </p:sp>
      <p:sp>
        <p:nvSpPr>
          <p:cNvPr id="3" name="Content Placeholder 2">
            <a:extLst>
              <a:ext uri="{FF2B5EF4-FFF2-40B4-BE49-F238E27FC236}">
                <a16:creationId xmlns:a16="http://schemas.microsoft.com/office/drawing/2014/main" id="{FB93315B-36AA-44D5-BA95-DE4B342557D5}"/>
              </a:ext>
            </a:extLst>
          </p:cNvPr>
          <p:cNvSpPr>
            <a:spLocks noGrp="1"/>
          </p:cNvSpPr>
          <p:nvPr>
            <p:ph idx="1"/>
          </p:nvPr>
        </p:nvSpPr>
        <p:spPr/>
        <p:txBody>
          <a:bodyPr/>
          <a:lstStyle/>
          <a:p>
            <a:endParaRPr lang="id-ID"/>
          </a:p>
        </p:txBody>
      </p:sp>
      <p:pic>
        <p:nvPicPr>
          <p:cNvPr id="9" name="Picture 8">
            <a:extLst>
              <a:ext uri="{FF2B5EF4-FFF2-40B4-BE49-F238E27FC236}">
                <a16:creationId xmlns:a16="http://schemas.microsoft.com/office/drawing/2014/main" id="{D5E49EE0-A922-4CE5-8534-D713E9F659C9}"/>
              </a:ext>
            </a:extLst>
          </p:cNvPr>
          <p:cNvPicPr>
            <a:picLocks noChangeAspect="1"/>
          </p:cNvPicPr>
          <p:nvPr/>
        </p:nvPicPr>
        <p:blipFill>
          <a:blip r:embed="rId2"/>
          <a:stretch>
            <a:fillRect/>
          </a:stretch>
        </p:blipFill>
        <p:spPr>
          <a:xfrm>
            <a:off x="1051560" y="1334825"/>
            <a:ext cx="10088880" cy="5492695"/>
          </a:xfrm>
          <a:prstGeom prst="rect">
            <a:avLst/>
          </a:prstGeom>
        </p:spPr>
      </p:pic>
      <p:pic>
        <p:nvPicPr>
          <p:cNvPr id="11" name="Picture 10">
            <a:extLst>
              <a:ext uri="{FF2B5EF4-FFF2-40B4-BE49-F238E27FC236}">
                <a16:creationId xmlns:a16="http://schemas.microsoft.com/office/drawing/2014/main" id="{A80DE8B7-253C-4185-B51B-353D2E10FB55}"/>
              </a:ext>
            </a:extLst>
          </p:cNvPr>
          <p:cNvPicPr>
            <a:picLocks noChangeAspect="1"/>
          </p:cNvPicPr>
          <p:nvPr/>
        </p:nvPicPr>
        <p:blipFill rotWithShape="1">
          <a:blip r:embed="rId3"/>
          <a:srcRect t="4927" r="9055"/>
          <a:stretch/>
        </p:blipFill>
        <p:spPr>
          <a:xfrm>
            <a:off x="2936240" y="1564640"/>
            <a:ext cx="6593840" cy="4434518"/>
          </a:xfrm>
          <a:prstGeom prst="rect">
            <a:avLst/>
          </a:prstGeom>
          <a:ln>
            <a:noFill/>
          </a:ln>
          <a:effectLst>
            <a:softEdge rad="112500"/>
          </a:effectLst>
        </p:spPr>
      </p:pic>
    </p:spTree>
    <p:extLst>
      <p:ext uri="{BB962C8B-B14F-4D97-AF65-F5344CB8AC3E}">
        <p14:creationId xmlns:p14="http://schemas.microsoft.com/office/powerpoint/2010/main" val="105720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321D30-3E29-4400-A07E-7CF7A4390BBC}"/>
              </a:ext>
            </a:extLst>
          </p:cNvPr>
          <p:cNvSpPr>
            <a:spLocks noGrp="1"/>
          </p:cNvSpPr>
          <p:nvPr>
            <p:ph type="title"/>
          </p:nvPr>
        </p:nvSpPr>
        <p:spPr>
          <a:xfrm>
            <a:off x="804672" y="640080"/>
            <a:ext cx="3282696" cy="5257800"/>
          </a:xfrm>
        </p:spPr>
        <p:txBody>
          <a:bodyPr>
            <a:normAutofit/>
          </a:bodyPr>
          <a:lstStyle/>
          <a:p>
            <a:r>
              <a:rPr lang="en-US" sz="4000" dirty="0" err="1">
                <a:solidFill>
                  <a:schemeClr val="bg1"/>
                </a:solidFill>
              </a:rPr>
              <a:t>Penutup</a:t>
            </a:r>
            <a:endParaRPr lang="id-ID" sz="4000" dirty="0">
              <a:solidFill>
                <a:schemeClr val="bg1"/>
              </a:solidFill>
            </a:endParaRPr>
          </a:p>
        </p:txBody>
      </p:sp>
      <p:sp>
        <p:nvSpPr>
          <p:cNvPr id="3" name="Content Placeholder 2">
            <a:extLst>
              <a:ext uri="{FF2B5EF4-FFF2-40B4-BE49-F238E27FC236}">
                <a16:creationId xmlns:a16="http://schemas.microsoft.com/office/drawing/2014/main" id="{587742E5-67F8-49DD-BCB8-5A651F356DB9}"/>
              </a:ext>
            </a:extLst>
          </p:cNvPr>
          <p:cNvSpPr>
            <a:spLocks noGrp="1"/>
          </p:cNvSpPr>
          <p:nvPr>
            <p:ph idx="1"/>
          </p:nvPr>
        </p:nvSpPr>
        <p:spPr>
          <a:xfrm>
            <a:off x="5049520" y="274321"/>
            <a:ext cx="6715760" cy="6461760"/>
          </a:xfrm>
        </p:spPr>
        <p:txBody>
          <a:bodyPr anchor="t">
            <a:normAutofit fontScale="92500" lnSpcReduction="10000"/>
          </a:bodyPr>
          <a:lstStyle/>
          <a:p>
            <a:pPr marL="0" indent="0" algn="just">
              <a:lnSpc>
                <a:spcPct val="150000"/>
              </a:lnSpc>
              <a:buNone/>
            </a:pPr>
            <a:r>
              <a:rPr lang="id-ID" sz="1800" b="0" i="0" u="none" strike="noStrike" baseline="0" dirty="0">
                <a:solidFill>
                  <a:srgbClr val="000000"/>
                </a:solidFill>
                <a:latin typeface="Times New Roman" panose="02020603050405020304" pitchFamily="18" charset="0"/>
              </a:rPr>
              <a:t>Dari praktikum yang telah </a:t>
            </a:r>
            <a:r>
              <a:rPr lang="en-US" sz="1800" dirty="0" err="1">
                <a:solidFill>
                  <a:srgbClr val="000000"/>
                </a:solidFill>
                <a:latin typeface="Times New Roman" panose="02020603050405020304" pitchFamily="18" charset="0"/>
              </a:rPr>
              <a:t>dilakukan</a:t>
            </a:r>
            <a:r>
              <a:rPr lang="en-US" sz="1800" dirty="0">
                <a:solidFill>
                  <a:srgbClr val="000000"/>
                </a:solidFill>
                <a:latin typeface="Times New Roman" panose="02020603050405020304" pitchFamily="18" charset="0"/>
              </a:rPr>
              <a:t>;</a:t>
            </a:r>
          </a:p>
          <a:p>
            <a:pPr algn="just">
              <a:lnSpc>
                <a:spcPct val="150000"/>
              </a:lnSpc>
            </a:pPr>
            <a:r>
              <a:rPr lang="en-US" sz="1800" dirty="0">
                <a:solidFill>
                  <a:srgbClr val="000000"/>
                </a:solidFill>
                <a:latin typeface="Times New Roman" panose="02020603050405020304" pitchFamily="18" charset="0"/>
              </a:rPr>
              <a:t>D</a:t>
            </a:r>
            <a:r>
              <a:rPr lang="id-ID" sz="1800" b="0" i="0" u="none" strike="noStrike" baseline="0" dirty="0">
                <a:solidFill>
                  <a:srgbClr val="000000"/>
                </a:solidFill>
                <a:latin typeface="Times New Roman" panose="02020603050405020304" pitchFamily="18" charset="0"/>
              </a:rPr>
              <a:t>apat diketahui bahwa lokasi survey </a:t>
            </a:r>
            <a:r>
              <a:rPr lang="en-US" sz="1800" b="0" i="0" u="none" strike="noStrike" baseline="0" dirty="0">
                <a:solidFill>
                  <a:srgbClr val="000000"/>
                </a:solidFill>
                <a:latin typeface="Times New Roman" panose="02020603050405020304" pitchFamily="18" charset="0"/>
              </a:rPr>
              <a:t>di </a:t>
            </a:r>
            <a:r>
              <a:rPr lang="en-US" sz="1800" b="0" i="0" u="none" strike="noStrike" baseline="0" dirty="0" err="1">
                <a:solidFill>
                  <a:srgbClr val="000000"/>
                </a:solidFill>
                <a:latin typeface="Times New Roman" panose="02020603050405020304" pitchFamily="18" charset="0"/>
              </a:rPr>
              <a:t>sekitar</a:t>
            </a:r>
            <a:r>
              <a:rPr lang="en-US" sz="1800" b="0" i="0" u="none" strike="noStrike" baseline="0" dirty="0">
                <a:solidFill>
                  <a:srgbClr val="000000"/>
                </a:solidFill>
                <a:latin typeface="Times New Roman" panose="02020603050405020304" pitchFamily="18" charset="0"/>
              </a:rPr>
              <a:t> wilayah</a:t>
            </a:r>
            <a:r>
              <a:rPr lang="id-ID" sz="1800" b="0" i="0" u="none" strike="noStrike" baseline="0" dirty="0">
                <a:solidFill>
                  <a:srgbClr val="000000"/>
                </a:solidFill>
                <a:latin typeface="Times New Roman" panose="02020603050405020304" pitchFamily="18" charset="0"/>
              </a:rPr>
              <a:t> Laut Canada. </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id-ID" sz="1800" b="0" i="0" u="none" strike="noStrike" baseline="0" dirty="0">
                <a:solidFill>
                  <a:srgbClr val="000000"/>
                </a:solidFill>
                <a:latin typeface="Times New Roman" panose="02020603050405020304" pitchFamily="18" charset="0"/>
              </a:rPr>
              <a:t>Saat melakukan survey, seiring bertambahnya waktu maka posisi sounder dan GPS akan berubah pula sesuai dengan area yang dilalui kapal. </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1800" b="0" i="0" u="none" strike="noStrike" baseline="0" dirty="0" err="1">
                <a:solidFill>
                  <a:srgbClr val="000000"/>
                </a:solidFill>
                <a:latin typeface="Times New Roman" panose="02020603050405020304" pitchFamily="18" charset="0"/>
              </a:rPr>
              <a:t>Perbedaan</a:t>
            </a:r>
            <a:r>
              <a:rPr lang="id-ID" sz="1800" b="0" i="0" u="none" strike="noStrike" baseline="0" dirty="0">
                <a:solidFill>
                  <a:srgbClr val="000000"/>
                </a:solidFill>
                <a:latin typeface="Times New Roman" panose="02020603050405020304" pitchFamily="18" charset="0"/>
              </a:rPr>
              <a:t> frekuensi akan </a:t>
            </a:r>
            <a:r>
              <a:rPr lang="en-US" sz="1800" b="0" i="0" u="none" strike="noStrike" baseline="0" dirty="0">
                <a:solidFill>
                  <a:srgbClr val="000000"/>
                </a:solidFill>
                <a:latin typeface="Times New Roman" panose="02020603050405020304" pitchFamily="18" charset="0"/>
              </a:rPr>
              <a:t>meng</a:t>
            </a:r>
            <a:r>
              <a:rPr lang="id-ID" sz="1800" b="0" i="0" u="none" strike="noStrike" baseline="0" dirty="0">
                <a:solidFill>
                  <a:srgbClr val="000000"/>
                </a:solidFill>
                <a:latin typeface="Times New Roman" panose="02020603050405020304" pitchFamily="18" charset="0"/>
              </a:rPr>
              <a:t>hasilkan ketinggian yang berbeda pula.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semakin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tinggi</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frekuensi</a:t>
            </a:r>
            <a:r>
              <a:rPr lang="en-US" sz="1800" b="0" i="0" u="none" strike="noStrike" baseline="0" dirty="0">
                <a:solidFill>
                  <a:srgbClr val="000000"/>
                </a:solidFill>
                <a:latin typeface="Times New Roman" panose="02020603050405020304" pitchFamily="18" charset="0"/>
              </a:rPr>
              <a:t> yang </a:t>
            </a:r>
            <a:r>
              <a:rPr lang="en-US" sz="1800" b="0" i="0" u="none" strike="noStrike" baseline="0" dirty="0" err="1">
                <a:solidFill>
                  <a:srgbClr val="000000"/>
                </a:solidFill>
                <a:latin typeface="Times New Roman" panose="02020603050405020304" pitchFamily="18" charset="0"/>
              </a:rPr>
              <a:t>digunakan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maka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semakin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cepat</a:t>
            </a:r>
            <a:r>
              <a:rPr lang="en-US" sz="1800" b="0" i="0" u="none" strike="noStrike" baseline="0" dirty="0">
                <a:solidFill>
                  <a:srgbClr val="000000"/>
                </a:solidFill>
                <a:latin typeface="Times New Roman" panose="02020603050405020304" pitchFamily="18" charset="0"/>
              </a:rPr>
              <a:t> pula </a:t>
            </a:r>
            <a:r>
              <a:rPr lang="en-US" sz="1800" b="0" i="0" u="none" strike="noStrike" baseline="0" dirty="0" err="1">
                <a:solidFill>
                  <a:srgbClr val="000000"/>
                </a:solidFill>
                <a:latin typeface="Times New Roman" panose="02020603050405020304" pitchFamily="18" charset="0"/>
              </a:rPr>
              <a:t>waktu</a:t>
            </a:r>
            <a:r>
              <a:rPr lang="en-US" sz="1800" b="0" i="0" u="none" strike="noStrike" baseline="0" dirty="0">
                <a:solidFill>
                  <a:srgbClr val="000000"/>
                </a:solidFill>
                <a:latin typeface="Times New Roman" panose="02020603050405020304" pitchFamily="18" charset="0"/>
              </a:rPr>
              <a:t> yang </a:t>
            </a:r>
            <a:r>
              <a:rPr lang="en-US" sz="1800" b="0" i="0" u="none" strike="noStrike" baseline="0" dirty="0" err="1">
                <a:solidFill>
                  <a:srgbClr val="000000"/>
                </a:solidFill>
                <a:latin typeface="Times New Roman" panose="02020603050405020304" pitchFamily="18" charset="0"/>
              </a:rPr>
              <a:t>dibutuhkan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dalam</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memancarkan</a:t>
            </a:r>
            <a:r>
              <a:rPr lang="en-US" sz="1800" b="0" i="0" u="none" strike="noStrike" baseline="0" dirty="0">
                <a:solidFill>
                  <a:srgbClr val="000000"/>
                </a:solidFill>
                <a:latin typeface="Times New Roman" panose="02020603050405020304" pitchFamily="18" charset="0"/>
              </a:rPr>
              <a:t> beam </a:t>
            </a:r>
            <a:r>
              <a:rPr lang="en-US" sz="1800" b="0" i="0" u="none" strike="noStrike" baseline="0" dirty="0" err="1">
                <a:solidFill>
                  <a:srgbClr val="000000"/>
                </a:solidFill>
                <a:latin typeface="Times New Roman" panose="02020603050405020304" pitchFamily="18" charset="0"/>
              </a:rPr>
              <a:t>ke</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dasar</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laut</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lalu</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dipantulkan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kembali</a:t>
            </a:r>
            <a:r>
              <a:rPr lang="en-US" sz="1800" b="0" i="0" u="none" strike="noStrike" baseline="0" dirty="0">
                <a:solidFill>
                  <a:srgbClr val="000000"/>
                </a:solidFill>
                <a:latin typeface="Times New Roman" panose="02020603050405020304" pitchFamily="18" charset="0"/>
              </a:rPr>
              <a:t> dan </a:t>
            </a:r>
            <a:r>
              <a:rPr lang="en-US" sz="1800" b="0" i="0" u="none" strike="noStrike" baseline="0" dirty="0" err="1">
                <a:solidFill>
                  <a:srgbClr val="000000"/>
                </a:solidFill>
                <a:latin typeface="Times New Roman" panose="02020603050405020304" pitchFamily="18" charset="0"/>
              </a:rPr>
              <a:t>diterima</a:t>
            </a:r>
            <a:r>
              <a:rPr lang="en-US" sz="1800" b="0" i="0" u="none" strike="noStrike" baseline="0" dirty="0">
                <a:solidFill>
                  <a:srgbClr val="000000"/>
                </a:solidFill>
                <a:latin typeface="Times New Roman" panose="02020603050405020304" pitchFamily="18" charset="0"/>
              </a:rPr>
              <a:t> oleh receiver.</a:t>
            </a:r>
            <a:r>
              <a:rPr lang="en-US" sz="1800" dirty="0">
                <a:solidFill>
                  <a:srgbClr val="000000"/>
                </a:solidFill>
                <a:latin typeface="Times New Roman" panose="02020603050405020304" pitchFamily="18" charset="0"/>
              </a:rPr>
              <a:t> </a:t>
            </a:r>
            <a:r>
              <a:rPr lang="id-ID" sz="1800" b="0" i="0" u="none" strike="noStrike" baseline="0" dirty="0">
                <a:solidFill>
                  <a:srgbClr val="000000"/>
                </a:solidFill>
                <a:latin typeface="Times New Roman" panose="02020603050405020304" pitchFamily="18" charset="0"/>
              </a:rPr>
              <a:t>Terdapat </a:t>
            </a:r>
            <a:r>
              <a:rPr lang="en-US" sz="1800" b="0" i="0" u="none" strike="noStrike" baseline="0" dirty="0">
                <a:solidFill>
                  <a:srgbClr val="000000"/>
                </a:solidFill>
                <a:latin typeface="Times New Roman" panose="02020603050405020304" pitchFamily="18" charset="0"/>
              </a:rPr>
              <a:t>pula </a:t>
            </a:r>
            <a:r>
              <a:rPr lang="id-ID" sz="1800" b="0" i="0" u="none" strike="noStrike" baseline="0" dirty="0">
                <a:solidFill>
                  <a:srgbClr val="000000"/>
                </a:solidFill>
                <a:latin typeface="Times New Roman" panose="02020603050405020304" pitchFamily="18" charset="0"/>
              </a:rPr>
              <a:t>variasi ketinggian yang dihasilkan dan berbeda antara tinggi GPS dan ellipsoid dengan sensor gerak. </a:t>
            </a:r>
            <a:endParaRPr lang="en-US" sz="1800" b="0" i="0" u="none" strike="noStrike" baseline="0" dirty="0">
              <a:solidFill>
                <a:srgbClr val="000000"/>
              </a:solidFill>
              <a:latin typeface="Times New Roman" panose="02020603050405020304" pitchFamily="18" charset="0"/>
            </a:endParaRPr>
          </a:p>
          <a:p>
            <a:pPr algn="just">
              <a:lnSpc>
                <a:spcPct val="150000"/>
              </a:lnSpc>
            </a:pPr>
            <a:r>
              <a:rPr lang="en-US" sz="1800" b="0" i="0" u="none" strike="noStrike" baseline="0" dirty="0">
                <a:solidFill>
                  <a:srgbClr val="000000"/>
                </a:solidFill>
                <a:latin typeface="Times New Roman" panose="02020603050405020304" pitchFamily="18" charset="0"/>
              </a:rPr>
              <a:t>Pada </a:t>
            </a:r>
            <a:r>
              <a:rPr lang="en-US" sz="1800" b="0" i="0" u="none" strike="noStrike" baseline="0" dirty="0" err="1">
                <a:solidFill>
                  <a:srgbClr val="000000"/>
                </a:solidFill>
                <a:latin typeface="Times New Roman" panose="02020603050405020304" pitchFamily="18" charset="0"/>
              </a:rPr>
              <a:t>saat</a:t>
            </a:r>
            <a:r>
              <a:rPr lang="id-ID"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dilaut</a:t>
            </a:r>
            <a:r>
              <a:rPr lang="id-ID" sz="1800" b="0" i="0" u="none" strike="noStrike" baseline="0" dirty="0">
                <a:solidFill>
                  <a:srgbClr val="000000"/>
                </a:solidFill>
                <a:latin typeface="Times New Roman" panose="02020603050405020304" pitchFamily="18" charset="0"/>
              </a:rPr>
              <a:t>, pasti terdapat pergerakan dari kapal baik translasi maupun rotasi. Adapun heave merupakan gerakan kapal (translasi pada sumbu Z) dan saat terjadi heaving kapal mengalami naik turun secara vertikal. Sedangkan induced heave adalah heave yang disebabkan oleh gerakan rotasi kapal yaitu roll dan pitch. </a:t>
            </a:r>
            <a:endParaRPr lang="en-US" sz="19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582920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5C2B52-DE7B-48BF-A7DB-49B9259D8129}"/>
              </a:ext>
            </a:extLst>
          </p:cNvPr>
          <p:cNvSpPr/>
          <p:nvPr/>
        </p:nvSpPr>
        <p:spPr>
          <a:xfrm flipH="1">
            <a:off x="-251103" y="-272346"/>
            <a:ext cx="12610743" cy="7572305"/>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9687A1A5-D310-4116-BDBD-DEF4D5D1F00C}"/>
              </a:ext>
            </a:extLst>
          </p:cNvPr>
          <p:cNvSpPr/>
          <p:nvPr/>
        </p:nvSpPr>
        <p:spPr>
          <a:xfrm rot="15012355" flipH="1">
            <a:off x="-5853897" y="-82921"/>
            <a:ext cx="11569621" cy="9431766"/>
          </a:xfrm>
          <a:prstGeom prst="rect">
            <a:avLst/>
          </a:prstGeom>
          <a:solidFill>
            <a:srgbClr val="2D2D2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id="{04321D30-3E29-4400-A07E-7CF7A4390BBC}"/>
              </a:ext>
            </a:extLst>
          </p:cNvPr>
          <p:cNvSpPr>
            <a:spLocks noGrp="1"/>
          </p:cNvSpPr>
          <p:nvPr>
            <p:ph type="title"/>
          </p:nvPr>
        </p:nvSpPr>
        <p:spPr>
          <a:xfrm>
            <a:off x="3286506" y="1844040"/>
            <a:ext cx="5618988" cy="3169920"/>
          </a:xfrm>
        </p:spPr>
        <p:txBody>
          <a:bodyPr>
            <a:normAutofit/>
          </a:bodyPr>
          <a:lstStyle/>
          <a:p>
            <a:pPr algn="ctr"/>
            <a:r>
              <a:rPr lang="en-US" sz="6000"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rPr>
              <a:t>TERIMAKASIH</a:t>
            </a:r>
            <a:endParaRPr lang="id-ID" sz="6000" dirty="0">
              <a:solidFill>
                <a:schemeClr val="bg1"/>
              </a:solidFill>
              <a:effectLst>
                <a:outerShdw blurRad="38100" dist="38100" dir="2700000" algn="tl">
                  <a:srgbClr val="000000">
                    <a:alpha val="43137"/>
                  </a:srgbClr>
                </a:outerShdw>
                <a:reflection blurRad="6350" stA="50000" endA="300" endPos="50000" dist="60007" dir="5400000" sy="-100000" algn="bl" rotWithShape="0"/>
              </a:effectLst>
            </a:endParaRPr>
          </a:p>
        </p:txBody>
      </p:sp>
    </p:spTree>
    <p:extLst>
      <p:ext uri="{BB962C8B-B14F-4D97-AF65-F5344CB8AC3E}">
        <p14:creationId xmlns:p14="http://schemas.microsoft.com/office/powerpoint/2010/main" val="8647894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321D30-3E29-4400-A07E-7CF7A4390BBC}"/>
              </a:ext>
            </a:extLst>
          </p:cNvPr>
          <p:cNvSpPr>
            <a:spLocks noGrp="1"/>
          </p:cNvSpPr>
          <p:nvPr>
            <p:ph type="title"/>
          </p:nvPr>
        </p:nvSpPr>
        <p:spPr>
          <a:xfrm>
            <a:off x="804672" y="640080"/>
            <a:ext cx="3282696" cy="5257800"/>
          </a:xfrm>
        </p:spPr>
        <p:txBody>
          <a:bodyPr>
            <a:normAutofit/>
          </a:bodyPr>
          <a:lstStyle/>
          <a:p>
            <a:r>
              <a:rPr lang="en-US" sz="4000">
                <a:solidFill>
                  <a:schemeClr val="bg1"/>
                </a:solidFill>
              </a:rPr>
              <a:t>Pendahuluan</a:t>
            </a:r>
            <a:endParaRPr lang="id-ID" sz="4000" dirty="0">
              <a:solidFill>
                <a:schemeClr val="bg1"/>
              </a:solidFill>
            </a:endParaRPr>
          </a:p>
        </p:txBody>
      </p:sp>
      <p:sp>
        <p:nvSpPr>
          <p:cNvPr id="3" name="Content Placeholder 2">
            <a:extLst>
              <a:ext uri="{FF2B5EF4-FFF2-40B4-BE49-F238E27FC236}">
                <a16:creationId xmlns:a16="http://schemas.microsoft.com/office/drawing/2014/main" id="{587742E5-67F8-49DD-BCB8-5A651F356DB9}"/>
              </a:ext>
            </a:extLst>
          </p:cNvPr>
          <p:cNvSpPr>
            <a:spLocks noGrp="1"/>
          </p:cNvSpPr>
          <p:nvPr>
            <p:ph idx="1"/>
          </p:nvPr>
        </p:nvSpPr>
        <p:spPr>
          <a:xfrm>
            <a:off x="5327652" y="508001"/>
            <a:ext cx="6437628" cy="3434079"/>
          </a:xfrm>
        </p:spPr>
        <p:txBody>
          <a:bodyPr anchor="t">
            <a:normAutofit/>
          </a:bodyPr>
          <a:lstStyle/>
          <a:p>
            <a:pPr marL="0" indent="0" algn="just">
              <a:lnSpc>
                <a:spcPct val="130000"/>
              </a:lnSpc>
              <a:buNone/>
            </a:pPr>
            <a:r>
              <a:rPr lang="id-ID" sz="1800" b="0" i="0" u="none" strike="noStrike" baseline="0" dirty="0">
                <a:solidFill>
                  <a:srgbClr val="000000"/>
                </a:solidFill>
                <a:latin typeface="Times New Roman" panose="02020603050405020304" pitchFamily="18" charset="0"/>
              </a:rPr>
              <a:t>Survei hidrografi adalah cabang ilmu yang berkepentingan dengan pengukuran dan deskripsi sifat serta bentuk dasar perairan dan dinamika badan air. Sistem MBES yang terpasang permanen pada kapal survei terdiri dari transducer MBES dan beberapa sensor peralatan survei seperti GNSS receiver, gyrocompass, sensor pengukur pergerakan kapal (</a:t>
            </a:r>
            <a:r>
              <a:rPr lang="en-US" sz="1800" b="0" i="0" u="none" strike="noStrike" baseline="0" dirty="0">
                <a:solidFill>
                  <a:srgbClr val="000000"/>
                </a:solidFill>
                <a:latin typeface="Times New Roman" panose="02020603050405020304" pitchFamily="18" charset="0"/>
              </a:rPr>
              <a:t>IMU</a:t>
            </a:r>
            <a:r>
              <a:rPr lang="id-ID" sz="1800" b="0" i="0" u="none" strike="noStrike" baseline="0" dirty="0">
                <a:solidFill>
                  <a:srgbClr val="000000"/>
                </a:solidFill>
                <a:latin typeface="Times New Roman" panose="02020603050405020304" pitchFamily="18" charset="0"/>
              </a:rPr>
              <a:t>), serta alat pengukur kecepatan gelombang suara yang terintegrasi ke dalam satu sistem. </a:t>
            </a:r>
            <a:endParaRPr lang="en-US" sz="1800" b="0" i="0" u="none" strike="noStrike" baseline="0" dirty="0">
              <a:solidFill>
                <a:srgbClr val="000000"/>
              </a:solidFill>
              <a:latin typeface="Times New Roman" panose="02020603050405020304" pitchFamily="18" charset="0"/>
            </a:endParaRPr>
          </a:p>
          <a:p>
            <a:pPr marL="0" indent="0" algn="just">
              <a:lnSpc>
                <a:spcPct val="130000"/>
              </a:lnSpc>
              <a:buNone/>
            </a:pP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171463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321D30-3E29-4400-A07E-7CF7A4390BBC}"/>
              </a:ext>
            </a:extLst>
          </p:cNvPr>
          <p:cNvSpPr>
            <a:spLocks noGrp="1"/>
          </p:cNvSpPr>
          <p:nvPr>
            <p:ph type="title"/>
          </p:nvPr>
        </p:nvSpPr>
        <p:spPr>
          <a:xfrm>
            <a:off x="804672" y="640080"/>
            <a:ext cx="3282696" cy="5257800"/>
          </a:xfrm>
        </p:spPr>
        <p:txBody>
          <a:bodyPr>
            <a:normAutofit/>
          </a:bodyPr>
          <a:lstStyle/>
          <a:p>
            <a:r>
              <a:rPr lang="en-US" sz="4000">
                <a:solidFill>
                  <a:schemeClr val="bg1"/>
                </a:solidFill>
              </a:rPr>
              <a:t>Pendahuluan</a:t>
            </a:r>
            <a:endParaRPr lang="id-ID" sz="4000" dirty="0">
              <a:solidFill>
                <a:schemeClr val="bg1"/>
              </a:solidFill>
            </a:endParaRPr>
          </a:p>
        </p:txBody>
      </p:sp>
      <p:sp>
        <p:nvSpPr>
          <p:cNvPr id="3" name="Content Placeholder 2">
            <a:extLst>
              <a:ext uri="{FF2B5EF4-FFF2-40B4-BE49-F238E27FC236}">
                <a16:creationId xmlns:a16="http://schemas.microsoft.com/office/drawing/2014/main" id="{587742E5-67F8-49DD-BCB8-5A651F356DB9}"/>
              </a:ext>
            </a:extLst>
          </p:cNvPr>
          <p:cNvSpPr>
            <a:spLocks noGrp="1"/>
          </p:cNvSpPr>
          <p:nvPr>
            <p:ph idx="1"/>
          </p:nvPr>
        </p:nvSpPr>
        <p:spPr>
          <a:xfrm>
            <a:off x="5231004" y="233681"/>
            <a:ext cx="6437628" cy="5852159"/>
          </a:xfrm>
        </p:spPr>
        <p:txBody>
          <a:bodyPr anchor="t">
            <a:normAutofit/>
          </a:bodyPr>
          <a:lstStyle/>
          <a:p>
            <a:pPr marL="0" indent="0" algn="just">
              <a:lnSpc>
                <a:spcPct val="130000"/>
              </a:lnSpc>
              <a:buNone/>
            </a:pPr>
            <a:r>
              <a:rPr lang="id-ID" sz="2400" b="1" i="0" u="sng" strike="noStrike" baseline="0" dirty="0">
                <a:solidFill>
                  <a:srgbClr val="000000"/>
                </a:solidFill>
              </a:rPr>
              <a:t>SHIP MOVEMENT</a:t>
            </a:r>
            <a:endParaRPr lang="en-US" sz="2400" b="1" i="0" u="sng" strike="noStrike" baseline="0" dirty="0">
              <a:solidFill>
                <a:srgbClr val="000000"/>
              </a:solidFill>
            </a:endParaRPr>
          </a:p>
          <a:p>
            <a:pPr marL="0" indent="0" algn="just">
              <a:lnSpc>
                <a:spcPct val="130000"/>
              </a:lnSpc>
              <a:buNone/>
            </a:pPr>
            <a:r>
              <a:rPr lang="en-US" sz="1900" b="0" i="0" u="none" strike="noStrike" baseline="0" dirty="0">
                <a:solidFill>
                  <a:srgbClr val="000000"/>
                </a:solidFill>
                <a:latin typeface="Times New Roman" panose="02020603050405020304" pitchFamily="18" charset="0"/>
              </a:rPr>
              <a:t>K</a:t>
            </a:r>
            <a:r>
              <a:rPr lang="id-ID" sz="1900" b="0" i="0" u="none" strike="noStrike" baseline="0" dirty="0">
                <a:solidFill>
                  <a:srgbClr val="000000"/>
                </a:solidFill>
                <a:latin typeface="Times New Roman" panose="02020603050405020304" pitchFamily="18" charset="0"/>
              </a:rPr>
              <a:t>apal yang berada diatas permukaan laut akan selalu memperoleh gaya external yang menyebabkan kapal bergerak</a:t>
            </a:r>
            <a:r>
              <a:rPr lang="en-US" sz="1900" b="0" i="0" u="none" strike="noStrike" baseline="0" dirty="0">
                <a:solidFill>
                  <a:srgbClr val="000000"/>
                </a:solidFill>
                <a:latin typeface="Times New Roman" panose="02020603050405020304" pitchFamily="18" charset="0"/>
              </a:rPr>
              <a:t> </a:t>
            </a:r>
            <a:r>
              <a:rPr lang="en-US" sz="1900" b="0" i="0" u="none" strike="noStrike" baseline="0" dirty="0" err="1">
                <a:solidFill>
                  <a:srgbClr val="000000"/>
                </a:solidFill>
                <a:latin typeface="Times New Roman" panose="02020603050405020304" pitchFamily="18" charset="0"/>
              </a:rPr>
              <a:t>dalam</a:t>
            </a:r>
            <a:r>
              <a:rPr lang="en-US" sz="1900" b="0" i="0" u="none" strike="noStrike" baseline="0" dirty="0">
                <a:solidFill>
                  <a:srgbClr val="000000"/>
                </a:solidFill>
                <a:latin typeface="Times New Roman" panose="02020603050405020304" pitchFamily="18" charset="0"/>
              </a:rPr>
              <a:t> 6 Gerakan </a:t>
            </a:r>
            <a:r>
              <a:rPr lang="en-US" sz="1900" dirty="0">
                <a:solidFill>
                  <a:srgbClr val="000000"/>
                </a:solidFill>
                <a:latin typeface="Times New Roman" panose="02020603050405020304" pitchFamily="18" charset="0"/>
              </a:rPr>
              <a:t>: heave, sway, surge, roll, pitch, and yaw.</a:t>
            </a:r>
          </a:p>
        </p:txBody>
      </p:sp>
      <p:pic>
        <p:nvPicPr>
          <p:cNvPr id="5" name="Picture 4">
            <a:extLst>
              <a:ext uri="{FF2B5EF4-FFF2-40B4-BE49-F238E27FC236}">
                <a16:creationId xmlns:a16="http://schemas.microsoft.com/office/drawing/2014/main" id="{2D9FFA38-26EC-412E-BCEC-976C9358C15F}"/>
              </a:ext>
            </a:extLst>
          </p:cNvPr>
          <p:cNvPicPr>
            <a:picLocks noChangeAspect="1"/>
          </p:cNvPicPr>
          <p:nvPr/>
        </p:nvPicPr>
        <p:blipFill>
          <a:blip r:embed="rId2"/>
          <a:stretch>
            <a:fillRect/>
          </a:stretch>
        </p:blipFill>
        <p:spPr>
          <a:xfrm>
            <a:off x="4820286" y="3429000"/>
            <a:ext cx="7259063" cy="3410426"/>
          </a:xfrm>
          <a:prstGeom prst="rect">
            <a:avLst/>
          </a:prstGeom>
        </p:spPr>
      </p:pic>
      <p:pic>
        <p:nvPicPr>
          <p:cNvPr id="7" name="Picture 6">
            <a:extLst>
              <a:ext uri="{FF2B5EF4-FFF2-40B4-BE49-F238E27FC236}">
                <a16:creationId xmlns:a16="http://schemas.microsoft.com/office/drawing/2014/main" id="{90737F76-2E99-49B4-B142-304FFA6A98B9}"/>
              </a:ext>
            </a:extLst>
          </p:cNvPr>
          <p:cNvPicPr>
            <a:picLocks noChangeAspect="1"/>
          </p:cNvPicPr>
          <p:nvPr/>
        </p:nvPicPr>
        <p:blipFill>
          <a:blip r:embed="rId3"/>
          <a:stretch>
            <a:fillRect/>
          </a:stretch>
        </p:blipFill>
        <p:spPr>
          <a:xfrm>
            <a:off x="4810126" y="2668171"/>
            <a:ext cx="7259063" cy="1201617"/>
          </a:xfrm>
          <a:prstGeom prst="rect">
            <a:avLst/>
          </a:prstGeom>
        </p:spPr>
      </p:pic>
    </p:spTree>
    <p:extLst>
      <p:ext uri="{BB962C8B-B14F-4D97-AF65-F5344CB8AC3E}">
        <p14:creationId xmlns:p14="http://schemas.microsoft.com/office/powerpoint/2010/main" val="109518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321D30-3E29-4400-A07E-7CF7A4390BBC}"/>
              </a:ext>
            </a:extLst>
          </p:cNvPr>
          <p:cNvSpPr>
            <a:spLocks noGrp="1"/>
          </p:cNvSpPr>
          <p:nvPr>
            <p:ph type="title"/>
          </p:nvPr>
        </p:nvSpPr>
        <p:spPr>
          <a:xfrm>
            <a:off x="804672" y="640080"/>
            <a:ext cx="3282696" cy="5257800"/>
          </a:xfrm>
        </p:spPr>
        <p:txBody>
          <a:bodyPr>
            <a:normAutofit/>
          </a:bodyPr>
          <a:lstStyle/>
          <a:p>
            <a:r>
              <a:rPr lang="en-US" sz="4000">
                <a:solidFill>
                  <a:schemeClr val="bg1"/>
                </a:solidFill>
              </a:rPr>
              <a:t>Pendahuluan</a:t>
            </a:r>
            <a:endParaRPr lang="id-ID" sz="4000" dirty="0">
              <a:solidFill>
                <a:schemeClr val="bg1"/>
              </a:solidFill>
            </a:endParaRPr>
          </a:p>
        </p:txBody>
      </p:sp>
      <p:sp>
        <p:nvSpPr>
          <p:cNvPr id="3" name="Content Placeholder 2">
            <a:extLst>
              <a:ext uri="{FF2B5EF4-FFF2-40B4-BE49-F238E27FC236}">
                <a16:creationId xmlns:a16="http://schemas.microsoft.com/office/drawing/2014/main" id="{587742E5-67F8-49DD-BCB8-5A651F356DB9}"/>
              </a:ext>
            </a:extLst>
          </p:cNvPr>
          <p:cNvSpPr>
            <a:spLocks noGrp="1"/>
          </p:cNvSpPr>
          <p:nvPr>
            <p:ph idx="1"/>
          </p:nvPr>
        </p:nvSpPr>
        <p:spPr>
          <a:xfrm>
            <a:off x="5327652" y="508001"/>
            <a:ext cx="6437628" cy="5852159"/>
          </a:xfrm>
        </p:spPr>
        <p:txBody>
          <a:bodyPr anchor="t">
            <a:normAutofit/>
          </a:bodyPr>
          <a:lstStyle/>
          <a:p>
            <a:pPr marL="0" indent="0" algn="just">
              <a:lnSpc>
                <a:spcPct val="130000"/>
              </a:lnSpc>
              <a:buNone/>
            </a:pPr>
            <a:r>
              <a:rPr lang="id-ID" sz="2400" b="1" i="0" u="sng" strike="noStrike" baseline="0" dirty="0">
                <a:solidFill>
                  <a:srgbClr val="000000"/>
                </a:solidFill>
              </a:rPr>
              <a:t>Penentuan Posisi </a:t>
            </a:r>
            <a:r>
              <a:rPr lang="en-US" sz="2400" b="1" i="0" u="sng" strike="noStrike" baseline="0" dirty="0">
                <a:solidFill>
                  <a:srgbClr val="000000"/>
                </a:solidFill>
              </a:rPr>
              <a:t>GPS</a:t>
            </a:r>
            <a:endParaRPr lang="en-US" sz="2400" b="1" i="0" u="sng" strike="noStrike" baseline="0" dirty="0">
              <a:solidFill>
                <a:srgbClr val="000000"/>
              </a:solidFill>
              <a:latin typeface="Times New Roman" panose="02020603050405020304" pitchFamily="18" charset="0"/>
            </a:endParaRPr>
          </a:p>
          <a:p>
            <a:pPr marL="0" indent="0" algn="just">
              <a:lnSpc>
                <a:spcPct val="130000"/>
              </a:lnSpc>
              <a:buNone/>
            </a:pPr>
            <a:r>
              <a:rPr lang="id-ID" sz="1900" b="0" i="0" u="none" strike="noStrike" baseline="0" dirty="0">
                <a:solidFill>
                  <a:srgbClr val="000000"/>
                </a:solidFill>
                <a:latin typeface="Times New Roman" panose="02020603050405020304" pitchFamily="18" charset="0"/>
              </a:rPr>
              <a:t>Penentuan posisi dengan menggunakan GPS dalam kaitannya dengan pemetaan laut biasanya digunakan sistem DGPS (Differential Global Positioning System). Hal ini disebabkan, sistem DGPS sangat umum digunakan untuk penentuan posisi objek – objek yang bergerak. Selain itu, ketelitian posisi yang dihasilkan oleh sistem DGPS yaitu sekitar 1 sampai 3 meter. Sistem ini menggunakan data pseudorange untuk penentuan posisi real-time secara differensial. </a:t>
            </a:r>
            <a:r>
              <a:rPr lang="en-US" sz="1900" b="0" i="0" u="none" strike="noStrike" baseline="0" dirty="0" err="1">
                <a:solidFill>
                  <a:srgbClr val="000000"/>
                </a:solidFill>
                <a:latin typeface="Times New Roman" panose="02020603050405020304" pitchFamily="18" charset="0"/>
              </a:rPr>
              <a:t>Sistem</a:t>
            </a:r>
            <a:r>
              <a:rPr lang="en-US" sz="1900" b="0" i="0" u="none" strike="noStrike" baseline="0" dirty="0">
                <a:solidFill>
                  <a:srgbClr val="000000"/>
                </a:solidFill>
                <a:latin typeface="Times New Roman" panose="02020603050405020304" pitchFamily="18" charset="0"/>
              </a:rPr>
              <a:t> </a:t>
            </a:r>
            <a:r>
              <a:rPr lang="id-ID" sz="1900" b="0" i="0" u="none" strike="noStrike" baseline="0" dirty="0">
                <a:solidFill>
                  <a:srgbClr val="000000"/>
                </a:solidFill>
                <a:latin typeface="Times New Roman" panose="02020603050405020304" pitchFamily="18" charset="0"/>
              </a:rPr>
              <a:t>DGPS sangat umum digunakan pada survei – survei di bidang kelautan. </a:t>
            </a:r>
            <a:endParaRPr lang="en-US" sz="1900" dirty="0">
              <a:solidFill>
                <a:srgbClr val="000000"/>
              </a:solidFill>
              <a:latin typeface="Times New Roman" panose="02020603050405020304" pitchFamily="18" charset="0"/>
            </a:endParaRPr>
          </a:p>
        </p:txBody>
      </p:sp>
      <p:pic>
        <p:nvPicPr>
          <p:cNvPr id="5" name="Picture 4">
            <a:extLst>
              <a:ext uri="{FF2B5EF4-FFF2-40B4-BE49-F238E27FC236}">
                <a16:creationId xmlns:a16="http://schemas.microsoft.com/office/drawing/2014/main" id="{92488D52-0548-47CC-944E-6ED851D3DD92}"/>
              </a:ext>
            </a:extLst>
          </p:cNvPr>
          <p:cNvPicPr>
            <a:picLocks noChangeAspect="1"/>
          </p:cNvPicPr>
          <p:nvPr/>
        </p:nvPicPr>
        <p:blipFill>
          <a:blip r:embed="rId2"/>
          <a:stretch>
            <a:fillRect/>
          </a:stretch>
        </p:blipFill>
        <p:spPr>
          <a:xfrm>
            <a:off x="4705860" y="4934815"/>
            <a:ext cx="3597631" cy="1923185"/>
          </a:xfrm>
          <a:prstGeom prst="rect">
            <a:avLst/>
          </a:prstGeom>
        </p:spPr>
      </p:pic>
    </p:spTree>
    <p:extLst>
      <p:ext uri="{BB962C8B-B14F-4D97-AF65-F5344CB8AC3E}">
        <p14:creationId xmlns:p14="http://schemas.microsoft.com/office/powerpoint/2010/main" val="324041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321D30-3E29-4400-A07E-7CF7A4390BBC}"/>
              </a:ext>
            </a:extLst>
          </p:cNvPr>
          <p:cNvSpPr>
            <a:spLocks noGrp="1"/>
          </p:cNvSpPr>
          <p:nvPr>
            <p:ph type="title"/>
          </p:nvPr>
        </p:nvSpPr>
        <p:spPr>
          <a:xfrm>
            <a:off x="804672" y="640080"/>
            <a:ext cx="3282696" cy="5257800"/>
          </a:xfrm>
        </p:spPr>
        <p:txBody>
          <a:bodyPr>
            <a:normAutofit/>
          </a:bodyPr>
          <a:lstStyle/>
          <a:p>
            <a:r>
              <a:rPr lang="en-US" sz="4000">
                <a:solidFill>
                  <a:schemeClr val="bg1"/>
                </a:solidFill>
              </a:rPr>
              <a:t>Pendahuluan</a:t>
            </a:r>
            <a:endParaRPr lang="id-ID" sz="4000" dirty="0">
              <a:solidFill>
                <a:schemeClr val="bg1"/>
              </a:solidFill>
            </a:endParaRPr>
          </a:p>
        </p:txBody>
      </p:sp>
      <p:sp>
        <p:nvSpPr>
          <p:cNvPr id="3" name="Content Placeholder 2">
            <a:extLst>
              <a:ext uri="{FF2B5EF4-FFF2-40B4-BE49-F238E27FC236}">
                <a16:creationId xmlns:a16="http://schemas.microsoft.com/office/drawing/2014/main" id="{587742E5-67F8-49DD-BCB8-5A651F356DB9}"/>
              </a:ext>
            </a:extLst>
          </p:cNvPr>
          <p:cNvSpPr>
            <a:spLocks noGrp="1"/>
          </p:cNvSpPr>
          <p:nvPr>
            <p:ph idx="1"/>
          </p:nvPr>
        </p:nvSpPr>
        <p:spPr>
          <a:xfrm>
            <a:off x="5327652" y="508001"/>
            <a:ext cx="6437628" cy="5852159"/>
          </a:xfrm>
        </p:spPr>
        <p:txBody>
          <a:bodyPr anchor="t">
            <a:normAutofit/>
          </a:bodyPr>
          <a:lstStyle/>
          <a:p>
            <a:pPr marL="0" indent="0" algn="just">
              <a:lnSpc>
                <a:spcPct val="130000"/>
              </a:lnSpc>
              <a:buNone/>
            </a:pPr>
            <a:r>
              <a:rPr lang="id-ID" sz="2400" b="1" i="0" u="sng" strike="noStrike" baseline="0" dirty="0">
                <a:solidFill>
                  <a:srgbClr val="000000"/>
                </a:solidFill>
              </a:rPr>
              <a:t>Rumusan Masalah</a:t>
            </a:r>
            <a:endParaRPr lang="id-ID" sz="1800" b="0" i="0" u="none" strike="noStrike" baseline="0" dirty="0">
              <a:solidFill>
                <a:srgbClr val="000000"/>
              </a:solidFill>
              <a:latin typeface="Times New Roman" panose="02020603050405020304" pitchFamily="18" charset="0"/>
            </a:endParaRPr>
          </a:p>
          <a:p>
            <a:pPr marL="342900" indent="-342900" algn="just">
              <a:lnSpc>
                <a:spcPct val="130000"/>
              </a:lnSpc>
              <a:buFont typeface="+mj-lt"/>
              <a:buAutoNum type="arabicPeriod"/>
            </a:pPr>
            <a:r>
              <a:rPr lang="it-IT" sz="1800" b="0" i="0" u="none" strike="noStrike" baseline="0" dirty="0">
                <a:solidFill>
                  <a:srgbClr val="000000"/>
                </a:solidFill>
                <a:latin typeface="Times New Roman" panose="02020603050405020304" pitchFamily="18" charset="0"/>
              </a:rPr>
              <a:t>Menunjukkan area survei di mana data ini dikumpulkan? </a:t>
            </a:r>
          </a:p>
          <a:p>
            <a:pPr marL="342900" indent="-342900" algn="just">
              <a:lnSpc>
                <a:spcPct val="130000"/>
              </a:lnSpc>
              <a:buFont typeface="+mj-lt"/>
              <a:buAutoNum type="arabicPeriod"/>
            </a:pPr>
            <a:r>
              <a:rPr lang="id-ID" sz="1800" b="0" i="0" u="none" strike="noStrike" baseline="0" dirty="0">
                <a:solidFill>
                  <a:srgbClr val="000000"/>
                </a:solidFill>
                <a:latin typeface="Times New Roman" panose="02020603050405020304" pitchFamily="18" charset="0"/>
              </a:rPr>
              <a:t>Mengapa posisi antena GPS dan posisi sounder bervariasi bersama waktu? </a:t>
            </a:r>
          </a:p>
          <a:p>
            <a:pPr marL="342900" indent="-342900" algn="just">
              <a:lnSpc>
                <a:spcPct val="130000"/>
              </a:lnSpc>
              <a:buFont typeface="+mj-lt"/>
              <a:buAutoNum type="arabicPeriod"/>
            </a:pPr>
            <a:r>
              <a:rPr lang="id-ID" sz="1800" b="0" i="0" u="none" strike="noStrike" baseline="0" dirty="0">
                <a:solidFill>
                  <a:srgbClr val="000000"/>
                </a:solidFill>
                <a:latin typeface="Times New Roman" panose="02020603050405020304" pitchFamily="18" charset="0"/>
              </a:rPr>
              <a:t>Mengapa perbedaan ketinggian di atas datum grafik antara 33 kHz dan 200 kHz sounders bervariasi dengan jumlah yang berbeda? </a:t>
            </a:r>
          </a:p>
          <a:p>
            <a:pPr marL="342900" indent="-342900" algn="just">
              <a:lnSpc>
                <a:spcPct val="130000"/>
              </a:lnSpc>
              <a:buFont typeface="+mj-lt"/>
              <a:buAutoNum type="arabicPeriod"/>
            </a:pPr>
            <a:r>
              <a:rPr lang="id-ID" sz="1800" b="0" i="0" u="none" strike="noStrike" baseline="0" dirty="0">
                <a:solidFill>
                  <a:srgbClr val="000000"/>
                </a:solidFill>
                <a:latin typeface="Times New Roman" panose="02020603050405020304" pitchFamily="18" charset="0"/>
              </a:rPr>
              <a:t>Apakah pitch atau roll merupakan sumber yang dominan dalam kumpulan data ini? </a:t>
            </a:r>
          </a:p>
          <a:p>
            <a:pPr marL="342900" indent="-342900" algn="just">
              <a:lnSpc>
                <a:spcPct val="130000"/>
              </a:lnSpc>
              <a:buFont typeface="+mj-lt"/>
              <a:buAutoNum type="arabicPeriod"/>
            </a:pPr>
            <a:r>
              <a:rPr lang="id-ID" sz="1800" b="0" i="0" u="none" strike="noStrike" baseline="0" dirty="0">
                <a:solidFill>
                  <a:srgbClr val="000000"/>
                </a:solidFill>
                <a:latin typeface="Times New Roman" panose="02020603050405020304" pitchFamily="18" charset="0"/>
              </a:rPr>
              <a:t>Bagaimana perbedaan antara variasi ketinggian alat </a:t>
            </a:r>
            <a:r>
              <a:rPr lang="en-US" sz="1800" b="0" i="0" u="none" strike="noStrike" baseline="0" dirty="0">
                <a:solidFill>
                  <a:srgbClr val="000000"/>
                </a:solidFill>
                <a:latin typeface="Times New Roman" panose="02020603050405020304" pitchFamily="18" charset="0"/>
              </a:rPr>
              <a:t>sounder</a:t>
            </a:r>
            <a:r>
              <a:rPr lang="id-ID" sz="1800" b="0" i="0" u="none" strike="noStrike" baseline="0" dirty="0">
                <a:solidFill>
                  <a:srgbClr val="000000"/>
                </a:solidFill>
                <a:latin typeface="Times New Roman" panose="02020603050405020304" pitchFamily="18" charset="0"/>
              </a:rPr>
              <a:t> yang dihitung menggunakan GPS ketinggian ellipsoidal dan menggunakan sensor gerak? </a:t>
            </a:r>
          </a:p>
        </p:txBody>
      </p:sp>
    </p:spTree>
    <p:extLst>
      <p:ext uri="{BB962C8B-B14F-4D97-AF65-F5344CB8AC3E}">
        <p14:creationId xmlns:p14="http://schemas.microsoft.com/office/powerpoint/2010/main" val="770500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B65C2B52-DE7B-48BF-A7DB-49B9259D8129}"/>
              </a:ext>
            </a:extLst>
          </p:cNvPr>
          <p:cNvSpPr/>
          <p:nvPr/>
        </p:nvSpPr>
        <p:spPr>
          <a:xfrm>
            <a:off x="-174244" y="-135186"/>
            <a:ext cx="12752324" cy="7572305"/>
          </a:xfrm>
          <a:prstGeom prst="rect">
            <a:avLst/>
          </a:prstGeom>
          <a:solidFill>
            <a:srgbClr val="1D1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a:extLst>
              <a:ext uri="{FF2B5EF4-FFF2-40B4-BE49-F238E27FC236}">
                <a16:creationId xmlns:a16="http://schemas.microsoft.com/office/drawing/2014/main" id="{EC8479BA-F5BF-4E27-9BF5-69D6468A2021}"/>
              </a:ext>
            </a:extLst>
          </p:cNvPr>
          <p:cNvSpPr/>
          <p:nvPr/>
        </p:nvSpPr>
        <p:spPr>
          <a:xfrm rot="4251915">
            <a:off x="3573617" y="-1833613"/>
            <a:ext cx="11569621" cy="9537656"/>
          </a:xfrm>
          <a:prstGeom prst="rect">
            <a:avLst/>
          </a:prstGeom>
          <a:solidFill>
            <a:srgbClr val="2D2D2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a:extLst>
              <a:ext uri="{FF2B5EF4-FFF2-40B4-BE49-F238E27FC236}">
                <a16:creationId xmlns:a16="http://schemas.microsoft.com/office/drawing/2014/main" id="{04321D30-3E29-4400-A07E-7CF7A4390BBC}"/>
              </a:ext>
            </a:extLst>
          </p:cNvPr>
          <p:cNvSpPr>
            <a:spLocks noGrp="1"/>
          </p:cNvSpPr>
          <p:nvPr>
            <p:ph type="title"/>
          </p:nvPr>
        </p:nvSpPr>
        <p:spPr>
          <a:xfrm>
            <a:off x="997712" y="800100"/>
            <a:ext cx="3282696" cy="5257800"/>
          </a:xfrm>
        </p:spPr>
        <p:txBody>
          <a:bodyPr>
            <a:normAutofit/>
          </a:bodyPr>
          <a:lstStyle/>
          <a:p>
            <a:r>
              <a:rPr lang="en-US" sz="6000" dirty="0">
                <a:solidFill>
                  <a:schemeClr val="bg1"/>
                </a:solidFill>
                <a:effectLst>
                  <a:outerShdw blurRad="38100" dist="38100" dir="2700000" algn="tl">
                    <a:srgbClr val="000000">
                      <a:alpha val="43137"/>
                    </a:srgbClr>
                  </a:outerShdw>
                </a:effectLst>
              </a:rPr>
              <a:t>HASIL</a:t>
            </a:r>
            <a:endParaRPr lang="id-ID" sz="60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691193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8804-0CAA-4D97-BA54-A63A057B7C79}"/>
              </a:ext>
            </a:extLst>
          </p:cNvPr>
          <p:cNvSpPr>
            <a:spLocks noGrp="1"/>
          </p:cNvSpPr>
          <p:nvPr>
            <p:ph type="title"/>
          </p:nvPr>
        </p:nvSpPr>
        <p:spPr/>
        <p:txBody>
          <a:bodyPr vert="horz" lIns="91440" tIns="45720" rIns="91440" bIns="45720" rtlCol="0" anchor="ctr">
            <a:normAutofit/>
          </a:bodyPr>
          <a:lstStyle/>
          <a:p>
            <a:r>
              <a:rPr lang="en-US" sz="2400">
                <a:solidFill>
                  <a:srgbClr val="000000"/>
                </a:solidFill>
                <a:latin typeface="+mn-lt"/>
              </a:rPr>
              <a:t>Lat vs. long of the sounders and GPS antenna </a:t>
            </a:r>
            <a:endParaRPr lang="id-ID" sz="2400" dirty="0">
              <a:solidFill>
                <a:srgbClr val="000000"/>
              </a:solidFill>
              <a:latin typeface="+mn-lt"/>
            </a:endParaRPr>
          </a:p>
        </p:txBody>
      </p:sp>
      <p:sp>
        <p:nvSpPr>
          <p:cNvPr id="3" name="Content Placeholder 2">
            <a:extLst>
              <a:ext uri="{FF2B5EF4-FFF2-40B4-BE49-F238E27FC236}">
                <a16:creationId xmlns:a16="http://schemas.microsoft.com/office/drawing/2014/main" id="{8F4B64DF-5A6F-4B8C-B932-7D1EB6C9789A}"/>
              </a:ext>
            </a:extLst>
          </p:cNvPr>
          <p:cNvSpPr>
            <a:spLocks noGrp="1"/>
          </p:cNvSpPr>
          <p:nvPr>
            <p:ph idx="1"/>
          </p:nvPr>
        </p:nvSpPr>
        <p:spPr/>
        <p:txBody>
          <a:bodyPr/>
          <a:lstStyle/>
          <a:p>
            <a:endParaRPr lang="id-ID"/>
          </a:p>
        </p:txBody>
      </p:sp>
      <p:pic>
        <p:nvPicPr>
          <p:cNvPr id="5" name="Picture 4">
            <a:extLst>
              <a:ext uri="{FF2B5EF4-FFF2-40B4-BE49-F238E27FC236}">
                <a16:creationId xmlns:a16="http://schemas.microsoft.com/office/drawing/2014/main" id="{8F08BA28-5A2F-4B2F-8369-755A863D183D}"/>
              </a:ext>
            </a:extLst>
          </p:cNvPr>
          <p:cNvPicPr>
            <a:picLocks noChangeAspect="1"/>
          </p:cNvPicPr>
          <p:nvPr/>
        </p:nvPicPr>
        <p:blipFill>
          <a:blip r:embed="rId2"/>
          <a:stretch>
            <a:fillRect/>
          </a:stretch>
        </p:blipFill>
        <p:spPr>
          <a:xfrm>
            <a:off x="142240" y="2206642"/>
            <a:ext cx="5913120" cy="4243895"/>
          </a:xfrm>
          <a:prstGeom prst="rect">
            <a:avLst/>
          </a:prstGeom>
        </p:spPr>
      </p:pic>
      <p:pic>
        <p:nvPicPr>
          <p:cNvPr id="8" name="Picture 7">
            <a:extLst>
              <a:ext uri="{FF2B5EF4-FFF2-40B4-BE49-F238E27FC236}">
                <a16:creationId xmlns:a16="http://schemas.microsoft.com/office/drawing/2014/main" id="{3BAC2C0E-8C6C-422E-87AE-F7626E760AE4}"/>
              </a:ext>
            </a:extLst>
          </p:cNvPr>
          <p:cNvPicPr>
            <a:picLocks noChangeAspect="1"/>
          </p:cNvPicPr>
          <p:nvPr/>
        </p:nvPicPr>
        <p:blipFill>
          <a:blip r:embed="rId3"/>
          <a:stretch>
            <a:fillRect/>
          </a:stretch>
        </p:blipFill>
        <p:spPr>
          <a:xfrm>
            <a:off x="6097131" y="2206642"/>
            <a:ext cx="5913120" cy="4274693"/>
          </a:xfrm>
          <a:prstGeom prst="rect">
            <a:avLst/>
          </a:prstGeom>
        </p:spPr>
      </p:pic>
    </p:spTree>
    <p:extLst>
      <p:ext uri="{BB962C8B-B14F-4D97-AF65-F5344CB8AC3E}">
        <p14:creationId xmlns:p14="http://schemas.microsoft.com/office/powerpoint/2010/main" val="2664700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B64DF-5A6F-4B8C-B932-7D1EB6C9789A}"/>
              </a:ext>
            </a:extLst>
          </p:cNvPr>
          <p:cNvSpPr>
            <a:spLocks noGrp="1"/>
          </p:cNvSpPr>
          <p:nvPr>
            <p:ph idx="1"/>
          </p:nvPr>
        </p:nvSpPr>
        <p:spPr/>
        <p:txBody>
          <a:bodyPr/>
          <a:lstStyle/>
          <a:p>
            <a:endParaRPr lang="id-ID"/>
          </a:p>
        </p:txBody>
      </p:sp>
      <p:pic>
        <p:nvPicPr>
          <p:cNvPr id="7" name="Picture 6" descr="Chart, line chart&#10;&#10;Description automatically generated">
            <a:extLst>
              <a:ext uri="{FF2B5EF4-FFF2-40B4-BE49-F238E27FC236}">
                <a16:creationId xmlns:a16="http://schemas.microsoft.com/office/drawing/2014/main" id="{315F9E39-010D-4E2C-B206-E452DB77372C}"/>
              </a:ext>
            </a:extLst>
          </p:cNvPr>
          <p:cNvPicPr>
            <a:picLocks noChangeAspect="1"/>
          </p:cNvPicPr>
          <p:nvPr/>
        </p:nvPicPr>
        <p:blipFill>
          <a:blip r:embed="rId2"/>
          <a:stretch>
            <a:fillRect/>
          </a:stretch>
        </p:blipFill>
        <p:spPr>
          <a:xfrm>
            <a:off x="110403" y="338281"/>
            <a:ext cx="11971193" cy="6181438"/>
          </a:xfrm>
          <a:prstGeom prst="rect">
            <a:avLst/>
          </a:prstGeom>
        </p:spPr>
      </p:pic>
    </p:spTree>
    <p:extLst>
      <p:ext uri="{BB962C8B-B14F-4D97-AF65-F5344CB8AC3E}">
        <p14:creationId xmlns:p14="http://schemas.microsoft.com/office/powerpoint/2010/main" val="303231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9556-FFF7-466F-BE4A-7510F83C177D}"/>
              </a:ext>
            </a:extLst>
          </p:cNvPr>
          <p:cNvSpPr>
            <a:spLocks noGrp="1"/>
          </p:cNvSpPr>
          <p:nvPr>
            <p:ph type="title"/>
          </p:nvPr>
        </p:nvSpPr>
        <p:spPr/>
        <p:txBody>
          <a:bodyPr vert="horz" lIns="91440" tIns="45720" rIns="91440" bIns="45720" rtlCol="0" anchor="ctr">
            <a:normAutofit/>
          </a:bodyPr>
          <a:lstStyle/>
          <a:p>
            <a:r>
              <a:rPr lang="en-US" sz="2400" dirty="0">
                <a:solidFill>
                  <a:srgbClr val="000000"/>
                </a:solidFill>
                <a:latin typeface="+mn-lt"/>
              </a:rPr>
              <a:t>Plot of the pitch vs. </a:t>
            </a:r>
            <a:r>
              <a:rPr lang="en-US" sz="2400">
                <a:solidFill>
                  <a:srgbClr val="000000"/>
                </a:solidFill>
                <a:latin typeface="+mn-lt"/>
              </a:rPr>
              <a:t>UTC time</a:t>
            </a:r>
            <a:endParaRPr lang="id-ID" sz="2400" dirty="0">
              <a:solidFill>
                <a:srgbClr val="000000"/>
              </a:solidFill>
              <a:latin typeface="+mn-lt"/>
            </a:endParaRPr>
          </a:p>
        </p:txBody>
      </p:sp>
      <p:sp>
        <p:nvSpPr>
          <p:cNvPr id="3" name="Content Placeholder 2">
            <a:extLst>
              <a:ext uri="{FF2B5EF4-FFF2-40B4-BE49-F238E27FC236}">
                <a16:creationId xmlns:a16="http://schemas.microsoft.com/office/drawing/2014/main" id="{5CD2E66E-6FEC-4594-9763-AED9E0303733}"/>
              </a:ext>
            </a:extLst>
          </p:cNvPr>
          <p:cNvSpPr>
            <a:spLocks noGrp="1"/>
          </p:cNvSpPr>
          <p:nvPr>
            <p:ph idx="1"/>
          </p:nvPr>
        </p:nvSpPr>
        <p:spPr/>
        <p:txBody>
          <a:bodyPr/>
          <a:lstStyle/>
          <a:p>
            <a:endParaRPr lang="id-ID"/>
          </a:p>
        </p:txBody>
      </p:sp>
      <p:pic>
        <p:nvPicPr>
          <p:cNvPr id="7" name="Picture 6">
            <a:extLst>
              <a:ext uri="{FF2B5EF4-FFF2-40B4-BE49-F238E27FC236}">
                <a16:creationId xmlns:a16="http://schemas.microsoft.com/office/drawing/2014/main" id="{971F268E-C997-437B-97EF-6B2C0AEC0A72}"/>
              </a:ext>
            </a:extLst>
          </p:cNvPr>
          <p:cNvPicPr>
            <a:picLocks noChangeAspect="1"/>
          </p:cNvPicPr>
          <p:nvPr/>
        </p:nvPicPr>
        <p:blipFill>
          <a:blip r:embed="rId2"/>
          <a:stretch>
            <a:fillRect/>
          </a:stretch>
        </p:blipFill>
        <p:spPr>
          <a:xfrm>
            <a:off x="145143" y="1825625"/>
            <a:ext cx="6114931" cy="4370909"/>
          </a:xfrm>
          <a:prstGeom prst="rect">
            <a:avLst/>
          </a:prstGeom>
        </p:spPr>
      </p:pic>
      <p:pic>
        <p:nvPicPr>
          <p:cNvPr id="9" name="Picture 8">
            <a:extLst>
              <a:ext uri="{FF2B5EF4-FFF2-40B4-BE49-F238E27FC236}">
                <a16:creationId xmlns:a16="http://schemas.microsoft.com/office/drawing/2014/main" id="{49C05396-8998-4B8A-82E8-B7F4E3F10834}"/>
              </a:ext>
            </a:extLst>
          </p:cNvPr>
          <p:cNvPicPr>
            <a:picLocks noChangeAspect="1"/>
          </p:cNvPicPr>
          <p:nvPr/>
        </p:nvPicPr>
        <p:blipFill>
          <a:blip r:embed="rId3"/>
          <a:stretch>
            <a:fillRect/>
          </a:stretch>
        </p:blipFill>
        <p:spPr>
          <a:xfrm>
            <a:off x="6260074" y="1825625"/>
            <a:ext cx="5762173" cy="4390227"/>
          </a:xfrm>
          <a:prstGeom prst="rect">
            <a:avLst/>
          </a:prstGeom>
        </p:spPr>
      </p:pic>
    </p:spTree>
    <p:extLst>
      <p:ext uri="{BB962C8B-B14F-4D97-AF65-F5344CB8AC3E}">
        <p14:creationId xmlns:p14="http://schemas.microsoft.com/office/powerpoint/2010/main" val="1728070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453</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Ship Reference Frame </vt:lpstr>
      <vt:lpstr>Pendahuluan</vt:lpstr>
      <vt:lpstr>Pendahuluan</vt:lpstr>
      <vt:lpstr>Pendahuluan</vt:lpstr>
      <vt:lpstr>Pendahuluan</vt:lpstr>
      <vt:lpstr>HASIL</vt:lpstr>
      <vt:lpstr>Lat vs. long of the sounders and GPS antenna </vt:lpstr>
      <vt:lpstr>PowerPoint Presentation</vt:lpstr>
      <vt:lpstr>Plot of the pitch vs. UTC time</vt:lpstr>
      <vt:lpstr>Plot of roll vs. UTC time</vt:lpstr>
      <vt:lpstr>Plot of heading vs. UTC time</vt:lpstr>
      <vt:lpstr>Heave vs UTC time</vt:lpstr>
      <vt:lpstr>survey area</vt:lpstr>
      <vt:lpstr>Penutup</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Zaki Alawi</dc:creator>
  <cp:lastModifiedBy>Ahmad Zaki Alawi</cp:lastModifiedBy>
  <cp:revision>47</cp:revision>
  <dcterms:created xsi:type="dcterms:W3CDTF">2022-04-21T12:48:44Z</dcterms:created>
  <dcterms:modified xsi:type="dcterms:W3CDTF">2022-04-21T16:37:17Z</dcterms:modified>
</cp:coreProperties>
</file>