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C784-A9A2-4EBD-81E8-49028667812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B690-259C-42FB-BDE9-0C4C247E6D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2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C784-A9A2-4EBD-81E8-49028667812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B690-259C-42FB-BDE9-0C4C247E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5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C784-A9A2-4EBD-81E8-49028667812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B690-259C-42FB-BDE9-0C4C247E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C784-A9A2-4EBD-81E8-49028667812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B690-259C-42FB-BDE9-0C4C247E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1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C784-A9A2-4EBD-81E8-49028667812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B690-259C-42FB-BDE9-0C4C247E6D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2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C784-A9A2-4EBD-81E8-49028667812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B690-259C-42FB-BDE9-0C4C247E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C784-A9A2-4EBD-81E8-49028667812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B690-259C-42FB-BDE9-0C4C247E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C784-A9A2-4EBD-81E8-49028667812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B690-259C-42FB-BDE9-0C4C247E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C784-A9A2-4EBD-81E8-49028667812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B690-259C-42FB-BDE9-0C4C247E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47C784-A9A2-4EBD-81E8-49028667812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00B690-259C-42FB-BDE9-0C4C247E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6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C784-A9A2-4EBD-81E8-49028667812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B690-259C-42FB-BDE9-0C4C247E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47C784-A9A2-4EBD-81E8-49028667812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00B690-259C-42FB-BDE9-0C4C247E6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53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C7FE-F074-FD82-FFAF-2CD0F2F0A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Customer Churn Analysis at Telco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881A5-B310-B112-D970-BEB9C815F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 Zakie </a:t>
            </a:r>
            <a:r>
              <a:rPr lang="en-US" dirty="0" err="1"/>
              <a:t>arfiansyah</a:t>
            </a:r>
            <a:r>
              <a:rPr lang="en-US" dirty="0"/>
              <a:t> | 14/07/2025</a:t>
            </a:r>
          </a:p>
        </p:txBody>
      </p:sp>
    </p:spTree>
    <p:extLst>
      <p:ext uri="{BB962C8B-B14F-4D97-AF65-F5344CB8AC3E}">
        <p14:creationId xmlns:p14="http://schemas.microsoft.com/office/powerpoint/2010/main" val="249327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26AF0D-08F2-3646-D39F-F3A246F8794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68960" y="572453"/>
            <a:ext cx="4938713" cy="34407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Business Context: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Industry Context</a:t>
            </a:r>
            <a:r>
              <a:rPr lang="en-US" dirty="0"/>
              <a:t>: Telecommunications industry (fictional) faces high competition with customer churn being a critical metric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Business Problem</a:t>
            </a:r>
            <a:r>
              <a:rPr lang="en-US" dirty="0"/>
              <a:t>: Losing customers impacts revenue and increases acquisition costs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Problem Statement:</a:t>
            </a:r>
            <a:br>
              <a:rPr lang="en-US" dirty="0"/>
            </a:br>
            <a:r>
              <a:rPr lang="en-US" dirty="0"/>
              <a:t>“</a:t>
            </a:r>
            <a:r>
              <a:rPr lang="en-US" b="1" dirty="0"/>
              <a:t>How to identify the factors influencing customer churn and develop effective retention strategies?”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9CD8057-FD44-E348-F810-D9CDF7A95FF5}"/>
              </a:ext>
            </a:extLst>
          </p:cNvPr>
          <p:cNvSpPr txBox="1">
            <a:spLocks/>
          </p:cNvSpPr>
          <p:nvPr/>
        </p:nvSpPr>
        <p:spPr>
          <a:xfrm>
            <a:off x="5994400" y="572452"/>
            <a:ext cx="4938713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 Context: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Dataset IBM Cognos Analytics sample, </a:t>
            </a:r>
            <a:r>
              <a:rPr lang="en-US" b="1" dirty="0"/>
              <a:t>with dataset contains of</a:t>
            </a:r>
            <a:r>
              <a:rPr lang="en-US" dirty="0"/>
              <a:t> 7,043 customers/rows with 33 features/columns</a:t>
            </a:r>
            <a:endParaRPr lang="en-US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Contains data of fictional telecommunications customers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Includes demographic information, services, and customer behavior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Target variable: Churn (Yes/No)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68E3C7-8738-7791-7555-60EEB895D5AF}"/>
              </a:ext>
            </a:extLst>
          </p:cNvPr>
          <p:cNvSpPr txBox="1">
            <a:spLocks/>
          </p:cNvSpPr>
          <p:nvPr/>
        </p:nvSpPr>
        <p:spPr>
          <a:xfrm>
            <a:off x="3129280" y="4280853"/>
            <a:ext cx="8940800" cy="19335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Primary Objective: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/>
              <a:t> Analyzing the overall churn rate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/>
              <a:t> Identifying key factors affecting customer churn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/>
              <a:t> Understanding the profile of customers who tend to churn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/>
              <a:t> Providing recommendations for retention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374059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4C69B8-CF7F-A4E3-736F-0189AEFB7937}"/>
              </a:ext>
            </a:extLst>
          </p:cNvPr>
          <p:cNvSpPr txBox="1"/>
          <p:nvPr/>
        </p:nvSpPr>
        <p:spPr>
          <a:xfrm>
            <a:off x="284480" y="223520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EDA (Overview)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DFC0C8-AE8A-9A19-BB69-BF6F7DC2DB02}"/>
              </a:ext>
            </a:extLst>
          </p:cNvPr>
          <p:cNvSpPr/>
          <p:nvPr/>
        </p:nvSpPr>
        <p:spPr>
          <a:xfrm>
            <a:off x="396240" y="843280"/>
            <a:ext cx="1879600" cy="9753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7043</a:t>
            </a:r>
            <a:endParaRPr lang="en-US" dirty="0"/>
          </a:p>
          <a:p>
            <a:pPr algn="ctr"/>
            <a:r>
              <a:rPr lang="en-US" sz="1200" dirty="0"/>
              <a:t>Total Customer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78C5E3-6208-0539-7B75-052A491935FC}"/>
              </a:ext>
            </a:extLst>
          </p:cNvPr>
          <p:cNvSpPr/>
          <p:nvPr/>
        </p:nvSpPr>
        <p:spPr>
          <a:xfrm>
            <a:off x="3304540" y="843280"/>
            <a:ext cx="1879600" cy="9753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26,5%</a:t>
            </a:r>
            <a:endParaRPr lang="en-US" dirty="0"/>
          </a:p>
          <a:p>
            <a:pPr algn="ctr"/>
            <a:r>
              <a:rPr lang="en-US" sz="1200" dirty="0"/>
              <a:t>Overall Customer Churn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F54B3-D5A3-205D-58BF-9B1C8B313C9E}"/>
              </a:ext>
            </a:extLst>
          </p:cNvPr>
          <p:cNvSpPr/>
          <p:nvPr/>
        </p:nvSpPr>
        <p:spPr>
          <a:xfrm>
            <a:off x="6610350" y="843280"/>
            <a:ext cx="1879600" cy="9753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  <a:endParaRPr lang="en-US" dirty="0"/>
          </a:p>
          <a:p>
            <a:pPr algn="ctr"/>
            <a:r>
              <a:rPr lang="en-US" sz="1200" dirty="0"/>
              <a:t>Total Features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31F142-C2D2-4EDF-BE8D-68519D720E88}"/>
              </a:ext>
            </a:extLst>
          </p:cNvPr>
          <p:cNvSpPr/>
          <p:nvPr/>
        </p:nvSpPr>
        <p:spPr>
          <a:xfrm>
            <a:off x="9916160" y="843280"/>
            <a:ext cx="1879600" cy="9753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26,5%</a:t>
            </a:r>
            <a:endParaRPr lang="en-US" dirty="0"/>
          </a:p>
          <a:p>
            <a:pPr algn="ctr"/>
            <a:r>
              <a:rPr lang="en-US" sz="1200" dirty="0"/>
              <a:t>Overall Customer Churn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DEB954-5C59-6C47-E51A-7D128C70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4" y="3847177"/>
            <a:ext cx="2235762" cy="20895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F04528-BEDF-2B3B-4EF7-972E8C833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029" y="4172716"/>
            <a:ext cx="2876951" cy="14384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AFF2C8-EB80-DC87-1C4A-C6B19C5CE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320" y="3966067"/>
            <a:ext cx="1952625" cy="16451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0F1E93E-B490-C437-672D-1413EDC8884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722"/>
          <a:stretch>
            <a:fillRect/>
          </a:stretch>
        </p:blipFill>
        <p:spPr>
          <a:xfrm>
            <a:off x="7509285" y="4018667"/>
            <a:ext cx="4084320" cy="2041388"/>
          </a:xfrm>
          <a:prstGeom prst="rect">
            <a:avLst/>
          </a:prstGeom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31AB942-ABEE-57DF-7D89-B85ECD65E528}"/>
              </a:ext>
            </a:extLst>
          </p:cNvPr>
          <p:cNvSpPr txBox="1">
            <a:spLocks/>
          </p:cNvSpPr>
          <p:nvPr/>
        </p:nvSpPr>
        <p:spPr>
          <a:xfrm>
            <a:off x="2928546" y="2324493"/>
            <a:ext cx="5707454" cy="1368635"/>
          </a:xfrm>
          <a:prstGeom prst="roundRect">
            <a:avLst>
              <a:gd name="adj" fmla="val 24090"/>
            </a:avLst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cs typeface="Arial" panose="020B0604020202020204" pitchFamily="34" charset="0"/>
              </a:rPr>
              <a:t>Data Quality:</a:t>
            </a:r>
          </a:p>
          <a:p>
            <a:pPr marL="447675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cs typeface="Arial" panose="020B0604020202020204" pitchFamily="34" charset="0"/>
              </a:rPr>
              <a:t>No missing values inside dataset</a:t>
            </a:r>
          </a:p>
          <a:p>
            <a:pPr marL="447675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cs typeface="Arial" panose="020B0604020202020204" pitchFamily="34" charset="0"/>
              </a:rPr>
              <a:t>Balanced gender distribution (50.2% Male, 49.8% Female)</a:t>
            </a:r>
          </a:p>
          <a:p>
            <a:pPr marL="447675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cs typeface="Arial" panose="020B0604020202020204" pitchFamily="34" charset="0"/>
              </a:rPr>
              <a:t>Total_Charges</a:t>
            </a:r>
            <a:r>
              <a:rPr lang="en-US" sz="1600" dirty="0">
                <a:cs typeface="Arial" panose="020B0604020202020204" pitchFamily="34" charset="0"/>
              </a:rPr>
              <a:t> needs to convert from string to numeric</a:t>
            </a:r>
          </a:p>
          <a:p>
            <a:pPr marL="447675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cs typeface="Arial" panose="020B0604020202020204" pitchFamily="34" charset="0"/>
              </a:rPr>
              <a:t>Categorical variables well-distributed</a:t>
            </a:r>
          </a:p>
        </p:txBody>
      </p:sp>
    </p:spTree>
    <p:extLst>
      <p:ext uri="{BB962C8B-B14F-4D97-AF65-F5344CB8AC3E}">
        <p14:creationId xmlns:p14="http://schemas.microsoft.com/office/powerpoint/2010/main" val="111016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47A9F6-6D2D-BB5C-11ED-A9CD89A0D2F7}"/>
              </a:ext>
            </a:extLst>
          </p:cNvPr>
          <p:cNvSpPr txBox="1"/>
          <p:nvPr/>
        </p:nvSpPr>
        <p:spPr>
          <a:xfrm>
            <a:off x="314960" y="4096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75"/>
              </a:spcBef>
              <a:buNone/>
            </a:pPr>
            <a:r>
              <a:rPr lang="en-US" b="1" i="0" dirty="0">
                <a:solidFill>
                  <a:schemeClr val="accent1"/>
                </a:solidFill>
                <a:effectLst/>
              </a:rPr>
              <a:t>Tenure vs Churn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98972-B3D9-3119-FA39-FF1CE8696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5" y="779026"/>
            <a:ext cx="5899835" cy="327569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E1C538-AA70-A0D9-7352-957F101226E4}"/>
              </a:ext>
            </a:extLst>
          </p:cNvPr>
          <p:cNvSpPr/>
          <p:nvPr/>
        </p:nvSpPr>
        <p:spPr>
          <a:xfrm>
            <a:off x="690880" y="4196080"/>
            <a:ext cx="4734560" cy="1960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Key 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churn rate is in the first 0-12 months.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with tenures greater than 24 months tend to be loyal.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Critical period: the first 6 months.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DD9BC-F09F-8F2A-437E-C06098E72511}"/>
              </a:ext>
            </a:extLst>
          </p:cNvPr>
          <p:cNvSpPr txBox="1"/>
          <p:nvPr/>
        </p:nvSpPr>
        <p:spPr>
          <a:xfrm>
            <a:off x="6410960" y="409694"/>
            <a:ext cx="404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75"/>
              </a:spcBef>
              <a:buNone/>
            </a:pPr>
            <a:r>
              <a:rPr lang="en-US" b="1" i="0" dirty="0"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Payment Method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DD3271-7BC8-9806-61BA-8CEA1745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95" y="779026"/>
            <a:ext cx="5803483" cy="289889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67A2C8-1E3D-DE5A-DACA-8D55D58BA284}"/>
              </a:ext>
            </a:extLst>
          </p:cNvPr>
          <p:cNvSpPr/>
          <p:nvPr/>
        </p:nvSpPr>
        <p:spPr>
          <a:xfrm>
            <a:off x="6214795" y="4196080"/>
            <a:ext cx="4734560" cy="1960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Churn Rate by Payment Method:</a:t>
            </a:r>
          </a:p>
          <a:p>
            <a:r>
              <a:rPr lang="en-US" dirty="0"/>
              <a:t>Electronic check: 45.3% (highest risk)</a:t>
            </a:r>
          </a:p>
          <a:p>
            <a:r>
              <a:rPr lang="en-US" dirty="0"/>
              <a:t>Mailed check: 19.1%</a:t>
            </a:r>
          </a:p>
          <a:p>
            <a:r>
              <a:rPr lang="en-US" dirty="0"/>
              <a:t>Bank transfer: 16.6%</a:t>
            </a:r>
          </a:p>
          <a:p>
            <a:r>
              <a:rPr lang="en-US" dirty="0"/>
              <a:t>Credit card: 15.2% (lowest risk)</a:t>
            </a:r>
          </a:p>
        </p:txBody>
      </p:sp>
    </p:spTree>
    <p:extLst>
      <p:ext uri="{BB962C8B-B14F-4D97-AF65-F5344CB8AC3E}">
        <p14:creationId xmlns:p14="http://schemas.microsoft.com/office/powerpoint/2010/main" val="381247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EFD11-7079-1E06-3522-BD31F70FD4F5}"/>
              </a:ext>
            </a:extLst>
          </p:cNvPr>
          <p:cNvSpPr txBox="1"/>
          <p:nvPr/>
        </p:nvSpPr>
        <p:spPr>
          <a:xfrm>
            <a:off x="579120" y="73557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High-Risk Customer Profile</a:t>
            </a:r>
          </a:p>
          <a:p>
            <a:pPr algn="l">
              <a:buNone/>
            </a:pPr>
            <a:endParaRPr lang="en-US" b="1" i="0" dirty="0">
              <a:effectLst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b="1" i="0" dirty="0">
                <a:effectLst/>
                <a:cs typeface="Arial" panose="020B0604020202020204" pitchFamily="34" charset="0"/>
              </a:rPr>
              <a:t>Characteristics:</a:t>
            </a:r>
          </a:p>
          <a:p>
            <a:pPr algn="l">
              <a:buNone/>
            </a:pPr>
            <a:r>
              <a:rPr lang="en-US" b="0" i="0" dirty="0">
                <a:effectLst/>
                <a:cs typeface="Arial" panose="020B0604020202020204" pitchFamily="34" charset="0"/>
              </a:rPr>
              <a:t>Month-to-month contract</a:t>
            </a:r>
          </a:p>
          <a:p>
            <a:pPr algn="l">
              <a:buNone/>
            </a:pPr>
            <a:r>
              <a:rPr lang="en-US" b="0" i="0" dirty="0">
                <a:effectLst/>
                <a:cs typeface="Arial" panose="020B0604020202020204" pitchFamily="34" charset="0"/>
              </a:rPr>
              <a:t>Electronic check payment</a:t>
            </a:r>
          </a:p>
          <a:p>
            <a:pPr algn="l">
              <a:buNone/>
            </a:pPr>
            <a:r>
              <a:rPr lang="en-US" b="0" i="0" dirty="0">
                <a:effectLst/>
                <a:cs typeface="Arial" panose="020B0604020202020204" pitchFamily="34" charset="0"/>
              </a:rPr>
              <a:t>Fiber optic internet service</a:t>
            </a:r>
          </a:p>
          <a:p>
            <a:pPr algn="l">
              <a:buNone/>
            </a:pPr>
            <a:r>
              <a:rPr lang="en-US" b="0" i="0" dirty="0">
                <a:effectLst/>
                <a:cs typeface="Arial" panose="020B0604020202020204" pitchFamily="34" charset="0"/>
              </a:rPr>
              <a:t>Low tenure (0-12 months)</a:t>
            </a:r>
          </a:p>
          <a:p>
            <a:pPr algn="l">
              <a:buNone/>
            </a:pPr>
            <a:r>
              <a:rPr lang="en-US" b="0" i="0" dirty="0">
                <a:effectLst/>
                <a:cs typeface="Arial" panose="020B0604020202020204" pitchFamily="34" charset="0"/>
              </a:rPr>
              <a:t>High monthly charges (&gt;$70)</a:t>
            </a:r>
          </a:p>
          <a:p>
            <a:pPr algn="l">
              <a:buNone/>
            </a:pPr>
            <a:r>
              <a:rPr lang="en-US" b="0" i="0" dirty="0">
                <a:effectLst/>
                <a:cs typeface="Arial" panose="020B0604020202020204" pitchFamily="34" charset="0"/>
              </a:rPr>
              <a:t>Senior citizen</a:t>
            </a:r>
          </a:p>
          <a:p>
            <a:pPr algn="l">
              <a:buNone/>
            </a:pPr>
            <a:r>
              <a:rPr lang="en-US" b="0" i="0" dirty="0">
                <a:effectLst/>
                <a:cs typeface="Arial" panose="020B0604020202020204" pitchFamily="34" charset="0"/>
              </a:rPr>
              <a:t>No tech support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4AC77-4878-B0BE-71DA-7CA62548B177}"/>
              </a:ext>
            </a:extLst>
          </p:cNvPr>
          <p:cNvSpPr txBox="1"/>
          <p:nvPr/>
        </p:nvSpPr>
        <p:spPr>
          <a:xfrm>
            <a:off x="3992880" y="73557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Loyal Customer Profile</a:t>
            </a:r>
          </a:p>
          <a:p>
            <a:pPr algn="l">
              <a:buNone/>
            </a:pPr>
            <a:endParaRPr lang="en-US" b="1" i="0" dirty="0">
              <a:effectLst/>
            </a:endParaRPr>
          </a:p>
          <a:p>
            <a:pPr algn="l">
              <a:buNone/>
            </a:pPr>
            <a:r>
              <a:rPr lang="en-US" b="1" i="0" dirty="0">
                <a:effectLst/>
              </a:rPr>
              <a:t>Characteristics:</a:t>
            </a:r>
          </a:p>
          <a:p>
            <a:pPr algn="l">
              <a:buNone/>
            </a:pPr>
            <a:r>
              <a:rPr lang="en-US" b="0" i="0" dirty="0">
                <a:effectLst/>
              </a:rPr>
              <a:t>Long-term contract (1-2 years)</a:t>
            </a:r>
          </a:p>
          <a:p>
            <a:pPr algn="l">
              <a:buNone/>
            </a:pPr>
            <a:r>
              <a:rPr lang="en-US" b="0" i="0" dirty="0">
                <a:effectLst/>
              </a:rPr>
              <a:t>Credit card or bank transfer payment</a:t>
            </a:r>
          </a:p>
          <a:p>
            <a:pPr algn="l">
              <a:buNone/>
            </a:pPr>
            <a:r>
              <a:rPr lang="en-US" b="0" i="0" dirty="0">
                <a:effectLst/>
              </a:rPr>
              <a:t>DSL internet service</a:t>
            </a:r>
          </a:p>
          <a:p>
            <a:pPr algn="l">
              <a:buNone/>
            </a:pPr>
            <a:r>
              <a:rPr lang="en-US" b="0" i="0" dirty="0">
                <a:effectLst/>
              </a:rPr>
              <a:t>High tenure (&gt;24 months)</a:t>
            </a:r>
          </a:p>
          <a:p>
            <a:pPr algn="l">
              <a:buNone/>
            </a:pPr>
            <a:r>
              <a:rPr lang="en-US" b="0" i="0" dirty="0">
                <a:effectLst/>
              </a:rPr>
              <a:t>Multiple services bundled</a:t>
            </a:r>
          </a:p>
          <a:p>
            <a:pPr algn="l">
              <a:buNone/>
            </a:pPr>
            <a:r>
              <a:rPr lang="en-US" b="0" i="0" dirty="0">
                <a:effectLst/>
              </a:rPr>
              <a:t>Tech support subscription</a:t>
            </a:r>
          </a:p>
          <a:p>
            <a:pPr algn="l">
              <a:buNone/>
            </a:pPr>
            <a:r>
              <a:rPr lang="en-US" b="0" i="0" dirty="0">
                <a:effectLst/>
              </a:rPr>
              <a:t>Online security enabled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91773-3D0D-6B05-D29F-027E8A685C6E}"/>
              </a:ext>
            </a:extLst>
          </p:cNvPr>
          <p:cNvSpPr txBox="1"/>
          <p:nvPr/>
        </p:nvSpPr>
        <p:spPr>
          <a:xfrm>
            <a:off x="355600" y="274320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Insights &amp; Findings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ABE0FE-8888-E323-AC7C-714FA03398A0}"/>
              </a:ext>
            </a:extLst>
          </p:cNvPr>
          <p:cNvCxnSpPr/>
          <p:nvPr/>
        </p:nvCxnSpPr>
        <p:spPr>
          <a:xfrm>
            <a:off x="355600" y="3810000"/>
            <a:ext cx="10505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F4FADB-8EBD-CFC9-5A05-D9BBADC2B2EC}"/>
              </a:ext>
            </a:extLst>
          </p:cNvPr>
          <p:cNvSpPr txBox="1"/>
          <p:nvPr/>
        </p:nvSpPr>
        <p:spPr>
          <a:xfrm>
            <a:off x="355600" y="4022101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Strategic Recommendations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7B3AA-21F0-6323-0458-630AF512F12B}"/>
              </a:ext>
            </a:extLst>
          </p:cNvPr>
          <p:cNvSpPr txBox="1"/>
          <p:nvPr/>
        </p:nvSpPr>
        <p:spPr>
          <a:xfrm>
            <a:off x="375920" y="4391433"/>
            <a:ext cx="5232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cs typeface="Arial" panose="020B0604020202020204" pitchFamily="34" charset="0"/>
              </a:rPr>
              <a:t>Immediate Actions</a:t>
            </a:r>
          </a:p>
          <a:p>
            <a:pPr marL="342900" indent="-342900" algn="l">
              <a:buAutoNum type="arabicPeriod"/>
            </a:pPr>
            <a:r>
              <a:rPr lang="en-US" b="1" i="0" dirty="0">
                <a:effectLst/>
                <a:cs typeface="Arial" panose="020B0604020202020204" pitchFamily="34" charset="0"/>
              </a:rPr>
              <a:t>Contract Optimization: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cs typeface="Arial" panose="020B0604020202020204" pitchFamily="34" charset="0"/>
              </a:rPr>
              <a:t>Promote long-term contracts </a:t>
            </a:r>
            <a:r>
              <a:rPr lang="en-US" b="0" i="0" dirty="0" err="1">
                <a:effectLst/>
                <a:cs typeface="Arial" panose="020B0604020202020204" pitchFamily="34" charset="0"/>
              </a:rPr>
              <a:t>dengan</a:t>
            </a:r>
            <a:r>
              <a:rPr lang="en-US" b="0" i="0" dirty="0">
                <a:effectLst/>
                <a:cs typeface="Arial" panose="020B0604020202020204" pitchFamily="34" charset="0"/>
              </a:rPr>
              <a:t> incentives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cs typeface="Arial" panose="020B0604020202020204" pitchFamily="34" charset="0"/>
              </a:rPr>
              <a:t>Offer contract conversion programs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cs typeface="Arial" panose="020B0604020202020204" pitchFamily="34" charset="0"/>
              </a:rPr>
              <a:t>Implement early termination penalties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5604E-3C5F-6C04-8521-82F25A61B7B4}"/>
              </a:ext>
            </a:extLst>
          </p:cNvPr>
          <p:cNvSpPr txBox="1"/>
          <p:nvPr/>
        </p:nvSpPr>
        <p:spPr>
          <a:xfrm>
            <a:off x="5486400" y="46684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effectLst/>
                <a:cs typeface="Arial" panose="020B0604020202020204" pitchFamily="34" charset="0"/>
              </a:rPr>
              <a:t>2. Payment Method Strategy:</a:t>
            </a:r>
          </a:p>
          <a:p>
            <a:pPr algn="l">
              <a:buNone/>
            </a:pPr>
            <a:r>
              <a:rPr lang="en-US" b="0" i="0" dirty="0">
                <a:effectLst/>
                <a:cs typeface="Arial" panose="020B0604020202020204" pitchFamily="34" charset="0"/>
              </a:rPr>
              <a:t>Encourage credit card/bank transfer payment</a:t>
            </a:r>
          </a:p>
          <a:p>
            <a:pPr algn="l">
              <a:buNone/>
            </a:pPr>
            <a:r>
              <a:rPr lang="en-US" b="0" i="0" dirty="0">
                <a:effectLst/>
                <a:cs typeface="Arial" panose="020B0604020202020204" pitchFamily="34" charset="0"/>
              </a:rPr>
              <a:t>Provide discounts </a:t>
            </a:r>
            <a:r>
              <a:rPr lang="en-US" b="0" i="0" dirty="0" err="1">
                <a:effectLst/>
                <a:cs typeface="Arial" panose="020B0604020202020204" pitchFamily="34" charset="0"/>
              </a:rPr>
              <a:t>untuk</a:t>
            </a:r>
            <a:r>
              <a:rPr lang="en-US" b="0" i="0" dirty="0">
                <a:effectLst/>
                <a:cs typeface="Arial" panose="020B0604020202020204" pitchFamily="34" charset="0"/>
              </a:rPr>
              <a:t> auto-pay</a:t>
            </a:r>
          </a:p>
          <a:p>
            <a:pPr algn="l">
              <a:buNone/>
            </a:pPr>
            <a:r>
              <a:rPr lang="en-US" b="0" i="0" dirty="0">
                <a:effectLst/>
                <a:cs typeface="Arial" panose="020B0604020202020204" pitchFamily="34" charset="0"/>
              </a:rPr>
              <a:t>Improve electronic check experience</a:t>
            </a:r>
          </a:p>
        </p:txBody>
      </p:sp>
    </p:spTree>
    <p:extLst>
      <p:ext uri="{BB962C8B-B14F-4D97-AF65-F5344CB8AC3E}">
        <p14:creationId xmlns:p14="http://schemas.microsoft.com/office/powerpoint/2010/main" val="37868343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386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Customer Churn Analysis at Telco Company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Zakie Arfi</dc:creator>
  <cp:lastModifiedBy>M Zakie Arfi</cp:lastModifiedBy>
  <cp:revision>1</cp:revision>
  <dcterms:created xsi:type="dcterms:W3CDTF">2025-07-14T12:22:48Z</dcterms:created>
  <dcterms:modified xsi:type="dcterms:W3CDTF">2025-07-14T14:16:17Z</dcterms:modified>
</cp:coreProperties>
</file>