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0"/>
  </p:notesMasterIdLst>
  <p:sldIdLst>
    <p:sldId id="256" r:id="rId2"/>
    <p:sldId id="289" r:id="rId3"/>
    <p:sldId id="258" r:id="rId4"/>
    <p:sldId id="316" r:id="rId5"/>
    <p:sldId id="313" r:id="rId6"/>
    <p:sldId id="315" r:id="rId7"/>
    <p:sldId id="317" r:id="rId8"/>
    <p:sldId id="319" r:id="rId9"/>
  </p:sldIdLst>
  <p:sldSz cx="9144000" cy="5143500" type="screen16x9"/>
  <p:notesSz cx="6858000" cy="9144000"/>
  <p:embeddedFontLst>
    <p:embeddedFont>
      <p:font typeface="Plus Jakarta Sans" pitchFamily="2" charset="0"/>
      <p:regular r:id="rId11"/>
      <p:bold r:id="rId12"/>
      <p:italic r:id="rId13"/>
      <p:boldItalic r:id="rId14"/>
    </p:embeddedFont>
    <p:embeddedFont>
      <p:font typeface="Plus Jakarta Sans Medium" pitchFamily="2" charset="0"/>
      <p:regular r:id="rId15"/>
      <p:bold r:id="rId16"/>
      <p:italic r:id="rId17"/>
      <p:boldItalic r:id="rId18"/>
    </p:embeddedFont>
    <p:embeddedFont>
      <p:font typeface="Plus Jakarta Sans SemiBold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d520bab34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d520bab34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9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2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00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6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4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4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340000" y="111855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Analyst</a:t>
            </a:r>
            <a:br>
              <a:rPr lang="en" dirty="0"/>
            </a:br>
            <a:r>
              <a:rPr lang="en" dirty="0"/>
              <a:t>Case Study Report</a:t>
            </a:r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2571750"/>
            <a:ext cx="5544000" cy="2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AHMAD ZAKI IRFAN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</a:t>
            </a:r>
            <a:br>
              <a:rPr lang="en-US" sz="3600" dirty="0"/>
            </a:br>
            <a:r>
              <a:rPr lang="en" sz="1870" dirty="0"/>
              <a:t>S</a:t>
            </a:r>
            <a:r>
              <a:rPr lang="en-ID" sz="1870" dirty="0"/>
              <a:t>a</a:t>
            </a:r>
            <a:r>
              <a:rPr lang="en" sz="1870" dirty="0"/>
              <a:t>les  Performance Analysis</a:t>
            </a:r>
            <a:br>
              <a:rPr lang="en" sz="1870" dirty="0"/>
            </a:br>
            <a:r>
              <a:rPr lang="en" sz="1870" dirty="0"/>
              <a:t>Northwind Company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202025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Latar Belakang</a:t>
            </a:r>
            <a:endParaRPr sz="2120" b="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E9150-59A4-455A-7B6D-0DAEE7F40C7B}"/>
              </a:ext>
            </a:extLst>
          </p:cNvPr>
          <p:cNvSpPr txBox="1"/>
          <p:nvPr/>
        </p:nvSpPr>
        <p:spPr>
          <a:xfrm>
            <a:off x="534692" y="1201119"/>
            <a:ext cx="5889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Sales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men-Generate </a:t>
            </a:r>
            <a:r>
              <a:rPr lang="en-US" i="1" dirty="0"/>
              <a:t>revenue </a:t>
            </a:r>
            <a:r>
              <a:rPr lang="en-US" dirty="0"/>
              <a:t>yang mana pada </a:t>
            </a:r>
            <a:r>
              <a:rPr lang="en-US" dirty="0" err="1"/>
              <a:t>ujungnya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profit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B41A5-3F7D-CC25-5B34-969AB507DA22}"/>
              </a:ext>
            </a:extLst>
          </p:cNvPr>
          <p:cNvSpPr txBox="1"/>
          <p:nvPr/>
        </p:nvSpPr>
        <p:spPr>
          <a:xfrm>
            <a:off x="606315" y="2302502"/>
            <a:ext cx="58893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Dashboard ini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Sales &amp; Marketing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:</a:t>
            </a:r>
          </a:p>
          <a:p>
            <a:pPr marL="342900" indent="-342900" algn="just">
              <a:buAutoNum type="arabicPeriod"/>
            </a:pPr>
            <a:r>
              <a:rPr lang="en-US" dirty="0"/>
              <a:t>Total Sales, Order, Customer and Supplier</a:t>
            </a:r>
          </a:p>
          <a:p>
            <a:pPr marL="342900" indent="-342900" algn="just">
              <a:buAutoNum type="arabicPeriod"/>
            </a:pPr>
            <a:r>
              <a:rPr lang="en-US" dirty="0"/>
              <a:t>Top Customer by Sales</a:t>
            </a:r>
          </a:p>
          <a:p>
            <a:pPr marL="342900" indent="-342900" algn="just">
              <a:buAutoNum type="arabicPeriod"/>
            </a:pPr>
            <a:r>
              <a:rPr lang="en-US" dirty="0"/>
              <a:t>Top Sales by Product Category</a:t>
            </a:r>
          </a:p>
          <a:p>
            <a:pPr marL="342900" indent="-342900" algn="just">
              <a:buAutoNum type="arabicPeriod"/>
            </a:pPr>
            <a:r>
              <a:rPr lang="en-US" dirty="0"/>
              <a:t>Top Sales by Product</a:t>
            </a:r>
          </a:p>
          <a:p>
            <a:pPr marL="342900" indent="-342900" algn="just">
              <a:buAutoNum type="arabicPeriod"/>
            </a:pPr>
            <a:r>
              <a:rPr lang="en-US" dirty="0"/>
              <a:t>Sales ratio per Region</a:t>
            </a:r>
          </a:p>
          <a:p>
            <a:pPr marL="342900" indent="-342900" algn="just">
              <a:buAutoNum type="arabicPeriod"/>
            </a:pPr>
            <a:r>
              <a:rPr lang="en-US" dirty="0"/>
              <a:t>Sales trend over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Dashboard Interface</a:t>
            </a:r>
            <a:endParaRPr sz="2120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06D70-2616-FAB4-A393-576894B4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897306"/>
            <a:ext cx="6853758" cy="3835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4D427-3A2E-EEF9-A926-9D598D6D755F}"/>
              </a:ext>
            </a:extLst>
          </p:cNvPr>
          <p:cNvSpPr/>
          <p:nvPr/>
        </p:nvSpPr>
        <p:spPr>
          <a:xfrm>
            <a:off x="166973" y="805912"/>
            <a:ext cx="1305365" cy="1433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72D36-7A38-CF5B-50E6-ABC382561468}"/>
              </a:ext>
            </a:extLst>
          </p:cNvPr>
          <p:cNvSpPr txBox="1"/>
          <p:nvPr/>
        </p:nvSpPr>
        <p:spPr>
          <a:xfrm>
            <a:off x="92991" y="49813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AFAB2-74BB-591F-6F28-BCC5801C9B6A}"/>
              </a:ext>
            </a:extLst>
          </p:cNvPr>
          <p:cNvSpPr/>
          <p:nvPr/>
        </p:nvSpPr>
        <p:spPr>
          <a:xfrm>
            <a:off x="1907949" y="1460804"/>
            <a:ext cx="3020512" cy="546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27CAE-4827-E3BE-E6B8-581A9847586B}"/>
              </a:ext>
            </a:extLst>
          </p:cNvPr>
          <p:cNvSpPr txBox="1"/>
          <p:nvPr/>
        </p:nvSpPr>
        <p:spPr>
          <a:xfrm>
            <a:off x="1853706" y="1176274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E6D96-66F0-7951-6261-136C0DA859D8}"/>
              </a:ext>
            </a:extLst>
          </p:cNvPr>
          <p:cNvSpPr/>
          <p:nvPr/>
        </p:nvSpPr>
        <p:spPr>
          <a:xfrm>
            <a:off x="5364072" y="1325105"/>
            <a:ext cx="158691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EBF036-3A9A-63DD-7E04-F9FCAD92937B}"/>
              </a:ext>
            </a:extLst>
          </p:cNvPr>
          <p:cNvSpPr/>
          <p:nvPr/>
        </p:nvSpPr>
        <p:spPr>
          <a:xfrm>
            <a:off x="3687672" y="2409985"/>
            <a:ext cx="3085087" cy="106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FE68C4-7AB4-AF30-2718-B5353C3C6A8E}"/>
              </a:ext>
            </a:extLst>
          </p:cNvPr>
          <p:cNvSpPr/>
          <p:nvPr/>
        </p:nvSpPr>
        <p:spPr>
          <a:xfrm>
            <a:off x="354612" y="2291562"/>
            <a:ext cx="3233246" cy="116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58D80F-3BC8-9F39-9DC9-CF0CBAF18085}"/>
              </a:ext>
            </a:extLst>
          </p:cNvPr>
          <p:cNvSpPr/>
          <p:nvPr/>
        </p:nvSpPr>
        <p:spPr>
          <a:xfrm>
            <a:off x="378840" y="3505989"/>
            <a:ext cx="3233246" cy="116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0423F3-1E12-7AB6-DC77-C913A4178445}"/>
              </a:ext>
            </a:extLst>
          </p:cNvPr>
          <p:cNvSpPr/>
          <p:nvPr/>
        </p:nvSpPr>
        <p:spPr>
          <a:xfrm>
            <a:off x="3699786" y="3506763"/>
            <a:ext cx="3085087" cy="116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F9EDE-7B7C-7F2F-2FAC-CAE13282D8E5}"/>
              </a:ext>
            </a:extLst>
          </p:cNvPr>
          <p:cNvSpPr txBox="1"/>
          <p:nvPr/>
        </p:nvSpPr>
        <p:spPr>
          <a:xfrm>
            <a:off x="5302079" y="1047230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8876-B2E6-0575-9926-A41E0E05AE00}"/>
              </a:ext>
            </a:extLst>
          </p:cNvPr>
          <p:cNvSpPr txBox="1"/>
          <p:nvPr/>
        </p:nvSpPr>
        <p:spPr>
          <a:xfrm>
            <a:off x="495849" y="2294845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1A41C-6F7D-D906-ACFA-8EE7F0BC350E}"/>
              </a:ext>
            </a:extLst>
          </p:cNvPr>
          <p:cNvSpPr txBox="1"/>
          <p:nvPr/>
        </p:nvSpPr>
        <p:spPr>
          <a:xfrm>
            <a:off x="3687672" y="2404813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66B14-6BBB-CD4D-ED6A-58192928BF5C}"/>
              </a:ext>
            </a:extLst>
          </p:cNvPr>
          <p:cNvSpPr txBox="1"/>
          <p:nvPr/>
        </p:nvSpPr>
        <p:spPr>
          <a:xfrm>
            <a:off x="407501" y="344201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44EE4-8CEF-6B69-52C9-EE2BC3F590FB}"/>
              </a:ext>
            </a:extLst>
          </p:cNvPr>
          <p:cNvSpPr txBox="1"/>
          <p:nvPr/>
        </p:nvSpPr>
        <p:spPr>
          <a:xfrm>
            <a:off x="3710353" y="347936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44519-0592-4E84-1BC9-D740B3DE2CBC}"/>
              </a:ext>
            </a:extLst>
          </p:cNvPr>
          <p:cNvSpPr txBox="1"/>
          <p:nvPr/>
        </p:nvSpPr>
        <p:spPr>
          <a:xfrm>
            <a:off x="7107631" y="1539587"/>
            <a:ext cx="1840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dan </a:t>
            </a:r>
            <a:r>
              <a:rPr lang="en-US" dirty="0" err="1"/>
              <a:t>abu-abu</a:t>
            </a:r>
            <a:r>
              <a:rPr lang="en-US" dirty="0"/>
              <a:t> agar </a:t>
            </a:r>
            <a:r>
              <a:rPr lang="en-US" dirty="0" err="1"/>
              <a:t>minimalis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0BD40-2EC0-E537-B3BF-939A9DF73BEC}"/>
              </a:ext>
            </a:extLst>
          </p:cNvPr>
          <p:cNvSpPr txBox="1"/>
          <p:nvPr/>
        </p:nvSpPr>
        <p:spPr>
          <a:xfrm>
            <a:off x="7144898" y="2558701"/>
            <a:ext cx="18409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di highlight </a:t>
            </a:r>
            <a:r>
              <a:rPr lang="en-US" dirty="0" err="1"/>
              <a:t>kepada</a:t>
            </a:r>
            <a:r>
              <a:rPr lang="en-US" dirty="0"/>
              <a:t> user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710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Dashboard Interface - 2</a:t>
            </a:r>
            <a:endParaRPr sz="2120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06D70-2616-FAB4-A393-576894B4E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75" b="63644"/>
          <a:stretch/>
        </p:blipFill>
        <p:spPr>
          <a:xfrm>
            <a:off x="166974" y="897306"/>
            <a:ext cx="1379346" cy="1394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4D427-3A2E-EEF9-A926-9D598D6D755F}"/>
              </a:ext>
            </a:extLst>
          </p:cNvPr>
          <p:cNvSpPr/>
          <p:nvPr/>
        </p:nvSpPr>
        <p:spPr>
          <a:xfrm>
            <a:off x="166973" y="805912"/>
            <a:ext cx="1305365" cy="1433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72D36-7A38-CF5B-50E6-ABC382561468}"/>
              </a:ext>
            </a:extLst>
          </p:cNvPr>
          <p:cNvSpPr txBox="1"/>
          <p:nvPr/>
        </p:nvSpPr>
        <p:spPr>
          <a:xfrm>
            <a:off x="92991" y="49813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6A03C-7AD8-7059-7826-CD7099A6824B}"/>
              </a:ext>
            </a:extLst>
          </p:cNvPr>
          <p:cNvSpPr txBox="1"/>
          <p:nvPr/>
        </p:nvSpPr>
        <p:spPr>
          <a:xfrm>
            <a:off x="1735811" y="1294109"/>
            <a:ext cx="588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Slicer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utnuk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customer, product category dan product </a:t>
            </a:r>
            <a:r>
              <a:rPr lang="en-US" dirty="0" err="1"/>
              <a:t>terhadap</a:t>
            </a:r>
            <a:r>
              <a:rPr lang="en-US" dirty="0"/>
              <a:t> Sales Performance Dashboard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D0D950-7370-5310-D8B6-D4EB6BFFC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98" t="11155" r="31432" b="69691"/>
          <a:stretch/>
        </p:blipFill>
        <p:spPr>
          <a:xfrm>
            <a:off x="225554" y="2720580"/>
            <a:ext cx="3020513" cy="7345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B0937C-347F-6673-2A53-ECFFA44924FD}"/>
              </a:ext>
            </a:extLst>
          </p:cNvPr>
          <p:cNvSpPr/>
          <p:nvPr/>
        </p:nvSpPr>
        <p:spPr>
          <a:xfrm>
            <a:off x="287549" y="2856280"/>
            <a:ext cx="3020512" cy="546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61065E-4043-5F3F-E105-90E8AF889A39}"/>
              </a:ext>
            </a:extLst>
          </p:cNvPr>
          <p:cNvSpPr txBox="1"/>
          <p:nvPr/>
        </p:nvSpPr>
        <p:spPr>
          <a:xfrm>
            <a:off x="233306" y="2571750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8900C-E246-A163-54E5-EE7A3566AE4F}"/>
              </a:ext>
            </a:extLst>
          </p:cNvPr>
          <p:cNvSpPr txBox="1"/>
          <p:nvPr/>
        </p:nvSpPr>
        <p:spPr>
          <a:xfrm>
            <a:off x="655318" y="3543830"/>
            <a:ext cx="588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Card Information </a:t>
            </a:r>
            <a:r>
              <a:rPr lang="en-US" dirty="0"/>
              <a:t>agar user </a:t>
            </a:r>
            <a:r>
              <a:rPr lang="en-US" dirty="0" err="1"/>
              <a:t>mengetahui</a:t>
            </a:r>
            <a:r>
              <a:rPr lang="en-US" dirty="0"/>
              <a:t> total sales, order, customer dan supplier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4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Dashboard Interface - 3</a:t>
            </a:r>
            <a:endParaRPr sz="2120" b="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8900C-E246-A163-54E5-EE7A3566AE4F}"/>
              </a:ext>
            </a:extLst>
          </p:cNvPr>
          <p:cNvSpPr txBox="1"/>
          <p:nvPr/>
        </p:nvSpPr>
        <p:spPr>
          <a:xfrm>
            <a:off x="2166403" y="1212805"/>
            <a:ext cx="5889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Table Customer by Sales</a:t>
            </a:r>
          </a:p>
          <a:p>
            <a:pPr algn="just"/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sales dan order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quick scanning top/bottom customer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sales / order </a:t>
            </a:r>
            <a:r>
              <a:rPr lang="en-US" dirty="0" err="1"/>
              <a:t>sehingga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target </a:t>
            </a:r>
            <a:r>
              <a:rPr lang="en-US" dirty="0" err="1"/>
              <a:t>penjualan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0162C-A62A-BFCC-C928-B210205B6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29" t="11935" b="63644"/>
          <a:stretch/>
        </p:blipFill>
        <p:spPr>
          <a:xfrm>
            <a:off x="228967" y="1006137"/>
            <a:ext cx="1656660" cy="936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693AEB-DE99-E9F7-FA22-B792D822E83E}"/>
              </a:ext>
            </a:extLst>
          </p:cNvPr>
          <p:cNvSpPr txBox="1"/>
          <p:nvPr/>
        </p:nvSpPr>
        <p:spPr>
          <a:xfrm>
            <a:off x="166974" y="698360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endParaRPr lang="en-ID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669B5-12B0-710E-75B1-37D294874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998" r="49734" b="33335"/>
          <a:stretch/>
        </p:blipFill>
        <p:spPr>
          <a:xfrm>
            <a:off x="41329" y="2519693"/>
            <a:ext cx="3445112" cy="12144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211CD7-CB83-85CE-8C2A-38DE2DD3782F}"/>
              </a:ext>
            </a:extLst>
          </p:cNvPr>
          <p:cNvSpPr/>
          <p:nvPr/>
        </p:nvSpPr>
        <p:spPr>
          <a:xfrm>
            <a:off x="228967" y="2571750"/>
            <a:ext cx="3233246" cy="116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5AF94-13FD-009F-A76F-F96D858FDAE7}"/>
              </a:ext>
            </a:extLst>
          </p:cNvPr>
          <p:cNvSpPr txBox="1"/>
          <p:nvPr/>
        </p:nvSpPr>
        <p:spPr>
          <a:xfrm>
            <a:off x="370204" y="2575033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9780E-4CC5-2E06-C867-BC4695490D36}"/>
              </a:ext>
            </a:extLst>
          </p:cNvPr>
          <p:cNvSpPr txBox="1"/>
          <p:nvPr/>
        </p:nvSpPr>
        <p:spPr>
          <a:xfrm>
            <a:off x="3649851" y="2728921"/>
            <a:ext cx="4361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Bar Chart Top Sales by Product Category</a:t>
            </a:r>
          </a:p>
          <a:p>
            <a:pPr algn="just"/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category product mana yang paling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user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56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Dashboard Interface - 4</a:t>
            </a:r>
            <a:endParaRPr sz="2120" b="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9780E-4CC5-2E06-C867-BC4695490D36}"/>
              </a:ext>
            </a:extLst>
          </p:cNvPr>
          <p:cNvSpPr txBox="1"/>
          <p:nvPr/>
        </p:nvSpPr>
        <p:spPr>
          <a:xfrm>
            <a:off x="3405534" y="1140606"/>
            <a:ext cx="4361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Bar Chart Top Sales by Product</a:t>
            </a:r>
          </a:p>
          <a:p>
            <a:pPr algn="just"/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product mana yang paling </a:t>
            </a:r>
            <a:r>
              <a:rPr lang="en-US" dirty="0" err="1"/>
              <a:t>laku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8FA6D-F600-DDE8-45ED-1BF40406D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27" t="39309" r="4410" b="31977"/>
          <a:stretch/>
        </p:blipFill>
        <p:spPr>
          <a:xfrm>
            <a:off x="320447" y="986717"/>
            <a:ext cx="2965193" cy="1101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98A219-1422-B65F-AFB0-A657B3165596}"/>
              </a:ext>
            </a:extLst>
          </p:cNvPr>
          <p:cNvSpPr/>
          <p:nvPr/>
        </p:nvSpPr>
        <p:spPr>
          <a:xfrm>
            <a:off x="254797" y="991890"/>
            <a:ext cx="3085087" cy="106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56325-0E06-DA85-12CB-16520DB3CCC0}"/>
              </a:ext>
            </a:extLst>
          </p:cNvPr>
          <p:cNvSpPr txBox="1"/>
          <p:nvPr/>
        </p:nvSpPr>
        <p:spPr>
          <a:xfrm>
            <a:off x="254797" y="98671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endParaRPr lang="en-ID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FC91E-8810-0B38-7B26-338E9E157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65" r="50087"/>
          <a:stretch/>
        </p:blipFill>
        <p:spPr>
          <a:xfrm>
            <a:off x="166974" y="2489523"/>
            <a:ext cx="3420884" cy="12783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2E243A-ECBD-3476-BFF4-4F92016303EB}"/>
              </a:ext>
            </a:extLst>
          </p:cNvPr>
          <p:cNvSpPr/>
          <p:nvPr/>
        </p:nvSpPr>
        <p:spPr>
          <a:xfrm>
            <a:off x="378840" y="2495086"/>
            <a:ext cx="3233246" cy="116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CD211-1F2F-CF15-E697-91BF2D0ECFD4}"/>
              </a:ext>
            </a:extLst>
          </p:cNvPr>
          <p:cNvSpPr txBox="1"/>
          <p:nvPr/>
        </p:nvSpPr>
        <p:spPr>
          <a:xfrm>
            <a:off x="407501" y="2431115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709DC-2791-0C16-B60B-1AAB82CAFB8A}"/>
              </a:ext>
            </a:extLst>
          </p:cNvPr>
          <p:cNvSpPr txBox="1"/>
          <p:nvPr/>
        </p:nvSpPr>
        <p:spPr>
          <a:xfrm>
            <a:off x="3799724" y="2489523"/>
            <a:ext cx="4361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Stacked Bar Chart Sales Ratio Per Region</a:t>
            </a:r>
          </a:p>
          <a:p>
            <a:pPr algn="just"/>
            <a:r>
              <a:rPr lang="en-US" dirty="0"/>
              <a:t>Dari </a:t>
            </a:r>
            <a:r>
              <a:rPr lang="en-US" dirty="0" err="1"/>
              <a:t>banyak</a:t>
            </a:r>
            <a:r>
              <a:rPr lang="en-US" dirty="0"/>
              <a:t> negara customer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mengerecut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Benua</a:t>
            </a:r>
            <a:r>
              <a:rPr lang="en-US" dirty="0"/>
              <a:t> Amerika dan </a:t>
            </a:r>
            <a:r>
              <a:rPr lang="en-US" dirty="0" err="1"/>
              <a:t>Eropa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dan </a:t>
            </a:r>
            <a:r>
              <a:rPr lang="en-US" dirty="0" err="1"/>
              <a:t>divisualkan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stacked bar agar </a:t>
            </a: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sales di region </a:t>
            </a:r>
            <a:r>
              <a:rPr lang="en-US" dirty="0" err="1"/>
              <a:t>tertentu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3840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Dashboard Interface - 5</a:t>
            </a:r>
            <a:endParaRPr sz="2120" b="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709DC-2791-0C16-B60B-1AAB82CAFB8A}"/>
              </a:ext>
            </a:extLst>
          </p:cNvPr>
          <p:cNvSpPr txBox="1"/>
          <p:nvPr/>
        </p:nvSpPr>
        <p:spPr>
          <a:xfrm>
            <a:off x="3562932" y="1433298"/>
            <a:ext cx="4361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Line Chart Sales Trend over Year</a:t>
            </a:r>
          </a:p>
          <a:p>
            <a:pPr algn="just"/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 </a:t>
            </a:r>
            <a:r>
              <a:rPr lang="en-US" dirty="0" err="1"/>
              <a:t>perkembangan</a:t>
            </a:r>
            <a:r>
              <a:rPr lang="en-US" dirty="0"/>
              <a:t> sales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strategi </a:t>
            </a:r>
            <a:r>
              <a:rPr lang="en-US" dirty="0" err="1"/>
              <a:t>penjualan</a:t>
            </a:r>
            <a:r>
              <a:rPr lang="en-US" dirty="0"/>
              <a:t> yang  </a:t>
            </a:r>
            <a:r>
              <a:rPr lang="en-US" dirty="0" err="1"/>
              <a:t>mempertimbangkan</a:t>
            </a:r>
            <a:r>
              <a:rPr lang="en-US" dirty="0"/>
              <a:t> sales trend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41EE5-8456-3C33-0369-4773B5F89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38" t="66354" r="1788"/>
          <a:stretch/>
        </p:blipFill>
        <p:spPr>
          <a:xfrm>
            <a:off x="166974" y="1433298"/>
            <a:ext cx="3233247" cy="12903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A2D6FE-7C4F-E42E-ACB1-F20124EB9EFC}"/>
              </a:ext>
            </a:extLst>
          </p:cNvPr>
          <p:cNvSpPr/>
          <p:nvPr/>
        </p:nvSpPr>
        <p:spPr>
          <a:xfrm>
            <a:off x="201786" y="1498043"/>
            <a:ext cx="3085087" cy="1162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B3EB3-53B9-5B2C-36AC-76DA7C9AA804}"/>
              </a:ext>
            </a:extLst>
          </p:cNvPr>
          <p:cNvSpPr txBox="1"/>
          <p:nvPr/>
        </p:nvSpPr>
        <p:spPr>
          <a:xfrm>
            <a:off x="212353" y="147064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6918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307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Plus Jakarta Sans</vt:lpstr>
      <vt:lpstr>Arial</vt:lpstr>
      <vt:lpstr>Plus Jakarta Sans SemiBold</vt:lpstr>
      <vt:lpstr>Plus Jakarta Sans Medium</vt:lpstr>
      <vt:lpstr>Simple Light</vt:lpstr>
      <vt:lpstr>Data Analyst Case Study Report</vt:lpstr>
      <vt:lpstr>Study Case  Sales  Performance Analysis Northwind Company</vt:lpstr>
      <vt:lpstr>Latar Belakang</vt:lpstr>
      <vt:lpstr>Dashboard Interface</vt:lpstr>
      <vt:lpstr>Dashboard Interface - 2</vt:lpstr>
      <vt:lpstr>Dashboard Interface - 3</vt:lpstr>
      <vt:lpstr>Dashboard Interface - 4</vt:lpstr>
      <vt:lpstr>Dashboard Interface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Case Study</dc:title>
  <cp:lastModifiedBy>azakfan@gmail.com</cp:lastModifiedBy>
  <cp:revision>12</cp:revision>
  <dcterms:modified xsi:type="dcterms:W3CDTF">2023-02-26T12:50:02Z</dcterms:modified>
</cp:coreProperties>
</file>