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8"/>
  </p:notesMasterIdLst>
  <p:sldIdLst>
    <p:sldId id="256" r:id="rId2"/>
    <p:sldId id="289" r:id="rId3"/>
    <p:sldId id="258" r:id="rId4"/>
    <p:sldId id="293" r:id="rId5"/>
    <p:sldId id="287" r:id="rId6"/>
    <p:sldId id="292" r:id="rId7"/>
    <p:sldId id="288" r:id="rId8"/>
    <p:sldId id="290" r:id="rId9"/>
    <p:sldId id="31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9144000" cy="5143500" type="screen16x9"/>
  <p:notesSz cx="6858000" cy="9144000"/>
  <p:embeddedFontLst>
    <p:embeddedFont>
      <p:font typeface="Plus Jakarta Sans" panose="020B0604020202020204" charset="0"/>
      <p:regular r:id="rId29"/>
      <p:bold r:id="rId30"/>
      <p:italic r:id="rId31"/>
      <p:boldItalic r:id="rId32"/>
    </p:embeddedFont>
    <p:embeddedFont>
      <p:font typeface="Plus Jakarta Sans Medium" panose="020B0604020202020204" charset="0"/>
      <p:regular r:id="rId33"/>
      <p:bold r:id="rId34"/>
      <p:italic r:id="rId35"/>
      <p:boldItalic r:id="rId36"/>
    </p:embeddedFont>
    <p:embeddedFont>
      <p:font typeface="Plus Jakarta Sans SemiBol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d520bab34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d520bab34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60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27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846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79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486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95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136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830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616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44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492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59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703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95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566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772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389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48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7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3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0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9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09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One Line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49" y="3430224"/>
            <a:ext cx="1203375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150" y="4105550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340000" y="111855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Engineer</a:t>
            </a:r>
            <a:br>
              <a:rPr lang="en" dirty="0"/>
            </a:br>
            <a:r>
              <a:rPr lang="en" dirty="0"/>
              <a:t>Case Study</a:t>
            </a:r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00000" y="2571750"/>
            <a:ext cx="5544000" cy="2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AHMAD ZAKI IRFAN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Study Case 2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 dirty="0"/>
              <a:t>Customer Analysis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174055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2: Customer Analysis</a:t>
            </a:r>
            <a:br>
              <a:rPr lang="en" sz="2120" dirty="0"/>
            </a:br>
            <a:r>
              <a:rPr lang="en" sz="2120" b="0" i="1" dirty="0"/>
              <a:t>Flow Chart</a:t>
            </a:r>
            <a:endParaRPr sz="2120" b="0" i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8AA9C5-1275-5AA1-EDED-A7E5ED8C8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20" y="1105129"/>
            <a:ext cx="5057857" cy="320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1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Customer Analysis</a:t>
            </a:r>
            <a:br>
              <a:rPr lang="en" sz="2120" dirty="0"/>
            </a:br>
            <a:r>
              <a:rPr lang="en" sz="2120" b="0" i="1" dirty="0"/>
              <a:t>Query</a:t>
            </a:r>
            <a:endParaRPr sz="212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27405-64D5-0625-45D3-111CCE4B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7" y="1063289"/>
            <a:ext cx="6622354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(1)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 </a:t>
            </a:r>
            <a:r>
              <a:rPr lang="en-US" sz="1100" dirty="0" err="1"/>
              <a:t>merupakan</a:t>
            </a:r>
            <a:r>
              <a:rPr lang="en-US" sz="1100" dirty="0"/>
              <a:t> top 5 buyer yang paling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order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A21B26-8D20-F99C-80C9-25B7D7C37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4" y="1162534"/>
            <a:ext cx="5981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8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(2)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</a:t>
            </a:r>
            <a:r>
              <a:rPr lang="en-US" sz="1100" dirty="0" err="1"/>
              <a:t>merupakan</a:t>
            </a:r>
            <a:r>
              <a:rPr lang="en-US" sz="1100" dirty="0"/>
              <a:t> top 5 buyer  yang paling </a:t>
            </a:r>
            <a:r>
              <a:rPr lang="en-US" sz="1100" dirty="0" err="1"/>
              <a:t>besar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men-generate revenue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CB2726-9BA8-1756-D787-AB542A05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2" y="1119027"/>
            <a:ext cx="5981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7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RFM </a:t>
            </a:r>
            <a:endParaRPr sz="212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DE94D-5AB4-879B-89FB-42E8ED35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4" y="1090118"/>
            <a:ext cx="4369179" cy="1211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F0546-B148-B8CC-92E5-B4B872DDA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8" y="2985687"/>
            <a:ext cx="4175450" cy="1067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FA369-847E-DF5E-3CB2-5A2C40C26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370" y="2004910"/>
            <a:ext cx="3932261" cy="1333616"/>
          </a:xfrm>
          <a:prstGeom prst="rect">
            <a:avLst/>
          </a:prstGeom>
        </p:spPr>
      </p:pic>
      <p:sp>
        <p:nvSpPr>
          <p:cNvPr id="10" name="Google Shape;82;p14">
            <a:extLst>
              <a:ext uri="{FF2B5EF4-FFF2-40B4-BE49-F238E27FC236}">
                <a16:creationId xmlns:a16="http://schemas.microsoft.com/office/drawing/2014/main" id="{42960BDD-43DF-065A-AFE1-6D59CB5BFF98}"/>
              </a:ext>
            </a:extLst>
          </p:cNvPr>
          <p:cNvSpPr txBox="1">
            <a:spLocks/>
          </p:cNvSpPr>
          <p:nvPr/>
        </p:nvSpPr>
        <p:spPr>
          <a:xfrm>
            <a:off x="166974" y="789562"/>
            <a:ext cx="995399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b="1" dirty="0"/>
              <a:t>Recency</a:t>
            </a:r>
          </a:p>
        </p:txBody>
      </p:sp>
      <p:sp>
        <p:nvSpPr>
          <p:cNvPr id="11" name="Google Shape;82;p14">
            <a:extLst>
              <a:ext uri="{FF2B5EF4-FFF2-40B4-BE49-F238E27FC236}">
                <a16:creationId xmlns:a16="http://schemas.microsoft.com/office/drawing/2014/main" id="{17C27D91-EC70-E523-D066-183F22FBED67}"/>
              </a:ext>
            </a:extLst>
          </p:cNvPr>
          <p:cNvSpPr txBox="1">
            <a:spLocks/>
          </p:cNvSpPr>
          <p:nvPr/>
        </p:nvSpPr>
        <p:spPr>
          <a:xfrm>
            <a:off x="166973" y="2602001"/>
            <a:ext cx="995399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b="1" dirty="0"/>
              <a:t>Frequency</a:t>
            </a:r>
          </a:p>
        </p:txBody>
      </p:sp>
      <p:sp>
        <p:nvSpPr>
          <p:cNvPr id="12" name="Google Shape;82;p14">
            <a:extLst>
              <a:ext uri="{FF2B5EF4-FFF2-40B4-BE49-F238E27FC236}">
                <a16:creationId xmlns:a16="http://schemas.microsoft.com/office/drawing/2014/main" id="{00924C87-B96D-9234-2089-590796CAB45D}"/>
              </a:ext>
            </a:extLst>
          </p:cNvPr>
          <p:cNvSpPr txBox="1">
            <a:spLocks/>
          </p:cNvSpPr>
          <p:nvPr/>
        </p:nvSpPr>
        <p:spPr>
          <a:xfrm>
            <a:off x="4798383" y="1599805"/>
            <a:ext cx="995399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b="1" dirty="0"/>
              <a:t>Monetary</a:t>
            </a:r>
          </a:p>
        </p:txBody>
      </p:sp>
    </p:spTree>
    <p:extLst>
      <p:ext uri="{BB962C8B-B14F-4D97-AF65-F5344CB8AC3E}">
        <p14:creationId xmlns:p14="http://schemas.microsoft.com/office/powerpoint/2010/main" val="85224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RFM Score </a:t>
            </a:r>
            <a:endParaRPr sz="2120" b="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72C6C2-760A-CEF9-92EB-3ECF5399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4" y="3259569"/>
            <a:ext cx="5012728" cy="11425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55A4AD-7FBE-6EF2-ABB0-2C8FFDA28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31"/>
          <a:stretch/>
        </p:blipFill>
        <p:spPr>
          <a:xfrm>
            <a:off x="166975" y="894131"/>
            <a:ext cx="4477146" cy="21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59F858D-C629-B5E1-98A1-B8A38772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4" y="982005"/>
            <a:ext cx="7263507" cy="28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RFM Score (2) </a:t>
            </a:r>
            <a:endParaRPr sz="2120" b="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EDF1C-E386-ABAC-1689-9AD382A0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19" y="1665813"/>
            <a:ext cx="2077745" cy="1811873"/>
          </a:xfrm>
          <a:prstGeom prst="rect">
            <a:avLst/>
          </a:prstGeom>
        </p:spPr>
      </p:pic>
      <p:sp>
        <p:nvSpPr>
          <p:cNvPr id="2" name="Google Shape;82;p14">
            <a:extLst>
              <a:ext uri="{FF2B5EF4-FFF2-40B4-BE49-F238E27FC236}">
                <a16:creationId xmlns:a16="http://schemas.microsoft.com/office/drawing/2014/main" id="{3057D163-6DF1-E4AD-565D-76092AC63676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Customer </a:t>
            </a:r>
            <a:r>
              <a:rPr lang="en-US" sz="1100" dirty="0" err="1"/>
              <a:t>didominasi</a:t>
            </a:r>
            <a:r>
              <a:rPr lang="en-US" sz="1100" dirty="0"/>
              <a:t> segment Hibernating, Champions, Loyal dan Lost Customer</a:t>
            </a:r>
          </a:p>
        </p:txBody>
      </p:sp>
    </p:spTree>
    <p:extLst>
      <p:ext uri="{BB962C8B-B14F-4D97-AF65-F5344CB8AC3E}">
        <p14:creationId xmlns:p14="http://schemas.microsoft.com/office/powerpoint/2010/main" val="202810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Business Recommendation</a:t>
            </a:r>
            <a:endParaRPr sz="212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88D13-BAAE-6C8A-494D-8966A426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1" y="843575"/>
            <a:ext cx="5839299" cy="3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Study Case 3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 dirty="0"/>
              <a:t>Employee Analysis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9690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Study Case 1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 dirty="0"/>
              <a:t>Product Analysis of </a:t>
            </a:r>
            <a:br>
              <a:rPr lang="en" sz="1870" dirty="0"/>
            </a:br>
            <a:r>
              <a:rPr lang="en" sz="1870" dirty="0"/>
              <a:t>Top 5 Products by Revenue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202025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Flow Chart</a:t>
            </a:r>
            <a:endParaRPr sz="2120" b="0" i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26F509F-884F-6972-5A39-327B9309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73" y="945396"/>
            <a:ext cx="4199630" cy="35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1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Query</a:t>
            </a:r>
            <a:endParaRPr sz="2120" b="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B97FC-9957-6B67-71FD-6E0BF0432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4" y="1081367"/>
            <a:ext cx="4881254" cy="2980766"/>
          </a:xfrm>
          <a:prstGeom prst="rect">
            <a:avLst/>
          </a:prstGeom>
        </p:spPr>
      </p:pic>
      <p:sp>
        <p:nvSpPr>
          <p:cNvPr id="5" name="Google Shape;82;p14">
            <a:extLst>
              <a:ext uri="{FF2B5EF4-FFF2-40B4-BE49-F238E27FC236}">
                <a16:creationId xmlns:a16="http://schemas.microsoft.com/office/drawing/2014/main" id="{1284CC12-886A-541D-6C03-971A29AD189A}"/>
              </a:ext>
            </a:extLst>
          </p:cNvPr>
          <p:cNvSpPr txBox="1">
            <a:spLocks/>
          </p:cNvSpPr>
          <p:nvPr/>
        </p:nvSpPr>
        <p:spPr>
          <a:xfrm>
            <a:off x="205720" y="4152129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Query  </a:t>
            </a:r>
            <a:r>
              <a:rPr lang="en-US" sz="1100" dirty="0" err="1"/>
              <a:t>fokus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Employee Sales Representative pada </a:t>
            </a:r>
            <a:r>
              <a:rPr lang="en-US" sz="1100" dirty="0" err="1"/>
              <a:t>tahun</a:t>
            </a:r>
            <a:r>
              <a:rPr lang="en-US" sz="1100" dirty="0"/>
              <a:t> 1997</a:t>
            </a:r>
          </a:p>
          <a:p>
            <a:pPr marL="0" indent="0" algn="just">
              <a:buFont typeface="Plus Jakarta Sans Medium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783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(1)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 </a:t>
            </a:r>
            <a:r>
              <a:rPr lang="en-US" sz="1100" dirty="0" err="1"/>
              <a:t>merupakan</a:t>
            </a:r>
            <a:r>
              <a:rPr lang="en-US" sz="1100" dirty="0"/>
              <a:t> ranking sales representative </a:t>
            </a:r>
            <a:r>
              <a:rPr lang="en-US" sz="1100" dirty="0" err="1"/>
              <a:t>berdasarkan</a:t>
            </a:r>
            <a:r>
              <a:rPr lang="en-US" sz="1100" dirty="0"/>
              <a:t> Total Order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A624EF-3D82-1F36-7153-E2395B7B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3" y="1000385"/>
            <a:ext cx="5010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16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-US" sz="2120" dirty="0"/>
            </a:br>
            <a:r>
              <a:rPr lang="en-US" sz="2120" b="0" i="1" dirty="0"/>
              <a:t>Exploratory Data Analysis</a:t>
            </a:r>
            <a:r>
              <a:rPr lang="en-US" sz="2120" dirty="0"/>
              <a:t>  </a:t>
            </a:r>
            <a:r>
              <a:rPr lang="en-US" sz="2120" b="0" i="1" dirty="0"/>
              <a:t>- Python (2)</a:t>
            </a:r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20479" y="3945324"/>
            <a:ext cx="7003500" cy="6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 </a:t>
            </a:r>
            <a:r>
              <a:rPr lang="en-US" sz="1100" dirty="0" err="1"/>
              <a:t>merupakan</a:t>
            </a:r>
            <a:r>
              <a:rPr lang="en-US" sz="1100" dirty="0"/>
              <a:t> ranking sales representative </a:t>
            </a:r>
            <a:r>
              <a:rPr lang="en-US" sz="1100" dirty="0" err="1"/>
              <a:t>berdasarkan</a:t>
            </a:r>
            <a:r>
              <a:rPr lang="en-US" sz="1100" dirty="0"/>
              <a:t> Revenue, </a:t>
            </a:r>
          </a:p>
          <a:p>
            <a:pPr marL="0" indent="0" algn="just">
              <a:buFont typeface="Plus Jakarta Sans Medium"/>
              <a:buNone/>
            </a:pPr>
            <a:r>
              <a:rPr lang="en-US" sz="1100" dirty="0" err="1"/>
              <a:t>namun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ranking </a:t>
            </a:r>
            <a:r>
              <a:rPr lang="en-US" sz="1100" dirty="0" err="1"/>
              <a:t>berdasarkan</a:t>
            </a:r>
            <a:r>
              <a:rPr lang="en-US" sz="1100" dirty="0"/>
              <a:t> Total Order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98816E-CE09-6F4C-EFCB-F9533AB84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2" y="995623"/>
            <a:ext cx="50101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1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(3)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453692" y="4084809"/>
            <a:ext cx="7003500" cy="6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 err="1"/>
              <a:t>Sebesar</a:t>
            </a:r>
            <a:r>
              <a:rPr lang="en-US" sz="1100" dirty="0"/>
              <a:t> 71.5% Order </a:t>
            </a:r>
            <a:r>
              <a:rPr lang="en-US" sz="1100" dirty="0" err="1"/>
              <a:t>berasal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USA, </a:t>
            </a:r>
            <a:r>
              <a:rPr lang="en-US" sz="1100" dirty="0" err="1"/>
              <a:t>sedangkan</a:t>
            </a:r>
            <a:r>
              <a:rPr lang="en-US" sz="1100" dirty="0"/>
              <a:t> UK </a:t>
            </a:r>
            <a:r>
              <a:rPr lang="en-US" sz="1100" dirty="0" err="1"/>
              <a:t>sebesar</a:t>
            </a:r>
            <a:r>
              <a:rPr lang="en-US" sz="1100" dirty="0"/>
              <a:t> 28.5%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14130F-010C-AF5A-417E-BC9E9CC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51" y="910735"/>
            <a:ext cx="3172725" cy="332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9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(4)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99173" y="1111395"/>
            <a:ext cx="7003500" cy="6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Top 5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Revenue </a:t>
            </a:r>
            <a:r>
              <a:rPr lang="en-US" sz="1100" b="1" dirty="0" err="1">
                <a:solidFill>
                  <a:schemeClr val="accent1"/>
                </a:solidFill>
              </a:rPr>
              <a:t>tertinggi</a:t>
            </a:r>
            <a:r>
              <a:rPr lang="en-US" sz="1100" dirty="0"/>
              <a:t> di USA dan UK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F65D4-A0B5-3291-D543-93C0B2C4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1" y="1461264"/>
            <a:ext cx="2762576" cy="1381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BE167-32C7-48C2-A51F-8DDF3FB5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558" y="1493648"/>
            <a:ext cx="2832515" cy="1381288"/>
          </a:xfrm>
          <a:prstGeom prst="rect">
            <a:avLst/>
          </a:prstGeom>
        </p:spPr>
      </p:pic>
      <p:sp>
        <p:nvSpPr>
          <p:cNvPr id="9" name="Google Shape;82;p14">
            <a:extLst>
              <a:ext uri="{FF2B5EF4-FFF2-40B4-BE49-F238E27FC236}">
                <a16:creationId xmlns:a16="http://schemas.microsoft.com/office/drawing/2014/main" id="{B29D9B9E-C69E-D72D-3EDE-E95BF7C037D5}"/>
              </a:ext>
            </a:extLst>
          </p:cNvPr>
          <p:cNvSpPr txBox="1">
            <a:spLocks/>
          </p:cNvSpPr>
          <p:nvPr/>
        </p:nvSpPr>
        <p:spPr>
          <a:xfrm>
            <a:off x="0" y="2871334"/>
            <a:ext cx="7003500" cy="6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Top 5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Revenue </a:t>
            </a:r>
            <a:r>
              <a:rPr lang="en-US" sz="1100" b="1" dirty="0" err="1">
                <a:solidFill>
                  <a:srgbClr val="FF0000"/>
                </a:solidFill>
              </a:rPr>
              <a:t>terendah</a:t>
            </a:r>
            <a:r>
              <a:rPr lang="en-US" sz="1100" dirty="0"/>
              <a:t> di USA dan 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7A0ED-B6C8-DC59-4D23-3B3FDB0C5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41" y="3218599"/>
            <a:ext cx="2848255" cy="1365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2405ED-5C1F-073A-91A9-D58AEE55D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511" y="3367971"/>
            <a:ext cx="2773562" cy="12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73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Business Recommendation</a:t>
            </a:r>
            <a:endParaRPr sz="2120" b="0" i="1" dirty="0"/>
          </a:p>
        </p:txBody>
      </p:sp>
      <p:sp>
        <p:nvSpPr>
          <p:cNvPr id="2" name="Google Shape;82;p14">
            <a:extLst>
              <a:ext uri="{FF2B5EF4-FFF2-40B4-BE49-F238E27FC236}">
                <a16:creationId xmlns:a16="http://schemas.microsoft.com/office/drawing/2014/main" id="{F1B6D7EA-6531-000A-3243-69F9321539FC}"/>
              </a:ext>
            </a:extLst>
          </p:cNvPr>
          <p:cNvSpPr txBox="1">
            <a:spLocks/>
          </p:cNvSpPr>
          <p:nvPr/>
        </p:nvSpPr>
        <p:spPr>
          <a:xfrm>
            <a:off x="166974" y="1325105"/>
            <a:ext cx="8690307" cy="292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000" dirty="0"/>
              <a:t>1.   Northwind </a:t>
            </a:r>
            <a:r>
              <a:rPr lang="en-US" sz="1000" dirty="0" err="1"/>
              <a:t>perlu</a:t>
            </a:r>
            <a:r>
              <a:rPr lang="en-US" sz="1000" dirty="0"/>
              <a:t> </a:t>
            </a:r>
            <a:r>
              <a:rPr lang="en-US" sz="1000" dirty="0" err="1"/>
              <a:t>memberikan</a:t>
            </a:r>
            <a:r>
              <a:rPr lang="en-US" sz="1000" dirty="0"/>
              <a:t> </a:t>
            </a:r>
            <a:r>
              <a:rPr lang="en-US" sz="1000" dirty="0" err="1"/>
              <a:t>apresiasi</a:t>
            </a:r>
            <a:r>
              <a:rPr lang="en-US" sz="1000" dirty="0"/>
              <a:t> </a:t>
            </a:r>
            <a:r>
              <a:rPr lang="en-US" sz="1000" dirty="0" err="1"/>
              <a:t>terhadap</a:t>
            </a:r>
            <a:r>
              <a:rPr lang="en-US" sz="1000" dirty="0"/>
              <a:t> sales representative di USA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mampu</a:t>
            </a:r>
            <a:r>
              <a:rPr lang="en-US" sz="1000" dirty="0"/>
              <a:t> </a:t>
            </a:r>
            <a:r>
              <a:rPr lang="en-US" sz="1000" dirty="0" err="1"/>
              <a:t>mengenerate</a:t>
            </a:r>
            <a:r>
              <a:rPr lang="en-US" sz="1000" dirty="0"/>
              <a:t> order </a:t>
            </a:r>
            <a:r>
              <a:rPr lang="en-US" sz="1000" dirty="0" err="1"/>
              <a:t>sebesar</a:t>
            </a:r>
            <a:r>
              <a:rPr lang="en-US" sz="1000" dirty="0"/>
              <a:t> 71.5% </a:t>
            </a:r>
            <a:r>
              <a:rPr lang="en-US" sz="1000" dirty="0" err="1"/>
              <a:t>dibandingkan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UK.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2. Northwind </a:t>
            </a:r>
            <a:r>
              <a:rPr lang="en-US" sz="1000" dirty="0" err="1"/>
              <a:t>perlu</a:t>
            </a:r>
            <a:r>
              <a:rPr lang="en-US" sz="1000" dirty="0"/>
              <a:t> </a:t>
            </a:r>
            <a:r>
              <a:rPr lang="en-US" sz="1000" dirty="0" err="1"/>
              <a:t>evalusi</a:t>
            </a:r>
            <a:r>
              <a:rPr lang="en-US" sz="1000" dirty="0"/>
              <a:t> </a:t>
            </a:r>
            <a:r>
              <a:rPr lang="en-US" sz="1000" dirty="0" err="1"/>
              <a:t>kinerja</a:t>
            </a:r>
            <a:r>
              <a:rPr lang="en-US" sz="1000" dirty="0"/>
              <a:t> sales representative di UK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hanya</a:t>
            </a:r>
            <a:r>
              <a:rPr lang="en-US" sz="1000" dirty="0"/>
              <a:t> generate order </a:t>
            </a:r>
            <a:r>
              <a:rPr lang="en-US" sz="1000" dirty="0" err="1"/>
              <a:t>sebesar</a:t>
            </a:r>
            <a:r>
              <a:rPr lang="en-US" sz="1000" dirty="0"/>
              <a:t> 28.5% </a:t>
            </a:r>
            <a:r>
              <a:rPr lang="en-US" sz="1000" dirty="0" err="1"/>
              <a:t>dibandingkan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USA.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3. </a:t>
            </a:r>
            <a:r>
              <a:rPr lang="en-US" sz="1000" dirty="0" err="1"/>
              <a:t>Menjaga</a:t>
            </a:r>
            <a:r>
              <a:rPr lang="en-US" sz="1000" dirty="0"/>
              <a:t> </a:t>
            </a:r>
            <a:r>
              <a:rPr lang="en-US" sz="1000" dirty="0" err="1"/>
              <a:t>hubungan</a:t>
            </a:r>
            <a:r>
              <a:rPr lang="en-US" sz="1000" dirty="0"/>
              <a:t> </a:t>
            </a:r>
            <a:r>
              <a:rPr lang="en-US" sz="1000" dirty="0" err="1"/>
              <a:t>baik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para supplier dan buyer yang </a:t>
            </a:r>
            <a:r>
              <a:rPr lang="en-US" sz="1000" dirty="0" err="1"/>
              <a:t>berperan</a:t>
            </a:r>
            <a:r>
              <a:rPr lang="en-US" sz="1000" dirty="0"/>
              <a:t> </a:t>
            </a:r>
            <a:r>
              <a:rPr lang="en-US" sz="1000" dirty="0" err="1"/>
              <a:t>terhadap</a:t>
            </a:r>
            <a:r>
              <a:rPr lang="en-US" sz="1000" dirty="0"/>
              <a:t> top 5 </a:t>
            </a:r>
            <a:r>
              <a:rPr lang="en-US" sz="1000" dirty="0" err="1"/>
              <a:t>produk</a:t>
            </a:r>
            <a:r>
              <a:rPr lang="en-US" sz="1000" dirty="0"/>
              <a:t> by revenue di masing-masing negara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sz="1000" dirty="0"/>
              <a:t>4. </a:t>
            </a:r>
            <a:r>
              <a:rPr lang="en-US" sz="1000" dirty="0" err="1"/>
              <a:t>Mengevaluasi</a:t>
            </a:r>
            <a:r>
              <a:rPr lang="en-US" sz="1000" dirty="0"/>
              <a:t> </a:t>
            </a:r>
            <a:r>
              <a:rPr lang="en-US" sz="1000" dirty="0" err="1"/>
              <a:t>produk</a:t>
            </a:r>
            <a:r>
              <a:rPr lang="en-US" sz="1000" dirty="0"/>
              <a:t> yang </a:t>
            </a:r>
            <a:r>
              <a:rPr lang="en-US" sz="1000" dirty="0" err="1"/>
              <a:t>berada</a:t>
            </a:r>
            <a:r>
              <a:rPr lang="en-US" sz="1000" dirty="0"/>
              <a:t> di bottom 5 by revenue di masing-masing negara</a:t>
            </a:r>
          </a:p>
          <a:p>
            <a:pPr marL="0" indent="0" algn="just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62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Flow Chart</a:t>
            </a:r>
            <a:endParaRPr sz="2120" b="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4CE828-D6B5-C7B2-7997-313435FE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14" y="1083706"/>
            <a:ext cx="5526447" cy="34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Query  – Top 5 Products by Revenue</a:t>
            </a:r>
            <a:endParaRPr sz="212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F831D-B7EB-DB56-8113-99B9923C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4" y="937524"/>
            <a:ext cx="5187690" cy="36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(1)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, </a:t>
            </a:r>
            <a:r>
              <a:rPr lang="en-US" sz="1100" dirty="0" err="1"/>
              <a:t>merupakan</a:t>
            </a:r>
            <a:r>
              <a:rPr lang="en-US" sz="1100" dirty="0"/>
              <a:t> top 5 product yang paling </a:t>
            </a:r>
            <a:r>
              <a:rPr lang="en-US" sz="1100" dirty="0" err="1"/>
              <a:t>besar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men-generate revenue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9C1F676-3B83-B09C-7BB3-765B3B16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4" y="1048512"/>
            <a:ext cx="6377700" cy="295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7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(2)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259963" y="3192914"/>
            <a:ext cx="7574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 err="1"/>
              <a:t>Tabel</a:t>
            </a:r>
            <a:r>
              <a:rPr lang="en-US" sz="1100" dirty="0"/>
              <a:t> di </a:t>
            </a:r>
            <a:r>
              <a:rPr lang="en-US" sz="1100" dirty="0" err="1"/>
              <a:t>atas</a:t>
            </a:r>
            <a:r>
              <a:rPr lang="en-US" sz="1100" dirty="0"/>
              <a:t>, </a:t>
            </a:r>
            <a:r>
              <a:rPr lang="en-US" sz="1100" dirty="0" err="1"/>
              <a:t>merupakan</a:t>
            </a:r>
            <a:r>
              <a:rPr lang="en-US" sz="1100" dirty="0"/>
              <a:t> Supplier dan Buyer yang paling </a:t>
            </a:r>
            <a:r>
              <a:rPr lang="en-US" sz="1100" dirty="0" err="1"/>
              <a:t>berpengaruh</a:t>
            </a:r>
            <a:r>
              <a:rPr lang="en-US" sz="1100" dirty="0"/>
              <a:t>  </a:t>
            </a:r>
            <a:r>
              <a:rPr lang="en-US" sz="1100" dirty="0" err="1"/>
              <a:t>terhadap</a:t>
            </a:r>
            <a:r>
              <a:rPr lang="en-US" sz="1100" dirty="0"/>
              <a:t> top 5 product </a:t>
            </a:r>
            <a:r>
              <a:rPr lang="en-US" sz="1100" dirty="0" err="1"/>
              <a:t>berdasarkan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revenue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94EEF-223D-D7A9-D574-13DE057B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55105"/>
            <a:ext cx="4092238" cy="1534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E5475-731B-1010-9DA7-F3940B3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0" y="1251542"/>
            <a:ext cx="4262034" cy="8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9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(3)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88983"/>
            <a:ext cx="8690307" cy="68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000" dirty="0"/>
              <a:t>1.   </a:t>
            </a:r>
            <a:r>
              <a:rPr lang="en-US" sz="1000" dirty="0" err="1"/>
              <a:t>Produk</a:t>
            </a:r>
            <a:r>
              <a:rPr lang="en-US" sz="1000" dirty="0"/>
              <a:t> Cote de </a:t>
            </a:r>
            <a:r>
              <a:rPr lang="en-US" sz="1000" dirty="0" err="1"/>
              <a:t>Blaye</a:t>
            </a:r>
            <a:r>
              <a:rPr lang="en-US" sz="1000" dirty="0"/>
              <a:t>, </a:t>
            </a:r>
            <a:r>
              <a:rPr lang="en-US" sz="1000" dirty="0" err="1"/>
              <a:t>Thuringer</a:t>
            </a:r>
            <a:r>
              <a:rPr lang="en-US" sz="1000" dirty="0"/>
              <a:t> </a:t>
            </a:r>
            <a:r>
              <a:rPr lang="en-US" sz="1000" dirty="0" err="1"/>
              <a:t>Rostbratwurst</a:t>
            </a:r>
            <a:r>
              <a:rPr lang="en-US" sz="1000" dirty="0"/>
              <a:t> dan Raclette </a:t>
            </a:r>
            <a:r>
              <a:rPr lang="en-US" sz="1000" dirty="0" err="1"/>
              <a:t>Courdavault</a:t>
            </a:r>
            <a:r>
              <a:rPr lang="en-US" sz="1000" dirty="0"/>
              <a:t> </a:t>
            </a:r>
            <a:r>
              <a:rPr lang="en-US" sz="1000" dirty="0" err="1"/>
              <a:t>cenderung</a:t>
            </a:r>
            <a:r>
              <a:rPr lang="en-US" sz="1000" dirty="0"/>
              <a:t> naik </a:t>
            </a:r>
            <a:r>
              <a:rPr lang="en-US" sz="1000" dirty="0" err="1"/>
              <a:t>setiap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</a:t>
            </a:r>
            <a:r>
              <a:rPr lang="en-US" sz="1000" dirty="0" err="1"/>
              <a:t>berdasarkan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revenue</a:t>
            </a:r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2.  </a:t>
            </a:r>
            <a:r>
              <a:rPr lang="en-US" sz="1000" dirty="0" err="1"/>
              <a:t>Produk</a:t>
            </a:r>
            <a:r>
              <a:rPr lang="en-US" sz="1000" dirty="0"/>
              <a:t> Camembert Pierrot dan Tarte au </a:t>
            </a:r>
            <a:r>
              <a:rPr lang="en-US" sz="1000" dirty="0" err="1"/>
              <a:t>Surce</a:t>
            </a:r>
            <a:r>
              <a:rPr lang="en-US" sz="1000" dirty="0"/>
              <a:t> </a:t>
            </a:r>
            <a:r>
              <a:rPr lang="en-US" sz="1000" dirty="0" err="1"/>
              <a:t>cenderung</a:t>
            </a:r>
            <a:r>
              <a:rPr lang="en-US" sz="1000" dirty="0"/>
              <a:t> </a:t>
            </a:r>
            <a:r>
              <a:rPr lang="en-US" sz="1000" dirty="0" err="1"/>
              <a:t>menurun</a:t>
            </a:r>
            <a:r>
              <a:rPr lang="en-US" sz="1000" dirty="0"/>
              <a:t> </a:t>
            </a:r>
            <a:r>
              <a:rPr lang="en-US" sz="1000" dirty="0" err="1"/>
              <a:t>berdasarkan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revenue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01A690-2C75-23F8-27DD-A306C027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36" y="872469"/>
            <a:ext cx="6012896" cy="30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2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(4)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226846" y="3804834"/>
            <a:ext cx="8690307" cy="68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000" dirty="0"/>
              <a:t>1.  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Februari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peak revenue untuk </a:t>
            </a:r>
            <a:r>
              <a:rPr lang="en-US" sz="1000" dirty="0" err="1"/>
              <a:t>produk</a:t>
            </a:r>
            <a:r>
              <a:rPr lang="en-US" sz="1000" dirty="0"/>
              <a:t> Cote de </a:t>
            </a:r>
            <a:r>
              <a:rPr lang="en-US" sz="1000" dirty="0" err="1"/>
              <a:t>Blaye</a:t>
            </a:r>
            <a:r>
              <a:rPr lang="en-US" sz="1000" dirty="0"/>
              <a:t> </a:t>
            </a:r>
            <a:r>
              <a:rPr lang="en-US" sz="1000" dirty="0" err="1"/>
              <a:t>Thuringer</a:t>
            </a:r>
            <a:r>
              <a:rPr lang="en-US" sz="1000" dirty="0"/>
              <a:t> </a:t>
            </a:r>
            <a:r>
              <a:rPr lang="en-US" sz="1000" dirty="0" err="1"/>
              <a:t>Rostbratwurst</a:t>
            </a:r>
            <a:r>
              <a:rPr lang="en-US" sz="1000" dirty="0"/>
              <a:t> dan Raclette </a:t>
            </a:r>
            <a:r>
              <a:rPr lang="en-US" sz="1000" dirty="0" err="1"/>
              <a:t>Courdavault</a:t>
            </a:r>
            <a:r>
              <a:rPr lang="en-US" sz="1000" dirty="0"/>
              <a:t> </a:t>
            </a:r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2.  </a:t>
            </a:r>
            <a:r>
              <a:rPr lang="en-US" sz="1000" dirty="0" err="1"/>
              <a:t>Produk</a:t>
            </a:r>
            <a:r>
              <a:rPr lang="en-US" sz="1000" dirty="0"/>
              <a:t> Camembert Pierrot dan Tarte au </a:t>
            </a:r>
            <a:r>
              <a:rPr lang="en-US" sz="1000" dirty="0" err="1"/>
              <a:t>Surce</a:t>
            </a:r>
            <a:r>
              <a:rPr lang="en-US" sz="1000" dirty="0"/>
              <a:t> </a:t>
            </a:r>
            <a:r>
              <a:rPr lang="en-US" sz="1000" dirty="0" err="1"/>
              <a:t>mengenerate</a:t>
            </a:r>
            <a:r>
              <a:rPr lang="en-US" sz="1000" dirty="0"/>
              <a:t> revenue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fluktuatif</a:t>
            </a:r>
            <a:r>
              <a:rPr lang="en-US" sz="1000" dirty="0"/>
              <a:t> </a:t>
            </a:r>
            <a:r>
              <a:rPr lang="en-US" sz="1000" dirty="0" err="1"/>
              <a:t>sepanjang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3. Revenue </a:t>
            </a:r>
            <a:r>
              <a:rPr lang="en-US" sz="1000" dirty="0" err="1"/>
              <a:t>cenderung</a:t>
            </a:r>
            <a:r>
              <a:rPr lang="en-US" sz="1000" dirty="0"/>
              <a:t> </a:t>
            </a:r>
            <a:r>
              <a:rPr lang="en-US" sz="1000" dirty="0" err="1"/>
              <a:t>rendah</a:t>
            </a:r>
            <a:r>
              <a:rPr lang="en-US" sz="1000" dirty="0"/>
              <a:t> </a:t>
            </a:r>
            <a:r>
              <a:rPr lang="en-US" sz="1000" dirty="0" err="1"/>
              <a:t>ketika</a:t>
            </a:r>
            <a:r>
              <a:rPr lang="en-US" sz="1000" dirty="0"/>
              <a:t> </a:t>
            </a:r>
            <a:r>
              <a:rPr lang="en-US" sz="1000" dirty="0" err="1"/>
              <a:t>menuju</a:t>
            </a:r>
            <a:r>
              <a:rPr lang="en-US" sz="1000" dirty="0"/>
              <a:t>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933321-E1DE-60AE-08D6-1ED12CBBB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5" y="897933"/>
            <a:ext cx="5813802" cy="290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88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Business Recommendation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1325105"/>
            <a:ext cx="8690307" cy="292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000" dirty="0"/>
              <a:t>1.   Northwind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fokus</a:t>
            </a:r>
            <a:r>
              <a:rPr lang="en-US" sz="1000" dirty="0"/>
              <a:t>  </a:t>
            </a:r>
            <a:r>
              <a:rPr lang="en-US" sz="1000" dirty="0" err="1"/>
              <a:t>menjaga</a:t>
            </a:r>
            <a:r>
              <a:rPr lang="en-US" sz="1000" dirty="0"/>
              <a:t> </a:t>
            </a:r>
            <a:r>
              <a:rPr lang="en-US" sz="1000" dirty="0" err="1"/>
              <a:t>supplai</a:t>
            </a:r>
            <a:r>
              <a:rPr lang="en-US" sz="1000" dirty="0"/>
              <a:t> dan </a:t>
            </a:r>
            <a:r>
              <a:rPr lang="en-US" sz="1000" dirty="0" err="1"/>
              <a:t>penjualan</a:t>
            </a:r>
            <a:r>
              <a:rPr lang="en-US" sz="1000" dirty="0"/>
              <a:t> </a:t>
            </a:r>
            <a:r>
              <a:rPr lang="en-US" sz="1000" dirty="0" err="1"/>
              <a:t>produk</a:t>
            </a:r>
            <a:r>
              <a:rPr lang="en-US" sz="1000" dirty="0"/>
              <a:t> yang </a:t>
            </a:r>
            <a:r>
              <a:rPr lang="en-US" sz="1000" dirty="0" err="1"/>
              <a:t>menghasilkan</a:t>
            </a:r>
            <a:r>
              <a:rPr lang="en-US" sz="1000" dirty="0"/>
              <a:t> revenue </a:t>
            </a:r>
            <a:r>
              <a:rPr lang="en-US" sz="1000" dirty="0" err="1"/>
              <a:t>tertinggi</a:t>
            </a:r>
            <a:r>
              <a:rPr lang="en-US" sz="1000" dirty="0"/>
              <a:t> :</a:t>
            </a:r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- </a:t>
            </a:r>
            <a:r>
              <a:rPr lang="en-US" sz="1000" b="1" i="1" dirty="0"/>
              <a:t>Cote de </a:t>
            </a:r>
            <a:r>
              <a:rPr lang="en-US" sz="1000" b="1" i="1" dirty="0" err="1"/>
              <a:t>Blaye</a:t>
            </a:r>
            <a:r>
              <a:rPr lang="en-US" sz="1000" b="1" i="1" dirty="0"/>
              <a:t>, </a:t>
            </a:r>
            <a:r>
              <a:rPr lang="en-US" sz="1000" b="1" i="1" dirty="0" err="1"/>
              <a:t>Thuringer</a:t>
            </a:r>
            <a:r>
              <a:rPr lang="en-US" sz="1000" b="1" i="1" dirty="0"/>
              <a:t> </a:t>
            </a:r>
            <a:r>
              <a:rPr lang="en-US" sz="1000" b="1" i="1" dirty="0" err="1"/>
              <a:t>Rostbratwurst</a:t>
            </a:r>
            <a:r>
              <a:rPr lang="en-US" sz="1000" b="1" i="1" dirty="0"/>
              <a:t>, Raclette </a:t>
            </a:r>
            <a:r>
              <a:rPr lang="en-US" sz="1000" b="1" i="1" dirty="0" err="1"/>
              <a:t>Courdavault</a:t>
            </a:r>
            <a:r>
              <a:rPr lang="en-US" sz="1000" b="1" i="1" dirty="0"/>
              <a:t>, Camembert Pierrot dan Tarte au </a:t>
            </a:r>
            <a:r>
              <a:rPr lang="en-US" sz="1000" b="1" i="1" dirty="0" err="1"/>
              <a:t>Surce</a:t>
            </a:r>
            <a:r>
              <a:rPr lang="en-US" sz="1000" b="1" i="1" dirty="0"/>
              <a:t> 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2.  Di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februari</a:t>
            </a:r>
            <a:r>
              <a:rPr lang="en-US" sz="1000" dirty="0"/>
              <a:t> </a:t>
            </a:r>
            <a:r>
              <a:rPr lang="en-US" sz="1000" dirty="0" err="1"/>
              <a:t>perlu</a:t>
            </a:r>
            <a:r>
              <a:rPr lang="en-US" sz="1000" dirty="0"/>
              <a:t> </a:t>
            </a:r>
            <a:r>
              <a:rPr lang="en-US" sz="1000" dirty="0" err="1"/>
              <a:t>supplai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dibandingkan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lainnya</a:t>
            </a:r>
            <a:endParaRPr lang="en-US" sz="1000" dirty="0"/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3. </a:t>
            </a:r>
            <a:r>
              <a:rPr lang="en-US" sz="1000" dirty="0" err="1"/>
              <a:t>Menjaga</a:t>
            </a:r>
            <a:r>
              <a:rPr lang="en-US" sz="1000" dirty="0"/>
              <a:t> </a:t>
            </a:r>
            <a:r>
              <a:rPr lang="en-US" sz="1000" dirty="0" err="1"/>
              <a:t>hubungan</a:t>
            </a:r>
            <a:r>
              <a:rPr lang="en-US" sz="1000" dirty="0"/>
              <a:t> </a:t>
            </a:r>
            <a:r>
              <a:rPr lang="en-US" sz="1000" dirty="0" err="1"/>
              <a:t>baik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para supplier dan buyer yang </a:t>
            </a:r>
            <a:r>
              <a:rPr lang="en-US" sz="1000" dirty="0" err="1"/>
              <a:t>berperan</a:t>
            </a:r>
            <a:r>
              <a:rPr lang="en-US" sz="1000" dirty="0"/>
              <a:t> </a:t>
            </a:r>
            <a:r>
              <a:rPr lang="en-US" sz="1000" dirty="0" err="1"/>
              <a:t>terhadap</a:t>
            </a:r>
            <a:r>
              <a:rPr lang="en-US" sz="1000" dirty="0"/>
              <a:t> top 5 </a:t>
            </a:r>
            <a:r>
              <a:rPr lang="en-US" sz="1000" dirty="0" err="1"/>
              <a:t>produk</a:t>
            </a:r>
            <a:r>
              <a:rPr lang="en-US" sz="1000" dirty="0"/>
              <a:t> by revenue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sz="1000" dirty="0"/>
              <a:t>4. </a:t>
            </a:r>
            <a:r>
              <a:rPr lang="en-US" sz="1000" dirty="0" err="1"/>
              <a:t>Produk</a:t>
            </a:r>
            <a:r>
              <a:rPr lang="en-US" sz="1000" dirty="0"/>
              <a:t> Camembert Pierrot dan Tarte au </a:t>
            </a:r>
            <a:r>
              <a:rPr lang="en-US" sz="1000" dirty="0" err="1"/>
              <a:t>Surce</a:t>
            </a:r>
            <a:r>
              <a:rPr lang="en-US" sz="1000" dirty="0"/>
              <a:t>  </a:t>
            </a:r>
            <a:r>
              <a:rPr lang="en-US" sz="1000" dirty="0" err="1"/>
              <a:t>perlu</a:t>
            </a:r>
            <a:r>
              <a:rPr lang="en-US" sz="1000" dirty="0"/>
              <a:t> di </a:t>
            </a:r>
            <a:r>
              <a:rPr lang="en-US" sz="1000" dirty="0" err="1"/>
              <a:t>evaluasi</a:t>
            </a:r>
            <a:r>
              <a:rPr lang="en-US" sz="1000" dirty="0"/>
              <a:t> </a:t>
            </a:r>
            <a:r>
              <a:rPr lang="en-US" sz="1000" dirty="0" err="1"/>
              <a:t>ulang</a:t>
            </a:r>
            <a:r>
              <a:rPr lang="en-US" sz="1000" dirty="0"/>
              <a:t>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pertumbuhan</a:t>
            </a:r>
            <a:r>
              <a:rPr lang="en-US" sz="1000" dirty="0"/>
              <a:t> </a:t>
            </a:r>
            <a:r>
              <a:rPr lang="en-US" sz="1000" dirty="0" err="1"/>
              <a:t>revenuenya</a:t>
            </a:r>
            <a:r>
              <a:rPr lang="en-US" sz="1000" dirty="0"/>
              <a:t> </a:t>
            </a:r>
            <a:r>
              <a:rPr lang="en-US" sz="1000" dirty="0" err="1"/>
              <a:t>nya</a:t>
            </a:r>
            <a:r>
              <a:rPr lang="en-US" sz="1000" dirty="0"/>
              <a:t> yang </a:t>
            </a:r>
            <a:r>
              <a:rPr lang="en-US" sz="1000" dirty="0" err="1"/>
              <a:t>stagnan</a:t>
            </a:r>
            <a:endParaRPr lang="en-US" sz="1000" dirty="0"/>
          </a:p>
          <a:p>
            <a:pPr marL="0" indent="0" algn="just"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sz="1000" dirty="0"/>
              <a:t>5. </a:t>
            </a:r>
            <a:r>
              <a:rPr lang="en-US" sz="1000" dirty="0" err="1"/>
              <a:t>Produk</a:t>
            </a:r>
            <a:r>
              <a:rPr lang="en-US" sz="1000" dirty="0"/>
              <a:t> Cote de </a:t>
            </a:r>
            <a:r>
              <a:rPr lang="en-US" sz="1000" dirty="0" err="1"/>
              <a:t>Blaye</a:t>
            </a:r>
            <a:r>
              <a:rPr lang="en-US" sz="1000" dirty="0"/>
              <a:t>, </a:t>
            </a:r>
            <a:r>
              <a:rPr lang="en-US" sz="1000" dirty="0" err="1"/>
              <a:t>Thuringer</a:t>
            </a:r>
            <a:r>
              <a:rPr lang="en-US" sz="1000" dirty="0"/>
              <a:t> </a:t>
            </a:r>
            <a:r>
              <a:rPr lang="en-US" sz="1000" dirty="0" err="1"/>
              <a:t>Rostbratwurst</a:t>
            </a:r>
            <a:r>
              <a:rPr lang="en-US" sz="1000" dirty="0"/>
              <a:t> dan Raclette </a:t>
            </a:r>
            <a:r>
              <a:rPr lang="en-US" sz="1000" dirty="0" err="1"/>
              <a:t>Courdavault</a:t>
            </a:r>
            <a:r>
              <a:rPr lang="en-US" sz="1000" dirty="0"/>
              <a:t>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dipasarkan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masif</a:t>
            </a:r>
            <a:r>
              <a:rPr lang="en-US" sz="1000" dirty="0"/>
              <a:t> </a:t>
            </a:r>
            <a:r>
              <a:rPr lang="en-US" sz="1000" dirty="0" err="1"/>
              <a:t>karena</a:t>
            </a:r>
            <a:r>
              <a:rPr lang="en-US" sz="1000" dirty="0"/>
              <a:t> trend </a:t>
            </a:r>
            <a:r>
              <a:rPr lang="en-US" sz="1000" dirty="0" err="1"/>
              <a:t>revenuenya</a:t>
            </a:r>
            <a:r>
              <a:rPr lang="en-US" sz="1000" dirty="0"/>
              <a:t> yang </a:t>
            </a:r>
            <a:r>
              <a:rPr lang="en-US" sz="1000" dirty="0" err="1"/>
              <a:t>positif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79382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691</Words>
  <Application>Microsoft Office PowerPoint</Application>
  <PresentationFormat>On-screen Show (16:9)</PresentationFormat>
  <Paragraphs>67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Plus Jakarta Sans</vt:lpstr>
      <vt:lpstr>Arial</vt:lpstr>
      <vt:lpstr>Plus Jakarta Sans Medium</vt:lpstr>
      <vt:lpstr>Plus Jakarta Sans SemiBold</vt:lpstr>
      <vt:lpstr>Simple Light</vt:lpstr>
      <vt:lpstr>Data Engineer Case Study</vt:lpstr>
      <vt:lpstr>Study Case 1 Product Analysis of  Top 5 Products by Revenue</vt:lpstr>
      <vt:lpstr>Study Case 1: Product Analysis Flow Chart</vt:lpstr>
      <vt:lpstr>Study Case 1: Product Analysis Query  – Top 5 Products by Revenue</vt:lpstr>
      <vt:lpstr>Study Case 1: Product Analysis Exploratory Data Analysis  - Python (1)</vt:lpstr>
      <vt:lpstr>Study Case 1: Product Analysis Exploratory Data Analysis  - Python (2)</vt:lpstr>
      <vt:lpstr>Study Case 1: Product Analysis Exploratory Data Analysis  - Python (3)</vt:lpstr>
      <vt:lpstr>Study Case 1: Product Analysis Exploratory Data Analysis  - Python (4)</vt:lpstr>
      <vt:lpstr>Study Case 1: Product Analysis Business Recommendation</vt:lpstr>
      <vt:lpstr>Study Case 2 Customer Analysis</vt:lpstr>
      <vt:lpstr>Study Case 2: Customer Analysis Flow Chart</vt:lpstr>
      <vt:lpstr>Study Case 1: Customer Analysis Query</vt:lpstr>
      <vt:lpstr>Study Case 1: Product Analysis Exploratory Data Analysis  - Python (1)</vt:lpstr>
      <vt:lpstr>Study Case 1: Product Analysis Exploratory Data Analysis  - Python (2)</vt:lpstr>
      <vt:lpstr>Study Case 1: Product Analysis RFM </vt:lpstr>
      <vt:lpstr>Study Case 1: Product Analysis RFM Score </vt:lpstr>
      <vt:lpstr>Study Case 1: Product Analysis RFM Score (2) </vt:lpstr>
      <vt:lpstr>Study Case 1: Product Analysis Business Recommendation</vt:lpstr>
      <vt:lpstr>Study Case 3 Employee Analysis</vt:lpstr>
      <vt:lpstr>Study Case 3: Employee Analysis Flow Chart</vt:lpstr>
      <vt:lpstr>Study Case 3: Employee Analysis Query</vt:lpstr>
      <vt:lpstr>Study Case 3: Employee Analysis Exploratory Data Analysis  - Python (1)</vt:lpstr>
      <vt:lpstr>Study Case 3: Employee Analysis Exploratory Data Analysis  - Python (2)</vt:lpstr>
      <vt:lpstr>Study Case 3: Employee Analysis Exploratory Data Analysis  - Python (3)</vt:lpstr>
      <vt:lpstr>Study Case 3: Employee Analysis Exploratory Data Analysis  - Python (4)</vt:lpstr>
      <vt:lpstr>Study Case 3: Employee Analysis Business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Case Study</dc:title>
  <cp:lastModifiedBy>azakfan@gmail.com</cp:lastModifiedBy>
  <cp:revision>7</cp:revision>
  <dcterms:modified xsi:type="dcterms:W3CDTF">2023-01-28T15:25:54Z</dcterms:modified>
</cp:coreProperties>
</file>