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89" r:id="rId3"/>
    <p:sldId id="258" r:id="rId4"/>
    <p:sldId id="313" r:id="rId5"/>
    <p:sldId id="314" r:id="rId6"/>
    <p:sldId id="315" r:id="rId7"/>
    <p:sldId id="316" r:id="rId8"/>
    <p:sldId id="319" r:id="rId9"/>
    <p:sldId id="317" r:id="rId10"/>
    <p:sldId id="320" r:id="rId11"/>
    <p:sldId id="321" r:id="rId12"/>
    <p:sldId id="322" r:id="rId13"/>
    <p:sldId id="323" r:id="rId14"/>
    <p:sldId id="294" r:id="rId15"/>
    <p:sldId id="295" r:id="rId16"/>
    <p:sldId id="326" r:id="rId17"/>
    <p:sldId id="324" r:id="rId18"/>
    <p:sldId id="325" r:id="rId19"/>
    <p:sldId id="296" r:id="rId20"/>
    <p:sldId id="328" r:id="rId21"/>
    <p:sldId id="327" r:id="rId22"/>
  </p:sldIdLst>
  <p:sldSz cx="9144000" cy="5143500" type="screen16x9"/>
  <p:notesSz cx="6858000" cy="9144000"/>
  <p:embeddedFontLst>
    <p:embeddedFont>
      <p:font typeface="Plus Jakarta Sans" panose="020B0604020202020204" charset="0"/>
      <p:regular r:id="rId24"/>
      <p:bold r:id="rId25"/>
      <p:italic r:id="rId26"/>
      <p:boldItalic r:id="rId27"/>
    </p:embeddedFont>
    <p:embeddedFont>
      <p:font typeface="Plus Jakarta Sans Medium" panose="020B0604020202020204" charset="0"/>
      <p:regular r:id="rId28"/>
      <p:bold r:id="rId29"/>
      <p:italic r:id="rId30"/>
      <p:boldItalic r:id="rId31"/>
    </p:embeddedFont>
    <p:embeddedFont>
      <p:font typeface="Plus Jakarta Sans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d520bab34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d520bab34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0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22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150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60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7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6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009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84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492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040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72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51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4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19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5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1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68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340000" y="111855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</a:t>
            </a:r>
            <a:br>
              <a:rPr lang="en" dirty="0"/>
            </a:br>
            <a:r>
              <a:rPr lang="en" dirty="0"/>
              <a:t>Case Study</a:t>
            </a:r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60000" y="3357271"/>
            <a:ext cx="5544000" cy="579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AHMAD ZAKI IRFAN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2;p9">
            <a:extLst>
              <a:ext uri="{FF2B5EF4-FFF2-40B4-BE49-F238E27FC236}">
                <a16:creationId xmlns:a16="http://schemas.microsoft.com/office/drawing/2014/main" id="{FB9E871B-A24B-8D16-A1E5-0E3475BF8870}"/>
              </a:ext>
            </a:extLst>
          </p:cNvPr>
          <p:cNvSpPr txBox="1">
            <a:spLocks/>
          </p:cNvSpPr>
          <p:nvPr/>
        </p:nvSpPr>
        <p:spPr>
          <a:xfrm>
            <a:off x="2400000" y="2819582"/>
            <a:ext cx="5544000" cy="57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 b="0" i="0" u="none" strike="noStrike" cap="non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chemeClr val="dk1"/>
                </a:solidFill>
              </a:rPr>
              <a:t>Bogor Traffic Length Prediction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 err="1"/>
              <a:t>Exlporatory</a:t>
            </a:r>
            <a:r>
              <a:rPr lang="en-US" sz="2400" dirty="0"/>
              <a:t> Data Analysis - 4</a:t>
            </a:r>
            <a:endParaRPr sz="2120" b="0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07DD3D-5E41-7CE3-26B6-D882C278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5" y="1497014"/>
            <a:ext cx="8258400" cy="194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F35870-03B2-89C2-5BE3-8A83EE7D307A}"/>
              </a:ext>
            </a:extLst>
          </p:cNvPr>
          <p:cNvSpPr txBox="1"/>
          <p:nvPr/>
        </p:nvSpPr>
        <p:spPr>
          <a:xfrm>
            <a:off x="523795" y="3839545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Pada </a:t>
            </a:r>
            <a:r>
              <a:rPr lang="en-US" sz="1100" dirty="0" err="1"/>
              <a:t>waktu</a:t>
            </a:r>
            <a:r>
              <a:rPr lang="en-US" sz="1100" dirty="0"/>
              <a:t> weekend, jam </a:t>
            </a:r>
            <a:r>
              <a:rPr lang="en-US" sz="1100" dirty="0" err="1"/>
              <a:t>mid_day</a:t>
            </a:r>
            <a:r>
              <a:rPr lang="en-US" sz="1100" dirty="0"/>
              <a:t> </a:t>
            </a:r>
            <a:r>
              <a:rPr lang="en-US" sz="1100" dirty="0" err="1"/>
              <a:t>cenderung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lambat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pada </a:t>
            </a:r>
            <a:r>
              <a:rPr lang="en-US" sz="1100" dirty="0" err="1"/>
              <a:t>saat</a:t>
            </a:r>
            <a:r>
              <a:rPr lang="en-US" sz="1100" dirty="0"/>
              <a:t> weekdays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40B16-D310-1B28-172F-3098F98A0594}"/>
              </a:ext>
            </a:extLst>
          </p:cNvPr>
          <p:cNvSpPr txBox="1"/>
          <p:nvPr/>
        </p:nvSpPr>
        <p:spPr>
          <a:xfrm>
            <a:off x="523794" y="4120010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Pada </a:t>
            </a:r>
            <a:r>
              <a:rPr lang="en-US" sz="1100" dirty="0" err="1"/>
              <a:t>waktu</a:t>
            </a:r>
            <a:r>
              <a:rPr lang="en-US" sz="1100" dirty="0"/>
              <a:t> weekdays, jam </a:t>
            </a:r>
            <a:r>
              <a:rPr lang="en-US" sz="1100" dirty="0" err="1"/>
              <a:t>rush_pm</a:t>
            </a:r>
            <a:r>
              <a:rPr lang="en-US" sz="1100" dirty="0"/>
              <a:t> </a:t>
            </a:r>
            <a:r>
              <a:rPr lang="en-US" sz="1100" dirty="0" err="1"/>
              <a:t>cenderung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lambat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jam </a:t>
            </a:r>
            <a:r>
              <a:rPr lang="en-US" sz="1100" dirty="0" err="1"/>
              <a:t>lainnya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788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 err="1"/>
              <a:t>Exlporatory</a:t>
            </a:r>
            <a:r>
              <a:rPr lang="en-US" sz="2400" dirty="0"/>
              <a:t> Data Analysis - 5</a:t>
            </a:r>
            <a:endParaRPr sz="2120" b="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35870-03B2-89C2-5BE3-8A83EE7D307A}"/>
              </a:ext>
            </a:extLst>
          </p:cNvPr>
          <p:cNvSpPr txBox="1"/>
          <p:nvPr/>
        </p:nvSpPr>
        <p:spPr>
          <a:xfrm>
            <a:off x="649346" y="3601992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Sebesar</a:t>
            </a:r>
            <a:r>
              <a:rPr lang="en-US" sz="1100" dirty="0"/>
              <a:t> 85% congestion level pada street di Kota Bogor </a:t>
            </a:r>
            <a:r>
              <a:rPr lang="en-US" sz="1100" dirty="0" err="1"/>
              <a:t>berada</a:t>
            </a:r>
            <a:r>
              <a:rPr lang="en-US" sz="1100" dirty="0"/>
              <a:t> pada pada level 1,2 dan 3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2EECD3-5BAC-EE2C-49FC-652A480A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6" y="880903"/>
            <a:ext cx="4857865" cy="25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2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 err="1"/>
              <a:t>Exlporatory</a:t>
            </a:r>
            <a:r>
              <a:rPr lang="en-US" sz="2400" dirty="0"/>
              <a:t> Data Analysis - 6</a:t>
            </a:r>
            <a:endParaRPr sz="2120" b="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35870-03B2-89C2-5BE3-8A83EE7D307A}"/>
              </a:ext>
            </a:extLst>
          </p:cNvPr>
          <p:cNvSpPr txBox="1"/>
          <p:nvPr/>
        </p:nvSpPr>
        <p:spPr>
          <a:xfrm>
            <a:off x="534146" y="3695592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Top 10 street di Kota Bogor </a:t>
            </a:r>
            <a:r>
              <a:rPr lang="en-US" sz="1100" dirty="0" err="1"/>
              <a:t>dengan</a:t>
            </a:r>
            <a:r>
              <a:rPr lang="en-US" sz="1100" dirty="0"/>
              <a:t> traffic length </a:t>
            </a:r>
            <a:r>
              <a:rPr lang="en-US" sz="1100" dirty="0" err="1"/>
              <a:t>terpanjang</a:t>
            </a:r>
            <a:endParaRPr lang="en-US" sz="11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516BCF-C911-2F09-DD51-18A21C41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" y="820800"/>
            <a:ext cx="5234400" cy="26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5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 err="1"/>
              <a:t>Exlporatory</a:t>
            </a:r>
            <a:r>
              <a:rPr lang="en-US" sz="2400" dirty="0"/>
              <a:t> Data Analysis - 7</a:t>
            </a:r>
            <a:endParaRPr sz="2120" b="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35870-03B2-89C2-5BE3-8A83EE7D307A}"/>
              </a:ext>
            </a:extLst>
          </p:cNvPr>
          <p:cNvSpPr txBox="1"/>
          <p:nvPr/>
        </p:nvSpPr>
        <p:spPr>
          <a:xfrm>
            <a:off x="534146" y="3695592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Top 10 street di Kota Bogor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kendaraan</a:t>
            </a:r>
            <a:r>
              <a:rPr lang="en-US" sz="1100" dirty="0"/>
              <a:t> </a:t>
            </a:r>
            <a:r>
              <a:rPr lang="en-US" sz="1100" dirty="0" err="1"/>
              <a:t>terendah</a:t>
            </a:r>
            <a:endParaRPr lang="en-US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D9B3395-A68F-E67D-6FFE-9C5C900F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9" y="1031850"/>
            <a:ext cx="5852175" cy="25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2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Modeling and Evaluation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174055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/>
              <a:t>Baseline Model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29284-FD6B-5371-A3E2-CBCA4CDEA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4"/>
          <a:stretch/>
        </p:blipFill>
        <p:spPr>
          <a:xfrm>
            <a:off x="1346400" y="2424519"/>
            <a:ext cx="2058309" cy="1000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4F451-FD49-7399-7F9C-161173698910}"/>
              </a:ext>
            </a:extLst>
          </p:cNvPr>
          <p:cNvSpPr txBox="1"/>
          <p:nvPr/>
        </p:nvSpPr>
        <p:spPr>
          <a:xfrm>
            <a:off x="332546" y="1158578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Pada </a:t>
            </a:r>
            <a:r>
              <a:rPr lang="en-US" sz="1100" dirty="0" err="1"/>
              <a:t>tahap</a:t>
            </a:r>
            <a:r>
              <a:rPr lang="en-US" sz="1100" dirty="0"/>
              <a:t> </a:t>
            </a:r>
            <a:r>
              <a:rPr lang="en-US" sz="1100" dirty="0" err="1"/>
              <a:t>pembuatan</a:t>
            </a:r>
            <a:r>
              <a:rPr lang="en-US" sz="1100" dirty="0"/>
              <a:t> baseline model </a:t>
            </a:r>
            <a:r>
              <a:rPr lang="en-US" sz="1100" dirty="0" err="1"/>
              <a:t>digunakan</a:t>
            </a:r>
            <a:r>
              <a:rPr lang="en-US" sz="1100" dirty="0"/>
              <a:t> 3 model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E5867-D1E5-30F9-6E68-5B692AAE2989}"/>
              </a:ext>
            </a:extLst>
          </p:cNvPr>
          <p:cNvSpPr txBox="1"/>
          <p:nvPr/>
        </p:nvSpPr>
        <p:spPr>
          <a:xfrm>
            <a:off x="643347" y="1379875"/>
            <a:ext cx="26254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1100" dirty="0"/>
              <a:t>Liner Regression</a:t>
            </a:r>
          </a:p>
          <a:p>
            <a:pPr marL="228600" indent="-228600" algn="just">
              <a:buAutoNum type="arabicPeriod"/>
            </a:pPr>
            <a:r>
              <a:rPr lang="en-US" sz="1100" dirty="0"/>
              <a:t>Decision Tree Regression</a:t>
            </a:r>
          </a:p>
          <a:p>
            <a:pPr marL="228600" indent="-228600" algn="just">
              <a:buAutoNum type="arabicPeriod"/>
            </a:pPr>
            <a:r>
              <a:rPr lang="en-US" sz="1100" dirty="0"/>
              <a:t>Random Forest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C65C1-E03C-3A6A-A9AC-70EBAFCC671A}"/>
              </a:ext>
            </a:extLst>
          </p:cNvPr>
          <p:cNvSpPr txBox="1"/>
          <p:nvPr/>
        </p:nvSpPr>
        <p:spPr>
          <a:xfrm>
            <a:off x="332545" y="2129137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Evaluasi</a:t>
            </a:r>
            <a:r>
              <a:rPr lang="en-US" sz="1100" dirty="0"/>
              <a:t> model </a:t>
            </a:r>
            <a:r>
              <a:rPr lang="en-US" sz="1100" dirty="0" err="1"/>
              <a:t>menggunakan</a:t>
            </a:r>
            <a:r>
              <a:rPr lang="en-US" sz="1100" dirty="0"/>
              <a:t> RMSE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F9740-194F-E346-A31A-75DEE54B1208}"/>
              </a:ext>
            </a:extLst>
          </p:cNvPr>
          <p:cNvSpPr txBox="1"/>
          <p:nvPr/>
        </p:nvSpPr>
        <p:spPr>
          <a:xfrm>
            <a:off x="405745" y="3592508"/>
            <a:ext cx="67185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Random Forest Regression </a:t>
            </a:r>
            <a:r>
              <a:rPr lang="en-US" sz="1100" dirty="0" err="1"/>
              <a:t>terpilih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baseline model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memprediksi</a:t>
            </a:r>
            <a:r>
              <a:rPr lang="en-US" sz="1100" dirty="0"/>
              <a:t> </a:t>
            </a:r>
            <a:r>
              <a:rPr lang="en-US" sz="1100" dirty="0" err="1"/>
              <a:t>traffic_length</a:t>
            </a:r>
            <a:r>
              <a:rPr lang="en-US" sz="1100" dirty="0"/>
              <a:t>,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RMSE Score </a:t>
            </a:r>
            <a:r>
              <a:rPr lang="en-US" sz="1100" dirty="0" err="1"/>
              <a:t>terkecil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61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/>
              <a:t>Feature Importance</a:t>
            </a:r>
            <a:endParaRPr sz="2120" b="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4F451-FD49-7399-7F9C-161173698910}"/>
              </a:ext>
            </a:extLst>
          </p:cNvPr>
          <p:cNvSpPr txBox="1"/>
          <p:nvPr/>
        </p:nvSpPr>
        <p:spPr>
          <a:xfrm>
            <a:off x="332546" y="1158578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Setelah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parameter tuning </a:t>
            </a:r>
            <a:r>
              <a:rPr lang="en-US" sz="1100" dirty="0" err="1"/>
              <a:t>terhadap</a:t>
            </a:r>
            <a:r>
              <a:rPr lang="en-US" sz="1100" dirty="0"/>
              <a:t> random forest regression </a:t>
            </a:r>
            <a:r>
              <a:rPr lang="en-US" sz="1100" dirty="0" err="1"/>
              <a:t>dihasilkan</a:t>
            </a:r>
            <a:r>
              <a:rPr lang="en-US" sz="1100" dirty="0"/>
              <a:t> model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berikut</a:t>
            </a:r>
            <a:r>
              <a:rPr lang="en-US" sz="11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A1E40-3862-9D40-D9F0-176485E91110}"/>
              </a:ext>
            </a:extLst>
          </p:cNvPr>
          <p:cNvSpPr txBox="1"/>
          <p:nvPr/>
        </p:nvSpPr>
        <p:spPr>
          <a:xfrm>
            <a:off x="405745" y="3174908"/>
            <a:ext cx="67185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Random Forest Regression Improvement </a:t>
            </a:r>
            <a:r>
              <a:rPr lang="en-US" sz="1100" dirty="0" err="1"/>
              <a:t>terpilih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baseline model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memprediksi</a:t>
            </a:r>
            <a:r>
              <a:rPr lang="en-US" sz="1100" dirty="0"/>
              <a:t> </a:t>
            </a:r>
            <a:r>
              <a:rPr lang="en-US" sz="1100" dirty="0" err="1"/>
              <a:t>traffic_length</a:t>
            </a:r>
            <a:r>
              <a:rPr lang="en-US" sz="1100" dirty="0"/>
              <a:t>,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RMSE Score </a:t>
            </a:r>
            <a:r>
              <a:rPr lang="en-US" sz="1100" dirty="0" err="1"/>
              <a:t>terkecil</a:t>
            </a:r>
            <a:r>
              <a:rPr lang="en-US" sz="1100" dirty="0"/>
              <a:t> </a:t>
            </a:r>
            <a:r>
              <a:rPr lang="en-US" sz="1100" dirty="0" err="1"/>
              <a:t>diantara</a:t>
            </a:r>
            <a:r>
              <a:rPr lang="en-US" sz="1100" dirty="0"/>
              <a:t> model </a:t>
            </a:r>
            <a:r>
              <a:rPr lang="en-US" sz="1100" dirty="0" err="1"/>
              <a:t>lainnya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AB311-66E3-025A-A004-F25717DB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80" y="1591868"/>
            <a:ext cx="2357820" cy="10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8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/>
              <a:t>Feature Importance</a:t>
            </a:r>
            <a:endParaRPr sz="2120" b="0" i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E7A2C2-D095-693E-4CF5-1DE01CA35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7" y="684511"/>
            <a:ext cx="5882248" cy="32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BC153-5B06-4408-88B6-F3D360BB2CBD}"/>
              </a:ext>
            </a:extLst>
          </p:cNvPr>
          <p:cNvSpPr txBox="1"/>
          <p:nvPr/>
        </p:nvSpPr>
        <p:spPr>
          <a:xfrm>
            <a:off x="365697" y="4120392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Sebesar</a:t>
            </a:r>
            <a:r>
              <a:rPr lang="en-US" sz="1100" dirty="0"/>
              <a:t> 90% </a:t>
            </a:r>
            <a:r>
              <a:rPr lang="en-US" sz="1100" dirty="0" err="1"/>
              <a:t>kontribusi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</a:t>
            </a:r>
            <a:r>
              <a:rPr lang="en-US" sz="1100" dirty="0" err="1"/>
              <a:t>dipengaruhi</a:t>
            </a:r>
            <a:r>
              <a:rPr lang="en-US" sz="1100" dirty="0"/>
              <a:t> oleh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kendaraan</a:t>
            </a:r>
            <a:r>
              <a:rPr lang="en-US" sz="1100" dirty="0"/>
              <a:t> dan delay</a:t>
            </a:r>
          </a:p>
        </p:txBody>
      </p:sp>
    </p:spTree>
    <p:extLst>
      <p:ext uri="{BB962C8B-B14F-4D97-AF65-F5344CB8AC3E}">
        <p14:creationId xmlns:p14="http://schemas.microsoft.com/office/powerpoint/2010/main" val="9122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Conclusion &amp; </a:t>
            </a:r>
            <a:br>
              <a:rPr lang="en-US" sz="3200" dirty="0"/>
            </a:br>
            <a:r>
              <a:rPr lang="en-US" sz="3200" dirty="0"/>
              <a:t>Recommendation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9101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Conclusion</a:t>
            </a:r>
            <a:endParaRPr sz="2120" b="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5B4F9-D451-B5ED-D1C3-4CCB7FE0F507}"/>
              </a:ext>
            </a:extLst>
          </p:cNvPr>
          <p:cNvSpPr txBox="1"/>
          <p:nvPr/>
        </p:nvSpPr>
        <p:spPr>
          <a:xfrm>
            <a:off x="448381" y="1248356"/>
            <a:ext cx="6949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Pukul</a:t>
            </a:r>
            <a:r>
              <a:rPr lang="en-US" sz="1100" dirty="0"/>
              <a:t> 4 - 5 sore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traffic length </a:t>
            </a:r>
            <a:r>
              <a:rPr lang="en-US" sz="1100" dirty="0" err="1"/>
              <a:t>tertinggi</a:t>
            </a:r>
            <a:r>
              <a:rPr lang="en-US" sz="1100" dirty="0"/>
              <a:t>, </a:t>
            </a:r>
            <a:r>
              <a:rPr lang="en-US" sz="1100" dirty="0" err="1"/>
              <a:t>bersamaan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jam </a:t>
            </a:r>
            <a:r>
              <a:rPr lang="en-US" sz="1100" dirty="0" err="1"/>
              <a:t>pulang</a:t>
            </a:r>
            <a:r>
              <a:rPr lang="en-US" sz="1100" dirty="0"/>
              <a:t> </a:t>
            </a:r>
            <a:r>
              <a:rPr lang="en-US" sz="1100" dirty="0" err="1"/>
              <a:t>kantor</a:t>
            </a:r>
            <a:r>
              <a:rPr lang="en-US" sz="11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06769-A491-ECE0-B1B3-FC22B9D9F569}"/>
              </a:ext>
            </a:extLst>
          </p:cNvPr>
          <p:cNvSpPr txBox="1"/>
          <p:nvPr/>
        </p:nvSpPr>
        <p:spPr>
          <a:xfrm>
            <a:off x="455582" y="2226255"/>
            <a:ext cx="76914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Pada </a:t>
            </a:r>
            <a:r>
              <a:rPr lang="en-US" sz="1100" dirty="0" err="1"/>
              <a:t>waktu</a:t>
            </a:r>
            <a:r>
              <a:rPr lang="en-US" sz="1100" dirty="0"/>
              <a:t> weekend, jam 10 –17,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kendaraan</a:t>
            </a:r>
            <a:r>
              <a:rPr lang="en-US" sz="1100" dirty="0"/>
              <a:t> </a:t>
            </a:r>
            <a:r>
              <a:rPr lang="en-US" sz="1100" dirty="0" err="1"/>
              <a:t>cenderung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lambat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pada </a:t>
            </a:r>
            <a:r>
              <a:rPr lang="en-US" sz="1100" dirty="0" err="1"/>
              <a:t>saat</a:t>
            </a:r>
            <a:r>
              <a:rPr lang="en-US" sz="1100" dirty="0"/>
              <a:t> weekdays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5E9E3-6D9D-DC30-4F85-A4D7F857489A}"/>
              </a:ext>
            </a:extLst>
          </p:cNvPr>
          <p:cNvSpPr txBox="1"/>
          <p:nvPr/>
        </p:nvSpPr>
        <p:spPr>
          <a:xfrm>
            <a:off x="448382" y="1604240"/>
            <a:ext cx="76914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Pada </a:t>
            </a:r>
            <a:r>
              <a:rPr lang="en-US" sz="1100" dirty="0" err="1"/>
              <a:t>waktu</a:t>
            </a:r>
            <a:r>
              <a:rPr lang="en-US" sz="1100" dirty="0"/>
              <a:t> weekdays, </a:t>
            </a:r>
            <a:r>
              <a:rPr lang="en-US" sz="1100" dirty="0" err="1"/>
              <a:t>yaitu</a:t>
            </a:r>
            <a:r>
              <a:rPr lang="en-US" sz="1100" dirty="0"/>
              <a:t> jam 17 – 20,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kendaraan</a:t>
            </a:r>
            <a:r>
              <a:rPr lang="en-US" sz="1100" dirty="0"/>
              <a:t>  </a:t>
            </a:r>
            <a:r>
              <a:rPr lang="en-US" sz="1100" dirty="0" err="1"/>
              <a:t>cenderung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lambat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jam </a:t>
            </a:r>
            <a:r>
              <a:rPr lang="en-US" sz="1100" dirty="0" err="1"/>
              <a:t>lainnya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C1A2F-B070-8C2C-4546-52DD6843D7A3}"/>
              </a:ext>
            </a:extLst>
          </p:cNvPr>
          <p:cNvSpPr txBox="1"/>
          <p:nvPr/>
        </p:nvSpPr>
        <p:spPr>
          <a:xfrm>
            <a:off x="448381" y="1934647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Pada </a:t>
            </a:r>
            <a:r>
              <a:rPr lang="en-US" sz="1100" dirty="0" err="1"/>
              <a:t>waktu</a:t>
            </a:r>
            <a:r>
              <a:rPr lang="en-US" sz="1100" dirty="0"/>
              <a:t> weekend,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kendaraan</a:t>
            </a:r>
            <a:r>
              <a:rPr lang="en-US" sz="1100" dirty="0"/>
              <a:t> </a:t>
            </a:r>
            <a:r>
              <a:rPr lang="en-US" sz="1100" dirty="0" err="1"/>
              <a:t>cenderung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lambat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pada </a:t>
            </a:r>
            <a:r>
              <a:rPr lang="en-US" sz="1100" dirty="0" err="1"/>
              <a:t>saat</a:t>
            </a:r>
            <a:r>
              <a:rPr lang="en-US" sz="1100" dirty="0"/>
              <a:t> weekdays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B1B00-090E-C869-E610-5B4929822722}"/>
              </a:ext>
            </a:extLst>
          </p:cNvPr>
          <p:cNvSpPr txBox="1"/>
          <p:nvPr/>
        </p:nvSpPr>
        <p:spPr>
          <a:xfrm>
            <a:off x="455582" y="2532688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Jumat</a:t>
            </a:r>
            <a:r>
              <a:rPr lang="en-US" sz="1100" dirty="0"/>
              <a:t> dan </a:t>
            </a:r>
            <a:r>
              <a:rPr lang="en-US" sz="1100" dirty="0" err="1"/>
              <a:t>Sabtu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hari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traffic length </a:t>
            </a:r>
            <a:r>
              <a:rPr lang="en-US" sz="1100" dirty="0" err="1"/>
              <a:t>tertinggi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BF91F-7701-7366-017D-78797AF2A236}"/>
              </a:ext>
            </a:extLst>
          </p:cNvPr>
          <p:cNvSpPr txBox="1"/>
          <p:nvPr/>
        </p:nvSpPr>
        <p:spPr>
          <a:xfrm>
            <a:off x="448380" y="2848270"/>
            <a:ext cx="7374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Model yang </a:t>
            </a:r>
            <a:r>
              <a:rPr lang="en-US" sz="1100" dirty="0" err="1"/>
              <a:t>digunakan</a:t>
            </a:r>
            <a:r>
              <a:rPr lang="en-US" sz="1100" dirty="0"/>
              <a:t> untuk </a:t>
            </a:r>
            <a:r>
              <a:rPr lang="en-US" sz="1100" dirty="0" err="1"/>
              <a:t>prediksi</a:t>
            </a:r>
            <a:r>
              <a:rPr lang="en-US" sz="1100" dirty="0"/>
              <a:t> traffic length </a:t>
            </a:r>
            <a:r>
              <a:rPr lang="en-US" sz="1100" dirty="0" err="1"/>
              <a:t>adalah</a:t>
            </a:r>
            <a:r>
              <a:rPr lang="en-US" sz="1100" dirty="0"/>
              <a:t> random forest improvement </a:t>
            </a:r>
            <a:r>
              <a:rPr lang="en-US" sz="1100" dirty="0" err="1"/>
              <a:t>karena</a:t>
            </a:r>
            <a:r>
              <a:rPr lang="en-US" sz="1100" dirty="0"/>
              <a:t> RMSE </a:t>
            </a:r>
            <a:r>
              <a:rPr lang="en-US" sz="1100" dirty="0" err="1"/>
              <a:t>terkecil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4FC7B-59A8-16AD-DB25-AA378F49D3BC}"/>
              </a:ext>
            </a:extLst>
          </p:cNvPr>
          <p:cNvSpPr txBox="1"/>
          <p:nvPr/>
        </p:nvSpPr>
        <p:spPr>
          <a:xfrm>
            <a:off x="166974" y="1223232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27621-03C8-2F2C-5A67-5DB830A101F5}"/>
              </a:ext>
            </a:extLst>
          </p:cNvPr>
          <p:cNvSpPr txBox="1"/>
          <p:nvPr/>
        </p:nvSpPr>
        <p:spPr>
          <a:xfrm>
            <a:off x="166974" y="1577988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53181-EC3A-EBBF-1D3F-436692007036}"/>
              </a:ext>
            </a:extLst>
          </p:cNvPr>
          <p:cNvSpPr txBox="1"/>
          <p:nvPr/>
        </p:nvSpPr>
        <p:spPr>
          <a:xfrm>
            <a:off x="166974" y="1857703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6A48C-892C-7C55-4347-3CF6B43B7B61}"/>
              </a:ext>
            </a:extLst>
          </p:cNvPr>
          <p:cNvSpPr txBox="1"/>
          <p:nvPr/>
        </p:nvSpPr>
        <p:spPr>
          <a:xfrm>
            <a:off x="166974" y="2176431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F2AA5-6EF3-CD36-481F-30B0DBB1AA53}"/>
              </a:ext>
            </a:extLst>
          </p:cNvPr>
          <p:cNvSpPr txBox="1"/>
          <p:nvPr/>
        </p:nvSpPr>
        <p:spPr>
          <a:xfrm>
            <a:off x="166974" y="2475972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0186-9A9E-AA81-586A-3553E2B891F6}"/>
              </a:ext>
            </a:extLst>
          </p:cNvPr>
          <p:cNvSpPr txBox="1"/>
          <p:nvPr/>
        </p:nvSpPr>
        <p:spPr>
          <a:xfrm>
            <a:off x="166974" y="2764702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03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Business and Data Understanding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202025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Recommendation</a:t>
            </a:r>
            <a:endParaRPr sz="2120" b="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C097E-C8BE-A081-0C23-101A5CB2BC75}"/>
              </a:ext>
            </a:extLst>
          </p:cNvPr>
          <p:cNvSpPr txBox="1"/>
          <p:nvPr/>
        </p:nvSpPr>
        <p:spPr>
          <a:xfrm>
            <a:off x="448380" y="1261704"/>
            <a:ext cx="69498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Rekayasa</a:t>
            </a:r>
            <a:r>
              <a:rPr lang="en-US" sz="1100" dirty="0"/>
              <a:t> </a:t>
            </a:r>
            <a:r>
              <a:rPr lang="en-US" sz="1100" dirty="0" err="1"/>
              <a:t>lalu</a:t>
            </a:r>
            <a:r>
              <a:rPr lang="en-US" sz="1100" dirty="0"/>
              <a:t> </a:t>
            </a:r>
            <a:r>
              <a:rPr lang="en-US" sz="1100" dirty="0" err="1"/>
              <a:t>lintas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fokus</a:t>
            </a:r>
            <a:r>
              <a:rPr lang="en-US" sz="1100" dirty="0"/>
              <a:t> </a:t>
            </a:r>
            <a:r>
              <a:rPr lang="en-US" sz="1100" dirty="0" err="1"/>
              <a:t>ketika</a:t>
            </a:r>
            <a:r>
              <a:rPr lang="en-US" sz="1100" dirty="0"/>
              <a:t> weekend untuk </a:t>
            </a:r>
            <a:r>
              <a:rPr lang="en-US" sz="1100" dirty="0" err="1"/>
              <a:t>antisipasi</a:t>
            </a:r>
            <a:r>
              <a:rPr lang="en-US" sz="1100" dirty="0"/>
              <a:t> </a:t>
            </a:r>
            <a:r>
              <a:rPr lang="en-US" sz="1100" dirty="0" err="1"/>
              <a:t>kemacetan</a:t>
            </a:r>
            <a:r>
              <a:rPr lang="en-US" sz="1100" dirty="0"/>
              <a:t>, </a:t>
            </a:r>
            <a:r>
              <a:rPr lang="en-US" sz="1100" dirty="0" err="1"/>
              <a:t>karena</a:t>
            </a:r>
            <a:r>
              <a:rPr lang="en-US" sz="1100" dirty="0"/>
              <a:t> pada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terjadi</a:t>
            </a:r>
            <a:r>
              <a:rPr lang="en-US" sz="1100" dirty="0"/>
              <a:t> traffic length yang </a:t>
            </a:r>
            <a:r>
              <a:rPr lang="en-US" sz="1100" dirty="0" err="1"/>
              <a:t>lebih</a:t>
            </a:r>
            <a:r>
              <a:rPr lang="en-US" sz="1100" dirty="0"/>
              <a:t> lama dan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kendaraan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lambat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269BE-1714-791C-971B-514FCF4525AD}"/>
              </a:ext>
            </a:extLst>
          </p:cNvPr>
          <p:cNvSpPr txBox="1"/>
          <p:nvPr/>
        </p:nvSpPr>
        <p:spPr>
          <a:xfrm>
            <a:off x="448382" y="1827440"/>
            <a:ext cx="76914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Rekayasa</a:t>
            </a:r>
            <a:r>
              <a:rPr lang="en-US" sz="1100" dirty="0"/>
              <a:t> </a:t>
            </a:r>
            <a:r>
              <a:rPr lang="en-US" sz="1100" dirty="0" err="1"/>
              <a:t>lalu</a:t>
            </a:r>
            <a:r>
              <a:rPr lang="en-US" sz="1100" dirty="0"/>
              <a:t> </a:t>
            </a:r>
            <a:r>
              <a:rPr lang="en-US" sz="1100" dirty="0" err="1"/>
              <a:t>lintas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pada </a:t>
            </a:r>
            <a:r>
              <a:rPr lang="en-US" sz="1100" dirty="0" err="1"/>
              <a:t>waktu</a:t>
            </a:r>
            <a:r>
              <a:rPr lang="en-US" sz="1100" dirty="0"/>
              <a:t> jam </a:t>
            </a:r>
            <a:r>
              <a:rPr lang="en-US" sz="1100" dirty="0" err="1"/>
              <a:t>pulang</a:t>
            </a:r>
            <a:r>
              <a:rPr lang="en-US" sz="1100" dirty="0"/>
              <a:t> </a:t>
            </a:r>
            <a:r>
              <a:rPr lang="en-US" sz="1100" dirty="0" err="1"/>
              <a:t>kerja</a:t>
            </a:r>
            <a:r>
              <a:rPr lang="en-US" sz="1100" dirty="0"/>
              <a:t> pada </a:t>
            </a:r>
            <a:r>
              <a:rPr lang="en-US" sz="1100" dirty="0" err="1"/>
              <a:t>waktu</a:t>
            </a:r>
            <a:r>
              <a:rPr lang="en-US" sz="1100" dirty="0"/>
              <a:t> weekdays, </a:t>
            </a:r>
            <a:r>
              <a:rPr lang="en-US" sz="1100" dirty="0" err="1"/>
              <a:t>yaitu</a:t>
            </a:r>
            <a:r>
              <a:rPr lang="en-US" sz="1100" dirty="0"/>
              <a:t> pada jam 14 – 18 </a:t>
            </a:r>
            <a:r>
              <a:rPr lang="en-US" sz="1100" dirty="0" err="1"/>
              <a:t>karena</a:t>
            </a:r>
            <a:r>
              <a:rPr lang="en-US" sz="1100" dirty="0"/>
              <a:t> pada jam </a:t>
            </a:r>
            <a:r>
              <a:rPr lang="en-US" sz="1100" dirty="0" err="1"/>
              <a:t>tersebut</a:t>
            </a:r>
            <a:r>
              <a:rPr lang="en-US" sz="1100" dirty="0"/>
              <a:t> traffic length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panjang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pad </a:t>
            </a:r>
            <a:r>
              <a:rPr lang="en-US" sz="1100" dirty="0" err="1"/>
              <a:t>ajam</a:t>
            </a:r>
            <a:r>
              <a:rPr lang="en-US" sz="1100" dirty="0"/>
              <a:t> </a:t>
            </a:r>
            <a:r>
              <a:rPr lang="en-US" sz="1100" dirty="0" err="1"/>
              <a:t>lainnya</a:t>
            </a:r>
            <a:r>
              <a:rPr lang="en-US" sz="11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5862D-31DE-98A8-C191-F34A9721E474}"/>
              </a:ext>
            </a:extLst>
          </p:cNvPr>
          <p:cNvSpPr txBox="1"/>
          <p:nvPr/>
        </p:nvSpPr>
        <p:spPr>
          <a:xfrm>
            <a:off x="166974" y="1223232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2FC6E-EDF9-8AB4-C621-227F1CDB9A67}"/>
              </a:ext>
            </a:extLst>
          </p:cNvPr>
          <p:cNvSpPr txBox="1"/>
          <p:nvPr/>
        </p:nvSpPr>
        <p:spPr>
          <a:xfrm>
            <a:off x="166974" y="1801188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99A28-86BB-1CEF-7F0E-6E5EE0D93D43}"/>
              </a:ext>
            </a:extLst>
          </p:cNvPr>
          <p:cNvSpPr txBox="1"/>
          <p:nvPr/>
        </p:nvSpPr>
        <p:spPr>
          <a:xfrm>
            <a:off x="448380" y="2413863"/>
            <a:ext cx="76914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Kecepatan</a:t>
            </a:r>
            <a:r>
              <a:rPr lang="en-US" sz="1100" dirty="0"/>
              <a:t> dan delay </a:t>
            </a:r>
            <a:r>
              <a:rPr lang="en-US" sz="1100" dirty="0" err="1"/>
              <a:t>kendaraan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hal</a:t>
            </a:r>
            <a:r>
              <a:rPr lang="en-US" sz="1100" dirty="0"/>
              <a:t> yang </a:t>
            </a:r>
            <a:r>
              <a:rPr lang="en-US" sz="1100" dirty="0" err="1"/>
              <a:t>perlu</a:t>
            </a:r>
            <a:r>
              <a:rPr lang="en-US" sz="1100" dirty="0"/>
              <a:t> </a:t>
            </a:r>
            <a:r>
              <a:rPr lang="en-US" sz="1100" dirty="0" err="1"/>
              <a:t>diperhatikan</a:t>
            </a:r>
            <a:r>
              <a:rPr lang="en-US" sz="1100" dirty="0"/>
              <a:t> untuk </a:t>
            </a:r>
            <a:r>
              <a:rPr lang="en-US" sz="1100" dirty="0" err="1"/>
              <a:t>antisipasi</a:t>
            </a:r>
            <a:r>
              <a:rPr lang="en-US" sz="1100" dirty="0"/>
              <a:t> traffic length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kontribusi</a:t>
            </a:r>
            <a:r>
              <a:rPr lang="en-US" sz="1100" dirty="0"/>
              <a:t> yang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dan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korelasi</a:t>
            </a:r>
            <a:r>
              <a:rPr lang="en-US" sz="1100" dirty="0"/>
              <a:t> yang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kuat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traffic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50F22-FB68-B6B5-71E8-08D2DA739227}"/>
              </a:ext>
            </a:extLst>
          </p:cNvPr>
          <p:cNvSpPr txBox="1"/>
          <p:nvPr/>
        </p:nvSpPr>
        <p:spPr>
          <a:xfrm>
            <a:off x="166972" y="2387611"/>
            <a:ext cx="288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239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/>
              <a:t>Thank You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446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/>
              <a:t>Business and Data Understanding</a:t>
            </a:r>
            <a:br>
              <a:rPr lang="en" sz="2120" dirty="0"/>
            </a:br>
            <a:endParaRPr sz="2120" b="0" i="1" dirty="0"/>
          </a:p>
        </p:txBody>
      </p:sp>
      <p:sp>
        <p:nvSpPr>
          <p:cNvPr id="3" name="Google Shape;82;p14">
            <a:extLst>
              <a:ext uri="{FF2B5EF4-FFF2-40B4-BE49-F238E27FC236}">
                <a16:creationId xmlns:a16="http://schemas.microsoft.com/office/drawing/2014/main" id="{45214A7E-47FE-F479-3B6F-ECEA345B8E59}"/>
              </a:ext>
            </a:extLst>
          </p:cNvPr>
          <p:cNvSpPr txBox="1">
            <a:spLocks/>
          </p:cNvSpPr>
          <p:nvPr/>
        </p:nvSpPr>
        <p:spPr>
          <a:xfrm>
            <a:off x="66731" y="839583"/>
            <a:ext cx="7034497" cy="2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228600" indent="-228600" algn="just">
              <a:buFont typeface="Plus Jakarta Sans Medium"/>
              <a:buAutoNum type="arabicPeriod"/>
            </a:pPr>
            <a:r>
              <a:rPr lang="en-US" sz="1100" dirty="0"/>
              <a:t>Data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aggregate_median_jams</a:t>
            </a:r>
            <a:r>
              <a:rPr lang="en-US" sz="1100" dirty="0"/>
              <a:t>  Kota Bogor yang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generated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Waze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bulan</a:t>
            </a:r>
            <a:r>
              <a:rPr lang="en-US" sz="1100" dirty="0"/>
              <a:t> </a:t>
            </a:r>
            <a:r>
              <a:rPr lang="en-US" sz="1100" dirty="0" err="1"/>
              <a:t>Juli</a:t>
            </a:r>
            <a:r>
              <a:rPr lang="en-US" sz="1100" dirty="0"/>
              <a:t> 2022 </a:t>
            </a:r>
            <a:r>
              <a:rPr lang="en-US" sz="1100" dirty="0" err="1"/>
              <a:t>sampai</a:t>
            </a:r>
            <a:r>
              <a:rPr lang="en-US" sz="1100" dirty="0"/>
              <a:t> September 2022</a:t>
            </a:r>
          </a:p>
          <a:p>
            <a:pPr marL="228600" indent="-228600" algn="just">
              <a:buFont typeface="Plus Jakarta Sans Medium"/>
              <a:buAutoNum type="arabicPeriod"/>
            </a:pPr>
            <a:endParaRPr lang="en-US" sz="1100" dirty="0"/>
          </a:p>
          <a:p>
            <a:pPr marL="228600" indent="-228600" algn="just">
              <a:buFont typeface="Plus Jakarta Sans Medium"/>
              <a:buAutoNum type="arabicPeriod"/>
            </a:pPr>
            <a:r>
              <a:rPr lang="en-US" sz="1100" dirty="0"/>
              <a:t>Model  </a:t>
            </a:r>
            <a:r>
              <a:rPr lang="en-US" sz="1100" dirty="0" err="1"/>
              <a:t>berguna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mengantisipasi</a:t>
            </a:r>
            <a:r>
              <a:rPr lang="en-US" sz="1100" dirty="0"/>
              <a:t> </a:t>
            </a:r>
            <a:r>
              <a:rPr lang="en-US" sz="1100" dirty="0" err="1"/>
              <a:t>kemacetan</a:t>
            </a:r>
            <a:r>
              <a:rPr lang="en-US" sz="1100" dirty="0"/>
              <a:t>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terjadi</a:t>
            </a:r>
            <a:r>
              <a:rPr lang="en-US" sz="1100" dirty="0"/>
              <a:t> pada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jalan</a:t>
            </a:r>
            <a:r>
              <a:rPr lang="en-US" sz="1100" dirty="0"/>
              <a:t> di Kota Bogor </a:t>
            </a: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traffic length</a:t>
            </a:r>
          </a:p>
          <a:p>
            <a:pPr marL="228600" indent="-228600" algn="just">
              <a:buFont typeface="Plus Jakarta Sans Medium"/>
              <a:buAutoNum type="arabicPeriod"/>
            </a:pPr>
            <a:endParaRPr lang="en-US" sz="1100" dirty="0"/>
          </a:p>
        </p:txBody>
      </p:sp>
      <p:sp>
        <p:nvSpPr>
          <p:cNvPr id="10" name="Google Shape;63;p11">
            <a:extLst>
              <a:ext uri="{FF2B5EF4-FFF2-40B4-BE49-F238E27FC236}">
                <a16:creationId xmlns:a16="http://schemas.microsoft.com/office/drawing/2014/main" id="{DC4F3DB5-108C-BCFB-A58E-B00F8AC843AA}"/>
              </a:ext>
            </a:extLst>
          </p:cNvPr>
          <p:cNvSpPr txBox="1">
            <a:spLocks/>
          </p:cNvSpPr>
          <p:nvPr/>
        </p:nvSpPr>
        <p:spPr>
          <a:xfrm>
            <a:off x="117971" y="2240623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400" dirty="0" err="1"/>
              <a:t>Asumsi</a:t>
            </a:r>
            <a:br>
              <a:rPr lang="en-US" sz="2120" dirty="0"/>
            </a:br>
            <a:endParaRPr lang="en-US" sz="2120" b="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FE4D-8C1B-74ED-036F-A25992084398}"/>
              </a:ext>
            </a:extLst>
          </p:cNvPr>
          <p:cNvSpPr txBox="1"/>
          <p:nvPr/>
        </p:nvSpPr>
        <p:spPr>
          <a:xfrm>
            <a:off x="224724" y="2813323"/>
            <a:ext cx="67185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Model </a:t>
            </a:r>
            <a:r>
              <a:rPr lang="en-US" sz="1100" dirty="0" err="1"/>
              <a:t>fokus</a:t>
            </a:r>
            <a:r>
              <a:rPr lang="en-US" sz="1100" dirty="0"/>
              <a:t> </a:t>
            </a:r>
            <a:r>
              <a:rPr lang="en-US" sz="1100" dirty="0" err="1"/>
              <a:t>kepada</a:t>
            </a:r>
            <a:r>
              <a:rPr lang="en-US" sz="1100" dirty="0"/>
              <a:t> 15 </a:t>
            </a:r>
            <a:r>
              <a:rPr lang="en-US" sz="1100" dirty="0" err="1"/>
              <a:t>jalan</a:t>
            </a:r>
            <a:r>
              <a:rPr lang="en-US" sz="1100" dirty="0"/>
              <a:t> di </a:t>
            </a:r>
            <a:r>
              <a:rPr lang="en-US" sz="1100" dirty="0" err="1"/>
              <a:t>kota</a:t>
            </a:r>
            <a:r>
              <a:rPr lang="en-US" sz="1100" dirty="0"/>
              <a:t> Bogor yang </a:t>
            </a:r>
            <a:r>
              <a:rPr lang="en-US" sz="1100" dirty="0" err="1"/>
              <a:t>memiliki</a:t>
            </a:r>
            <a:r>
              <a:rPr lang="en-US" sz="1100" dirty="0"/>
              <a:t> congestion level 3-5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</a:t>
            </a:r>
            <a:r>
              <a:rPr lang="en-US" sz="1100" dirty="0" err="1"/>
              <a:t>tertinggi</a:t>
            </a:r>
            <a:r>
              <a:rPr lang="en-US" sz="1100" dirty="0"/>
              <a:t> untuk </a:t>
            </a:r>
            <a:r>
              <a:rPr lang="en-US" sz="1100" dirty="0" err="1"/>
              <a:t>mempermudah</a:t>
            </a:r>
            <a:r>
              <a:rPr lang="en-US" sz="1100" dirty="0"/>
              <a:t> </a:t>
            </a:r>
            <a:r>
              <a:rPr lang="en-US" sz="1100" dirty="0" err="1"/>
              <a:t>permodelan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4CA3E-7AFF-E7E3-D6CD-01B4A40E05A4}"/>
              </a:ext>
            </a:extLst>
          </p:cNvPr>
          <p:cNvSpPr txBox="1"/>
          <p:nvPr/>
        </p:nvSpPr>
        <p:spPr>
          <a:xfrm>
            <a:off x="224723" y="3349166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Hari </a:t>
            </a:r>
            <a:r>
              <a:rPr lang="en-US" sz="1100" dirty="0" err="1"/>
              <a:t>dibagi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weekdays (</a:t>
            </a:r>
            <a:r>
              <a:rPr lang="en-US" sz="1100" dirty="0" err="1"/>
              <a:t>Senin-Jum’at</a:t>
            </a:r>
            <a:r>
              <a:rPr lang="en-US" sz="1100" dirty="0"/>
              <a:t>) dan weekend (</a:t>
            </a:r>
            <a:r>
              <a:rPr lang="en-US" sz="1100" dirty="0" err="1"/>
              <a:t>Sabtu</a:t>
            </a:r>
            <a:r>
              <a:rPr lang="en-US" sz="1100" dirty="0"/>
              <a:t> </a:t>
            </a:r>
            <a:r>
              <a:rPr lang="en-US" sz="1100" dirty="0" err="1"/>
              <a:t>Minggu</a:t>
            </a:r>
            <a:r>
              <a:rPr lang="en-US" sz="11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A2F81-923C-0CE1-C98D-645871B9FB6C}"/>
              </a:ext>
            </a:extLst>
          </p:cNvPr>
          <p:cNvSpPr txBox="1"/>
          <p:nvPr/>
        </p:nvSpPr>
        <p:spPr>
          <a:xfrm>
            <a:off x="224723" y="3675878"/>
            <a:ext cx="14672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Jam </a:t>
            </a:r>
            <a:r>
              <a:rPr lang="en-US" sz="1100" dirty="0" err="1"/>
              <a:t>dibagi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43649-8143-CBD8-AD04-CB52F7468C18}"/>
              </a:ext>
            </a:extLst>
          </p:cNvPr>
          <p:cNvSpPr txBox="1"/>
          <p:nvPr/>
        </p:nvSpPr>
        <p:spPr>
          <a:xfrm>
            <a:off x="1707600" y="3675878"/>
            <a:ext cx="4578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1100" dirty="0" err="1"/>
              <a:t>rush_am</a:t>
            </a:r>
            <a:r>
              <a:rPr lang="en-US" sz="1100" dirty="0"/>
              <a:t> (&gt;jam 7 – jam 10)</a:t>
            </a:r>
          </a:p>
          <a:p>
            <a:pPr marL="228600" indent="-228600" algn="just">
              <a:buAutoNum type="arabicPeriod"/>
            </a:pPr>
            <a:r>
              <a:rPr lang="en-US" sz="1100" dirty="0" err="1"/>
              <a:t>Mid_day</a:t>
            </a:r>
            <a:r>
              <a:rPr lang="en-US" sz="1100" dirty="0"/>
              <a:t> (&gt;jam 10 – jam 17)</a:t>
            </a:r>
          </a:p>
          <a:p>
            <a:pPr marL="228600" indent="-228600" algn="just">
              <a:buAutoNum type="arabicPeriod"/>
            </a:pPr>
            <a:r>
              <a:rPr lang="en-US" sz="1100" dirty="0" err="1"/>
              <a:t>Rush_pm</a:t>
            </a:r>
            <a:r>
              <a:rPr lang="en-US" sz="1100" dirty="0"/>
              <a:t> (&gt;jam 17 – jam 20)</a:t>
            </a:r>
          </a:p>
          <a:p>
            <a:pPr marL="228600" indent="-228600" algn="just">
              <a:buAutoNum type="arabicPeriod"/>
            </a:pPr>
            <a:r>
              <a:rPr lang="en-US" sz="1100" dirty="0" err="1"/>
              <a:t>Reguler</a:t>
            </a:r>
            <a:r>
              <a:rPr lang="en-US" sz="1100" dirty="0"/>
              <a:t> (&gt;jam 20 – jam 7)</a:t>
            </a:r>
          </a:p>
          <a:p>
            <a:pPr marL="228600" indent="-228600" algn="just">
              <a:buAutoNum type="arabicPeriod"/>
            </a:pP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Data Cleansing and Preprocessing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1111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/>
              <a:t>Data Cleansing and Preprocessing</a:t>
            </a:r>
            <a:endParaRPr sz="2120" b="0" i="1" dirty="0"/>
          </a:p>
        </p:txBody>
      </p:sp>
      <p:sp>
        <p:nvSpPr>
          <p:cNvPr id="3" name="Google Shape;82;p14">
            <a:extLst>
              <a:ext uri="{FF2B5EF4-FFF2-40B4-BE49-F238E27FC236}">
                <a16:creationId xmlns:a16="http://schemas.microsoft.com/office/drawing/2014/main" id="{45214A7E-47FE-F479-3B6F-ECEA345B8E59}"/>
              </a:ext>
            </a:extLst>
          </p:cNvPr>
          <p:cNvSpPr txBox="1">
            <a:spLocks/>
          </p:cNvSpPr>
          <p:nvPr/>
        </p:nvSpPr>
        <p:spPr>
          <a:xfrm>
            <a:off x="117971" y="1054710"/>
            <a:ext cx="7034497" cy="2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228600" indent="-228600" algn="just">
              <a:buFont typeface="Plus Jakarta Sans Medium"/>
              <a:buAutoNum type="arabicPeriod"/>
            </a:pPr>
            <a:r>
              <a:rPr lang="en-US" sz="1100" dirty="0" err="1"/>
              <a:t>Terdapat</a:t>
            </a:r>
            <a:r>
              <a:rPr lang="en-US" sz="1100" dirty="0"/>
              <a:t> 1793 missing value pada </a:t>
            </a:r>
            <a:r>
              <a:rPr lang="en-US" sz="1100" dirty="0" err="1"/>
              <a:t>kolom</a:t>
            </a:r>
            <a:r>
              <a:rPr lang="en-US" sz="1100" dirty="0"/>
              <a:t> street </a:t>
            </a:r>
            <a:r>
              <a:rPr lang="en-US" sz="1100" dirty="0" err="1"/>
              <a:t>atau</a:t>
            </a:r>
            <a:r>
              <a:rPr lang="en-US" sz="1100" dirty="0"/>
              <a:t> 1.75%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keseluruhan</a:t>
            </a:r>
            <a:r>
              <a:rPr lang="en-US" sz="1100" dirty="0"/>
              <a:t> data, </a:t>
            </a:r>
            <a:r>
              <a:rPr lang="en-US" sz="1100" dirty="0" err="1"/>
              <a:t>sehingga</a:t>
            </a:r>
            <a:r>
              <a:rPr lang="en-US" sz="1100" dirty="0"/>
              <a:t>  missing value </a:t>
            </a:r>
            <a:r>
              <a:rPr lang="en-US" sz="1100" dirty="0" err="1"/>
              <a:t>tsb</a:t>
            </a:r>
            <a:r>
              <a:rPr lang="en-US" sz="1100" dirty="0"/>
              <a:t> </a:t>
            </a:r>
            <a:r>
              <a:rPr lang="en-US" sz="1100" dirty="0" err="1"/>
              <a:t>dihapus</a:t>
            </a:r>
            <a:r>
              <a:rPr lang="en-US" sz="1100" dirty="0"/>
              <a:t>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berpengaruh</a:t>
            </a:r>
            <a:r>
              <a:rPr lang="en-US" sz="1100" dirty="0"/>
              <a:t> </a:t>
            </a:r>
            <a:r>
              <a:rPr lang="en-US" sz="1100" dirty="0" err="1"/>
              <a:t>signifikan</a:t>
            </a:r>
            <a:r>
              <a:rPr lang="en-US" sz="1100" dirty="0"/>
              <a:t>.</a:t>
            </a:r>
          </a:p>
          <a:p>
            <a:pPr marL="228600" indent="-228600" algn="just">
              <a:buFont typeface="Plus Jakarta Sans Medium"/>
              <a:buAutoNum type="arabicPeriod"/>
            </a:pPr>
            <a:endParaRPr lang="en-US" sz="1100" dirty="0"/>
          </a:p>
          <a:p>
            <a:pPr marL="228600" indent="-228600" algn="just">
              <a:buFont typeface="Plus Jakarta Sans Medium"/>
              <a:buAutoNum type="arabicPeriod"/>
            </a:pP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duplicated value</a:t>
            </a:r>
          </a:p>
          <a:p>
            <a:pPr marL="228600" indent="-228600" algn="just">
              <a:buFont typeface="Plus Jakarta Sans Medium"/>
              <a:buAutoNum type="arabicPeriod"/>
            </a:pPr>
            <a:endParaRPr lang="en-US" sz="1100" dirty="0"/>
          </a:p>
          <a:p>
            <a:pPr marL="228600" indent="-228600" algn="just">
              <a:buFont typeface="Plus Jakarta Sans Medium"/>
              <a:buAutoNum type="arabicPeriod"/>
            </a:pPr>
            <a:r>
              <a:rPr lang="en-US" sz="1100" dirty="0" err="1"/>
              <a:t>Dilakukan</a:t>
            </a:r>
            <a:r>
              <a:rPr lang="en-US" sz="1100" dirty="0"/>
              <a:t> Encoding untuk categorical value</a:t>
            </a:r>
          </a:p>
          <a:p>
            <a:pPr marL="228600" indent="-228600" algn="just">
              <a:buFont typeface="Plus Jakarta Sans Medium"/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15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 err="1"/>
              <a:t>Exlporatory</a:t>
            </a:r>
            <a:r>
              <a:rPr lang="en-US" sz="3600" dirty="0"/>
              <a:t> Data Analysis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309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 err="1"/>
              <a:t>Exlporatory</a:t>
            </a:r>
            <a:r>
              <a:rPr lang="en-US" sz="2400" dirty="0"/>
              <a:t> Data Analysis</a:t>
            </a:r>
            <a:endParaRPr sz="2120" b="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23BCA-030B-A5CE-7635-8028E97A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5" y="849178"/>
            <a:ext cx="5229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866D7-AA1E-D55C-6C70-35D90D929430}"/>
              </a:ext>
            </a:extLst>
          </p:cNvPr>
          <p:cNvSpPr txBox="1"/>
          <p:nvPr/>
        </p:nvSpPr>
        <p:spPr>
          <a:xfrm>
            <a:off x="523795" y="3947545"/>
            <a:ext cx="67185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Pukul</a:t>
            </a:r>
            <a:r>
              <a:rPr lang="en-US" sz="1100" dirty="0"/>
              <a:t> 4 - 5 sore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waktu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traffic length </a:t>
            </a:r>
            <a:r>
              <a:rPr lang="en-US" sz="1100" dirty="0" err="1"/>
              <a:t>tertinggi</a:t>
            </a:r>
            <a:r>
              <a:rPr lang="en-US" sz="1100" dirty="0"/>
              <a:t>, </a:t>
            </a:r>
            <a:r>
              <a:rPr lang="en-US" sz="1100" dirty="0" err="1"/>
              <a:t>bersamaan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jam </a:t>
            </a:r>
            <a:r>
              <a:rPr lang="en-US" sz="1100" dirty="0" err="1"/>
              <a:t>pulang</a:t>
            </a:r>
            <a:r>
              <a:rPr lang="en-US" sz="1100" dirty="0"/>
              <a:t> </a:t>
            </a:r>
            <a:r>
              <a:rPr lang="en-US" sz="1100" dirty="0" err="1"/>
              <a:t>kantor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03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 err="1"/>
              <a:t>Exlporatory</a:t>
            </a:r>
            <a:r>
              <a:rPr lang="en-US" sz="2400" dirty="0"/>
              <a:t> Data Analysis - 2</a:t>
            </a:r>
            <a:endParaRPr sz="2120" b="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866D7-AA1E-D55C-6C70-35D90D929430}"/>
              </a:ext>
            </a:extLst>
          </p:cNvPr>
          <p:cNvSpPr txBox="1"/>
          <p:nvPr/>
        </p:nvSpPr>
        <p:spPr>
          <a:xfrm>
            <a:off x="682195" y="3537145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Pada </a:t>
            </a:r>
            <a:r>
              <a:rPr lang="en-US" sz="1100" dirty="0" err="1"/>
              <a:t>waktu</a:t>
            </a:r>
            <a:r>
              <a:rPr lang="en-US" sz="1100" dirty="0"/>
              <a:t> weekend,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kendaraan</a:t>
            </a:r>
            <a:r>
              <a:rPr lang="en-US" sz="1100" dirty="0"/>
              <a:t> </a:t>
            </a:r>
            <a:r>
              <a:rPr lang="en-US" sz="1100" dirty="0" err="1"/>
              <a:t>cenderung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lambat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pada </a:t>
            </a:r>
            <a:r>
              <a:rPr lang="en-US" sz="1100" dirty="0" err="1"/>
              <a:t>saat</a:t>
            </a:r>
            <a:r>
              <a:rPr lang="en-US" sz="1100" dirty="0"/>
              <a:t> weekdays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03056D-4AF5-1318-0CD4-1A17A60FA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0" y="1425014"/>
            <a:ext cx="7459200" cy="175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1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 err="1"/>
              <a:t>Exlporatory</a:t>
            </a:r>
            <a:r>
              <a:rPr lang="en-US" sz="2400" dirty="0"/>
              <a:t> Data Analysis - 3</a:t>
            </a:r>
            <a:endParaRPr sz="2120" b="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866D7-AA1E-D55C-6C70-35D90D929430}"/>
              </a:ext>
            </a:extLst>
          </p:cNvPr>
          <p:cNvSpPr txBox="1"/>
          <p:nvPr/>
        </p:nvSpPr>
        <p:spPr>
          <a:xfrm>
            <a:off x="523795" y="3947545"/>
            <a:ext cx="6718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Jumat</a:t>
            </a:r>
            <a:r>
              <a:rPr lang="en-US" sz="1100" dirty="0"/>
              <a:t> dan </a:t>
            </a:r>
            <a:r>
              <a:rPr lang="en-US" sz="1100" dirty="0" err="1"/>
              <a:t>Sabtu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hari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traffic length </a:t>
            </a:r>
            <a:r>
              <a:rPr lang="en-US" sz="1100" dirty="0" err="1"/>
              <a:t>tertinggi</a:t>
            </a:r>
            <a:endParaRPr lang="en-US" sz="11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00512C5-4A7A-F7E3-CB53-970474514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8" y="985978"/>
            <a:ext cx="5028441" cy="27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7186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623</Words>
  <Application>Microsoft Office PowerPoint</Application>
  <PresentationFormat>On-screen Show (16:9)</PresentationFormat>
  <Paragraphs>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Plus Jakarta Sans Medium</vt:lpstr>
      <vt:lpstr>Plus Jakarta Sans</vt:lpstr>
      <vt:lpstr>Plus Jakarta Sans SemiBold</vt:lpstr>
      <vt:lpstr>Simple Light</vt:lpstr>
      <vt:lpstr>Data Science Case Study</vt:lpstr>
      <vt:lpstr>Business and Data Understanding</vt:lpstr>
      <vt:lpstr>Business and Data Understanding </vt:lpstr>
      <vt:lpstr>Data Cleansing and Preprocessing</vt:lpstr>
      <vt:lpstr>Data Cleansing and Preprocessing</vt:lpstr>
      <vt:lpstr>Exlporatory Data Analysis</vt:lpstr>
      <vt:lpstr>Exlporatory Data Analysis</vt:lpstr>
      <vt:lpstr>Exlporatory Data Analysis - 2</vt:lpstr>
      <vt:lpstr>Exlporatory Data Analysis - 3</vt:lpstr>
      <vt:lpstr>Exlporatory Data Analysis - 4</vt:lpstr>
      <vt:lpstr>Exlporatory Data Analysis - 5</vt:lpstr>
      <vt:lpstr>Exlporatory Data Analysis - 6</vt:lpstr>
      <vt:lpstr>Exlporatory Data Analysis - 7</vt:lpstr>
      <vt:lpstr>Modeling and Evaluation</vt:lpstr>
      <vt:lpstr>Baseline Model</vt:lpstr>
      <vt:lpstr>Feature Importance</vt:lpstr>
      <vt:lpstr>Feature Importance</vt:lpstr>
      <vt:lpstr>Conclusion &amp;  Recommendation</vt:lpstr>
      <vt:lpstr>Conclusion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Case Study</dc:title>
  <cp:lastModifiedBy>azakfan@gmail.com</cp:lastModifiedBy>
  <cp:revision>9</cp:revision>
  <dcterms:modified xsi:type="dcterms:W3CDTF">2023-02-18T07:05:50Z</dcterms:modified>
</cp:coreProperties>
</file>