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Lato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e7ec5f61_0_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e7ec5f6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e6e7ec5f61_0_3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e6e7ec5f61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e6cb2c48ca_0_2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e6cb2c48ca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e6cb2c48ca_0_3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e6cb2c48ca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e6cb2c48ca_0_3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e6cb2c48ca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e6cb2c48ca_0_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e6cb2c48ca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b85dbda035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b85dbda03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e6cb2c48ca_0_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e6cb2c48c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e6cb2c48ca_0_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e6cb2c48c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e6e7ec5f61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e6e7ec5f6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6e7ec5f61_0_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e6e7ec5f6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e6e7ec5f61_0_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e6e7ec5f6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e6e7ec5f61_0_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e6e7ec5f6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color background">
  <p:cSld name="BLANK_1">
    <p:bg>
      <p:bgPr>
        <a:solidFill>
          <a:schemeClr val="accent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1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1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1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1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0"/>
            <a:ext cx="9144000" cy="399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" name="Google Shape;19;p3"/>
          <p:cNvSpPr/>
          <p:nvPr/>
        </p:nvSpPr>
        <p:spPr>
          <a:xfrm>
            <a:off x="3047704" y="3992850"/>
            <a:ext cx="3047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6096271" y="3992850"/>
            <a:ext cx="3047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1" y="3992850"/>
            <a:ext cx="3047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idx="1" type="body"/>
          </p:nvPr>
        </p:nvSpPr>
        <p:spPr>
          <a:xfrm>
            <a:off x="1710425" y="2161800"/>
            <a:ext cx="57237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SzPts val="2400"/>
              <a:buChar char="▷"/>
              <a:defRPr i="1"/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8pPr>
            <a:lvl9pPr indent="-381000" lvl="8" marL="411480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9pPr>
          </a:lstStyle>
          <a:p/>
        </p:txBody>
      </p:sp>
      <p:sp>
        <p:nvSpPr>
          <p:cNvPr id="25" name="Google Shape;25;p4"/>
          <p:cNvSpPr txBox="1"/>
          <p:nvPr/>
        </p:nvSpPr>
        <p:spPr>
          <a:xfrm>
            <a:off x="3593400" y="118141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chemeClr val="accent6"/>
                </a:solidFill>
              </a:rPr>
              <a:t>“</a:t>
            </a:r>
            <a:endParaRPr b="1" sz="9600">
              <a:solidFill>
                <a:schemeClr val="accent6"/>
              </a:solidFill>
            </a:endParaRPr>
          </a:p>
        </p:txBody>
      </p:sp>
      <p:sp>
        <p:nvSpPr>
          <p:cNvPr id="26" name="Google Shape;26;p4"/>
          <p:cNvSpPr/>
          <p:nvPr/>
        </p:nvSpPr>
        <p:spPr>
          <a:xfrm>
            <a:off x="5723283" y="1599675"/>
            <a:ext cx="17103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/>
          <p:nvPr/>
        </p:nvSpPr>
        <p:spPr>
          <a:xfrm>
            <a:off x="7434177" y="1599675"/>
            <a:ext cx="17103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4"/>
          <p:cNvSpPr/>
          <p:nvPr/>
        </p:nvSpPr>
        <p:spPr>
          <a:xfrm>
            <a:off x="0" y="1599675"/>
            <a:ext cx="17103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1710425" y="1599675"/>
            <a:ext cx="17103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  <a:defRPr>
                <a:solidFill>
                  <a:schemeClr val="dk1"/>
                </a:solidFill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" name="Google Shape;34;p5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6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6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6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6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" type="body"/>
          </p:nvPr>
        </p:nvSpPr>
        <p:spPr>
          <a:xfrm>
            <a:off x="893625" y="1200150"/>
            <a:ext cx="3136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6" name="Google Shape;46;p6"/>
          <p:cNvSpPr txBox="1"/>
          <p:nvPr>
            <p:ph idx="2" type="body"/>
          </p:nvPr>
        </p:nvSpPr>
        <p:spPr>
          <a:xfrm>
            <a:off x="4219456" y="1200150"/>
            <a:ext cx="3136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7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7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7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7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" type="body"/>
          </p:nvPr>
        </p:nvSpPr>
        <p:spPr>
          <a:xfrm>
            <a:off x="893700" y="1200150"/>
            <a:ext cx="23712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5" name="Google Shape;55;p7"/>
          <p:cNvSpPr txBox="1"/>
          <p:nvPr>
            <p:ph idx="2" type="body"/>
          </p:nvPr>
        </p:nvSpPr>
        <p:spPr>
          <a:xfrm>
            <a:off x="3386404" y="1200150"/>
            <a:ext cx="23712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6" name="Google Shape;56;p7"/>
          <p:cNvSpPr txBox="1"/>
          <p:nvPr>
            <p:ph idx="3" type="body"/>
          </p:nvPr>
        </p:nvSpPr>
        <p:spPr>
          <a:xfrm>
            <a:off x="5879107" y="1200150"/>
            <a:ext cx="23712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7" name="Google Shape;57;p7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8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8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8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8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64" name="Google Shape;64;p8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9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9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9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9"/>
          <p:cNvSpPr txBox="1"/>
          <p:nvPr>
            <p:ph idx="1" type="body"/>
          </p:nvPr>
        </p:nvSpPr>
        <p:spPr>
          <a:xfrm>
            <a:off x="893700" y="4649963"/>
            <a:ext cx="6462600" cy="35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</a:lstStyle>
          <a:p/>
        </p:txBody>
      </p:sp>
      <p:sp>
        <p:nvSpPr>
          <p:cNvPr id="71" name="Google Shape;71;p9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0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0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0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0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/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NYPD Shooting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Zak Kimball, DTSA 5301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analysis</a:t>
            </a:r>
            <a:endParaRPr/>
          </a:p>
        </p:txBody>
      </p:sp>
      <p:sp>
        <p:nvSpPr>
          <p:cNvPr id="154" name="Google Shape;154;p21"/>
          <p:cNvSpPr txBox="1"/>
          <p:nvPr>
            <p:ph idx="1" type="body"/>
          </p:nvPr>
        </p:nvSpPr>
        <p:spPr>
          <a:xfrm>
            <a:off x="893700" y="1403189"/>
            <a:ext cx="6462600" cy="4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▷"/>
            </a:pPr>
            <a:r>
              <a:rPr lang="en" sz="2000"/>
              <a:t>Murder % of incidents over time - by borough</a:t>
            </a:r>
            <a:endParaRPr sz="2000"/>
          </a:p>
        </p:txBody>
      </p:sp>
      <p:sp>
        <p:nvSpPr>
          <p:cNvPr id="155" name="Google Shape;155;p21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6" name="Google Shape;15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1288" y="1894600"/>
            <a:ext cx="5327412" cy="313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</a:t>
            </a:r>
            <a:endParaRPr/>
          </a:p>
        </p:txBody>
      </p:sp>
      <p:sp>
        <p:nvSpPr>
          <p:cNvPr id="162" name="Google Shape;162;p22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3" name="Google Shape;163;p22"/>
          <p:cNvSpPr txBox="1"/>
          <p:nvPr>
            <p:ph idx="1" type="body"/>
          </p:nvPr>
        </p:nvSpPr>
        <p:spPr>
          <a:xfrm>
            <a:off x="893700" y="1250791"/>
            <a:ext cx="64626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▷"/>
            </a:pPr>
            <a:r>
              <a:rPr lang="en" sz="2000"/>
              <a:t>Are lethal shooting more likely in certain boroughs?</a:t>
            </a:r>
            <a:endParaRPr sz="20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2100"/>
              <a:t>Linear model</a:t>
            </a:r>
            <a:endParaRPr sz="2100"/>
          </a:p>
        </p:txBody>
      </p:sp>
      <p:pic>
        <p:nvPicPr>
          <p:cNvPr id="164" name="Google Shape;16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9361" y="2092525"/>
            <a:ext cx="4051287" cy="29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</a:t>
            </a:r>
            <a:endParaRPr/>
          </a:p>
        </p:txBody>
      </p:sp>
      <p:sp>
        <p:nvSpPr>
          <p:cNvPr id="170" name="Google Shape;170;p23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1" name="Google Shape;171;p23"/>
          <p:cNvSpPr txBox="1"/>
          <p:nvPr>
            <p:ph idx="1" type="body"/>
          </p:nvPr>
        </p:nvSpPr>
        <p:spPr>
          <a:xfrm>
            <a:off x="893700" y="1250791"/>
            <a:ext cx="64626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▷"/>
            </a:pPr>
            <a:r>
              <a:rPr lang="en" sz="2000"/>
              <a:t>Does the model hold across different years?</a:t>
            </a:r>
            <a:endParaRPr sz="20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2100"/>
              <a:t>Linear models stratified by year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Filter p.values &lt; 0.05</a:t>
            </a:r>
            <a:endParaRPr sz="2100"/>
          </a:p>
        </p:txBody>
      </p:sp>
      <p:pic>
        <p:nvPicPr>
          <p:cNvPr id="172" name="Google Shape;17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5700" y="2447991"/>
            <a:ext cx="7692610" cy="25781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 questions</a:t>
            </a:r>
            <a:endParaRPr/>
          </a:p>
        </p:txBody>
      </p:sp>
      <p:sp>
        <p:nvSpPr>
          <p:cNvPr id="178" name="Google Shape;178;p24"/>
          <p:cNvSpPr txBox="1"/>
          <p:nvPr>
            <p:ph idx="1" type="body"/>
          </p:nvPr>
        </p:nvSpPr>
        <p:spPr>
          <a:xfrm>
            <a:off x="893700" y="1403188"/>
            <a:ext cx="6462600" cy="3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▷"/>
            </a:pPr>
            <a:r>
              <a:rPr lang="en" sz="2000"/>
              <a:t>How would things change if we add back the missing data?</a:t>
            </a:r>
            <a:endParaRPr sz="20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▷"/>
            </a:pPr>
            <a:r>
              <a:rPr lang="en" sz="2000"/>
              <a:t>Do the relationships </a:t>
            </a:r>
            <a:r>
              <a:rPr lang="en" sz="2000"/>
              <a:t> change if we stratify the data by perp or victim traits such as age instead of by borough?</a:t>
            </a:r>
            <a:endParaRPr sz="20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▷"/>
            </a:pPr>
            <a:r>
              <a:rPr lang="en" sz="2000"/>
              <a:t>Does the time of day or day of the week have any effect on what sort of incidents are lethal?</a:t>
            </a:r>
            <a:endParaRPr sz="20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▷"/>
            </a:pPr>
            <a:r>
              <a:rPr lang="en" sz="2000"/>
              <a:t>Is there an under reporting or understaffing issue in the NYPD that has caused them to ignore non-lethal gun incidents in more recent history?</a:t>
            </a:r>
            <a:endParaRPr sz="2000"/>
          </a:p>
        </p:txBody>
      </p:sp>
      <p:sp>
        <p:nvSpPr>
          <p:cNvPr id="179" name="Google Shape;179;p24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5"/>
          <p:cNvSpPr txBox="1"/>
          <p:nvPr>
            <p:ph idx="1" type="body"/>
          </p:nvPr>
        </p:nvSpPr>
        <p:spPr>
          <a:xfrm>
            <a:off x="893700" y="1403188"/>
            <a:ext cx="6462600" cy="3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▷"/>
            </a:pPr>
            <a:r>
              <a:rPr lang="en" sz="2000"/>
              <a:t>Multiple sources of bias.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b="1" lang="en" sz="2000"/>
              <a:t>Data cleaning:</a:t>
            </a:r>
            <a:r>
              <a:rPr lang="en" sz="2000"/>
              <a:t> Dropping the rows with missing data likely introduced bias into our data.</a:t>
            </a:r>
            <a:endParaRPr sz="2000"/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-355600" lvl="1" marL="914400" rtl="0" algn="l">
              <a:spcBef>
                <a:spcPts val="480"/>
              </a:spcBef>
              <a:spcAft>
                <a:spcPts val="0"/>
              </a:spcAft>
              <a:buSzPts val="2000"/>
              <a:buChar char="○"/>
            </a:pPr>
            <a:r>
              <a:rPr b="1" lang="en" sz="2000"/>
              <a:t>Linear models: </a:t>
            </a:r>
            <a:r>
              <a:rPr lang="en" sz="2000"/>
              <a:t>There are better models for time series and categorical data.</a:t>
            </a:r>
            <a:endParaRPr sz="2000"/>
          </a:p>
        </p:txBody>
      </p:sp>
      <p:sp>
        <p:nvSpPr>
          <p:cNvPr id="185" name="Google Shape;185;p25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Bias</a:t>
            </a:r>
            <a:endParaRPr/>
          </a:p>
        </p:txBody>
      </p:sp>
      <p:sp>
        <p:nvSpPr>
          <p:cNvPr id="186" name="Google Shape;186;p25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6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92" name="Google Shape;192;p26"/>
          <p:cNvSpPr txBox="1"/>
          <p:nvPr>
            <p:ph idx="1" type="body"/>
          </p:nvPr>
        </p:nvSpPr>
        <p:spPr>
          <a:xfrm>
            <a:off x="893700" y="1403188"/>
            <a:ext cx="6462600" cy="3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▷"/>
            </a:pPr>
            <a:r>
              <a:rPr lang="en" sz="2000"/>
              <a:t>NYPD shooting incidents data</a:t>
            </a:r>
            <a:endParaRPr sz="20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▷"/>
            </a:pPr>
            <a:r>
              <a:rPr lang="en" sz="2000"/>
              <a:t>15 years of data from 2006 to 2020</a:t>
            </a:r>
            <a:endParaRPr sz="20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▷"/>
            </a:pPr>
            <a:r>
              <a:rPr lang="en" sz="2100"/>
              <a:t>Incidents have steadily decreased over the last 15 years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▷"/>
            </a:pPr>
            <a:r>
              <a:rPr lang="en" sz="2100"/>
              <a:t>Murders as a % of incidents have steadily increased.</a:t>
            </a:r>
            <a:endParaRPr sz="21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-361950" lvl="0" marL="457200" rtl="0" algn="l">
              <a:spcBef>
                <a:spcPts val="600"/>
              </a:spcBef>
              <a:spcAft>
                <a:spcPts val="0"/>
              </a:spcAft>
              <a:buSzPts val="2100"/>
              <a:buChar char="▷"/>
            </a:pPr>
            <a:r>
              <a:rPr lang="en" sz="2100"/>
              <a:t>You are less likely to get shot, but if you do you are more likely to die!</a:t>
            </a:r>
            <a:endParaRPr sz="2100"/>
          </a:p>
        </p:txBody>
      </p:sp>
      <p:sp>
        <p:nvSpPr>
          <p:cNvPr id="193" name="Google Shape;193;p26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/>
          <p:nvPr>
            <p:ph idx="4294967295" type="ctrTitle"/>
          </p:nvPr>
        </p:nvSpPr>
        <p:spPr>
          <a:xfrm>
            <a:off x="916025" y="440344"/>
            <a:ext cx="5561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2"/>
                </a:solidFill>
              </a:rPr>
              <a:t>Outline</a:t>
            </a:r>
            <a:endParaRPr sz="6000">
              <a:solidFill>
                <a:schemeClr val="accent2"/>
              </a:solidFill>
            </a:endParaRPr>
          </a:p>
        </p:txBody>
      </p:sp>
      <p:sp>
        <p:nvSpPr>
          <p:cNvPr id="94" name="Google Shape;94;p13"/>
          <p:cNvSpPr txBox="1"/>
          <p:nvPr>
            <p:ph idx="4294967295" type="body"/>
          </p:nvPr>
        </p:nvSpPr>
        <p:spPr>
          <a:xfrm>
            <a:off x="916025" y="2473256"/>
            <a:ext cx="5561100" cy="19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Background/Data Overview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Data cleaning / missingness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Exploration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Models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Bias</a:t>
            </a:r>
            <a:endParaRPr/>
          </a:p>
        </p:txBody>
      </p:sp>
      <p:sp>
        <p:nvSpPr>
          <p:cNvPr id="95" name="Google Shape;95;p13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/>
          <p:nvPr>
            <p:ph type="title"/>
          </p:nvPr>
        </p:nvSpPr>
        <p:spPr>
          <a:xfrm>
            <a:off x="893700" y="336163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Dataset</a:t>
            </a:r>
            <a:endParaRPr/>
          </a:p>
        </p:txBody>
      </p:sp>
      <p:sp>
        <p:nvSpPr>
          <p:cNvPr id="101" name="Google Shape;101;p14"/>
          <p:cNvSpPr txBox="1"/>
          <p:nvPr>
            <p:ph idx="1" type="body"/>
          </p:nvPr>
        </p:nvSpPr>
        <p:spPr>
          <a:xfrm>
            <a:off x="893700" y="1403188"/>
            <a:ext cx="6462600" cy="3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▷"/>
            </a:pPr>
            <a:r>
              <a:rPr lang="en" sz="2000"/>
              <a:t>NYPD shooting incidents data</a:t>
            </a:r>
            <a:endParaRPr sz="20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▷"/>
            </a:pPr>
            <a:r>
              <a:rPr lang="en" sz="2000"/>
              <a:t>15 years of data from 2006 to 2020</a:t>
            </a:r>
            <a:endParaRPr sz="20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▷"/>
            </a:pPr>
            <a:r>
              <a:rPr lang="en" sz="2000"/>
              <a:t>Available on NYC OpenData: https://data.cityofnewyork.us/api/views/833y-fsy8/rows.csv?accessType=DOWNLOAD</a:t>
            </a:r>
            <a:endParaRPr sz="20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▷"/>
            </a:pPr>
            <a:r>
              <a:rPr lang="en" sz="2000"/>
              <a:t>Descriptions of variables: https://data.cityofnewyork.us/Public-Safety/NYPD-Shooting-Incident-Data-Historic-/833y-fsy8</a:t>
            </a:r>
            <a:endParaRPr sz="2100"/>
          </a:p>
        </p:txBody>
      </p:sp>
      <p:sp>
        <p:nvSpPr>
          <p:cNvPr id="102" name="Google Shape;102;p14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sp>
        <p:nvSpPr>
          <p:cNvPr id="108" name="Google Shape;108;p15"/>
          <p:cNvSpPr txBox="1"/>
          <p:nvPr>
            <p:ph idx="1" type="body"/>
          </p:nvPr>
        </p:nvSpPr>
        <p:spPr>
          <a:xfrm>
            <a:off x="893700" y="1403188"/>
            <a:ext cx="6462600" cy="3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▷"/>
            </a:pPr>
            <a:r>
              <a:rPr lang="en" sz="2000"/>
              <a:t>Data already in a tidy format with each row representing an individual incident.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▷"/>
            </a:pPr>
            <a:r>
              <a:rPr lang="en" sz="2000"/>
              <a:t>Minimal clean up required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Set variable classes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Drop unused variables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Missing data</a:t>
            </a:r>
            <a:endParaRPr sz="2000"/>
          </a:p>
        </p:txBody>
      </p:sp>
      <p:sp>
        <p:nvSpPr>
          <p:cNvPr id="109" name="Google Shape;109;p15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Missing data</a:t>
            </a:r>
            <a:endParaRPr/>
          </a:p>
        </p:txBody>
      </p:sp>
      <p:sp>
        <p:nvSpPr>
          <p:cNvPr id="115" name="Google Shape;115;p16"/>
          <p:cNvSpPr txBox="1"/>
          <p:nvPr>
            <p:ph idx="1" type="body"/>
          </p:nvPr>
        </p:nvSpPr>
        <p:spPr>
          <a:xfrm>
            <a:off x="893700" y="1403191"/>
            <a:ext cx="64626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▷"/>
            </a:pPr>
            <a:r>
              <a:rPr lang="en" sz="2000"/>
              <a:t>Much data missing for location and perp information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16,723 total rows with missing data</a:t>
            </a:r>
            <a:endParaRPr sz="2000"/>
          </a:p>
        </p:txBody>
      </p:sp>
      <p:sp>
        <p:nvSpPr>
          <p:cNvPr id="116" name="Google Shape;116;p16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7" name="Google Shape;11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9862" y="2260591"/>
            <a:ext cx="4230278" cy="25781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Missing data</a:t>
            </a:r>
            <a:endParaRPr/>
          </a:p>
        </p:txBody>
      </p:sp>
      <p:sp>
        <p:nvSpPr>
          <p:cNvPr id="123" name="Google Shape;123;p17"/>
          <p:cNvSpPr txBox="1"/>
          <p:nvPr>
            <p:ph idx="1" type="body"/>
          </p:nvPr>
        </p:nvSpPr>
        <p:spPr>
          <a:xfrm>
            <a:off x="893700" y="1403188"/>
            <a:ext cx="6462600" cy="3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▷"/>
            </a:pPr>
            <a:r>
              <a:rPr lang="en" sz="2000"/>
              <a:t>Two main options to handle the missingness 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Impute values:</a:t>
            </a:r>
            <a:endParaRPr sz="2000"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 sz="2000"/>
              <a:t>Missing data not </a:t>
            </a:r>
            <a:r>
              <a:rPr lang="en" sz="2000"/>
              <a:t>easy to summarize with a heuristic (i.e. use the mean value)</a:t>
            </a:r>
            <a:endParaRPr sz="2000"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 sz="2000"/>
              <a:t>There is likely some non-random factors that influence which data is missing </a:t>
            </a:r>
            <a:r>
              <a:rPr lang="en" sz="2000"/>
              <a:t>which a model will miss.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Drop the data:</a:t>
            </a:r>
            <a:endParaRPr sz="2000"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 sz="2000"/>
              <a:t>Dropping the missing data will likely lead to some bias.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b="1" lang="en" sz="2000"/>
              <a:t>We decide to drop the </a:t>
            </a:r>
            <a:r>
              <a:rPr b="1" lang="en" sz="2000"/>
              <a:t>missing</a:t>
            </a:r>
            <a:r>
              <a:rPr b="1" lang="en" sz="2000"/>
              <a:t> perp data.</a:t>
            </a:r>
            <a:endParaRPr b="1" sz="2000"/>
          </a:p>
        </p:txBody>
      </p:sp>
      <p:sp>
        <p:nvSpPr>
          <p:cNvPr id="124" name="Google Shape;124;p17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analysis</a:t>
            </a:r>
            <a:endParaRPr/>
          </a:p>
        </p:txBody>
      </p:sp>
      <p:sp>
        <p:nvSpPr>
          <p:cNvPr id="130" name="Google Shape;130;p18"/>
          <p:cNvSpPr txBox="1"/>
          <p:nvPr>
            <p:ph idx="1" type="body"/>
          </p:nvPr>
        </p:nvSpPr>
        <p:spPr>
          <a:xfrm>
            <a:off x="893700" y="1403191"/>
            <a:ext cx="64626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▷"/>
            </a:pPr>
            <a:r>
              <a:rPr lang="en" sz="2000"/>
              <a:t>Does the data make sense? Let’s look at a map</a:t>
            </a:r>
            <a:endParaRPr sz="2000"/>
          </a:p>
        </p:txBody>
      </p:sp>
      <p:sp>
        <p:nvSpPr>
          <p:cNvPr id="131" name="Google Shape;131;p18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2" name="Google Shape;13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1477" y="2065151"/>
            <a:ext cx="3927043" cy="2945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analysis</a:t>
            </a:r>
            <a:endParaRPr/>
          </a:p>
        </p:txBody>
      </p:sp>
      <p:sp>
        <p:nvSpPr>
          <p:cNvPr id="138" name="Google Shape;138;p19"/>
          <p:cNvSpPr txBox="1"/>
          <p:nvPr>
            <p:ph idx="1" type="body"/>
          </p:nvPr>
        </p:nvSpPr>
        <p:spPr>
          <a:xfrm>
            <a:off x="893700" y="1403188"/>
            <a:ext cx="6462600" cy="3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▷"/>
            </a:pPr>
            <a:r>
              <a:rPr lang="en" sz="2000"/>
              <a:t>Incidents over time</a:t>
            </a:r>
            <a:endParaRPr sz="2000"/>
          </a:p>
        </p:txBody>
      </p:sp>
      <p:sp>
        <p:nvSpPr>
          <p:cNvPr id="139" name="Google Shape;139;p19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0" name="Google Shape;14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8764" y="1924250"/>
            <a:ext cx="4992485" cy="308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analysis</a:t>
            </a:r>
            <a:endParaRPr/>
          </a:p>
        </p:txBody>
      </p:sp>
      <p:sp>
        <p:nvSpPr>
          <p:cNvPr id="146" name="Google Shape;146;p20"/>
          <p:cNvSpPr txBox="1"/>
          <p:nvPr>
            <p:ph idx="1" type="body"/>
          </p:nvPr>
        </p:nvSpPr>
        <p:spPr>
          <a:xfrm>
            <a:off x="893700" y="1403188"/>
            <a:ext cx="6462600" cy="3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▷"/>
            </a:pPr>
            <a:r>
              <a:rPr lang="en" sz="2000"/>
              <a:t>Murder % of incidents over time</a:t>
            </a:r>
            <a:endParaRPr sz="2000"/>
          </a:p>
        </p:txBody>
      </p:sp>
      <p:sp>
        <p:nvSpPr>
          <p:cNvPr id="147" name="Google Shape;147;p20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8" name="Google Shape;14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7224" y="1946350"/>
            <a:ext cx="4975550" cy="3064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DEE2E6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