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8"/>
  </p:notesMasterIdLst>
  <p:sldIdLst>
    <p:sldId id="256" r:id="rId2"/>
    <p:sldId id="278" r:id="rId3"/>
    <p:sldId id="260" r:id="rId4"/>
    <p:sldId id="259" r:id="rId5"/>
    <p:sldId id="261" r:id="rId6"/>
    <p:sldId id="277" r:id="rId7"/>
    <p:sldId id="276" r:id="rId8"/>
    <p:sldId id="275" r:id="rId9"/>
    <p:sldId id="262" r:id="rId10"/>
    <p:sldId id="264" r:id="rId11"/>
    <p:sldId id="265" r:id="rId12"/>
    <p:sldId id="266" r:id="rId13"/>
    <p:sldId id="267" r:id="rId14"/>
    <p:sldId id="279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8" autoAdjust="0"/>
    <p:restoredTop sz="94660"/>
  </p:normalViewPr>
  <p:slideViewPr>
    <p:cSldViewPr snapToGrid="0">
      <p:cViewPr>
        <p:scale>
          <a:sx n="64" d="100"/>
          <a:sy n="64" d="100"/>
        </p:scale>
        <p:origin x="12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F99D9-FA1C-4681-A98B-BA74172DBF86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A063-ACD8-460D-8B32-CE2C2EAF6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460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1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40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82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30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6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97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87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60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9A82A4-2FA0-4DAD-8A80-A08486AC270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6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8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9A82A4-2FA0-4DAD-8A80-A08486AC270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53C0-EBF9-47E9-B6D2-BA55788FF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48" y="1645920"/>
            <a:ext cx="11608904" cy="3566160"/>
          </a:xfrm>
          <a:ln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60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and Retail Analytics: Capstone Project</a:t>
            </a:r>
            <a:endParaRPr lang="en-IN" sz="6000" b="1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63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9701-FB84-47D4-BD77-67C9725E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56" y="312455"/>
            <a:ext cx="109695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0" dirty="0">
                <a:solidFill>
                  <a:srgbClr val="1F2328"/>
                </a:solidFill>
                <a:effectLst/>
              </a:rPr>
              <a:t>Revenue pareto analysis is performed to understand ideal category depth for each category.</a:t>
            </a:r>
          </a:p>
          <a:p>
            <a:pPr>
              <a:buClr>
                <a:schemeClr val="tx1"/>
              </a:buClr>
              <a:buSzPct val="103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T</a:t>
            </a:r>
            <a:r>
              <a:rPr lang="en-US" sz="2200" dirty="0">
                <a:solidFill>
                  <a:schemeClr val="tx1"/>
                </a:solidFill>
              </a:rPr>
              <a:t>oys, health_beauty and watches_gift combine generate 80.56% of the revenue.</a:t>
            </a:r>
          </a:p>
          <a:p>
            <a:pPr>
              <a:buClr>
                <a:schemeClr val="tx1"/>
              </a:buClr>
              <a:buSzPct val="103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 Toys alone generates 76.23% of the revenue.</a:t>
            </a:r>
          </a:p>
          <a:p>
            <a:pPr>
              <a:buClr>
                <a:schemeClr val="tx1"/>
              </a:buClr>
              <a:buSzPct val="103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 The rest of the 70+ product categories generates 19.44% of the revenue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E0B6-B1FB-4B0D-8E3E-7168540B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69" y="2267508"/>
            <a:ext cx="10631570" cy="4136614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17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A807-CCD6-4A18-95B6-B80ABE7A8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497" y="272426"/>
            <a:ext cx="10969320" cy="1556374"/>
          </a:xfrm>
        </p:spPr>
        <p:txBody>
          <a:bodyPr/>
          <a:lstStyle/>
          <a:p>
            <a:pPr>
              <a:buClr>
                <a:schemeClr val="tx1"/>
              </a:buClr>
              <a:buSzPct val="103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Toys, health_beauty and bed_bath_table make up 80.38% of the total orders. </a:t>
            </a:r>
          </a:p>
          <a:p>
            <a:pPr>
              <a:buClr>
                <a:schemeClr val="tx1"/>
              </a:buClr>
              <a:buSzPct val="103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 Toys alone has 75.94% of the total orders. </a:t>
            </a:r>
          </a:p>
          <a:p>
            <a:pPr>
              <a:buClr>
                <a:schemeClr val="tx1"/>
              </a:buClr>
              <a:buSzPct val="103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 The rest of the 70+ product categories generate 19.62% of the total orders.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CEDFC-C0C0-443C-8AD8-F57E728B5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96" y="2057412"/>
            <a:ext cx="10849671" cy="413881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769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C0E2-A2EB-4535-8002-7DFB2D5B2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308" y="301610"/>
            <a:ext cx="10941805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 The product categories which are ordered more than 5 times to be identified.</a:t>
            </a:r>
            <a:endParaRPr lang="en-US" sz="2200" b="1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</a:t>
            </a:r>
            <a:r>
              <a:rPr lang="en-US" sz="2200" dirty="0">
                <a:solidFill>
                  <a:schemeClr val="tx1"/>
                </a:solidFill>
              </a:rPr>
              <a:t>oys category is the most ordered category with a total of 74,929 orders.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Health_beauty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bed_bath_table</a:t>
            </a:r>
            <a:r>
              <a:rPr lang="en-US" sz="2200" dirty="0">
                <a:solidFill>
                  <a:schemeClr val="tx1"/>
                </a:solidFill>
              </a:rPr>
              <a:t> and </a:t>
            </a:r>
            <a:r>
              <a:rPr lang="en-US" sz="2200" dirty="0" err="1">
                <a:solidFill>
                  <a:schemeClr val="tx1"/>
                </a:solidFill>
              </a:rPr>
              <a:t>sports_leisure</a:t>
            </a:r>
            <a:r>
              <a:rPr lang="en-US" sz="2200" dirty="0">
                <a:solidFill>
                  <a:schemeClr val="tx1"/>
                </a:solidFill>
              </a:rPr>
              <a:t> are the next most ordered category. </a:t>
            </a:r>
            <a:endParaRPr lang="en-IN" sz="2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658B4-2BA2-4B9F-A94E-7D7C012C6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8"/>
          <a:stretch/>
        </p:blipFill>
        <p:spPr>
          <a:xfrm>
            <a:off x="796308" y="1951506"/>
            <a:ext cx="10752962" cy="41787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766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3A4A-2A18-424B-BFAB-D307CFF9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20" y="188843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n-lt"/>
              </a:rPr>
              <a:t>Market Basket Analysis</a:t>
            </a: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CABB-FC69-4F6F-A48C-61618BACC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1" y="1970020"/>
            <a:ext cx="2657975" cy="4235469"/>
          </a:xfrm>
        </p:spPr>
        <p:txBody>
          <a:bodyPr/>
          <a:lstStyle/>
          <a:p>
            <a:pPr algn="l">
              <a:buClr>
                <a:schemeClr val="tx1"/>
              </a:buClr>
              <a:buSzPct val="103000"/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1F2328"/>
                </a:solidFill>
                <a:effectLst/>
              </a:rPr>
              <a:t>Market basket analysis is performed to identify the frequently ordered category association.</a:t>
            </a:r>
          </a:p>
          <a:p>
            <a:pPr algn="l">
              <a:buClr>
                <a:schemeClr val="tx1"/>
              </a:buClr>
              <a:buSzPct val="103000"/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1F2328"/>
                </a:solidFill>
                <a:effectLst/>
              </a:rPr>
              <a:t>Toys are often purchased with various other categories as shown in this Market Basket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93841-F19C-4663-8F49-653880818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" b="22128"/>
          <a:stretch/>
        </p:blipFill>
        <p:spPr>
          <a:xfrm>
            <a:off x="4110361" y="1970021"/>
            <a:ext cx="7045319" cy="423546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238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1690-974F-DCC8-3119-14ACB405B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559" y="358094"/>
            <a:ext cx="10058400" cy="4023360"/>
          </a:xfrm>
        </p:spPr>
        <p:txBody>
          <a:bodyPr/>
          <a:lstStyle/>
          <a:p>
            <a:pPr>
              <a:buClr>
                <a:schemeClr val="tx1"/>
              </a:buClr>
              <a:buSzPct val="103000"/>
              <a:buFont typeface="Wingdings" panose="05000000000000000000" pitchFamily="2" charset="2"/>
              <a:buChar char="§"/>
            </a:pPr>
            <a:r>
              <a:rPr lang="en-IN" dirty="0"/>
              <a:t> Save it online so data connection remains and work with easily</a:t>
            </a:r>
          </a:p>
          <a:p>
            <a:pPr>
              <a:buClr>
                <a:schemeClr val="tx1"/>
              </a:buClr>
              <a:buSzPct val="103000"/>
              <a:buFont typeface="Wingdings" panose="05000000000000000000" pitchFamily="2" charset="2"/>
              <a:buChar char="§"/>
            </a:pPr>
            <a:r>
              <a:rPr lang="en-IN" dirty="0"/>
              <a:t> Download Dashboard file for submission</a:t>
            </a:r>
          </a:p>
          <a:p>
            <a:pPr>
              <a:buClr>
                <a:schemeClr val="tx1"/>
              </a:buClr>
              <a:buSzPct val="103000"/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Clr>
                <a:schemeClr val="tx1"/>
              </a:buClr>
              <a:buSzPct val="103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70B09B-7ACC-6C5B-3379-C76C3CA13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9" y="1462552"/>
            <a:ext cx="9825824" cy="5037353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468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6734-9921-43B5-B665-5268FD74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583" y="417445"/>
            <a:ext cx="10248664" cy="5337312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1F2328"/>
                </a:solidFill>
                <a:effectLst/>
              </a:rPr>
              <a:t>Inferences:</a:t>
            </a:r>
          </a:p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</a:rPr>
              <a:t> </a:t>
            </a:r>
            <a:r>
              <a:rPr lang="en-US" sz="2200" b="0" i="0" dirty="0">
                <a:solidFill>
                  <a:srgbClr val="1F2328"/>
                </a:solidFill>
                <a:effectLst/>
              </a:rPr>
              <a:t>The category ‘toys’ is the most ordered category as it is ordered 74929 times (76% of the total number of orders)</a:t>
            </a:r>
          </a:p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1F2328"/>
                </a:solidFill>
                <a:effectLst/>
              </a:rPr>
              <a:t> Apart from ‘toys’, the categories ‘health_beauty’,’bed_bath_table’,’</a:t>
            </a:r>
            <a:r>
              <a:rPr lang="en-US" sz="2200" b="0" i="0" dirty="0" err="1">
                <a:solidFill>
                  <a:srgbClr val="1F2328"/>
                </a:solidFill>
                <a:effectLst/>
              </a:rPr>
              <a:t>sports_leisure</a:t>
            </a:r>
            <a:r>
              <a:rPr lang="en-US" sz="2200" b="0" i="0" dirty="0">
                <a:solidFill>
                  <a:srgbClr val="1F2328"/>
                </a:solidFill>
                <a:effectLst/>
              </a:rPr>
              <a:t>’, ‘</a:t>
            </a:r>
            <a:r>
              <a:rPr lang="en-US" sz="2200" b="0" i="0" dirty="0" err="1">
                <a:solidFill>
                  <a:srgbClr val="1F2328"/>
                </a:solidFill>
                <a:effectLst/>
              </a:rPr>
              <a:t>computer_accessories</a:t>
            </a:r>
            <a:r>
              <a:rPr lang="en-US" sz="2200" b="0" i="0" dirty="0">
                <a:solidFill>
                  <a:srgbClr val="1F2328"/>
                </a:solidFill>
                <a:effectLst/>
              </a:rPr>
              <a:t>’ and ‘</a:t>
            </a:r>
            <a:r>
              <a:rPr lang="en-US" sz="2200" b="0" i="0" dirty="0" err="1">
                <a:solidFill>
                  <a:srgbClr val="1F2328"/>
                </a:solidFill>
                <a:effectLst/>
              </a:rPr>
              <a:t>furniture_decor</a:t>
            </a:r>
            <a:r>
              <a:rPr lang="en-US" sz="2200" b="0" i="0" dirty="0">
                <a:solidFill>
                  <a:srgbClr val="1F2328"/>
                </a:solidFill>
                <a:effectLst/>
              </a:rPr>
              <a:t>’ are the most frequently ordered </a:t>
            </a:r>
            <a:r>
              <a:rPr lang="en-US" sz="2200" b="0" i="0" dirty="0" err="1">
                <a:solidFill>
                  <a:srgbClr val="1F2328"/>
                </a:solidFill>
                <a:effectLst/>
              </a:rPr>
              <a:t>categories.The</a:t>
            </a:r>
            <a:r>
              <a:rPr lang="en-US" sz="2200" b="0" i="0" dirty="0">
                <a:solidFill>
                  <a:srgbClr val="1F2328"/>
                </a:solidFill>
                <a:effectLst/>
              </a:rPr>
              <a:t> above categories with ‘toys’ or/and with each other are most frequent in customers’ basket.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1F2328"/>
                </a:solidFill>
                <a:effectLst/>
              </a:rPr>
              <a:t> It is observed that despite of the high price, some products are frequently purchased by the customers.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Only the cases having order status as ‘delivered’ are considered.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We assumed that the data provided was achieving the desired revenue.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87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5DF6-A524-4BDD-9E0D-0A1F2647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16835"/>
            <a:ext cx="10058400" cy="4561352"/>
          </a:xfrm>
        </p:spPr>
        <p:txBody>
          <a:bodyPr/>
          <a:lstStyle/>
          <a:p>
            <a:pPr algn="l"/>
            <a:r>
              <a:rPr lang="en-US" sz="2800" b="1" i="0" dirty="0">
                <a:solidFill>
                  <a:srgbClr val="1F2328"/>
                </a:solidFill>
                <a:effectLst/>
              </a:rPr>
              <a:t>Recommendations:</a:t>
            </a:r>
          </a:p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</a:rPr>
              <a:t> </a:t>
            </a:r>
            <a:r>
              <a:rPr lang="en-US" sz="2200" b="0" i="0" dirty="0">
                <a:solidFill>
                  <a:srgbClr val="1F2328"/>
                </a:solidFill>
                <a:effectLst/>
              </a:rPr>
              <a:t>Target customers who have children to boost up sales as they are most likely to purchase ‘toys’ which is the most ordered category.</a:t>
            </a:r>
          </a:p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1F2328"/>
                </a:solidFill>
                <a:effectLst/>
              </a:rPr>
              <a:t> Offer Promo-codes or discounts on frequently ordered category associations and the most ordered products to attract more customers.</a:t>
            </a:r>
          </a:p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1F2328"/>
                </a:solidFill>
                <a:effectLst/>
              </a:rPr>
              <a:t> Consider the ideal category depth to minimize the inventory cost by getting rid of the products which are seldom ordered and/or do not have a significant contribution to the total revenue under each product category.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54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body" idx="1"/>
          </p:nvPr>
        </p:nvSpPr>
        <p:spPr>
          <a:xfrm>
            <a:off x="337625" y="379828"/>
            <a:ext cx="11016175" cy="579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1" dirty="0">
                <a:ea typeface="Times New Roman"/>
                <a:cs typeface="Times New Roman"/>
                <a:sym typeface="Times New Roman"/>
              </a:rPr>
              <a:t>Content:</a:t>
            </a:r>
            <a:endParaRPr lang="en-US" b="1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200" dirty="0">
                <a:ea typeface="Times New Roman"/>
                <a:cs typeface="Times New Roman"/>
                <a:sym typeface="Times New Roman"/>
              </a:rPr>
              <a:t>Background on project </a:t>
            </a:r>
            <a:endParaRPr lang="en-US" sz="2200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200" dirty="0">
                <a:ea typeface="Times New Roman"/>
                <a:cs typeface="Times New Roman"/>
                <a:sym typeface="Times New Roman"/>
              </a:rPr>
              <a:t>Objectives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200" dirty="0">
                <a:ea typeface="Times New Roman"/>
                <a:cs typeface="Times New Roman"/>
                <a:sym typeface="Times New Roman"/>
              </a:rPr>
              <a:t>Task-1: Preparation of Data </a:t>
            </a:r>
            <a:endParaRPr sz="2200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200" dirty="0">
                <a:ea typeface="Times New Roman"/>
                <a:cs typeface="Times New Roman"/>
                <a:sym typeface="Times New Roman"/>
              </a:rPr>
              <a:t>Task-2:Creation of Tableau Dashboard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200" dirty="0">
                <a:ea typeface="Times New Roman"/>
                <a:cs typeface="Times New Roman"/>
                <a:sym typeface="Times New Roman"/>
              </a:rPr>
              <a:t>Dashboard Snapshots and insights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200" dirty="0">
                <a:ea typeface="Times New Roman"/>
                <a:cs typeface="Times New Roman"/>
                <a:sym typeface="Times New Roman"/>
              </a:rPr>
              <a:t>Market Basket Analysis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200" dirty="0">
                <a:ea typeface="Times New Roman"/>
                <a:cs typeface="Times New Roman"/>
                <a:sym typeface="Times New Roman"/>
              </a:rPr>
              <a:t>Inferences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200" dirty="0">
                <a:ea typeface="Times New Roman"/>
                <a:cs typeface="Times New Roman"/>
                <a:sym typeface="Times New Roman"/>
              </a:rPr>
              <a:t>Recommendations </a:t>
            </a:r>
            <a:endParaRPr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3A1F-14A4-4B61-A691-89B4114F2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80" y="772837"/>
            <a:ext cx="11336889" cy="5995711"/>
          </a:xfrm>
        </p:spPr>
        <p:txBody>
          <a:bodyPr>
            <a:normAutofit/>
          </a:bodyPr>
          <a:lstStyle/>
          <a:p>
            <a:r>
              <a:rPr lang="en-US" sz="2800" b="1" dirty="0"/>
              <a:t>BACKGROUND:</a:t>
            </a:r>
          </a:p>
          <a:p>
            <a:pPr marL="0" indent="0">
              <a:buNone/>
            </a:pPr>
            <a:r>
              <a:rPr lang="en-US" sz="2200" dirty="0" err="1"/>
              <a:t>OList</a:t>
            </a:r>
            <a:r>
              <a:rPr lang="en-US" sz="2200" dirty="0"/>
              <a:t> is an e-commerce company that has faced some losses recently and they want to manage their inventory very well so as to reduce any unnecessary costs that they might be bearing.</a:t>
            </a:r>
          </a:p>
          <a:p>
            <a:pPr>
              <a:buClr>
                <a:schemeClr val="tx1"/>
              </a:buClr>
              <a:buSzPct val="104000"/>
              <a:buFont typeface="Wingdings" panose="05000000000000000000" pitchFamily="2" charset="2"/>
              <a:buChar char="§"/>
            </a:pPr>
            <a:r>
              <a:rPr lang="en-US" sz="2200" dirty="0"/>
              <a:t> need to manage the inventory cost of this e-commerce company. </a:t>
            </a:r>
          </a:p>
          <a:p>
            <a:pPr>
              <a:buClr>
                <a:schemeClr val="tx1"/>
              </a:buClr>
              <a:buSzPct val="104000"/>
              <a:buFont typeface="Wingdings" panose="05000000000000000000" pitchFamily="2" charset="2"/>
              <a:buChar char="§"/>
            </a:pPr>
            <a:r>
              <a:rPr lang="en-US" sz="2200" dirty="0"/>
              <a:t> need to identify top products that contribute to the revenue and also use market basket                to </a:t>
            </a:r>
            <a:r>
              <a:rPr lang="en-US" sz="2200" dirty="0" err="1"/>
              <a:t>analyse</a:t>
            </a:r>
            <a:r>
              <a:rPr lang="en-US" sz="2200" dirty="0"/>
              <a:t> the purchase </a:t>
            </a:r>
            <a:r>
              <a:rPr lang="en-US" sz="2200" dirty="0" err="1"/>
              <a:t>behaviour</a:t>
            </a:r>
            <a:r>
              <a:rPr lang="en-US" sz="2200" dirty="0"/>
              <a:t> of individual customers to estimate with relative   certainty</a:t>
            </a:r>
          </a:p>
          <a:p>
            <a:pPr>
              <a:buClr>
                <a:schemeClr val="tx1"/>
              </a:buClr>
              <a:buSzPct val="104000"/>
              <a:buFont typeface="Wingdings" panose="05000000000000000000" pitchFamily="2" charset="2"/>
              <a:buChar char="§"/>
            </a:pPr>
            <a:r>
              <a:rPr lang="en-US" sz="2200" dirty="0"/>
              <a:t> What items are more likely to be purchased individually or in combination with some   other products.</a:t>
            </a:r>
          </a:p>
          <a:p>
            <a:pPr>
              <a:buClr>
                <a:schemeClr val="tx1"/>
              </a:buClr>
              <a:buSzPct val="104000"/>
              <a:buFont typeface="Wingdings" panose="05000000000000000000" pitchFamily="2" charset="2"/>
              <a:buChar char="§"/>
            </a:pPr>
            <a:r>
              <a:rPr lang="en-US" sz="2200" dirty="0"/>
              <a:t> need to help </a:t>
            </a:r>
            <a:r>
              <a:rPr lang="en-US" sz="2200" dirty="0" err="1"/>
              <a:t>OList</a:t>
            </a:r>
            <a:r>
              <a:rPr lang="en-US" sz="2200" dirty="0"/>
              <a:t> to identify the product categories which they can get rid of without significantly impacting business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15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005C-562C-4368-AB93-F0125EE0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98" y="218661"/>
            <a:ext cx="11522420" cy="6450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OBJECTIVES:</a:t>
            </a:r>
          </a:p>
          <a:p>
            <a:pPr marL="0" indent="0">
              <a:buNone/>
            </a:pPr>
            <a:r>
              <a:rPr lang="en-US" sz="2400" b="1" dirty="0"/>
              <a:t>TASK-1 PYTHON NOTEBOOK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200" dirty="0"/>
              <a:t>Missing values are correctly identified and treated accordingly, i.e., no missing value is present in the dataset.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 Duplicates are correctly identified and removed from the dataset, i.e., no duplicates are present in the dataset.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 The records are filtered to include only orders with order status as ‘delivered’.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 The required tables are identified and joined in the correct way during data import.</a:t>
            </a:r>
            <a:endParaRPr lang="en-US" dirty="0"/>
          </a:p>
          <a:p>
            <a:pPr marL="0" indent="0">
              <a:buClr>
                <a:schemeClr val="tx1"/>
              </a:buClr>
              <a:buNone/>
            </a:pPr>
            <a:r>
              <a:rPr lang="en-US" sz="2400" b="1" dirty="0"/>
              <a:t>TASK-2 TABLEAU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200" dirty="0"/>
              <a:t>The top 20 ordered products by quantity are identified and visualized.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 The percentage running totals by revenue and number of orders to be depicted correctly for each product.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 The product categories which are ordered more than 5 times to be identified.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 Combinations of product categories which are frequently ordered together are identified and </a:t>
            </a:r>
            <a:r>
              <a:rPr lang="en-US" sz="2200" dirty="0" err="1"/>
              <a:t>visualised</a:t>
            </a:r>
            <a:r>
              <a:rPr lang="en-US" sz="2200" dirty="0"/>
              <a:t> appropriately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2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3EAD-5152-4CED-B909-81CF29FC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43" y="437322"/>
            <a:ext cx="10968823" cy="5497727"/>
          </a:xfrm>
        </p:spPr>
        <p:txBody>
          <a:bodyPr/>
          <a:lstStyle/>
          <a:p>
            <a:pPr marL="0" indent="0">
              <a:buClr>
                <a:schemeClr val="tx1"/>
              </a:buClr>
              <a:buSzPct val="106000"/>
              <a:buNone/>
            </a:pPr>
            <a:r>
              <a:rPr lang="en-US" sz="2400" b="1" dirty="0">
                <a:solidFill>
                  <a:schemeClr val="tx1"/>
                </a:solidFill>
              </a:rPr>
              <a:t>TASK-1 PREPARING DATA USING PYTHON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Read Data for each sheet provided in Excel sheet </a:t>
            </a:r>
            <a:r>
              <a:rPr lang="en-US" sz="2200" dirty="0" err="1">
                <a:solidFill>
                  <a:schemeClr val="tx1"/>
                </a:solidFill>
              </a:rPr>
              <a:t>Retail_dataset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Check Null values for each sheet provided in Excel sheet </a:t>
            </a:r>
            <a:r>
              <a:rPr lang="en-US" sz="2200" dirty="0" err="1">
                <a:solidFill>
                  <a:schemeClr val="tx1"/>
                </a:solidFill>
              </a:rPr>
              <a:t>Retail_dataset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651AB77-91A6-BAF1-3774-871D4F871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57" y="1873940"/>
            <a:ext cx="10058400" cy="1712843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A3ED5D-7F04-5C0F-9AD5-EAA66C134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57" y="3751214"/>
            <a:ext cx="10058400" cy="2019404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076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3EAD-5152-4CED-B909-81CF29FC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43" y="437322"/>
            <a:ext cx="10968823" cy="5497727"/>
          </a:xfrm>
        </p:spPr>
        <p:txBody>
          <a:bodyPr/>
          <a:lstStyle/>
          <a:p>
            <a:pPr marL="0" indent="0">
              <a:buClr>
                <a:schemeClr val="tx1"/>
              </a:buClr>
              <a:buSzPct val="106000"/>
              <a:buNone/>
            </a:pPr>
            <a:r>
              <a:rPr lang="en-US" sz="2400" b="1" dirty="0">
                <a:solidFill>
                  <a:schemeClr val="tx1"/>
                </a:solidFill>
              </a:rPr>
              <a:t>TASK-1 PREPARING DATA CONTD….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200" dirty="0"/>
              <a:t>Now we will export the cleaned dataset to start our analysis on Tableau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 new dataset consisting of order id and product category name was created for Market Basket Analysis.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6BE941D1-2985-DBD8-F56B-639F79068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58" y="2239159"/>
            <a:ext cx="10723991" cy="369589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01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3EAD-5152-4CED-B909-81CF29FC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43" y="437322"/>
            <a:ext cx="10968823" cy="5497727"/>
          </a:xfrm>
        </p:spPr>
        <p:txBody>
          <a:bodyPr/>
          <a:lstStyle/>
          <a:p>
            <a:pPr marL="0" indent="0">
              <a:buClr>
                <a:schemeClr val="tx1"/>
              </a:buClr>
              <a:buSzPct val="106000"/>
              <a:buNone/>
            </a:pPr>
            <a:r>
              <a:rPr lang="en-US" sz="2400" b="1" dirty="0">
                <a:solidFill>
                  <a:schemeClr val="tx1"/>
                </a:solidFill>
              </a:rPr>
              <a:t>TASK-2 PREPARING TABLEAU DASHBOARD</a:t>
            </a:r>
          </a:p>
          <a:p>
            <a:pPr>
              <a:buClr>
                <a:schemeClr val="tx1"/>
              </a:buClr>
              <a:buSzPct val="106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Form the connection between tables through clean retail dataset and marketing basket excel sheet details extracted using python notebook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7EE06-0E22-7C36-EB53-F109197DE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31523"/>
            <a:ext cx="10631459" cy="274621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3B9387-F5E4-B1C8-49E0-2C6D827BE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746698"/>
            <a:ext cx="10631460" cy="2013991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258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3EAD-5152-4CED-B909-81CF29FC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76" y="399100"/>
            <a:ext cx="10183632" cy="1946534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200" b="1" dirty="0"/>
              <a:t>The top 20 ordered products by quantity are identified and visualized.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The highest ordered product is from the Toys category and has been ordered 467 times.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From Dashboard we can infer that Toys are ordered more under top 20 as green highlights more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45E018-A5E4-D75B-6E28-369F04E0E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28" y="2425147"/>
            <a:ext cx="10183632" cy="393435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818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046B2-5E8D-443B-8C86-0FEEB20C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591" y="156095"/>
            <a:ext cx="4562796" cy="40233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The highest revenue generation is 63, 885 which belongs to the Toys Category.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23C59-ECBA-47EF-95F0-F94D94CAE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 t="332"/>
          <a:stretch/>
        </p:blipFill>
        <p:spPr>
          <a:xfrm>
            <a:off x="214613" y="156095"/>
            <a:ext cx="7199978" cy="36158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E25178-E779-A306-5200-FF635DACE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09"/>
          <a:stretch/>
        </p:blipFill>
        <p:spPr>
          <a:xfrm>
            <a:off x="4890051" y="3831556"/>
            <a:ext cx="7301949" cy="30264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882342-C14E-C162-7573-D843AEB802B3}"/>
              </a:ext>
            </a:extLst>
          </p:cNvPr>
          <p:cNvSpPr txBox="1"/>
          <p:nvPr/>
        </p:nvSpPr>
        <p:spPr>
          <a:xfrm>
            <a:off x="407505" y="4179455"/>
            <a:ext cx="4055165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The Percentage of Total Running Revenue and Quantity Ordered has been broken down by Product 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728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11315</TotalTime>
  <Words>901</Words>
  <Application>Microsoft Office PowerPoint</Application>
  <PresentationFormat>Widescreen</PresentationFormat>
  <Paragraphs>67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Wingdings</vt:lpstr>
      <vt:lpstr>Retrospect</vt:lpstr>
      <vt:lpstr>Marketing and Retail Analytics: 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 Basket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Crysl Lobo</dc:creator>
  <cp:lastModifiedBy>Mohammed Zakir</cp:lastModifiedBy>
  <cp:revision>49</cp:revision>
  <dcterms:created xsi:type="dcterms:W3CDTF">2022-11-03T17:13:19Z</dcterms:created>
  <dcterms:modified xsi:type="dcterms:W3CDTF">2023-11-21T14:52:02Z</dcterms:modified>
</cp:coreProperties>
</file>