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0" roundtripDataSignature="AMtx7mhJv8Pk8sgGUuf1XaDUHpwTu8nRv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46DAB69-715C-4655-8B8E-A6B69C968D55}">
  <a:tblStyle styleId="{646DAB69-715C-4655-8B8E-A6B69C968D55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tcBdr/>
        <a:fill>
          <a:solidFill>
            <a:srgbClr val="CDD4E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DD4E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A3B58C91-991E-4BA1-B2F4-874F4C9A26A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2" d="100"/>
          <a:sy n="62" d="100"/>
        </p:scale>
        <p:origin x="8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30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f4bc7989a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f4bc7989a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" name="Google Shape;14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3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4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4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3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7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7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" name="Google Shape;35;p28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9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9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42" name="Google Shape;42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0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0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8" name="Google Shape;48;p30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30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30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31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31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32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32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2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9F70277-CB99-3CC2-7085-41063A9B58A7}"/>
              </a:ext>
            </a:extLst>
          </p:cNvPr>
          <p:cNvSpPr/>
          <p:nvPr/>
        </p:nvSpPr>
        <p:spPr>
          <a:xfrm>
            <a:off x="1068745" y="768665"/>
            <a:ext cx="9725739" cy="92333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chemeClr val="accent6"/>
                </a:solidFill>
              </a:rPr>
              <a:t>ServiceNow FSM capabilities</a:t>
            </a:r>
            <a:endParaRPr lang="en-US" sz="5400" b="1" cap="none" spc="0" dirty="0">
              <a:ln w="12700" cmpd="sng">
                <a:solidFill>
                  <a:schemeClr val="accent4"/>
                </a:solidFill>
                <a:prstDash val="solid"/>
              </a:ln>
              <a:solidFill>
                <a:schemeClr val="accent6"/>
              </a:solidFill>
              <a:effectLst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C88D7D-850A-4A06-DF17-CEB8E3804309}"/>
              </a:ext>
            </a:extLst>
          </p:cNvPr>
          <p:cNvSpPr txBox="1"/>
          <p:nvPr/>
        </p:nvSpPr>
        <p:spPr>
          <a:xfrm>
            <a:off x="8164299" y="1977775"/>
            <a:ext cx="34829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By– Mohamed Zakir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4853" y="184902"/>
            <a:ext cx="11552418" cy="198867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49" name="Google Shape;149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32732" y="4032354"/>
            <a:ext cx="5888186" cy="2768763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50" name="Google Shape;150;p9"/>
          <p:cNvSpPr/>
          <p:nvPr/>
        </p:nvSpPr>
        <p:spPr>
          <a:xfrm>
            <a:off x="119922" y="2367114"/>
            <a:ext cx="11657349" cy="133207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Field agent rejects task assigned by Selecting Reject button (</a:t>
            </a:r>
            <a:r>
              <a:rPr lang="en-US" sz="2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Pic-1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), Then Reject Task dialog box appears asking Reason and Details to reject WO task (shown below)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2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Pic-2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shows Dialog Box that appears upon click  of Reject Button(</a:t>
            </a:r>
            <a:r>
              <a:rPr lang="en-US" sz="2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Pic-1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2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Pic-3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shows OOB options that can be selected as Reason to reject Task</a:t>
            </a:r>
            <a:endParaRPr/>
          </a:p>
        </p:txBody>
      </p:sp>
      <p:pic>
        <p:nvPicPr>
          <p:cNvPr id="151" name="Google Shape;151;p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142137" y="4047344"/>
            <a:ext cx="4425273" cy="2768763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52" name="Google Shape;152;p9"/>
          <p:cNvSpPr/>
          <p:nvPr/>
        </p:nvSpPr>
        <p:spPr>
          <a:xfrm>
            <a:off x="8438556" y="4032354"/>
            <a:ext cx="704538" cy="512296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153" name="Google Shape;153;p9"/>
          <p:cNvSpPr/>
          <p:nvPr/>
        </p:nvSpPr>
        <p:spPr>
          <a:xfrm>
            <a:off x="1253951" y="4047344"/>
            <a:ext cx="704538" cy="512296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154" name="Google Shape;154;p9"/>
          <p:cNvSpPr/>
          <p:nvPr/>
        </p:nvSpPr>
        <p:spPr>
          <a:xfrm>
            <a:off x="2213323" y="304825"/>
            <a:ext cx="704538" cy="512296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5816184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10"/>
          <p:cNvSpPr/>
          <p:nvPr/>
        </p:nvSpPr>
        <p:spPr>
          <a:xfrm>
            <a:off x="548390" y="5943600"/>
            <a:ext cx="11095219" cy="65207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When Task is accepted by Field agent, Field Agent has option to Start travel, Start Work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7865" y="4212236"/>
            <a:ext cx="10866915" cy="264861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66" name="Google Shape;166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0931" y="239746"/>
            <a:ext cx="11851219" cy="1843887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67" name="Google Shape;167;p11"/>
          <p:cNvSpPr/>
          <p:nvPr/>
        </p:nvSpPr>
        <p:spPr>
          <a:xfrm>
            <a:off x="207865" y="2383437"/>
            <a:ext cx="11657349" cy="1666753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Field agent clicks </a:t>
            </a:r>
            <a:r>
              <a:rPr lang="en-US" sz="2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Start Travel button (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Pic-1), the time Field agent started travelling is captured in </a:t>
            </a:r>
            <a:r>
              <a:rPr lang="en-US" sz="2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Actual travel start 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attribute of WO task form</a:t>
            </a:r>
            <a:r>
              <a:rPr lang="en-US" sz="2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Pic-2</a:t>
            </a:r>
            <a:r>
              <a:rPr lang="en-US" sz="2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).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Field agent clicks </a:t>
            </a:r>
            <a:r>
              <a:rPr lang="en-US" sz="2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Start Work button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the time Field agent started working is captured in </a:t>
            </a:r>
            <a:r>
              <a:rPr lang="en-US" sz="2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Actual work start 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attribute of WO task form</a:t>
            </a:r>
            <a:r>
              <a:rPr lang="en-US" sz="2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Pic-2</a:t>
            </a:r>
            <a:r>
              <a:rPr lang="en-US" sz="2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11"/>
          <p:cNvSpPr/>
          <p:nvPr/>
        </p:nvSpPr>
        <p:spPr>
          <a:xfrm>
            <a:off x="2043095" y="247123"/>
            <a:ext cx="704538" cy="512296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169" name="Google Shape;169;p11"/>
          <p:cNvSpPr/>
          <p:nvPr/>
        </p:nvSpPr>
        <p:spPr>
          <a:xfrm>
            <a:off x="2507905" y="4212236"/>
            <a:ext cx="704538" cy="512296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1"/>
            <a:ext cx="12192000" cy="5943601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12"/>
          <p:cNvSpPr/>
          <p:nvPr/>
        </p:nvSpPr>
        <p:spPr>
          <a:xfrm>
            <a:off x="548390" y="5943600"/>
            <a:ext cx="11095219" cy="65207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After finishing task, field agent can select close complete/close Incomplete option.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Close Complete/Close Incomplete button actions are detailed out in next slides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Google Shape;180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684" y="232739"/>
            <a:ext cx="11651585" cy="1581072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81" name="Google Shape;181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0684" y="4107306"/>
            <a:ext cx="11816477" cy="2517956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82" name="Google Shape;182;p13"/>
          <p:cNvSpPr/>
          <p:nvPr/>
        </p:nvSpPr>
        <p:spPr>
          <a:xfrm>
            <a:off x="130684" y="2579337"/>
            <a:ext cx="11657349" cy="114095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Field agent clicks </a:t>
            </a:r>
            <a:r>
              <a:rPr lang="en-US" sz="2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Close Complete button </a:t>
            </a: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(PIC-1), Field agent </a:t>
            </a:r>
            <a:r>
              <a:rPr lang="en-US" sz="2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must</a:t>
            </a: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provide summary of work done in work notes.</a:t>
            </a:r>
            <a:endParaRPr sz="22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After Close Complete button is clicked, The time Field agent completed his work is captured in </a:t>
            </a:r>
            <a:r>
              <a:rPr lang="en-US" sz="2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Actual Work end </a:t>
            </a: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attribute</a:t>
            </a:r>
            <a:r>
              <a:rPr lang="en-US" sz="2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(Pic-2).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Actual Travel Duration: Calculated by System (</a:t>
            </a:r>
            <a:r>
              <a:rPr lang="en-US" sz="2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Actual work start-Actual travel start</a:t>
            </a: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Actual Work Duration: Calculated by System (</a:t>
            </a:r>
            <a:r>
              <a:rPr lang="en-US" sz="2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Actual work end-Actual work start</a:t>
            </a: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3" name="Google Shape;183;p13"/>
          <p:cNvSpPr/>
          <p:nvPr/>
        </p:nvSpPr>
        <p:spPr>
          <a:xfrm>
            <a:off x="2023223" y="232738"/>
            <a:ext cx="704538" cy="512296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184" name="Google Shape;184;p13"/>
          <p:cNvSpPr/>
          <p:nvPr/>
        </p:nvSpPr>
        <p:spPr>
          <a:xfrm>
            <a:off x="2727761" y="4107306"/>
            <a:ext cx="704538" cy="512296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280" y="299283"/>
            <a:ext cx="12069440" cy="1229714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90" name="Google Shape;190;p14"/>
          <p:cNvSpPr txBox="1"/>
          <p:nvPr/>
        </p:nvSpPr>
        <p:spPr>
          <a:xfrm>
            <a:off x="188934" y="1910732"/>
            <a:ext cx="11668286" cy="2123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Field agent clicks </a:t>
            </a:r>
            <a:r>
              <a:rPr lang="en-US" sz="2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Close Incomplete button </a:t>
            </a: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(PIC-1), Dialog Box appears(Pic-2)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</a:t>
            </a:r>
            <a:r>
              <a:rPr lang="en-US" sz="2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Create a follow on task?(</a:t>
            </a: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Pic-2</a:t>
            </a:r>
            <a:r>
              <a:rPr lang="en-US" sz="2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</a:t>
            </a: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selected </a:t>
            </a:r>
            <a:r>
              <a:rPr lang="en-US" sz="2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Yes</a:t>
            </a: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then </a:t>
            </a:r>
            <a:r>
              <a:rPr lang="en-US" sz="2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NEW WO task</a:t>
            </a: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will be created and current Wo task will be closed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</a:t>
            </a:r>
            <a:r>
              <a:rPr lang="en-US" sz="2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Create a follow on task?(</a:t>
            </a: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Pic-2</a:t>
            </a:r>
            <a:r>
              <a:rPr lang="en-US" sz="2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selected </a:t>
            </a:r>
            <a:r>
              <a:rPr lang="en-US" sz="2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</a:t>
            </a: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then current Wo task will be closed</a:t>
            </a:r>
            <a:endParaRPr/>
          </a:p>
          <a:p>
            <a:pPr marL="342900" marR="0" lvl="0" indent="-203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203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endParaRPr sz="22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1" name="Google Shape;191;p14"/>
          <p:cNvSpPr/>
          <p:nvPr/>
        </p:nvSpPr>
        <p:spPr>
          <a:xfrm>
            <a:off x="2158134" y="371343"/>
            <a:ext cx="704538" cy="512296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pic>
        <p:nvPicPr>
          <p:cNvPr id="192" name="Google Shape;192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34780" y="3672590"/>
            <a:ext cx="8779240" cy="3185410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14"/>
          <p:cNvSpPr/>
          <p:nvPr/>
        </p:nvSpPr>
        <p:spPr>
          <a:xfrm>
            <a:off x="2158134" y="3672590"/>
            <a:ext cx="704538" cy="512296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5"/>
          <p:cNvSpPr txBox="1"/>
          <p:nvPr/>
        </p:nvSpPr>
        <p:spPr>
          <a:xfrm>
            <a:off x="124293" y="119521"/>
            <a:ext cx="11643610" cy="29546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>
                <a:solidFill>
                  <a:srgbClr val="161B1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Service Management Incidentals </a:t>
            </a:r>
            <a:r>
              <a:rPr lang="en-US" sz="2400" i="0">
                <a:solidFill>
                  <a:srgbClr val="161B1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(Optional OOB functionality)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i="0">
                <a:solidFill>
                  <a:srgbClr val="161B1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Record incidental expenses associated with your business travel through the Field Service application to execute work order tasks.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i="0">
                <a:solidFill>
                  <a:srgbClr val="161B1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Procedure</a:t>
            </a:r>
            <a:endParaRPr/>
          </a:p>
          <a:p>
            <a:pPr marL="0" marR="0" lvl="0" indent="-127000" algn="l" rtl="0">
              <a:spcBef>
                <a:spcPts val="0"/>
              </a:spcBef>
              <a:spcAft>
                <a:spcPts val="0"/>
              </a:spcAft>
              <a:buClr>
                <a:srgbClr val="161B1C"/>
              </a:buClr>
              <a:buSzPts val="2000"/>
              <a:buFont typeface="Calibri"/>
              <a:buAutoNum type="arabicPeriod"/>
            </a:pPr>
            <a:r>
              <a:rPr lang="en-US" sz="2000" i="0">
                <a:solidFill>
                  <a:srgbClr val="161B1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Navigate to Field Service &gt; Work Order &gt; All Work Order Tasks.(</a:t>
            </a:r>
            <a:r>
              <a:rPr lang="en-US" sz="2000" b="1" i="0">
                <a:solidFill>
                  <a:srgbClr val="161B1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Pic-1</a:t>
            </a:r>
            <a:r>
              <a:rPr lang="en-US" sz="2000" i="0">
                <a:solidFill>
                  <a:srgbClr val="161B1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/>
          </a:p>
          <a:p>
            <a:pPr marL="0" marR="0" lvl="0" indent="-127000" algn="l" rtl="0">
              <a:spcBef>
                <a:spcPts val="0"/>
              </a:spcBef>
              <a:spcAft>
                <a:spcPts val="0"/>
              </a:spcAft>
              <a:buClr>
                <a:srgbClr val="161B1C"/>
              </a:buClr>
              <a:buSzPts val="2000"/>
              <a:buFont typeface="Calibri"/>
              <a:buAutoNum type="arabicPeriod"/>
            </a:pPr>
            <a:r>
              <a:rPr lang="en-US" sz="2000" i="0">
                <a:solidFill>
                  <a:srgbClr val="161B1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Open a work order task for which you want to log incidentals.</a:t>
            </a:r>
            <a:endParaRPr/>
          </a:p>
          <a:p>
            <a:pPr marL="0" marR="0" lvl="0" indent="-127000" algn="l" rtl="0">
              <a:spcBef>
                <a:spcPts val="0"/>
              </a:spcBef>
              <a:spcAft>
                <a:spcPts val="0"/>
              </a:spcAft>
              <a:buClr>
                <a:srgbClr val="161B1C"/>
              </a:buClr>
              <a:buSzPts val="2000"/>
              <a:buFont typeface="Calibri"/>
              <a:buAutoNum type="arabicPeriod"/>
            </a:pPr>
            <a:r>
              <a:rPr lang="en-US" sz="2000" i="0">
                <a:solidFill>
                  <a:srgbClr val="161B1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the Service Management Incidentals related list, click New. (</a:t>
            </a:r>
            <a:r>
              <a:rPr lang="en-US" sz="2000" b="1" i="0">
                <a:solidFill>
                  <a:srgbClr val="161B1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Pic-2</a:t>
            </a:r>
            <a:r>
              <a:rPr lang="en-US" sz="2000" i="0">
                <a:solidFill>
                  <a:srgbClr val="161B1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/>
          </a:p>
          <a:p>
            <a:pPr marL="0" marR="0" lvl="0" indent="-127000" algn="l" rtl="0">
              <a:spcBef>
                <a:spcPts val="0"/>
              </a:spcBef>
              <a:spcAft>
                <a:spcPts val="0"/>
              </a:spcAft>
              <a:buClr>
                <a:srgbClr val="161B1C"/>
              </a:buClr>
              <a:buSzPts val="2000"/>
              <a:buFont typeface="Calibri"/>
              <a:buAutoNum type="arabicPeriod"/>
            </a:pPr>
            <a:r>
              <a:rPr lang="en-US" sz="2000" i="0">
                <a:solidFill>
                  <a:srgbClr val="161B1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Fill in the fields (</a:t>
            </a:r>
            <a:r>
              <a:rPr lang="en-US" sz="2000" b="1" i="0">
                <a:solidFill>
                  <a:srgbClr val="161B1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Pic-2</a:t>
            </a:r>
            <a:r>
              <a:rPr lang="en-US" sz="2000" i="0">
                <a:solidFill>
                  <a:srgbClr val="161B1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99" name="Google Shape;199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4292" y="2717758"/>
            <a:ext cx="4462697" cy="402072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096000" y="2758190"/>
            <a:ext cx="6071016" cy="3983789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15"/>
          <p:cNvSpPr/>
          <p:nvPr/>
        </p:nvSpPr>
        <p:spPr>
          <a:xfrm>
            <a:off x="274195" y="2818028"/>
            <a:ext cx="704538" cy="512296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202" name="Google Shape;202;p15"/>
          <p:cNvSpPr/>
          <p:nvPr/>
        </p:nvSpPr>
        <p:spPr>
          <a:xfrm>
            <a:off x="8501921" y="2717758"/>
            <a:ext cx="704538" cy="512296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203" name="Google Shape;203;p15"/>
          <p:cNvSpPr/>
          <p:nvPr/>
        </p:nvSpPr>
        <p:spPr>
          <a:xfrm>
            <a:off x="4886793" y="4347148"/>
            <a:ext cx="974361" cy="584616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8" name="Google Shape;208;p16"/>
          <p:cNvGraphicFramePr/>
          <p:nvPr/>
        </p:nvGraphicFramePr>
        <p:xfrm>
          <a:off x="119921" y="1770743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{646DAB69-715C-4655-8B8E-A6B69C968D55}</a:tableStyleId>
              </a:tblPr>
              <a:tblGrid>
                <a:gridCol w="3261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2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17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10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804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b="1" u="none" strike="noStrike" cap="none">
                          <a:solidFill>
                            <a:srgbClr val="C00000"/>
                          </a:solidFill>
                        </a:rPr>
                        <a:t>Field on Incident Form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b="1">
                          <a:solidFill>
                            <a:srgbClr val="C00000"/>
                          </a:solidFill>
                        </a:rPr>
                        <a:t>Field Type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b="1">
                          <a:solidFill>
                            <a:srgbClr val="C00000"/>
                          </a:solidFill>
                        </a:rPr>
                        <a:t>Description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ts val="2200"/>
                        <a:buFont typeface="Calibri"/>
                        <a:buNone/>
                      </a:pPr>
                      <a:r>
                        <a:rPr lang="en-US" sz="2200" b="1">
                          <a:solidFill>
                            <a:srgbClr val="C00000"/>
                          </a:solidFill>
                        </a:rPr>
                        <a:t>Reference to another Table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200" b="1">
                        <a:solidFill>
                          <a:srgbClr val="C00000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92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Location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b="1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Reference Field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(Referencing to location table in ServiceNow)</a:t>
                      </a:r>
                      <a:endParaRPr/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Area where the work must be done. If not entered manually, the field is filled automatically based first on the </a:t>
                      </a:r>
                      <a:r>
                        <a:rPr lang="en-US" sz="1800" b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Affected CI</a:t>
                      </a: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field and then the location of </a:t>
                      </a:r>
                      <a:r>
                        <a:rPr lang="en-US" sz="1800" b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Caller</a:t>
                      </a: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125" marR="62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09" name="Google Shape;209;p16"/>
          <p:cNvSpPr/>
          <p:nvPr/>
        </p:nvSpPr>
        <p:spPr>
          <a:xfrm>
            <a:off x="333829" y="163810"/>
            <a:ext cx="11074400" cy="127725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Choice Field list 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a type of field that lets the user select from a pre-defined set of choices. It is identified by drop down arrow beside it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Reference field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stores a reference to a field on </a:t>
            </a: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another table 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ServiceNow. It’s identified by (magnifying glass icon) beside it</a:t>
            </a:r>
            <a:endParaRPr/>
          </a:p>
        </p:txBody>
      </p:sp>
      <p:pic>
        <p:nvPicPr>
          <p:cNvPr id="210" name="Google Shape;210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64452" y="759280"/>
            <a:ext cx="552527" cy="453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29993" y="2555294"/>
            <a:ext cx="4452079" cy="3965427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1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24852" y="3209894"/>
            <a:ext cx="3117954" cy="7325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7" name="Google Shape;217;p17"/>
          <p:cNvGraphicFramePr/>
          <p:nvPr/>
        </p:nvGraphicFramePr>
        <p:xfrm>
          <a:off x="174171" y="116114"/>
          <a:ext cx="11952850" cy="6659425"/>
        </p:xfrm>
        <a:graphic>
          <a:graphicData uri="http://schemas.openxmlformats.org/drawingml/2006/table">
            <a:tbl>
              <a:tblPr firstRow="1" bandRow="1">
                <a:noFill/>
                <a:tableStyleId>{646DAB69-715C-4655-8B8E-A6B69C968D55}</a:tableStyleId>
              </a:tblPr>
              <a:tblGrid>
                <a:gridCol w="3063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8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93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97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692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b="1">
                          <a:solidFill>
                            <a:srgbClr val="C00000"/>
                          </a:solidFill>
                        </a:rPr>
                        <a:t>Field on Incident Form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b="1">
                          <a:solidFill>
                            <a:srgbClr val="C00000"/>
                          </a:solidFill>
                        </a:rPr>
                        <a:t>Field Type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b="1">
                          <a:solidFill>
                            <a:srgbClr val="C00000"/>
                          </a:solidFill>
                        </a:rPr>
                        <a:t>Description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b="1">
                          <a:solidFill>
                            <a:srgbClr val="C00000"/>
                          </a:solidFill>
                        </a:rPr>
                        <a:t>Reference to another Table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71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Qualification Group</a:t>
                      </a:r>
                      <a:endParaRPr/>
                    </a:p>
                  </a:txBody>
                  <a:tcPr marL="62125" marR="62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Reference Field</a:t>
                      </a:r>
                      <a:r>
                        <a:rPr lang="en-US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(Referencing to </a:t>
                      </a:r>
                      <a:r>
                        <a:rPr lang="en-US" sz="20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Group table </a:t>
                      </a:r>
                      <a:r>
                        <a:rPr lang="en-US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 Snow. Will filter out groups with dispatch role associated to it)</a:t>
                      </a:r>
                      <a:endParaRPr/>
                    </a:p>
                  </a:txBody>
                  <a:tcPr marL="62125" marR="62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Group that can specify the technical details of the work order. The lookup list shows only the qualification groups associated with the selected Location</a:t>
                      </a:r>
                      <a:endParaRPr sz="2000" b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125" marR="62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130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Work Type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125" marR="62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Reference Field</a:t>
                      </a:r>
                      <a:r>
                        <a:rPr lang="en-US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(Referencing to </a:t>
                      </a:r>
                      <a:r>
                        <a:rPr lang="en-US" sz="20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Work Type table </a:t>
                      </a:r>
                      <a:r>
                        <a:rPr lang="en-US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 Snow)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125" marR="62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The type of work to be performed to complete the task</a:t>
                      </a:r>
                      <a:endParaRPr sz="2000" b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125" marR="62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18" name="Google Shape;218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20618" y="1034321"/>
            <a:ext cx="4597210" cy="248310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4171" y="1670481"/>
            <a:ext cx="3018733" cy="8146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1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420618" y="3784209"/>
            <a:ext cx="4597210" cy="295767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1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74172" y="4565873"/>
            <a:ext cx="3018734" cy="8146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6" name="Google Shape;226;p18"/>
          <p:cNvGraphicFramePr/>
          <p:nvPr/>
        </p:nvGraphicFramePr>
        <p:xfrm>
          <a:off x="203200" y="112485"/>
          <a:ext cx="11771075" cy="7116007"/>
        </p:xfrm>
        <a:graphic>
          <a:graphicData uri="http://schemas.openxmlformats.org/drawingml/2006/table">
            <a:tbl>
              <a:tblPr firstRow="1" bandRow="1">
                <a:noFill/>
                <a:tableStyleId>{646DAB69-715C-4655-8B8E-A6B69C968D55}</a:tableStyleId>
              </a:tblPr>
              <a:tblGrid>
                <a:gridCol w="3094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68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98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09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692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b="1">
                          <a:solidFill>
                            <a:srgbClr val="C00000"/>
                          </a:solidFill>
                        </a:rPr>
                        <a:t>Field on Incident Form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b="1">
                          <a:solidFill>
                            <a:srgbClr val="C00000"/>
                          </a:solidFill>
                        </a:rPr>
                        <a:t>Field Type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b="1">
                          <a:solidFill>
                            <a:srgbClr val="C00000"/>
                          </a:solidFill>
                        </a:rPr>
                        <a:t>Description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ts val="2200"/>
                        <a:buFont typeface="Calibri"/>
                        <a:buNone/>
                      </a:pPr>
                      <a:r>
                        <a:rPr lang="en-US" sz="2200" b="1">
                          <a:solidFill>
                            <a:srgbClr val="C00000"/>
                          </a:solidFill>
                        </a:rPr>
                        <a:t>Reference to another Table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200" b="1">
                        <a:solidFill>
                          <a:srgbClr val="C00000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99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Skills</a:t>
                      </a:r>
                      <a:endParaRPr/>
                    </a:p>
                  </a:txBody>
                  <a:tcPr marL="62125" marR="62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Reference Field</a:t>
                      </a:r>
                      <a:r>
                        <a:rPr lang="en-US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(Referencing to </a:t>
                      </a:r>
                      <a:r>
                        <a:rPr lang="en-US" sz="20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Skills table </a:t>
                      </a:r>
                      <a:r>
                        <a:rPr lang="en-US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 Snow)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125" marR="62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0" i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Abilities necessary to execute the task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125" marR="62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63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Dispatch Group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125" marR="62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Reference Field</a:t>
                      </a:r>
                      <a:r>
                        <a:rPr lang="en-US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(Referencing to </a:t>
                      </a:r>
                      <a:r>
                        <a:rPr lang="en-US" sz="20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Group table </a:t>
                      </a:r>
                      <a:r>
                        <a:rPr lang="en-US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 Snow. Will filter out groups with dispatch role associated to it)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125" marR="62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0" i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Group that can select an agent to complete the task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125" marR="62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27" name="Google Shape;227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55559" y="902862"/>
            <a:ext cx="4925112" cy="294960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955559" y="4052295"/>
            <a:ext cx="4834028" cy="26932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1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17714" y="4640825"/>
            <a:ext cx="2990181" cy="74064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1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11329" y="1350987"/>
            <a:ext cx="2886478" cy="25014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>
            <a:spLocks noGrp="1"/>
          </p:cNvSpPr>
          <p:nvPr>
            <p:ph type="body" idx="1"/>
          </p:nvPr>
        </p:nvSpPr>
        <p:spPr>
          <a:xfrm>
            <a:off x="337625" y="379828"/>
            <a:ext cx="11016175" cy="5797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buSzPts val="2800"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Creation of Work Order from Incident- (Slide 2) </a:t>
            </a:r>
            <a:endParaRPr dirty="0"/>
          </a:p>
          <a:p>
            <a:pPr indent="-457200">
              <a:buSzPts val="2800"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Work Order Form – (Slide 3)</a:t>
            </a:r>
            <a:endParaRPr dirty="0"/>
          </a:p>
          <a:p>
            <a:pPr indent="-457200">
              <a:buSzPts val="2800"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Work Order Journey (Slide 4)</a:t>
            </a:r>
            <a:endParaRPr dirty="0"/>
          </a:p>
          <a:p>
            <a:pPr indent="-457200">
              <a:buSzPts val="2800"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WO &amp; WO Task transition – (Slide 5-14)</a:t>
            </a:r>
            <a:endParaRPr dirty="0"/>
          </a:p>
          <a:p>
            <a:pPr indent="-457200">
              <a:buSzPts val="2800"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Service Management Incidentals – (Slide-15)</a:t>
            </a:r>
            <a:endParaRPr dirty="0"/>
          </a:p>
          <a:p>
            <a:pPr indent="-457200">
              <a:buSzPts val="2800"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OOB Values – (Slide 16-19)</a:t>
            </a:r>
            <a:endParaRPr dirty="0"/>
          </a:p>
          <a:p>
            <a:pPr indent="-457200">
              <a:buSzPts val="2800"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WO &amp; WO Task States – (Slide 20-21)</a:t>
            </a:r>
            <a:endParaRPr dirty="0"/>
          </a:p>
          <a:p>
            <a:pPr indent="-457200">
              <a:buSzPts val="2800"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Field Service Personas –(Slide 22)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5" name="Google Shape;235;p19"/>
          <p:cNvGraphicFramePr/>
          <p:nvPr/>
        </p:nvGraphicFramePr>
        <p:xfrm>
          <a:off x="174171" y="116114"/>
          <a:ext cx="11952875" cy="6659425"/>
        </p:xfrm>
        <a:graphic>
          <a:graphicData uri="http://schemas.openxmlformats.org/drawingml/2006/table">
            <a:tbl>
              <a:tblPr firstRow="1" bandRow="1">
                <a:noFill/>
                <a:tableStyleId>{646DAB69-715C-4655-8B8E-A6B69C968D55}</a:tableStyleId>
              </a:tblPr>
              <a:tblGrid>
                <a:gridCol w="2917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4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93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97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692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b="1">
                          <a:solidFill>
                            <a:srgbClr val="C00000"/>
                          </a:solidFill>
                        </a:rPr>
                        <a:t>Field on Incident Form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b="1">
                          <a:solidFill>
                            <a:srgbClr val="C00000"/>
                          </a:solidFill>
                        </a:rPr>
                        <a:t>Field Type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b="1">
                          <a:solidFill>
                            <a:srgbClr val="C00000"/>
                          </a:solidFill>
                        </a:rPr>
                        <a:t>Description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b="1">
                          <a:solidFill>
                            <a:srgbClr val="C00000"/>
                          </a:solidFill>
                        </a:rPr>
                        <a:t>Reference to another Table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71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Assignment Group</a:t>
                      </a:r>
                      <a:endParaRPr/>
                    </a:p>
                  </a:txBody>
                  <a:tcPr marL="62125" marR="62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Reference Field</a:t>
                      </a:r>
                      <a:r>
                        <a:rPr lang="en-US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(Referencing to </a:t>
                      </a:r>
                      <a:r>
                        <a:rPr lang="en-US" sz="20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Group table </a:t>
                      </a:r>
                      <a:r>
                        <a:rPr lang="en-US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 Snow)</a:t>
                      </a:r>
                      <a:endParaRPr/>
                    </a:p>
                  </a:txBody>
                  <a:tcPr marL="62125" marR="62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0" i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Group from which an individual should be selected to complete the task. </a:t>
                      </a:r>
                      <a:endParaRPr sz="2000" b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125" marR="62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130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Assigned To</a:t>
                      </a:r>
                      <a:endParaRPr/>
                    </a:p>
                  </a:txBody>
                  <a:tcPr marL="62125" marR="62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Reference Field</a:t>
                      </a:r>
                      <a:r>
                        <a:rPr lang="en-US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(Referencing to </a:t>
                      </a:r>
                      <a:r>
                        <a:rPr lang="en-US" sz="20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User table </a:t>
                      </a:r>
                      <a:r>
                        <a:rPr lang="en-US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 Snow)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125" marR="62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Select an individual agent who should complete the task, selected from the Assignment group</a:t>
                      </a:r>
                      <a:endParaRPr sz="2000" b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125" marR="62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36" name="Google Shape;236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5770" y="1565692"/>
            <a:ext cx="2756187" cy="814652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75771" y="4701676"/>
            <a:ext cx="2756185" cy="8146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1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420618" y="956005"/>
            <a:ext cx="4597209" cy="259666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1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420619" y="3822491"/>
            <a:ext cx="4597210" cy="28031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4" name="Google Shape;244;p20"/>
          <p:cNvGraphicFramePr/>
          <p:nvPr/>
        </p:nvGraphicFramePr>
        <p:xfrm>
          <a:off x="548807" y="439658"/>
          <a:ext cx="10837900" cy="6110050"/>
        </p:xfrm>
        <a:graphic>
          <a:graphicData uri="http://schemas.openxmlformats.org/drawingml/2006/table">
            <a:tbl>
              <a:tblPr>
                <a:noFill/>
                <a:tableStyleId>{A3B58C91-991E-4BA1-B2F4-874F4C9A26A5}</a:tableStyleId>
              </a:tblPr>
              <a:tblGrid>
                <a:gridCol w="43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37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83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rgbClr val="C00000"/>
                          </a:solidFill>
                        </a:rPr>
                        <a:t>Work order state</a:t>
                      </a:r>
                      <a:endParaRPr>
                        <a:solidFill>
                          <a:srgbClr val="C00000"/>
                        </a:solidFill>
                      </a:endParaRPr>
                    </a:p>
                  </a:txBody>
                  <a:tcPr marL="31125" marR="31125" marT="15575" marB="155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rgbClr val="C00000"/>
                          </a:solidFill>
                        </a:rPr>
                        <a:t>Description</a:t>
                      </a:r>
                      <a:endParaRPr>
                        <a:solidFill>
                          <a:srgbClr val="C00000"/>
                        </a:solidFill>
                      </a:endParaRPr>
                    </a:p>
                  </a:txBody>
                  <a:tcPr marL="31125" marR="31125" marT="15575" marB="155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1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Draft</a:t>
                      </a:r>
                      <a:endParaRPr/>
                    </a:p>
                  </a:txBody>
                  <a:tcPr marL="31125" marR="31125" marT="15575" marB="155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/>
                        <a:t>The initiator creates a work order and adds information to the work order form about the work to be done.</a:t>
                      </a:r>
                      <a:endParaRPr/>
                    </a:p>
                  </a:txBody>
                  <a:tcPr marL="31125" marR="31125" marT="15575" marB="155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49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Awaiting Qualification</a:t>
                      </a:r>
                      <a:endParaRPr/>
                    </a:p>
                  </a:txBody>
                  <a:tcPr marL="31125" marR="31125" marT="15575" marB="155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/>
                        <a:t>The work order is ready to be reviewed by the qualifier.</a:t>
                      </a:r>
                      <a:endParaRPr/>
                    </a:p>
                  </a:txBody>
                  <a:tcPr marL="31125" marR="31125" marT="15575" marB="155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597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Qualified</a:t>
                      </a:r>
                      <a:endParaRPr/>
                    </a:p>
                  </a:txBody>
                  <a:tcPr marL="31125" marR="31125" marT="15575" marB="155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/>
                        <a:t>The qualifier has added any necessary technical information to the work order, created tasks, added part requirements, and assigned a dispatch group.</a:t>
                      </a:r>
                      <a:endParaRPr/>
                    </a:p>
                  </a:txBody>
                  <a:tcPr marL="31125" marR="31125" marT="15575" marB="155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1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Assigned</a:t>
                      </a:r>
                      <a:endParaRPr/>
                    </a:p>
                  </a:txBody>
                  <a:tcPr marL="31125" marR="31125" marT="15575" marB="155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/>
                        <a:t>The dispatcher assigns one or more of the work order tasks to a field service agent.</a:t>
                      </a:r>
                      <a:endParaRPr/>
                    </a:p>
                  </a:txBody>
                  <a:tcPr marL="31125" marR="31125" marT="15575" marB="155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49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Work in Progress</a:t>
                      </a:r>
                      <a:endParaRPr/>
                    </a:p>
                  </a:txBody>
                  <a:tcPr marL="31125" marR="31125" marT="15575" marB="155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/>
                        <a:t>The agent accepts the assigned work order task and begins work.</a:t>
                      </a:r>
                      <a:endParaRPr/>
                    </a:p>
                  </a:txBody>
                  <a:tcPr marL="31125" marR="31125" marT="15575" marB="155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597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Closed Complete</a:t>
                      </a:r>
                      <a:endParaRPr/>
                    </a:p>
                  </a:txBody>
                  <a:tcPr marL="31125" marR="31125" marT="15575" marB="155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/>
                        <a:t>The agent completes the work in the assigned task. Once all of the tasks for a work order are complete, the state of the work order is set to complete.</a:t>
                      </a:r>
                      <a:endParaRPr/>
                    </a:p>
                  </a:txBody>
                  <a:tcPr marL="31125" marR="31125" marT="15575" marB="155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597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Closed Incomplete</a:t>
                      </a:r>
                      <a:endParaRPr/>
                    </a:p>
                  </a:txBody>
                  <a:tcPr marL="31125" marR="31125" marT="15575" marB="155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/>
                        <a:t>The agent does not complete the work in the assigned task. If one or more tasks for a work order are closed incomplete, the state of the work order is closed incomplete.</a:t>
                      </a:r>
                      <a:endParaRPr/>
                    </a:p>
                  </a:txBody>
                  <a:tcPr marL="31125" marR="31125" marT="15575" marB="155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8597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Canceled</a:t>
                      </a:r>
                      <a:endParaRPr/>
                    </a:p>
                  </a:txBody>
                  <a:tcPr marL="31125" marR="31125" marT="15575" marB="155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/>
                        <a:t>The work is no longer necessary, or the work order is a duplicate. A reason for canceling the work order must be added to the Work notes field.</a:t>
                      </a:r>
                      <a:endParaRPr/>
                    </a:p>
                  </a:txBody>
                  <a:tcPr marL="31125" marR="31125" marT="15575" marB="155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45" name="Google Shape;245;p20"/>
          <p:cNvSpPr/>
          <p:nvPr/>
        </p:nvSpPr>
        <p:spPr>
          <a:xfrm>
            <a:off x="4602579" y="39548"/>
            <a:ext cx="3606473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Work order states</a:t>
            </a:r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0" name="Google Shape;250;p21"/>
          <p:cNvGraphicFramePr/>
          <p:nvPr/>
        </p:nvGraphicFramePr>
        <p:xfrm>
          <a:off x="520700" y="603744"/>
          <a:ext cx="10870575" cy="5932000"/>
        </p:xfrm>
        <a:graphic>
          <a:graphicData uri="http://schemas.openxmlformats.org/drawingml/2006/table">
            <a:tbl>
              <a:tblPr>
                <a:noFill/>
                <a:tableStyleId>{A3B58C91-991E-4BA1-B2F4-874F4C9A26A5}</a:tableStyleId>
              </a:tblPr>
              <a:tblGrid>
                <a:gridCol w="3748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22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53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solidFill>
                            <a:srgbClr val="C00000"/>
                          </a:solidFill>
                        </a:rPr>
                        <a:t>Work order task state</a:t>
                      </a:r>
                      <a:endParaRPr>
                        <a:solidFill>
                          <a:srgbClr val="C00000"/>
                        </a:solidFill>
                      </a:endParaRPr>
                    </a:p>
                  </a:txBody>
                  <a:tcPr marL="26950" marR="26950" marT="13475" marB="134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solidFill>
                            <a:srgbClr val="C00000"/>
                          </a:solidFill>
                        </a:rPr>
                        <a:t>Description</a:t>
                      </a:r>
                      <a:endParaRPr>
                        <a:solidFill>
                          <a:srgbClr val="C00000"/>
                        </a:solidFill>
                      </a:endParaRPr>
                    </a:p>
                  </a:txBody>
                  <a:tcPr marL="26950" marR="26950" marT="13475" marB="134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3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Draft</a:t>
                      </a:r>
                      <a:endParaRPr/>
                    </a:p>
                  </a:txBody>
                  <a:tcPr marL="26950" marR="26950" marT="13475" marB="134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/>
                        <a:t>The qualifier creates a task for a work order.</a:t>
                      </a:r>
                      <a:endParaRPr/>
                    </a:p>
                  </a:txBody>
                  <a:tcPr marL="26950" marR="26950" marT="13475" marB="134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4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Pending Dispatch</a:t>
                      </a:r>
                      <a:endParaRPr/>
                    </a:p>
                  </a:txBody>
                  <a:tcPr marL="26950" marR="26950" marT="13475" marB="134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/>
                        <a:t>The qualifier assigns a dispatch group to the work order task.</a:t>
                      </a:r>
                      <a:endParaRPr/>
                    </a:p>
                  </a:txBody>
                  <a:tcPr marL="26950" marR="26950" marT="13475" marB="134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49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Assigned</a:t>
                      </a:r>
                      <a:endParaRPr/>
                    </a:p>
                  </a:txBody>
                  <a:tcPr marL="26950" marR="26950" marT="13475" marB="134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/>
                        <a:t>The dispatcher assigns the work order tasks to a field service agent.</a:t>
                      </a:r>
                      <a:endParaRPr/>
                    </a:p>
                  </a:txBody>
                  <a:tcPr marL="26950" marR="26950" marT="13475" marB="134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05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Accepted</a:t>
                      </a:r>
                      <a:endParaRPr/>
                    </a:p>
                  </a:txBody>
                  <a:tcPr marL="26950" marR="26950" marT="13475" marB="134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/>
                        <a:t>The field service agent accepts the assigned task. The agent can also reject a task. If rejected, the task state returns to Pending Dispatch.</a:t>
                      </a:r>
                      <a:endParaRPr/>
                    </a:p>
                  </a:txBody>
                  <a:tcPr marL="26950" marR="26950" marT="13475" marB="134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22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Work in Progress</a:t>
                      </a:r>
                      <a:endParaRPr/>
                    </a:p>
                  </a:txBody>
                  <a:tcPr marL="26950" marR="26950" marT="13475" marB="134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/>
                        <a:t>The field service agent clicks Start Travel on the Work Order Task form, followed by Start Work, and begins the work described in the task.</a:t>
                      </a:r>
                      <a:endParaRPr/>
                    </a:p>
                  </a:txBody>
                  <a:tcPr marL="26950" marR="26950" marT="13475" marB="134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Closed Complete</a:t>
                      </a:r>
                      <a:endParaRPr/>
                    </a:p>
                  </a:txBody>
                  <a:tcPr marL="26950" marR="26950" marT="13475" marB="134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/>
                        <a:t>The field service agent completes the work for the assigned task, adds a description in the Work notes field, and clicks Close Complete on the Work Order Task form. The agent can also click Close Incomplete and add a reason for the incomplete closure.</a:t>
                      </a:r>
                      <a:endParaRPr/>
                    </a:p>
                  </a:txBody>
                  <a:tcPr marL="26950" marR="26950" marT="13475" marB="134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230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Closed Incomplete</a:t>
                      </a:r>
                      <a:endParaRPr/>
                    </a:p>
                  </a:txBody>
                  <a:tcPr marL="26950" marR="26950" marT="13475" marB="134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/>
                        <a:t>The field service agent cannot complete the work for the assigned task, adds a reason for the incomplete closure in the Work notes field, and clicks Close Incomplete.</a:t>
                      </a:r>
                      <a:endParaRPr/>
                    </a:p>
                  </a:txBody>
                  <a:tcPr marL="26950" marR="26950" marT="13475" marB="134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9230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Canceled</a:t>
                      </a:r>
                      <a:endParaRPr/>
                    </a:p>
                  </a:txBody>
                  <a:tcPr marL="26950" marR="26950" marT="13475" marB="134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/>
                        <a:t>The work order task is no longer necessary or is a duplicate of another task. The field service agent adds a reason for the cancellation in the Work notes field and clicks Cancel</a:t>
                      </a:r>
                      <a:endParaRPr/>
                    </a:p>
                  </a:txBody>
                  <a:tcPr marL="26950" marR="26950" marT="13475" marB="134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51" name="Google Shape;251;p21"/>
          <p:cNvSpPr/>
          <p:nvPr/>
        </p:nvSpPr>
        <p:spPr>
          <a:xfrm>
            <a:off x="4121882" y="133564"/>
            <a:ext cx="3727574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Work order task states</a:t>
            </a:r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6" name="Google Shape;256;p22"/>
          <p:cNvGraphicFramePr/>
          <p:nvPr/>
        </p:nvGraphicFramePr>
        <p:xfrm>
          <a:off x="196272" y="1070447"/>
          <a:ext cx="11530250" cy="5274125"/>
        </p:xfrm>
        <a:graphic>
          <a:graphicData uri="http://schemas.openxmlformats.org/drawingml/2006/table">
            <a:tbl>
              <a:tblPr>
                <a:noFill/>
                <a:tableStyleId>{646DAB69-715C-4655-8B8E-A6B69C968D55}</a:tableStyleId>
              </a:tblPr>
              <a:tblGrid>
                <a:gridCol w="2876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05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48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78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u="none" strike="noStrike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Persona</a:t>
                      </a:r>
                      <a:endParaRPr sz="2000" b="1" i="0" u="none" strike="noStrike">
                        <a:solidFill>
                          <a:srgbClr val="C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750" marR="6750" marT="6750" marB="0" anchor="b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u="none" strike="noStrike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Description</a:t>
                      </a:r>
                      <a:endParaRPr sz="2000" b="1" i="0" u="none" strike="noStrike">
                        <a:solidFill>
                          <a:srgbClr val="C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750" marR="6750" marT="6750" marB="0" anchor="b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i="0" u="none" strike="noStrike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Role (SNow)</a:t>
                      </a:r>
                      <a:endParaRPr b="1">
                        <a:solidFill>
                          <a:srgbClr val="C00000"/>
                        </a:solidFill>
                      </a:endParaRPr>
                    </a:p>
                  </a:txBody>
                  <a:tcPr marL="6750" marR="6750" marT="6750" marB="0" anchor="b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91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/>
                        <a:t>Field Service administrator</a:t>
                      </a:r>
                      <a:endParaRPr sz="1800" i="0" u="none" strike="noStrike"/>
                    </a:p>
                  </a:txBody>
                  <a:tcPr marL="6750" marR="6750" marT="6750" marB="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/>
                        <a:t>Field Service administrator has full control over all Field Service data and is responsible for configuring and maintaining field service application</a:t>
                      </a:r>
                      <a:endParaRPr sz="1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750" marR="6750" marT="6750" marB="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wm_admin</a:t>
                      </a:r>
                      <a:endParaRPr sz="1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750" marR="6750" marT="6750" marB="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8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/>
                        <a:t>Field Service Agent </a:t>
                      </a:r>
                      <a:endParaRPr sz="1800" i="0" u="none" strike="noStrike"/>
                    </a:p>
                  </a:txBody>
                  <a:tcPr marL="6750" marR="6750" marT="6750" marB="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>
                          <a:solidFill>
                            <a:srgbClr val="000000"/>
                          </a:solidFill>
                        </a:rPr>
                        <a:t>Field Service Agent performs works at site/customer location and record details in work order form</a:t>
                      </a:r>
                      <a:endParaRPr sz="1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750" marR="6750" marT="6750" marB="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wm_agent</a:t>
                      </a:r>
                      <a:endParaRPr sz="1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750" marR="6750" marT="6750" marB="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7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/>
                        <a:t>Field Service Dispatcher</a:t>
                      </a:r>
                      <a:endParaRPr sz="1800" i="0" u="none" strike="noStrike"/>
                    </a:p>
                  </a:txBody>
                  <a:tcPr marL="6750" marR="6750" marT="6750" marB="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/>
                        <a:t>Dispatcher schedules tasks and assign tasks to Field Service Agents</a:t>
                      </a:r>
                      <a:endParaRPr sz="1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750" marR="6750" marT="6750" marB="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wm_dispatcher</a:t>
                      </a:r>
                      <a:endParaRPr sz="1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750" marR="6750" marT="6750" marB="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76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/>
                        <a:t>Field Service Initiator</a:t>
                      </a:r>
                      <a:endParaRPr sz="1800" i="0" u="none" strike="noStrike"/>
                    </a:p>
                  </a:txBody>
                  <a:tcPr marL="6750" marR="6750" marT="6750" marB="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>
                          <a:solidFill>
                            <a:srgbClr val="000000"/>
                          </a:solidFill>
                        </a:rPr>
                        <a:t>Creates a work order and assigns to a qualification group</a:t>
                      </a:r>
                      <a:endParaRPr sz="1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750" marR="6750" marT="6750" marB="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wm_initiator</a:t>
                      </a:r>
                      <a:endParaRPr sz="1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750" marR="6750" marT="6750" marB="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002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/>
                        <a:t>Field Service Manager </a:t>
                      </a:r>
                      <a:endParaRPr sz="1800" i="0" u="none" strike="noStrike"/>
                    </a:p>
                  </a:txBody>
                  <a:tcPr marL="6750" marR="6750" marT="6750" marB="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/>
                        <a:t>Field Service Manager manages field agent schedules, skills and timecards of their groups.</a:t>
                      </a:r>
                      <a:endParaRPr sz="1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750" marR="6750" marT="6750" marB="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wm_manager</a:t>
                      </a:r>
                      <a:endParaRPr sz="1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750" marR="6750" marT="6750" marB="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629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/>
                        <a:t>Field Service Qualifier</a:t>
                      </a:r>
                      <a:endParaRPr sz="1800" i="0" u="none" strike="noStrike"/>
                    </a:p>
                  </a:txBody>
                  <a:tcPr marL="6750" marR="6750" marT="6750" marB="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/>
                        <a:t>Qualifier reviews and qualifies work order request by creating work order tasks and validating skills and location. </a:t>
                      </a:r>
                      <a:endParaRPr sz="1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750" marR="6750" marT="6750" marB="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wm_qualifier</a:t>
                      </a:r>
                      <a:endParaRPr sz="1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750" marR="6750" marT="6750" marB="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57" name="Google Shape;257;p22"/>
          <p:cNvSpPr/>
          <p:nvPr/>
        </p:nvSpPr>
        <p:spPr>
          <a:xfrm>
            <a:off x="295423" y="192447"/>
            <a:ext cx="11431200" cy="7311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Field Service Management Persona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271" y="1716258"/>
            <a:ext cx="12079458" cy="5022165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2"/>
          <p:cNvSpPr/>
          <p:nvPr/>
        </p:nvSpPr>
        <p:spPr>
          <a:xfrm>
            <a:off x="196948" y="119578"/>
            <a:ext cx="11746523" cy="145600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Work order is created when off-site work is requested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Here in this example, Workorder is created from Incident form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Right click on Incident Header and select </a:t>
            </a:r>
            <a:r>
              <a:rPr lang="en-US" sz="22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Create Work Order </a:t>
            </a:r>
            <a:r>
              <a:rPr lang="en-US"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option to create a work order (shown below)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"/>
          <p:cNvSpPr/>
          <p:nvPr/>
        </p:nvSpPr>
        <p:spPr>
          <a:xfrm>
            <a:off x="324785" y="548997"/>
            <a:ext cx="11542427" cy="1096923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After following steps carried out in (slide </a:t>
            </a: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lang="en-US"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), a new Work order is created from the incident.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incident related information is included in Work Order form as highlighted below</a:t>
            </a:r>
            <a:endParaRPr/>
          </a:p>
        </p:txBody>
      </p:sp>
      <p:pic>
        <p:nvPicPr>
          <p:cNvPr id="101" name="Google Shape;101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4871" y="1810475"/>
            <a:ext cx="11672341" cy="4982203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3"/>
          <p:cNvSpPr txBox="1">
            <a:spLocks noGrp="1"/>
          </p:cNvSpPr>
          <p:nvPr>
            <p:ph type="title"/>
          </p:nvPr>
        </p:nvSpPr>
        <p:spPr>
          <a:xfrm>
            <a:off x="733269" y="65322"/>
            <a:ext cx="10515600" cy="541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Work Order created from Incident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"/>
          <p:cNvSpPr txBox="1">
            <a:spLocks noGrp="1"/>
          </p:cNvSpPr>
          <p:nvPr>
            <p:ph type="body" idx="1"/>
          </p:nvPr>
        </p:nvSpPr>
        <p:spPr>
          <a:xfrm>
            <a:off x="838200" y="239843"/>
            <a:ext cx="10515600" cy="6265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WORK ORDER JOURNEY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Work orders and work order tasks move through several states from creation to completion.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Different user roles/persona are required to move work orders from one state to the next, with each role providing an important part of the process.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pic>
        <p:nvPicPr>
          <p:cNvPr id="108" name="Google Shape;108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8199" y="2316575"/>
            <a:ext cx="11020755" cy="41891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"/>
          <p:cNvSpPr/>
          <p:nvPr/>
        </p:nvSpPr>
        <p:spPr>
          <a:xfrm>
            <a:off x="404734" y="5786203"/>
            <a:ext cx="11095219" cy="90690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Qualification Group refines the definition of the work to be done such as skills, location, sets Dispatch group.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4" name="Google Shape;114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082072" cy="5569073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5"/>
          <p:cNvSpPr/>
          <p:nvPr/>
        </p:nvSpPr>
        <p:spPr>
          <a:xfrm>
            <a:off x="4547211" y="1288927"/>
            <a:ext cx="2810264" cy="40359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**</a:t>
            </a: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System Generated WO task Number</a:t>
            </a:r>
            <a:endParaRPr/>
          </a:p>
        </p:txBody>
      </p:sp>
      <p:sp>
        <p:nvSpPr>
          <p:cNvPr id="116" name="Google Shape;116;p5"/>
          <p:cNvSpPr/>
          <p:nvPr/>
        </p:nvSpPr>
        <p:spPr>
          <a:xfrm>
            <a:off x="4475483" y="2574433"/>
            <a:ext cx="2134867" cy="40359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**</a:t>
            </a: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 Slide 17</a:t>
            </a:r>
            <a:endParaRPr/>
          </a:p>
        </p:txBody>
      </p:sp>
      <p:sp>
        <p:nvSpPr>
          <p:cNvPr id="117" name="Google Shape;117;p5"/>
          <p:cNvSpPr/>
          <p:nvPr/>
        </p:nvSpPr>
        <p:spPr>
          <a:xfrm>
            <a:off x="10473857" y="1631185"/>
            <a:ext cx="1615709" cy="40359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**</a:t>
            </a: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 Slide 18</a:t>
            </a:r>
            <a:endParaRPr/>
          </a:p>
        </p:txBody>
      </p:sp>
      <p:sp>
        <p:nvSpPr>
          <p:cNvPr id="118" name="Google Shape;118;p5"/>
          <p:cNvSpPr/>
          <p:nvPr/>
        </p:nvSpPr>
        <p:spPr>
          <a:xfrm>
            <a:off x="3500511" y="3227205"/>
            <a:ext cx="1505244" cy="40359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**</a:t>
            </a: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 Slide 19</a:t>
            </a:r>
            <a:endParaRPr/>
          </a:p>
        </p:txBody>
      </p:sp>
      <p:sp>
        <p:nvSpPr>
          <p:cNvPr id="119" name="Google Shape;119;p5"/>
          <p:cNvSpPr/>
          <p:nvPr/>
        </p:nvSpPr>
        <p:spPr>
          <a:xfrm>
            <a:off x="4547211" y="1623262"/>
            <a:ext cx="2810264" cy="40359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**</a:t>
            </a: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Work order Number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037102" cy="5786203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6"/>
          <p:cNvSpPr/>
          <p:nvPr/>
        </p:nvSpPr>
        <p:spPr>
          <a:xfrm>
            <a:off x="404734" y="5966084"/>
            <a:ext cx="11095219" cy="71203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dispatch group selects Field agent to complete a work order task. </a:t>
            </a:r>
            <a:endParaRPr sz="22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6"/>
          <p:cNvSpPr/>
          <p:nvPr/>
        </p:nvSpPr>
        <p:spPr>
          <a:xfrm>
            <a:off x="10333211" y="2776228"/>
            <a:ext cx="1505244" cy="40359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**</a:t>
            </a: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 Slide 20</a:t>
            </a:r>
            <a:endParaRPr/>
          </a:p>
        </p:txBody>
      </p:sp>
      <p:sp>
        <p:nvSpPr>
          <p:cNvPr id="127" name="Google Shape;127;p6"/>
          <p:cNvSpPr/>
          <p:nvPr/>
        </p:nvSpPr>
        <p:spPr>
          <a:xfrm>
            <a:off x="10347770" y="3227205"/>
            <a:ext cx="1505244" cy="40359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**</a:t>
            </a: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 Slide 20</a:t>
            </a:r>
            <a:endParaRPr/>
          </a:p>
        </p:txBody>
      </p:sp>
      <p:sp>
        <p:nvSpPr>
          <p:cNvPr id="128" name="Google Shape;128;p6"/>
          <p:cNvSpPr/>
          <p:nvPr/>
        </p:nvSpPr>
        <p:spPr>
          <a:xfrm>
            <a:off x="10333211" y="3678182"/>
            <a:ext cx="1505244" cy="40359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**</a:t>
            </a: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 Slide 18</a:t>
            </a:r>
            <a:endParaRPr/>
          </a:p>
        </p:txBody>
      </p:sp>
      <p:sp>
        <p:nvSpPr>
          <p:cNvPr id="129" name="Google Shape;129;p6"/>
          <p:cNvSpPr/>
          <p:nvPr/>
        </p:nvSpPr>
        <p:spPr>
          <a:xfrm>
            <a:off x="10368486" y="2372638"/>
            <a:ext cx="1505244" cy="40359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**</a:t>
            </a: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 Slide 19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7"/>
          <p:cNvSpPr/>
          <p:nvPr/>
        </p:nvSpPr>
        <p:spPr>
          <a:xfrm>
            <a:off x="284811" y="4841822"/>
            <a:ext cx="11743065" cy="2014927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Qualifier/Dispatcher 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can plan out when WO task to be carried out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Window start &amp; Window end attributes points to start and end window for task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Scheduled start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Date and time when WO task starts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Scheduled travel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: Calculated by system based on </a:t>
            </a:r>
            <a:r>
              <a:rPr lang="en-US" sz="20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(Scheduled start – Estimated travel duration)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Estimated End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Calculated by system based on </a:t>
            </a:r>
            <a:r>
              <a:rPr lang="en-US" sz="20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(Scheduled start + Estimated Work duration)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Acceptance Duration</a:t>
            </a: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Task acceptance Duration for Field Agent</a:t>
            </a:r>
            <a:endParaRPr/>
          </a:p>
        </p:txBody>
      </p:sp>
      <p:pic>
        <p:nvPicPr>
          <p:cNvPr id="135" name="Google Shape;135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4812" y="87497"/>
            <a:ext cx="11743065" cy="4646951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36" name="Google Shape;136;p7"/>
          <p:cNvSpPr txBox="1"/>
          <p:nvPr/>
        </p:nvSpPr>
        <p:spPr>
          <a:xfrm>
            <a:off x="3270964" y="1610754"/>
            <a:ext cx="3234764" cy="800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** ( scheduled start – estimated travel duration 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7"/>
          <p:cNvSpPr txBox="1"/>
          <p:nvPr/>
        </p:nvSpPr>
        <p:spPr>
          <a:xfrm>
            <a:off x="3450846" y="2604594"/>
            <a:ext cx="3234765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** (scheduled start + estimated work duration)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5868651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8"/>
          <p:cNvSpPr/>
          <p:nvPr/>
        </p:nvSpPr>
        <p:spPr>
          <a:xfrm>
            <a:off x="404734" y="6093502"/>
            <a:ext cx="11095219" cy="65207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Field Service Agent is the one who performs the work on the site. Once task is assigned to field agent, field agent can accept or reject a task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1679</Words>
  <Application>Microsoft Office PowerPoint</Application>
  <PresentationFormat>Widescreen</PresentationFormat>
  <Paragraphs>178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Times New Roman</vt:lpstr>
      <vt:lpstr>Office Theme</vt:lpstr>
      <vt:lpstr>PowerPoint Presentation</vt:lpstr>
      <vt:lpstr>PowerPoint Presentation</vt:lpstr>
      <vt:lpstr>PowerPoint Presentation</vt:lpstr>
      <vt:lpstr>Work Order created from Incident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Mohammed Zakir</dc:creator>
  <cp:lastModifiedBy>Mohammed Zakir</cp:lastModifiedBy>
  <cp:revision>1</cp:revision>
  <dcterms:created xsi:type="dcterms:W3CDTF">2021-07-03T00:53:42Z</dcterms:created>
  <dcterms:modified xsi:type="dcterms:W3CDTF">2025-05-11T14:23:23Z</dcterms:modified>
</cp:coreProperties>
</file>