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Karnchang" charset="1" panose="00000000000000000000"/>
      <p:regular r:id="rId15"/>
    </p:embeddedFont>
    <p:embeddedFont>
      <p:font typeface="Karnchang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515952" y="4848225"/>
            <a:ext cx="11816929" cy="2580257"/>
          </a:xfrm>
          <a:prstGeom prst="rect">
            <a:avLst/>
          </a:prstGeom>
        </p:spPr>
        <p:txBody>
          <a:bodyPr anchor="t" rtlCol="false" tIns="0" lIns="0" bIns="0" rIns="0">
            <a:spAutoFit/>
          </a:bodyPr>
          <a:lstStyle/>
          <a:p>
            <a:pPr algn="l">
              <a:lnSpc>
                <a:spcPts val="6356"/>
              </a:lnSpc>
            </a:pPr>
            <a:r>
              <a:rPr lang="en-US" sz="4540">
                <a:solidFill>
                  <a:srgbClr val="000000"/>
                </a:solidFill>
                <a:latin typeface="Karnchang"/>
                <a:ea typeface="Karnchang"/>
                <a:cs typeface="Karnchang"/>
                <a:sym typeface="Karnchang"/>
              </a:rPr>
              <a:t>NAMA                 : ZAKIRA ZAHRA AULIA</a:t>
            </a:r>
          </a:p>
          <a:p>
            <a:pPr algn="l">
              <a:lnSpc>
                <a:spcPts val="6356"/>
              </a:lnSpc>
            </a:pPr>
            <a:r>
              <a:rPr lang="en-US" sz="4540">
                <a:solidFill>
                  <a:srgbClr val="000000"/>
                </a:solidFill>
                <a:latin typeface="Karnchang"/>
                <a:ea typeface="Karnchang"/>
                <a:cs typeface="Karnchang"/>
                <a:sym typeface="Karnchang"/>
              </a:rPr>
              <a:t>NIM                     : 221011400603</a:t>
            </a:r>
          </a:p>
          <a:p>
            <a:pPr algn="l">
              <a:lnSpc>
                <a:spcPts val="6356"/>
              </a:lnSpc>
            </a:pPr>
            <a:r>
              <a:rPr lang="en-US" sz="4540">
                <a:solidFill>
                  <a:srgbClr val="000000"/>
                </a:solidFill>
                <a:latin typeface="Karnchang"/>
                <a:ea typeface="Karnchang"/>
                <a:cs typeface="Karnchang"/>
                <a:sym typeface="Karnchang"/>
              </a:rPr>
              <a:t>MATA KULIAH : KECERDASAN BUATAN</a:t>
            </a:r>
          </a:p>
        </p:txBody>
      </p:sp>
      <p:sp>
        <p:nvSpPr>
          <p:cNvPr name="TextBox 3" id="3"/>
          <p:cNvSpPr txBox="true"/>
          <p:nvPr/>
        </p:nvSpPr>
        <p:spPr>
          <a:xfrm rot="0">
            <a:off x="515952" y="261503"/>
            <a:ext cx="13387219" cy="2573846"/>
          </a:xfrm>
          <a:prstGeom prst="rect">
            <a:avLst/>
          </a:prstGeom>
        </p:spPr>
        <p:txBody>
          <a:bodyPr anchor="t" rtlCol="false" tIns="0" lIns="0" bIns="0" rIns="0">
            <a:spAutoFit/>
          </a:bodyPr>
          <a:lstStyle/>
          <a:p>
            <a:pPr algn="l">
              <a:lnSpc>
                <a:spcPts val="8186"/>
              </a:lnSpc>
            </a:pPr>
            <a:r>
              <a:rPr lang="en-US" sz="8898" b="true">
                <a:solidFill>
                  <a:srgbClr val="000000"/>
                </a:solidFill>
                <a:latin typeface="Karnchang Bold"/>
                <a:ea typeface="Karnchang Bold"/>
                <a:cs typeface="Karnchang Bold"/>
                <a:sym typeface="Karnchang Bold"/>
              </a:rPr>
              <a:t>PERHITUNGAN MANUAL DAN SOURCODE</a:t>
            </a:r>
          </a:p>
        </p:txBody>
      </p:sp>
      <p:grpSp>
        <p:nvGrpSpPr>
          <p:cNvPr name="Group 4" id="4"/>
          <p:cNvGrpSpPr/>
          <p:nvPr/>
        </p:nvGrpSpPr>
        <p:grpSpPr>
          <a:xfrm rot="0">
            <a:off x="12690465" y="-3093732"/>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745408"/>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5395" r="0" b="-5395"/>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name="Group 28" id="28"/>
          <p:cNvGrpSpPr/>
          <p:nvPr/>
        </p:nvGrpSpPr>
        <p:grpSpPr>
          <a:xfrm rot="0">
            <a:off x="15665503" y="317552"/>
            <a:ext cx="2042119" cy="650325"/>
            <a:chOff x="0" y="0"/>
            <a:chExt cx="537842" cy="171279"/>
          </a:xfrm>
        </p:grpSpPr>
        <p:sp>
          <p:nvSpPr>
            <p:cNvPr name="Freeform 29" id="29"/>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31" id="31"/>
          <p:cNvGrpSpPr>
            <a:grpSpLocks noChangeAspect="true"/>
          </p:cNvGrpSpPr>
          <p:nvPr/>
        </p:nvGrpSpPr>
        <p:grpSpPr>
          <a:xfrm rot="0">
            <a:off x="9207112" y="3745408"/>
            <a:ext cx="6458391" cy="4848531"/>
            <a:chOff x="0" y="0"/>
            <a:chExt cx="8916670" cy="6694043"/>
          </a:xfrm>
        </p:grpSpPr>
        <p:sp>
          <p:nvSpPr>
            <p:cNvPr name="Freeform 32" id="32"/>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3"/>
              <a:stretch>
                <a:fillRect l="0" t="-4388" r="0" b="-4388"/>
              </a:stretch>
            </a:blipFill>
          </p:spPr>
        </p:sp>
        <p:sp>
          <p:nvSpPr>
            <p:cNvPr name="Freeform 33" id="33"/>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TextBox 34" id="34"/>
          <p:cNvSpPr txBox="true"/>
          <p:nvPr/>
        </p:nvSpPr>
        <p:spPr>
          <a:xfrm rot="0">
            <a:off x="1028700" y="679205"/>
            <a:ext cx="14175051" cy="2616200"/>
          </a:xfrm>
          <a:prstGeom prst="rect">
            <a:avLst/>
          </a:prstGeom>
        </p:spPr>
        <p:txBody>
          <a:bodyPr anchor="t" rtlCol="false" tIns="0" lIns="0" bIns="0" rIns="0">
            <a:spAutoFit/>
          </a:bodyPr>
          <a:lstStyle/>
          <a:p>
            <a:pPr algn="l" marL="1079501" indent="-539750" lvl="1">
              <a:lnSpc>
                <a:spcPts val="4600"/>
              </a:lnSpc>
              <a:buAutoNum type="arabicPeriod" startAt="1"/>
            </a:pPr>
            <a:r>
              <a:rPr lang="en-US" b="true" sz="5000">
                <a:solidFill>
                  <a:srgbClr val="243342"/>
                </a:solidFill>
                <a:latin typeface="Karnchang Bold"/>
                <a:ea typeface="Karnchang Bold"/>
                <a:cs typeface="Karnchang Bold"/>
                <a:sym typeface="Karnchang Bold"/>
              </a:rPr>
              <a:t>BUAT IMPLEMENTASI DENGAN MENGGUNAKAN PYTHON UNTUK MENGHITUNG FUZZY INFERENCE SYSTEM BERIKUT DENGAN METODE TSUKAMOTO</a:t>
            </a:r>
          </a:p>
        </p:txBody>
      </p:sp>
      <p:sp>
        <p:nvSpPr>
          <p:cNvPr name="TextBox 35" id="35"/>
          <p:cNvSpPr txBox="true"/>
          <p:nvPr/>
        </p:nvSpPr>
        <p:spPr>
          <a:xfrm rot="0">
            <a:off x="15621459" y="349050"/>
            <a:ext cx="2168307"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28700" y="0"/>
            <a:ext cx="6458391" cy="4848531"/>
            <a:chOff x="0" y="0"/>
            <a:chExt cx="8916670" cy="6694043"/>
          </a:xfrm>
        </p:grpSpPr>
        <p:sp>
          <p:nvSpPr>
            <p:cNvPr name="Freeform 3" id="3"/>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5653" r="0" b="-5653"/>
              </a:stretch>
            </a:blipFill>
          </p:spPr>
        </p:sp>
        <p:sp>
          <p:nvSpPr>
            <p:cNvPr name="Freeform 4" id="4"/>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TextBox 5" id="5"/>
          <p:cNvSpPr txBox="true"/>
          <p:nvPr/>
        </p:nvSpPr>
        <p:spPr>
          <a:xfrm rot="0">
            <a:off x="7700968" y="-180975"/>
            <a:ext cx="10833652" cy="39223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PENJEASAN GRAFIK 1</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Setiap nilai permintaan dapat memiliki keanggotaan di satu atau lebih kategori tergantung pada posisinya.</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Contoh: Jika permintaan = 300:</a:t>
            </a:r>
          </a:p>
          <a:p>
            <a:pPr algn="just" marL="1165860" indent="-388620" lvl="2">
              <a:lnSpc>
                <a:spcPts val="3779"/>
              </a:lnSpc>
              <a:buFont typeface="Arial"/>
              <a:buChar char="⚬"/>
            </a:pPr>
            <a:r>
              <a:rPr lang="en-US" sz="2700">
                <a:solidFill>
                  <a:srgbClr val="000000"/>
                </a:solidFill>
                <a:latin typeface="Karnchang"/>
                <a:ea typeface="Karnchang"/>
                <a:cs typeface="Karnchang"/>
                <a:sym typeface="Karnchang"/>
              </a:rPr>
              <a:t>Keanggotaan "Turun" = 0.8 (approximate dari grafik).</a:t>
            </a:r>
          </a:p>
          <a:p>
            <a:pPr algn="just" marL="1165860" indent="-388620" lvl="2">
              <a:lnSpc>
                <a:spcPts val="3779"/>
              </a:lnSpc>
              <a:buFont typeface="Arial"/>
              <a:buChar char="⚬"/>
            </a:pPr>
            <a:r>
              <a:rPr lang="en-US" sz="2700">
                <a:solidFill>
                  <a:srgbClr val="000000"/>
                </a:solidFill>
                <a:latin typeface="Karnchang"/>
                <a:ea typeface="Karnchang"/>
                <a:cs typeface="Karnchang"/>
                <a:sym typeface="Karnchang"/>
              </a:rPr>
              <a:t>Keanggotaan "Tetap" = 0.2 (approximate dari grafik).</a:t>
            </a:r>
          </a:p>
          <a:p>
            <a:pPr algn="just" marL="1165860" indent="-388620" lvl="2">
              <a:lnSpc>
                <a:spcPts val="3779"/>
              </a:lnSpc>
              <a:buFont typeface="Arial"/>
              <a:buChar char="⚬"/>
            </a:pPr>
            <a:r>
              <a:rPr lang="en-US" sz="2700">
                <a:solidFill>
                  <a:srgbClr val="000000"/>
                </a:solidFill>
                <a:latin typeface="Karnchang"/>
                <a:ea typeface="Karnchang"/>
                <a:cs typeface="Karnchang"/>
                <a:sym typeface="Karnchang"/>
              </a:rPr>
              <a:t>Keanggotaan "Naik" = 0.0 (tidak termasuk kategori Naik).</a:t>
            </a:r>
          </a:p>
          <a:p>
            <a:pPr algn="just">
              <a:lnSpc>
                <a:spcPts val="3779"/>
              </a:lnSpc>
            </a:pPr>
          </a:p>
        </p:txBody>
      </p:sp>
      <p:sp>
        <p:nvSpPr>
          <p:cNvPr name="TextBox 6" id="6"/>
          <p:cNvSpPr txBox="true"/>
          <p:nvPr/>
        </p:nvSpPr>
        <p:spPr>
          <a:xfrm rot="0">
            <a:off x="7700968" y="3360189"/>
            <a:ext cx="10143672" cy="39223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PENJELASAN GRAFIK 2</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Setiap nilai persediaan dapat memiliki keanggotaan di satu atau lebih kategori berdasarkan posisinya pada grafik.</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Contoh: Jika persediaan = 500:</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Keanggotaan "Sedikit" = 0.0 (tidak termasuk kategori Sedikit).</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Keanggotaan "Sedang" = 1.0 (kategori Sedang).</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Keanggotaan "Banyak" = 0.0 (tidak termasuk kategori Banyak).</a:t>
            </a:r>
          </a:p>
          <a:p>
            <a:pPr algn="just">
              <a:lnSpc>
                <a:spcPts val="3779"/>
              </a:lnSpc>
            </a:pPr>
          </a:p>
        </p:txBody>
      </p:sp>
      <p:sp>
        <p:nvSpPr>
          <p:cNvPr name="TextBox 7" id="7"/>
          <p:cNvSpPr txBox="true"/>
          <p:nvPr/>
        </p:nvSpPr>
        <p:spPr>
          <a:xfrm rot="0">
            <a:off x="153081" y="4962525"/>
            <a:ext cx="7547887" cy="48748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PENJELASAN GRAFIK 3</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Setiap nilai produksi dapat memiliki keanggotaan di satu atau lebih kategori berdasarkan posisinya pada grafik.</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Contoh: Jika produksi = 4000:</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Keanggotaan "Berkurang" = 0.5 (kategori sedang transisi).</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Keanggotaan "Bertambah" = 0.5 (kategori sedang transisi).</a:t>
            </a:r>
          </a:p>
          <a:p>
            <a:pPr algn="just">
              <a:lnSpc>
                <a:spcPts val="3779"/>
              </a:lnSpc>
            </a:pPr>
          </a:p>
        </p:txBody>
      </p:sp>
      <p:grpSp>
        <p:nvGrpSpPr>
          <p:cNvPr name="Group 8" id="8"/>
          <p:cNvGrpSpPr/>
          <p:nvPr/>
        </p:nvGrpSpPr>
        <p:grpSpPr>
          <a:xfrm rot="0">
            <a:off x="15802522" y="9258300"/>
            <a:ext cx="2042119" cy="650325"/>
            <a:chOff x="0" y="0"/>
            <a:chExt cx="537842" cy="171279"/>
          </a:xfrm>
        </p:grpSpPr>
        <p:sp>
          <p:nvSpPr>
            <p:cNvPr name="Freeform 9" id="9"/>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10" id="10"/>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11" id="11"/>
          <p:cNvSpPr txBox="true"/>
          <p:nvPr/>
        </p:nvSpPr>
        <p:spPr>
          <a:xfrm rot="0">
            <a:off x="15676334" y="9289775"/>
            <a:ext cx="2168307"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5665503" y="317552"/>
            <a:ext cx="2042119" cy="650325"/>
            <a:chOff x="0" y="0"/>
            <a:chExt cx="537842" cy="171279"/>
          </a:xfrm>
        </p:grpSpPr>
        <p:sp>
          <p:nvSpPr>
            <p:cNvPr name="Freeform 26" id="26"/>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15621459" y="349050"/>
            <a:ext cx="2168307"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4</a:t>
            </a:r>
          </a:p>
        </p:txBody>
      </p:sp>
      <p:sp>
        <p:nvSpPr>
          <p:cNvPr name="TextBox 29" id="29"/>
          <p:cNvSpPr txBox="true"/>
          <p:nvPr/>
        </p:nvSpPr>
        <p:spPr>
          <a:xfrm rot="0">
            <a:off x="1960029" y="857250"/>
            <a:ext cx="14367942" cy="7994650"/>
          </a:xfrm>
          <a:prstGeom prst="rect">
            <a:avLst/>
          </a:prstGeom>
        </p:spPr>
        <p:txBody>
          <a:bodyPr anchor="t" rtlCol="false" tIns="0" lIns="0" bIns="0" rIns="0">
            <a:spAutoFit/>
          </a:bodyPr>
          <a:lstStyle/>
          <a:p>
            <a:pPr algn="just">
              <a:lnSpc>
                <a:spcPts val="3499"/>
              </a:lnSpc>
            </a:pPr>
            <a:r>
              <a:rPr lang="en-US" sz="2499">
                <a:solidFill>
                  <a:srgbClr val="000000"/>
                </a:solidFill>
                <a:latin typeface="Karnchang"/>
                <a:ea typeface="Karnchang"/>
                <a:cs typeface="Karnchang"/>
                <a:sym typeface="Karnchang"/>
              </a:rPr>
              <a:t>Logika fuzzy bila dibandingkan dengan logika konvensional, kemampuannyad alam proses penalaran secara bahasa menjadi kelebihan tersendiri. Ditambah pula kelebihannya dalam perancangannya yang tidak memerlukan persamaan matematik yang rumit, mampu memodelkan fungsi non linear bahkan  dapat mengaplikasikan pengalaman-pengalaman para pakar secara langsung tanpa harus melalui proses pelatihan. </a:t>
            </a:r>
          </a:p>
          <a:p>
            <a:pPr algn="just">
              <a:lnSpc>
                <a:spcPts val="3499"/>
              </a:lnSpc>
            </a:pPr>
          </a:p>
          <a:p>
            <a:pPr algn="just">
              <a:lnSpc>
                <a:spcPts val="3499"/>
              </a:lnSpc>
            </a:pPr>
            <a:r>
              <a:rPr lang="en-US" sz="2499">
                <a:solidFill>
                  <a:srgbClr val="000000"/>
                </a:solidFill>
                <a:latin typeface="Karnchang"/>
                <a:ea typeface="Karnchang"/>
                <a:cs typeface="Karnchang"/>
                <a:sym typeface="Karnchang"/>
              </a:rPr>
              <a:t>Pada logika fuzzy, sistem inferensi (penalaran) yang paling populer ada tiga macam, yaitu metode Tsukamoto, Sugeno dan Mamdani. Kali ini, saya tidak berpanjang lebar untuk membahas teori-teori logika fuzzy beserta sistem inferensinya. Sangat banyak, artikel atau bahkan jurnal-jurnal yang membahas teori fuzzy, teman-teman bisa belajar teori fuzzy dari sana. Saya lebih tertarik untuk langsung mengimplementasikan logika fuzzy dan salah satu sistem inferensinya kedalam satu studi kasus. Baik implementasi secara manual (perhitungan matematis) maupun diterapkan langsung kedalam salah satu bahasa pemrograman.</a:t>
            </a:r>
          </a:p>
          <a:p>
            <a:pPr algn="just">
              <a:lnSpc>
                <a:spcPts val="3499"/>
              </a:lnSpc>
            </a:pPr>
          </a:p>
          <a:p>
            <a:pPr algn="just">
              <a:lnSpc>
                <a:spcPts val="3499"/>
              </a:lnSpc>
            </a:pPr>
            <a:r>
              <a:rPr lang="en-US" sz="2499">
                <a:solidFill>
                  <a:srgbClr val="000000"/>
                </a:solidFill>
                <a:latin typeface="Karnchang"/>
                <a:ea typeface="Karnchang"/>
                <a:cs typeface="Karnchang"/>
                <a:sym typeface="Karnchang"/>
              </a:rPr>
              <a:t>Saya berencana untuk memberikan contoh implementasi logika fuzzy beserta semua sistem inferensinya (Tsukamoto, Sugeno dan Mamdani) dalam studi kasus yang berbeda. Namun saat ini, implementasi logika fuzzy saya arahkan langsung ke sistem inferensi metode tsukamoto. </a:t>
            </a:r>
          </a:p>
          <a:p>
            <a:pPr algn="just">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960029" y="1069975"/>
            <a:ext cx="14367942" cy="7985125"/>
          </a:xfrm>
          <a:prstGeom prst="rect">
            <a:avLst/>
          </a:prstGeom>
        </p:spPr>
        <p:txBody>
          <a:bodyPr anchor="t" rtlCol="false" tIns="0" lIns="0" bIns="0" rIns="0">
            <a:spAutoFit/>
          </a:bodyPr>
          <a:lstStyle/>
          <a:p>
            <a:pPr algn="just">
              <a:lnSpc>
                <a:spcPts val="3500"/>
              </a:lnSpc>
            </a:pPr>
            <a:r>
              <a:rPr lang="en-US" sz="2500">
                <a:solidFill>
                  <a:srgbClr val="000000"/>
                </a:solidFill>
                <a:latin typeface="Karnchang"/>
                <a:ea typeface="Karnchang"/>
                <a:cs typeface="Karnchang"/>
                <a:sym typeface="Karnchang"/>
              </a:rPr>
              <a:t>Contoh studi kasus untuk implementasi metode fuzzy tsukamoto adalah sistem kontrol untuk menentukan frekuensi putar sebuah kipas angin. Sistem kontrol ini menggunakan dua masukan, yaitu kecepatan putar kipas dan suhu, dan menghasilkan keluaran berupa frekuensi kipas angin. Demi memperjelas permasalahan studi kasus, berikut penjelasan lebih detail :</a:t>
            </a:r>
          </a:p>
          <a:p>
            <a:pPr algn="just">
              <a:lnSpc>
                <a:spcPts val="3500"/>
              </a:lnSpc>
            </a:pPr>
          </a:p>
          <a:p>
            <a:pPr algn="just">
              <a:lnSpc>
                <a:spcPts val="3500"/>
              </a:lnSpc>
            </a:pPr>
            <a:r>
              <a:rPr lang="en-US" sz="2500">
                <a:solidFill>
                  <a:srgbClr val="000000"/>
                </a:solidFill>
                <a:latin typeface="Karnchang"/>
                <a:ea typeface="Karnchang"/>
                <a:cs typeface="Karnchang"/>
                <a:sym typeface="Karnchang"/>
              </a:rPr>
              <a:t>Untuk mengatur frekuensi putar kipas angin secara otomatis digunakan sistem kontrol yang dapat mengkontrol sumber frekuensi putar kipas angin. Sistem kontrol ini dipengaruhi oleh tiga variabel, yaitu kecepatan putar kipas angin, suhu ruangan, dan sumber frekuensi putar kipas angin. Berdasarkan data spesifikasi dari pabrik, kecepatan putar kipas angin terkecil adalah 1000 rpm (rotation per minute) dan terbesar adalah 5000 rpm, kemampuan sensor suhu rungan berada dalam interval 100 kelvin hingga 600 kelvin, sedangkan sumber frekuensi putar kipas angin hanya mampu menyediakan frekuensi sebesar 2000 hz hingga7000 hz. Apabila sistem kontrol ruangan menggunakan 4 rule berikut :</a:t>
            </a:r>
          </a:p>
          <a:p>
            <a:pPr algn="just">
              <a:lnSpc>
                <a:spcPts val="3500"/>
              </a:lnSpc>
            </a:pPr>
          </a:p>
          <a:p>
            <a:pPr algn="just">
              <a:lnSpc>
                <a:spcPts val="3500"/>
              </a:lnSpc>
            </a:pPr>
            <a:r>
              <a:rPr lang="en-US" sz="2500">
                <a:solidFill>
                  <a:srgbClr val="000000"/>
                </a:solidFill>
                <a:latin typeface="Karnchang"/>
                <a:ea typeface="Karnchang"/>
                <a:cs typeface="Karnchang"/>
                <a:sym typeface="Karnchang"/>
              </a:rPr>
              <a:t> [R1] IF kecepatan LAMBAT dan suhu TINGGI then frekuensi KECIL </a:t>
            </a:r>
          </a:p>
          <a:p>
            <a:pPr algn="just">
              <a:lnSpc>
                <a:spcPts val="3500"/>
              </a:lnSpc>
            </a:pPr>
            <a:r>
              <a:rPr lang="en-US" sz="2500">
                <a:solidFill>
                  <a:srgbClr val="000000"/>
                </a:solidFill>
                <a:latin typeface="Karnchang"/>
                <a:ea typeface="Karnchang"/>
                <a:cs typeface="Karnchang"/>
                <a:sym typeface="Karnchang"/>
              </a:rPr>
              <a:t>[R2] IF kecepatan LAMBAT dan suhu RENDAH then frekuensi KECIL </a:t>
            </a:r>
          </a:p>
          <a:p>
            <a:pPr algn="just">
              <a:lnSpc>
                <a:spcPts val="3500"/>
              </a:lnSpc>
            </a:pPr>
            <a:r>
              <a:rPr lang="en-US" sz="2500">
                <a:solidFill>
                  <a:srgbClr val="000000"/>
                </a:solidFill>
                <a:latin typeface="Karnchang"/>
                <a:ea typeface="Karnchang"/>
                <a:cs typeface="Karnchang"/>
                <a:sym typeface="Karnchang"/>
              </a:rPr>
              <a:t>[R3] IF kecepatan CEPAT dan suhu TINGGI then frekuensi BESAR </a:t>
            </a:r>
          </a:p>
          <a:p>
            <a:pPr algn="just">
              <a:lnSpc>
                <a:spcPts val="3500"/>
              </a:lnSpc>
            </a:pPr>
            <a:r>
              <a:rPr lang="en-US" sz="2500">
                <a:solidFill>
                  <a:srgbClr val="000000"/>
                </a:solidFill>
                <a:latin typeface="Karnchang"/>
                <a:ea typeface="Karnchang"/>
                <a:cs typeface="Karnchang"/>
                <a:sym typeface="Karnchang"/>
              </a:rPr>
              <a:t>[R4] IF kecepatan CEPAT dan suhu RENDAH then frekuensi BESAR</a:t>
            </a:r>
          </a:p>
          <a:p>
            <a:pPr algn="just">
              <a:lnSpc>
                <a:spcPts val="3500"/>
              </a:lnSpc>
            </a:pPr>
          </a:p>
        </p:txBody>
      </p:sp>
      <p:grpSp>
        <p:nvGrpSpPr>
          <p:cNvPr name="Group 26" id="26"/>
          <p:cNvGrpSpPr/>
          <p:nvPr/>
        </p:nvGrpSpPr>
        <p:grpSpPr>
          <a:xfrm rot="0">
            <a:off x="15665503" y="317552"/>
            <a:ext cx="2042119" cy="650325"/>
            <a:chOff x="0" y="0"/>
            <a:chExt cx="537842" cy="171279"/>
          </a:xfrm>
        </p:grpSpPr>
        <p:sp>
          <p:nvSpPr>
            <p:cNvPr name="Freeform 27" id="27"/>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8" id="28"/>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9" id="29"/>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5665503" y="317552"/>
            <a:ext cx="2042119" cy="650325"/>
            <a:chOff x="0" y="0"/>
            <a:chExt cx="537842" cy="171279"/>
          </a:xfrm>
        </p:grpSpPr>
        <p:sp>
          <p:nvSpPr>
            <p:cNvPr name="Freeform 26" id="26"/>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Freeform 28" id="28"/>
          <p:cNvSpPr/>
          <p:nvPr/>
        </p:nvSpPr>
        <p:spPr>
          <a:xfrm flipH="false" flipV="false" rot="0">
            <a:off x="2163431" y="1384697"/>
            <a:ext cx="13961137" cy="7517606"/>
          </a:xfrm>
          <a:custGeom>
            <a:avLst/>
            <a:gdLst/>
            <a:ahLst/>
            <a:cxnLst/>
            <a:rect r="r" b="b" t="t" l="l"/>
            <a:pathLst>
              <a:path h="7517606" w="13961137">
                <a:moveTo>
                  <a:pt x="0" y="0"/>
                </a:moveTo>
                <a:lnTo>
                  <a:pt x="13961138" y="0"/>
                </a:lnTo>
                <a:lnTo>
                  <a:pt x="13961138" y="7517606"/>
                </a:lnTo>
                <a:lnTo>
                  <a:pt x="0" y="7517606"/>
                </a:lnTo>
                <a:lnTo>
                  <a:pt x="0" y="0"/>
                </a:lnTo>
                <a:close/>
              </a:path>
            </a:pathLst>
          </a:custGeom>
          <a:blipFill>
            <a:blip r:embed="rId2"/>
            <a:stretch>
              <a:fillRect l="0" t="-3723" r="0" b="-739"/>
            </a:stretch>
          </a:blipFill>
        </p:spPr>
      </p:sp>
      <p:sp>
        <p:nvSpPr>
          <p:cNvPr name="TextBox 29" id="29"/>
          <p:cNvSpPr txBox="true"/>
          <p:nvPr/>
        </p:nvSpPr>
        <p:spPr>
          <a:xfrm rot="0">
            <a:off x="15621459" y="349050"/>
            <a:ext cx="2168307"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sp>
        <p:nvSpPr>
          <p:cNvPr name="Freeform 2" id="2"/>
          <p:cNvSpPr/>
          <p:nvPr/>
        </p:nvSpPr>
        <p:spPr>
          <a:xfrm flipH="false" flipV="false" rot="0">
            <a:off x="673258" y="1542651"/>
            <a:ext cx="16586042" cy="7201698"/>
          </a:xfrm>
          <a:custGeom>
            <a:avLst/>
            <a:gdLst/>
            <a:ahLst/>
            <a:cxnLst/>
            <a:rect r="r" b="b" t="t" l="l"/>
            <a:pathLst>
              <a:path h="7201698" w="16586042">
                <a:moveTo>
                  <a:pt x="0" y="0"/>
                </a:moveTo>
                <a:lnTo>
                  <a:pt x="16586042" y="0"/>
                </a:lnTo>
                <a:lnTo>
                  <a:pt x="16586042" y="7201698"/>
                </a:lnTo>
                <a:lnTo>
                  <a:pt x="0" y="7201698"/>
                </a:lnTo>
                <a:lnTo>
                  <a:pt x="0" y="0"/>
                </a:lnTo>
                <a:close/>
              </a:path>
            </a:pathLst>
          </a:custGeom>
          <a:blipFill>
            <a:blip r:embed="rId2"/>
            <a:stretch>
              <a:fillRect l="0" t="-951" r="-846" b="-951"/>
            </a:stretch>
          </a:blipFill>
        </p:spPr>
      </p:sp>
      <p:grpSp>
        <p:nvGrpSpPr>
          <p:cNvPr name="Group 3" id="3"/>
          <p:cNvGrpSpPr/>
          <p:nvPr/>
        </p:nvGrpSpPr>
        <p:grpSpPr>
          <a:xfrm rot="2124477">
            <a:off x="15979122" y="5429903"/>
            <a:ext cx="9808447" cy="9331824"/>
            <a:chOff x="0" y="0"/>
            <a:chExt cx="13077930" cy="12442432"/>
          </a:xfrm>
        </p:grpSpPr>
        <p:grpSp>
          <p:nvGrpSpPr>
            <p:cNvPr name="Group 4" id="4"/>
            <p:cNvGrpSpPr/>
            <p:nvPr/>
          </p:nvGrpSpPr>
          <p:grpSpPr>
            <a:xfrm rot="2252144">
              <a:off x="1498251" y="1484738"/>
              <a:ext cx="7399579" cy="7432687"/>
              <a:chOff x="0" y="0"/>
              <a:chExt cx="2816645" cy="2829248"/>
            </a:xfrm>
          </p:grpSpPr>
          <p:sp>
            <p:nvSpPr>
              <p:cNvPr name="Freeform 5" id="5"/>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6" id="6"/>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2252144">
              <a:off x="2397493" y="3224228"/>
              <a:ext cx="7399579" cy="7432687"/>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4180100" y="3525007"/>
              <a:ext cx="7399579" cy="7432687"/>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7538080">
            <a:off x="-7029811" y="-5584933"/>
            <a:ext cx="9808447" cy="9331824"/>
            <a:chOff x="0" y="0"/>
            <a:chExt cx="13077930" cy="12442432"/>
          </a:xfrm>
        </p:grpSpPr>
        <p:grpSp>
          <p:nvGrpSpPr>
            <p:cNvPr name="Group 14" id="14"/>
            <p:cNvGrpSpPr/>
            <p:nvPr/>
          </p:nvGrpSpPr>
          <p:grpSpPr>
            <a:xfrm rot="2252144">
              <a:off x="1498251" y="1484738"/>
              <a:ext cx="7399579" cy="7432687"/>
              <a:chOff x="0" y="0"/>
              <a:chExt cx="2816645" cy="2829248"/>
            </a:xfrm>
          </p:grpSpPr>
          <p:sp>
            <p:nvSpPr>
              <p:cNvPr name="Freeform 15" id="15"/>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6" id="16"/>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252144">
              <a:off x="2397493" y="3224228"/>
              <a:ext cx="7399579" cy="7432687"/>
              <a:chOff x="0" y="0"/>
              <a:chExt cx="2816645" cy="2829248"/>
            </a:xfrm>
          </p:grpSpPr>
          <p:sp>
            <p:nvSpPr>
              <p:cNvPr name="Freeform 18" id="1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9" id="1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2252144">
              <a:off x="4180100" y="3525007"/>
              <a:ext cx="7399579" cy="7432687"/>
              <a:chOff x="0" y="0"/>
              <a:chExt cx="2816645" cy="2829248"/>
            </a:xfrm>
          </p:grpSpPr>
          <p:sp>
            <p:nvSpPr>
              <p:cNvPr name="Freeform 21" id="2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2" id="2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3" id="23"/>
          <p:cNvGrpSpPr/>
          <p:nvPr/>
        </p:nvGrpSpPr>
        <p:grpSpPr>
          <a:xfrm rot="0">
            <a:off x="15665503" y="317552"/>
            <a:ext cx="2042119" cy="650325"/>
            <a:chOff x="0" y="0"/>
            <a:chExt cx="537842" cy="171279"/>
          </a:xfrm>
        </p:grpSpPr>
        <p:sp>
          <p:nvSpPr>
            <p:cNvPr name="Freeform 24" id="24"/>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5" id="25"/>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6" id="26"/>
          <p:cNvSpPr txBox="true"/>
          <p:nvPr/>
        </p:nvSpPr>
        <p:spPr>
          <a:xfrm rot="0">
            <a:off x="15621459" y="349050"/>
            <a:ext cx="2168307"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sp>
        <p:nvSpPr>
          <p:cNvPr name="Freeform 2" id="2"/>
          <p:cNvSpPr/>
          <p:nvPr/>
        </p:nvSpPr>
        <p:spPr>
          <a:xfrm flipH="false" flipV="false" rot="0">
            <a:off x="689282" y="1163257"/>
            <a:ext cx="16909436" cy="7960487"/>
          </a:xfrm>
          <a:custGeom>
            <a:avLst/>
            <a:gdLst/>
            <a:ahLst/>
            <a:cxnLst/>
            <a:rect r="r" b="b" t="t" l="l"/>
            <a:pathLst>
              <a:path h="7960487" w="16909436">
                <a:moveTo>
                  <a:pt x="0" y="0"/>
                </a:moveTo>
                <a:lnTo>
                  <a:pt x="16909436" y="0"/>
                </a:lnTo>
                <a:lnTo>
                  <a:pt x="16909436" y="7960486"/>
                </a:lnTo>
                <a:lnTo>
                  <a:pt x="0" y="7960486"/>
                </a:lnTo>
                <a:lnTo>
                  <a:pt x="0" y="0"/>
                </a:lnTo>
                <a:close/>
              </a:path>
            </a:pathLst>
          </a:custGeom>
          <a:blipFill>
            <a:blip r:embed="rId2"/>
            <a:stretch>
              <a:fillRect l="-1174" t="0" r="-7049" b="0"/>
            </a:stretch>
          </a:blipFill>
        </p:spPr>
      </p:sp>
      <p:grpSp>
        <p:nvGrpSpPr>
          <p:cNvPr name="Group 3" id="3"/>
          <p:cNvGrpSpPr/>
          <p:nvPr/>
        </p:nvGrpSpPr>
        <p:grpSpPr>
          <a:xfrm rot="2124477">
            <a:off x="15979122" y="5429903"/>
            <a:ext cx="9808447" cy="9331824"/>
            <a:chOff x="0" y="0"/>
            <a:chExt cx="13077930" cy="12442432"/>
          </a:xfrm>
        </p:grpSpPr>
        <p:grpSp>
          <p:nvGrpSpPr>
            <p:cNvPr name="Group 4" id="4"/>
            <p:cNvGrpSpPr/>
            <p:nvPr/>
          </p:nvGrpSpPr>
          <p:grpSpPr>
            <a:xfrm rot="2252144">
              <a:off x="1498251" y="1484738"/>
              <a:ext cx="7399579" cy="7432687"/>
              <a:chOff x="0" y="0"/>
              <a:chExt cx="2816645" cy="2829248"/>
            </a:xfrm>
          </p:grpSpPr>
          <p:sp>
            <p:nvSpPr>
              <p:cNvPr name="Freeform 5" id="5"/>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6" id="6"/>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2252144">
              <a:off x="2397493" y="3224228"/>
              <a:ext cx="7399579" cy="7432687"/>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4180100" y="3525007"/>
              <a:ext cx="7399579" cy="7432687"/>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7538080">
            <a:off x="-7029811" y="-5584933"/>
            <a:ext cx="9808447" cy="9331824"/>
            <a:chOff x="0" y="0"/>
            <a:chExt cx="13077930" cy="12442432"/>
          </a:xfrm>
        </p:grpSpPr>
        <p:grpSp>
          <p:nvGrpSpPr>
            <p:cNvPr name="Group 14" id="14"/>
            <p:cNvGrpSpPr/>
            <p:nvPr/>
          </p:nvGrpSpPr>
          <p:grpSpPr>
            <a:xfrm rot="2252144">
              <a:off x="1498251" y="1484738"/>
              <a:ext cx="7399579" cy="7432687"/>
              <a:chOff x="0" y="0"/>
              <a:chExt cx="2816645" cy="2829248"/>
            </a:xfrm>
          </p:grpSpPr>
          <p:sp>
            <p:nvSpPr>
              <p:cNvPr name="Freeform 15" id="15"/>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6" id="16"/>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252144">
              <a:off x="2397493" y="3224228"/>
              <a:ext cx="7399579" cy="7432687"/>
              <a:chOff x="0" y="0"/>
              <a:chExt cx="2816645" cy="2829248"/>
            </a:xfrm>
          </p:grpSpPr>
          <p:sp>
            <p:nvSpPr>
              <p:cNvPr name="Freeform 18" id="1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9" id="1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2252144">
              <a:off x="4180100" y="3525007"/>
              <a:ext cx="7399579" cy="7432687"/>
              <a:chOff x="0" y="0"/>
              <a:chExt cx="2816645" cy="2829248"/>
            </a:xfrm>
          </p:grpSpPr>
          <p:sp>
            <p:nvSpPr>
              <p:cNvPr name="Freeform 21" id="2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2" id="2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3" id="23"/>
          <p:cNvGrpSpPr/>
          <p:nvPr/>
        </p:nvGrpSpPr>
        <p:grpSpPr>
          <a:xfrm rot="0">
            <a:off x="15665503" y="317552"/>
            <a:ext cx="2042119" cy="650325"/>
            <a:chOff x="0" y="0"/>
            <a:chExt cx="537842" cy="171279"/>
          </a:xfrm>
        </p:grpSpPr>
        <p:sp>
          <p:nvSpPr>
            <p:cNvPr name="Freeform 24" id="24"/>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5" id="25"/>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6" id="26"/>
          <p:cNvSpPr txBox="true"/>
          <p:nvPr/>
        </p:nvSpPr>
        <p:spPr>
          <a:xfrm rot="0">
            <a:off x="15621459" y="349050"/>
            <a:ext cx="2168307"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grpSp>
        <p:nvGrpSpPr>
          <p:cNvPr name="Group 26" id="26"/>
          <p:cNvGrpSpPr/>
          <p:nvPr/>
        </p:nvGrpSpPr>
        <p:grpSpPr>
          <a:xfrm rot="0">
            <a:off x="3196359" y="5411922"/>
            <a:ext cx="11895281" cy="921776"/>
            <a:chOff x="0" y="0"/>
            <a:chExt cx="15860375" cy="1229035"/>
          </a:xfrm>
        </p:grpSpPr>
        <p:grpSp>
          <p:nvGrpSpPr>
            <p:cNvPr name="Group 27" id="27"/>
            <p:cNvGrpSpPr/>
            <p:nvPr/>
          </p:nvGrpSpPr>
          <p:grpSpPr>
            <a:xfrm rot="0">
              <a:off x="175073" y="0"/>
              <a:ext cx="15510230" cy="1229035"/>
              <a:chOff x="0" y="0"/>
              <a:chExt cx="2086476" cy="165333"/>
            </a:xfrm>
          </p:grpSpPr>
          <p:sp>
            <p:nvSpPr>
              <p:cNvPr name="Freeform 28" id="28"/>
              <p:cNvSpPr/>
              <p:nvPr/>
            </p:nvSpPr>
            <p:spPr>
              <a:xfrm flipH="false" flipV="false" rot="0">
                <a:off x="0" y="0"/>
                <a:ext cx="2086476" cy="165333"/>
              </a:xfrm>
              <a:custGeom>
                <a:avLst/>
                <a:gdLst/>
                <a:ahLst/>
                <a:cxnLst/>
                <a:rect r="r" b="b" t="t" l="l"/>
                <a:pathLst>
                  <a:path h="165333" w="2086476">
                    <a:moveTo>
                      <a:pt x="14659" y="0"/>
                    </a:moveTo>
                    <a:lnTo>
                      <a:pt x="2071818" y="0"/>
                    </a:lnTo>
                    <a:cubicBezTo>
                      <a:pt x="2075705" y="0"/>
                      <a:pt x="2079434" y="1544"/>
                      <a:pt x="2082183" y="4293"/>
                    </a:cubicBezTo>
                    <a:cubicBezTo>
                      <a:pt x="2084932" y="7043"/>
                      <a:pt x="2086476" y="10771"/>
                      <a:pt x="2086476" y="14659"/>
                    </a:cubicBezTo>
                    <a:lnTo>
                      <a:pt x="2086476" y="150674"/>
                    </a:lnTo>
                    <a:cubicBezTo>
                      <a:pt x="2086476" y="158770"/>
                      <a:pt x="2079913" y="165333"/>
                      <a:pt x="2071818" y="165333"/>
                    </a:cubicBezTo>
                    <a:lnTo>
                      <a:pt x="14659" y="165333"/>
                    </a:lnTo>
                    <a:cubicBezTo>
                      <a:pt x="6563" y="165333"/>
                      <a:pt x="0" y="158770"/>
                      <a:pt x="0" y="150674"/>
                    </a:cubicBezTo>
                    <a:lnTo>
                      <a:pt x="0" y="14659"/>
                    </a:lnTo>
                    <a:cubicBezTo>
                      <a:pt x="0" y="6563"/>
                      <a:pt x="6563" y="0"/>
                      <a:pt x="14659"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208647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5860375"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Zakira Zahra Aulia |  Universitas Pamulang | Informatika | 2024</a:t>
              </a:r>
            </a:p>
          </p:txBody>
        </p:sp>
      </p:grpSp>
      <p:sp>
        <p:nvSpPr>
          <p:cNvPr name="TextBox 31" id="31"/>
          <p:cNvSpPr txBox="true"/>
          <p:nvPr/>
        </p:nvSpPr>
        <p:spPr>
          <a:xfrm rot="0">
            <a:off x="4917989" y="2145911"/>
            <a:ext cx="8452023" cy="980057"/>
          </a:xfrm>
          <a:prstGeom prst="rect">
            <a:avLst/>
          </a:prstGeom>
        </p:spPr>
        <p:txBody>
          <a:bodyPr anchor="t" rtlCol="false" tIns="0" lIns="0" bIns="0" rIns="0">
            <a:spAutoFit/>
          </a:bodyPr>
          <a:lstStyle/>
          <a:p>
            <a:pPr algn="l">
              <a:lnSpc>
                <a:spcPts val="6356"/>
              </a:lnSpc>
            </a:pPr>
            <a:r>
              <a:rPr lang="en-US" sz="4540">
                <a:solidFill>
                  <a:srgbClr val="000000"/>
                </a:solidFill>
                <a:latin typeface="Karnchang"/>
                <a:ea typeface="Karnchang"/>
                <a:cs typeface="Karnchang"/>
                <a:sym typeface="Karnchang"/>
              </a:rPr>
              <a:t>SEKIAN PRESENTASI DARI SAYA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DAGZU2jVIKM</dc:identifier>
  <dcterms:modified xsi:type="dcterms:W3CDTF">2011-08-01T06:04:30Z</dcterms:modified>
  <cp:revision>1</cp:revision>
  <dc:title>Hitam abu-abu minimalis geometris seminar proposal presentasi</dc:title>
</cp:coreProperties>
</file>