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3.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5.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theme/theme6.xml" ContentType="application/vnd.openxmlformats-officedocument.theme+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7.xml" ContentType="application/vnd.openxmlformats-officedocument.theme+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8.xml" ContentType="application/vnd.openxmlformats-officedocument.theme+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theme/theme9.xml" ContentType="application/vnd.openxmlformats-officedocument.theme+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theme/theme10.xml" ContentType="application/vnd.openxmlformats-officedocument.theme+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theme/theme11.xml" ContentType="application/vnd.openxmlformats-officedocument.theme+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theme/theme12.xml" ContentType="application/vnd.openxmlformats-officedocument.theme+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theme/theme13.xml" ContentType="application/vnd.openxmlformats-officedocument.theme+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theme/theme14.xml" ContentType="application/vnd.openxmlformats-officedocument.theme+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theme/theme15.xml" ContentType="application/vnd.openxmlformats-officedocument.theme+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theme/theme16.xml" ContentType="application/vnd.openxmlformats-officedocument.theme+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17.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theme/theme18.xml" ContentType="application/vnd.openxmlformats-officedocument.theme+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theme/theme19.xml" ContentType="application/vnd.openxmlformats-officedocument.theme+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theme/theme20.xml" ContentType="application/vnd.openxmlformats-officedocument.theme+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theme/theme21.xml" ContentType="application/vnd.openxmlformats-officedocument.theme+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theme/theme22.xml" ContentType="application/vnd.openxmlformats-officedocument.theme+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theme/theme23.xml" ContentType="application/vnd.openxmlformats-officedocument.theme+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theme/theme24.xml" ContentType="application/vnd.openxmlformats-officedocument.theme+xml"/>
  <Override PartName="/ppt/slideLayouts/slideLayout408.xml" ContentType="application/vnd.openxmlformats-officedocument.presentationml.slideLayout+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theme/theme25.xml" ContentType="application/vnd.openxmlformats-officedocument.theme+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theme/theme26.xml" ContentType="application/vnd.openxmlformats-officedocument.theme+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theme/theme27.xml" ContentType="application/vnd.openxmlformats-officedocument.theme+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theme/theme28.xml" ContentType="application/vnd.openxmlformats-officedocument.theme+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theme/theme29.xml" ContentType="application/vnd.openxmlformats-officedocument.theme+xml"/>
  <Override PartName="/ppt/theme/theme30.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notesSlides/notesSlide1.xml" ContentType="application/vnd.openxmlformats-officedocument.presentationml.notesSl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 id="2147483880" r:id="rId2"/>
    <p:sldMasterId id="2147483916" r:id="rId3"/>
    <p:sldMasterId id="2147483934" r:id="rId4"/>
    <p:sldMasterId id="2147483952" r:id="rId5"/>
    <p:sldMasterId id="2147483970" r:id="rId6"/>
    <p:sldMasterId id="2147483988" r:id="rId7"/>
    <p:sldMasterId id="2147484006" r:id="rId8"/>
    <p:sldMasterId id="2147484096" r:id="rId9"/>
    <p:sldMasterId id="2147484150" r:id="rId10"/>
    <p:sldMasterId id="2147484168" r:id="rId11"/>
    <p:sldMasterId id="2147484186" r:id="rId12"/>
    <p:sldMasterId id="2147484204" r:id="rId13"/>
    <p:sldMasterId id="2147484222" r:id="rId14"/>
    <p:sldMasterId id="2147484276" r:id="rId15"/>
    <p:sldMasterId id="2147484294" r:id="rId16"/>
    <p:sldMasterId id="2147484312" r:id="rId17"/>
    <p:sldMasterId id="2147484348" r:id="rId18"/>
    <p:sldMasterId id="2147484366" r:id="rId19"/>
    <p:sldMasterId id="2147484384" r:id="rId20"/>
    <p:sldMasterId id="2147484402" r:id="rId21"/>
    <p:sldMasterId id="2147484420" r:id="rId22"/>
    <p:sldMasterId id="2147484438" r:id="rId23"/>
    <p:sldMasterId id="2147484456" r:id="rId24"/>
    <p:sldMasterId id="2147484474" r:id="rId25"/>
    <p:sldMasterId id="2147484492" r:id="rId26"/>
    <p:sldMasterId id="2147484510" r:id="rId27"/>
    <p:sldMasterId id="2147484528" r:id="rId28"/>
    <p:sldMasterId id="2147484672" r:id="rId29"/>
  </p:sldMasterIdLst>
  <p:notesMasterIdLst>
    <p:notesMasterId r:id="rId124"/>
  </p:notesMasterIdLst>
  <p:sldIdLst>
    <p:sldId id="347" r:id="rId30"/>
    <p:sldId id="293" r:id="rId31"/>
    <p:sldId id="299" r:id="rId32"/>
    <p:sldId id="258" r:id="rId33"/>
    <p:sldId id="337" r:id="rId34"/>
    <p:sldId id="338" r:id="rId35"/>
    <p:sldId id="357" r:id="rId36"/>
    <p:sldId id="356" r:id="rId37"/>
    <p:sldId id="315" r:id="rId38"/>
    <p:sldId id="318" r:id="rId39"/>
    <p:sldId id="308" r:id="rId40"/>
    <p:sldId id="260" r:id="rId41"/>
    <p:sldId id="261" r:id="rId42"/>
    <p:sldId id="262" r:id="rId43"/>
    <p:sldId id="295" r:id="rId44"/>
    <p:sldId id="335" r:id="rId45"/>
    <p:sldId id="350" r:id="rId46"/>
    <p:sldId id="282" r:id="rId47"/>
    <p:sldId id="266" r:id="rId48"/>
    <p:sldId id="304" r:id="rId49"/>
    <p:sldId id="303" r:id="rId50"/>
    <p:sldId id="302" r:id="rId51"/>
    <p:sldId id="267" r:id="rId52"/>
    <p:sldId id="264" r:id="rId53"/>
    <p:sldId id="268" r:id="rId54"/>
    <p:sldId id="269" r:id="rId55"/>
    <p:sldId id="274" r:id="rId56"/>
    <p:sldId id="361" r:id="rId57"/>
    <p:sldId id="373" r:id="rId58"/>
    <p:sldId id="275" r:id="rId59"/>
    <p:sldId id="276" r:id="rId60"/>
    <p:sldId id="366" r:id="rId61"/>
    <p:sldId id="365" r:id="rId62"/>
    <p:sldId id="364" r:id="rId63"/>
    <p:sldId id="363" r:id="rId64"/>
    <p:sldId id="367" r:id="rId65"/>
    <p:sldId id="372" r:id="rId66"/>
    <p:sldId id="277" r:id="rId67"/>
    <p:sldId id="297" r:id="rId68"/>
    <p:sldId id="339" r:id="rId69"/>
    <p:sldId id="278" r:id="rId70"/>
    <p:sldId id="279" r:id="rId71"/>
    <p:sldId id="280" r:id="rId72"/>
    <p:sldId id="358" r:id="rId73"/>
    <p:sldId id="359" r:id="rId74"/>
    <p:sldId id="321" r:id="rId75"/>
    <p:sldId id="368" r:id="rId76"/>
    <p:sldId id="298" r:id="rId77"/>
    <p:sldId id="369" r:id="rId78"/>
    <p:sldId id="340" r:id="rId79"/>
    <p:sldId id="342" r:id="rId80"/>
    <p:sldId id="341" r:id="rId81"/>
    <p:sldId id="283" r:id="rId82"/>
    <p:sldId id="270" r:id="rId83"/>
    <p:sldId id="284" r:id="rId84"/>
    <p:sldId id="285" r:id="rId85"/>
    <p:sldId id="287" r:id="rId86"/>
    <p:sldId id="362" r:id="rId87"/>
    <p:sldId id="288" r:id="rId88"/>
    <p:sldId id="289" r:id="rId89"/>
    <p:sldId id="310" r:id="rId90"/>
    <p:sldId id="291" r:id="rId91"/>
    <p:sldId id="290" r:id="rId92"/>
    <p:sldId id="344" r:id="rId93"/>
    <p:sldId id="345" r:id="rId94"/>
    <p:sldId id="346" r:id="rId95"/>
    <p:sldId id="351" r:id="rId96"/>
    <p:sldId id="353" r:id="rId97"/>
    <p:sldId id="352" r:id="rId98"/>
    <p:sldId id="370" r:id="rId99"/>
    <p:sldId id="371" r:id="rId100"/>
    <p:sldId id="286" r:id="rId101"/>
    <p:sldId id="311" r:id="rId102"/>
    <p:sldId id="313" r:id="rId103"/>
    <p:sldId id="312" r:id="rId104"/>
    <p:sldId id="314" r:id="rId105"/>
    <p:sldId id="325" r:id="rId106"/>
    <p:sldId id="326" r:id="rId107"/>
    <p:sldId id="324" r:id="rId108"/>
    <p:sldId id="327" r:id="rId109"/>
    <p:sldId id="328" r:id="rId110"/>
    <p:sldId id="329" r:id="rId111"/>
    <p:sldId id="330" r:id="rId112"/>
    <p:sldId id="349" r:id="rId113"/>
    <p:sldId id="348" r:id="rId114"/>
    <p:sldId id="316" r:id="rId115"/>
    <p:sldId id="320" r:id="rId116"/>
    <p:sldId id="354" r:id="rId117"/>
    <p:sldId id="333" r:id="rId118"/>
    <p:sldId id="322" r:id="rId119"/>
    <p:sldId id="331" r:id="rId120"/>
    <p:sldId id="332" r:id="rId121"/>
    <p:sldId id="334" r:id="rId122"/>
    <p:sldId id="263" r:id="rId1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14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varScale="1">
        <p:scale>
          <a:sx n="113" d="100"/>
          <a:sy n="113" d="100"/>
        </p:scale>
        <p:origin x="432" y="114"/>
      </p:cViewPr>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117" Type="http://schemas.openxmlformats.org/officeDocument/2006/relationships/slide" Target="slides/slide88.xml"/><Relationship Id="rId21" Type="http://schemas.openxmlformats.org/officeDocument/2006/relationships/slideMaster" Target="slideMasters/slideMaster21.xml"/><Relationship Id="rId42" Type="http://schemas.openxmlformats.org/officeDocument/2006/relationships/slide" Target="slides/slide13.xml"/><Relationship Id="rId47" Type="http://schemas.openxmlformats.org/officeDocument/2006/relationships/slide" Target="slides/slide18.xml"/><Relationship Id="rId63" Type="http://schemas.openxmlformats.org/officeDocument/2006/relationships/slide" Target="slides/slide34.xml"/><Relationship Id="rId68" Type="http://schemas.openxmlformats.org/officeDocument/2006/relationships/slide" Target="slides/slide39.xml"/><Relationship Id="rId84" Type="http://schemas.openxmlformats.org/officeDocument/2006/relationships/slide" Target="slides/slide55.xml"/><Relationship Id="rId89" Type="http://schemas.openxmlformats.org/officeDocument/2006/relationships/slide" Target="slides/slide60.xml"/><Relationship Id="rId112" Type="http://schemas.openxmlformats.org/officeDocument/2006/relationships/slide" Target="slides/slide83.xml"/><Relationship Id="rId16" Type="http://schemas.openxmlformats.org/officeDocument/2006/relationships/slideMaster" Target="slideMasters/slideMaster16.xml"/><Relationship Id="rId107" Type="http://schemas.openxmlformats.org/officeDocument/2006/relationships/slide" Target="slides/slide78.xml"/><Relationship Id="rId11" Type="http://schemas.openxmlformats.org/officeDocument/2006/relationships/slideMaster" Target="slideMasters/slideMaster11.xml"/><Relationship Id="rId32" Type="http://schemas.openxmlformats.org/officeDocument/2006/relationships/slide" Target="slides/slide3.xml"/><Relationship Id="rId37" Type="http://schemas.openxmlformats.org/officeDocument/2006/relationships/slide" Target="slides/slide8.xml"/><Relationship Id="rId53" Type="http://schemas.openxmlformats.org/officeDocument/2006/relationships/slide" Target="slides/slide24.xml"/><Relationship Id="rId58" Type="http://schemas.openxmlformats.org/officeDocument/2006/relationships/slide" Target="slides/slide29.xml"/><Relationship Id="rId74" Type="http://schemas.openxmlformats.org/officeDocument/2006/relationships/slide" Target="slides/slide45.xml"/><Relationship Id="rId79" Type="http://schemas.openxmlformats.org/officeDocument/2006/relationships/slide" Target="slides/slide50.xml"/><Relationship Id="rId102" Type="http://schemas.openxmlformats.org/officeDocument/2006/relationships/slide" Target="slides/slide73.xml"/><Relationship Id="rId123" Type="http://schemas.openxmlformats.org/officeDocument/2006/relationships/slide" Target="slides/slide94.xml"/><Relationship Id="rId128" Type="http://schemas.openxmlformats.org/officeDocument/2006/relationships/tableStyles" Target="tableStyles.xml"/><Relationship Id="rId5" Type="http://schemas.openxmlformats.org/officeDocument/2006/relationships/slideMaster" Target="slideMasters/slideMaster5.xml"/><Relationship Id="rId90" Type="http://schemas.openxmlformats.org/officeDocument/2006/relationships/slide" Target="slides/slide61.xml"/><Relationship Id="rId95" Type="http://schemas.openxmlformats.org/officeDocument/2006/relationships/slide" Target="slides/slide66.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43" Type="http://schemas.openxmlformats.org/officeDocument/2006/relationships/slide" Target="slides/slide14.xml"/><Relationship Id="rId48" Type="http://schemas.openxmlformats.org/officeDocument/2006/relationships/slide" Target="slides/slide19.xml"/><Relationship Id="rId64" Type="http://schemas.openxmlformats.org/officeDocument/2006/relationships/slide" Target="slides/slide35.xml"/><Relationship Id="rId69" Type="http://schemas.openxmlformats.org/officeDocument/2006/relationships/slide" Target="slides/slide40.xml"/><Relationship Id="rId113" Type="http://schemas.openxmlformats.org/officeDocument/2006/relationships/slide" Target="slides/slide84.xml"/><Relationship Id="rId118" Type="http://schemas.openxmlformats.org/officeDocument/2006/relationships/slide" Target="slides/slide89.xml"/><Relationship Id="rId80" Type="http://schemas.openxmlformats.org/officeDocument/2006/relationships/slide" Target="slides/slide51.xml"/><Relationship Id="rId85" Type="http://schemas.openxmlformats.org/officeDocument/2006/relationships/slide" Target="slides/slide56.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33" Type="http://schemas.openxmlformats.org/officeDocument/2006/relationships/slide" Target="slides/slide4.xml"/><Relationship Id="rId38" Type="http://schemas.openxmlformats.org/officeDocument/2006/relationships/slide" Target="slides/slide9.xml"/><Relationship Id="rId59" Type="http://schemas.openxmlformats.org/officeDocument/2006/relationships/slide" Target="slides/slide30.xml"/><Relationship Id="rId103" Type="http://schemas.openxmlformats.org/officeDocument/2006/relationships/slide" Target="slides/slide74.xml"/><Relationship Id="rId108" Type="http://schemas.openxmlformats.org/officeDocument/2006/relationships/slide" Target="slides/slide79.xml"/><Relationship Id="rId124" Type="http://schemas.openxmlformats.org/officeDocument/2006/relationships/notesMaster" Target="notesMasters/notesMaster1.xml"/><Relationship Id="rId54" Type="http://schemas.openxmlformats.org/officeDocument/2006/relationships/slide" Target="slides/slide25.xml"/><Relationship Id="rId70" Type="http://schemas.openxmlformats.org/officeDocument/2006/relationships/slide" Target="slides/slide41.xml"/><Relationship Id="rId75" Type="http://schemas.openxmlformats.org/officeDocument/2006/relationships/slide" Target="slides/slide46.xml"/><Relationship Id="rId91" Type="http://schemas.openxmlformats.org/officeDocument/2006/relationships/slide" Target="slides/slide62.xml"/><Relationship Id="rId96" Type="http://schemas.openxmlformats.org/officeDocument/2006/relationships/slide" Target="slides/slide67.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49" Type="http://schemas.openxmlformats.org/officeDocument/2006/relationships/slide" Target="slides/slide20.xml"/><Relationship Id="rId114" Type="http://schemas.openxmlformats.org/officeDocument/2006/relationships/slide" Target="slides/slide85.xml"/><Relationship Id="rId119" Type="http://schemas.openxmlformats.org/officeDocument/2006/relationships/slide" Target="slides/slide90.xml"/><Relationship Id="rId44" Type="http://schemas.openxmlformats.org/officeDocument/2006/relationships/slide" Target="slides/slide15.xml"/><Relationship Id="rId60" Type="http://schemas.openxmlformats.org/officeDocument/2006/relationships/slide" Target="slides/slide31.xml"/><Relationship Id="rId65" Type="http://schemas.openxmlformats.org/officeDocument/2006/relationships/slide" Target="slides/slide36.xml"/><Relationship Id="rId81" Type="http://schemas.openxmlformats.org/officeDocument/2006/relationships/slide" Target="slides/slide52.xml"/><Relationship Id="rId86" Type="http://schemas.openxmlformats.org/officeDocument/2006/relationships/slide" Target="slides/slide57.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10.xml"/><Relationship Id="rId109" Type="http://schemas.openxmlformats.org/officeDocument/2006/relationships/slide" Target="slides/slide80.xml"/><Relationship Id="rId34" Type="http://schemas.openxmlformats.org/officeDocument/2006/relationships/slide" Target="slides/slide5.xml"/><Relationship Id="rId50" Type="http://schemas.openxmlformats.org/officeDocument/2006/relationships/slide" Target="slides/slide21.xml"/><Relationship Id="rId55" Type="http://schemas.openxmlformats.org/officeDocument/2006/relationships/slide" Target="slides/slide26.xml"/><Relationship Id="rId76" Type="http://schemas.openxmlformats.org/officeDocument/2006/relationships/slide" Target="slides/slide47.xml"/><Relationship Id="rId97" Type="http://schemas.openxmlformats.org/officeDocument/2006/relationships/slide" Target="slides/slide68.xml"/><Relationship Id="rId104" Type="http://schemas.openxmlformats.org/officeDocument/2006/relationships/slide" Target="slides/slide75.xml"/><Relationship Id="rId120" Type="http://schemas.openxmlformats.org/officeDocument/2006/relationships/slide" Target="slides/slide91.xml"/><Relationship Id="rId125" Type="http://schemas.openxmlformats.org/officeDocument/2006/relationships/presProps" Target="presProps.xml"/><Relationship Id="rId7" Type="http://schemas.openxmlformats.org/officeDocument/2006/relationships/slideMaster" Target="slideMasters/slideMaster7.xml"/><Relationship Id="rId71" Type="http://schemas.openxmlformats.org/officeDocument/2006/relationships/slide" Target="slides/slide42.xml"/><Relationship Id="rId92" Type="http://schemas.openxmlformats.org/officeDocument/2006/relationships/slide" Target="slides/slide63.xml"/><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 Target="slides/slide11.xml"/><Relationship Id="rId45" Type="http://schemas.openxmlformats.org/officeDocument/2006/relationships/slide" Target="slides/slide16.xml"/><Relationship Id="rId66" Type="http://schemas.openxmlformats.org/officeDocument/2006/relationships/slide" Target="slides/slide37.xml"/><Relationship Id="rId87" Type="http://schemas.openxmlformats.org/officeDocument/2006/relationships/slide" Target="slides/slide58.xml"/><Relationship Id="rId110" Type="http://schemas.openxmlformats.org/officeDocument/2006/relationships/slide" Target="slides/slide81.xml"/><Relationship Id="rId115" Type="http://schemas.openxmlformats.org/officeDocument/2006/relationships/slide" Target="slides/slide86.xml"/><Relationship Id="rId61" Type="http://schemas.openxmlformats.org/officeDocument/2006/relationships/slide" Target="slides/slide32.xml"/><Relationship Id="rId82" Type="http://schemas.openxmlformats.org/officeDocument/2006/relationships/slide" Target="slides/slide53.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 Target="slides/slide1.xml"/><Relationship Id="rId35" Type="http://schemas.openxmlformats.org/officeDocument/2006/relationships/slide" Target="slides/slide6.xml"/><Relationship Id="rId56" Type="http://schemas.openxmlformats.org/officeDocument/2006/relationships/slide" Target="slides/slide27.xml"/><Relationship Id="rId77" Type="http://schemas.openxmlformats.org/officeDocument/2006/relationships/slide" Target="slides/slide48.xml"/><Relationship Id="rId100" Type="http://schemas.openxmlformats.org/officeDocument/2006/relationships/slide" Target="slides/slide71.xml"/><Relationship Id="rId105" Type="http://schemas.openxmlformats.org/officeDocument/2006/relationships/slide" Target="slides/slide76.xml"/><Relationship Id="rId126"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22.xml"/><Relationship Id="rId72" Type="http://schemas.openxmlformats.org/officeDocument/2006/relationships/slide" Target="slides/slide43.xml"/><Relationship Id="rId93" Type="http://schemas.openxmlformats.org/officeDocument/2006/relationships/slide" Target="slides/slide64.xml"/><Relationship Id="rId98" Type="http://schemas.openxmlformats.org/officeDocument/2006/relationships/slide" Target="slides/slide69.xml"/><Relationship Id="rId121" Type="http://schemas.openxmlformats.org/officeDocument/2006/relationships/slide" Target="slides/slide92.xml"/><Relationship Id="rId3" Type="http://schemas.openxmlformats.org/officeDocument/2006/relationships/slideMaster" Target="slideMasters/slideMaster3.xml"/><Relationship Id="rId25" Type="http://schemas.openxmlformats.org/officeDocument/2006/relationships/slideMaster" Target="slideMasters/slideMaster25.xml"/><Relationship Id="rId46" Type="http://schemas.openxmlformats.org/officeDocument/2006/relationships/slide" Target="slides/slide17.xml"/><Relationship Id="rId67" Type="http://schemas.openxmlformats.org/officeDocument/2006/relationships/slide" Target="slides/slide38.xml"/><Relationship Id="rId116" Type="http://schemas.openxmlformats.org/officeDocument/2006/relationships/slide" Target="slides/slide87.xml"/><Relationship Id="rId20" Type="http://schemas.openxmlformats.org/officeDocument/2006/relationships/slideMaster" Target="slideMasters/slideMaster20.xml"/><Relationship Id="rId41" Type="http://schemas.openxmlformats.org/officeDocument/2006/relationships/slide" Target="slides/slide12.xml"/><Relationship Id="rId62" Type="http://schemas.openxmlformats.org/officeDocument/2006/relationships/slide" Target="slides/slide33.xml"/><Relationship Id="rId83" Type="http://schemas.openxmlformats.org/officeDocument/2006/relationships/slide" Target="slides/slide54.xml"/><Relationship Id="rId88" Type="http://schemas.openxmlformats.org/officeDocument/2006/relationships/slide" Target="slides/slide59.xml"/><Relationship Id="rId111" Type="http://schemas.openxmlformats.org/officeDocument/2006/relationships/slide" Target="slides/slide82.xml"/><Relationship Id="rId15" Type="http://schemas.openxmlformats.org/officeDocument/2006/relationships/slideMaster" Target="slideMasters/slideMaster15.xml"/><Relationship Id="rId36" Type="http://schemas.openxmlformats.org/officeDocument/2006/relationships/slide" Target="slides/slide7.xml"/><Relationship Id="rId57" Type="http://schemas.openxmlformats.org/officeDocument/2006/relationships/slide" Target="slides/slide28.xml"/><Relationship Id="rId106" Type="http://schemas.openxmlformats.org/officeDocument/2006/relationships/slide" Target="slides/slide77.xml"/><Relationship Id="rId127" Type="http://schemas.openxmlformats.org/officeDocument/2006/relationships/theme" Target="theme/theme1.xml"/><Relationship Id="rId10" Type="http://schemas.openxmlformats.org/officeDocument/2006/relationships/slideMaster" Target="slideMasters/slideMaster10.xml"/><Relationship Id="rId31" Type="http://schemas.openxmlformats.org/officeDocument/2006/relationships/slide" Target="slides/slide2.xml"/><Relationship Id="rId52" Type="http://schemas.openxmlformats.org/officeDocument/2006/relationships/slide" Target="slides/slide23.xml"/><Relationship Id="rId73" Type="http://schemas.openxmlformats.org/officeDocument/2006/relationships/slide" Target="slides/slide44.xml"/><Relationship Id="rId78" Type="http://schemas.openxmlformats.org/officeDocument/2006/relationships/slide" Target="slides/slide49.xml"/><Relationship Id="rId94" Type="http://schemas.openxmlformats.org/officeDocument/2006/relationships/slide" Target="slides/slide65.xml"/><Relationship Id="rId99" Type="http://schemas.openxmlformats.org/officeDocument/2006/relationships/slide" Target="slides/slide70.xml"/><Relationship Id="rId101" Type="http://schemas.openxmlformats.org/officeDocument/2006/relationships/slide" Target="slides/slide72.xml"/><Relationship Id="rId122" Type="http://schemas.openxmlformats.org/officeDocument/2006/relationships/slide" Target="slides/slide93.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3E85E-6D40-42B0-BF59-F2EBAC60DB48}" type="datetimeFigureOut">
              <a:rPr lang="en-IN" smtClean="0"/>
              <a:t>09-07-2024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39C73-AF4B-4257-8586-B3BEB17E202F}" type="slidenum">
              <a:rPr lang="en-IN" smtClean="0"/>
              <a:t>‹#›</a:t>
            </a:fld>
            <a:endParaRPr lang="en-IN"/>
          </a:p>
        </p:txBody>
      </p:sp>
    </p:spTree>
    <p:extLst>
      <p:ext uri="{BB962C8B-B14F-4D97-AF65-F5344CB8AC3E}">
        <p14:creationId xmlns:p14="http://schemas.microsoft.com/office/powerpoint/2010/main" val="3341346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A4C9BF-EBDA-4414-B253-5624344DA093}" type="slidenum">
              <a:rPr lang="en-IN" smtClean="0"/>
              <a:t>54</a:t>
            </a:fld>
            <a:endParaRPr lang="en-IN"/>
          </a:p>
        </p:txBody>
      </p:sp>
    </p:spTree>
    <p:extLst>
      <p:ext uri="{BB962C8B-B14F-4D97-AF65-F5344CB8AC3E}">
        <p14:creationId xmlns:p14="http://schemas.microsoft.com/office/powerpoint/2010/main" val="4139149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912895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56359660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52774418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99794828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241549641"/>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60914919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31804117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04737030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9755299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4787242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44644265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28401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6545206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76397182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33986826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753001218"/>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9477019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5606921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15218347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7174663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330837750"/>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99145562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6159980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34831121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18574405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99248346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59310199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4691423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098594008"/>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613751614"/>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14106618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2439477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03332084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689420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798537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761903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13023162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02640253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7031567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14356570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85309982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40259599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31169180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25199877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137922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21271547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51325431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09664792"/>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28418052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488381990"/>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80718858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493686224"/>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2870704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7718125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0757492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423100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79952437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47564005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34766595"/>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73400000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37082893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27129530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19893304"/>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45959626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07591612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00977970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4348751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285506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05180206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695760086"/>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1928837"/>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7455051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24979981"/>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95120804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517530535"/>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471013035"/>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78760577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03626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824889510"/>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764769680"/>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53341105"/>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24050087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942290411"/>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82447088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76163595"/>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93253198"/>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55563316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95144698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342335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66731506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048083514"/>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631706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678572055"/>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908779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44911012"/>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127850138"/>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45098537"/>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78387779"/>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875708150"/>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5382862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363126293"/>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610497738"/>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471547054"/>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361365372"/>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74396347"/>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838670185"/>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56399191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314340415"/>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56931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99618612"/>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550688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7593793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4380521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1081873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211200011"/>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8373743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409819748"/>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439667302"/>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64260588"/>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290804021"/>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578882590"/>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04217521"/>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887631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876047382"/>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81775007"/>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95108194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607222626"/>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23731347"/>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280499693"/>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38229644"/>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288360149"/>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68561670"/>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493366519"/>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6316901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367966513"/>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217781666"/>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673052195"/>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40407177"/>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756680245"/>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882818358"/>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34848478"/>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960249049"/>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271921123"/>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601013750"/>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0385676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643179825"/>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817357744"/>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449721689"/>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16638228"/>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26316764"/>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576224303"/>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174074149"/>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592511348"/>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28442656"/>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006835120"/>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5316895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975001167"/>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668887637"/>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04859147"/>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53087948"/>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641562162"/>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067244235"/>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11247293"/>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263880185"/>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601926646"/>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177167802"/>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743312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111960858"/>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498536712"/>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130149507"/>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55969306"/>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212970743"/>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40814029"/>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681771805"/>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957069991"/>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11549222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945017603"/>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8913704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59041248"/>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812778112"/>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16449022"/>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0249257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34063878"/>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46726958"/>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07240438"/>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16137287"/>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091579821"/>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022142985"/>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3154805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66018226"/>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37962155"/>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728713989"/>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669501175"/>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073724464"/>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605931592"/>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94969357"/>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429621928"/>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674093209"/>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516378829"/>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850665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52171614"/>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385156911"/>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78664346"/>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139527185"/>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8155236"/>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464424892"/>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98439199"/>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544153916"/>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963875784"/>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808488381"/>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5591634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236287252"/>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982783376"/>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122788296"/>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105713733"/>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875572718"/>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970019209"/>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213734263"/>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051339548"/>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56271627"/>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268590500"/>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15692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2221001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623169081"/>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7252104"/>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916510587"/>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771563936"/>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209286401"/>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541706271"/>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261665197"/>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222254608"/>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931435928"/>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696491339"/>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37314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408805270"/>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78730856"/>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54591068"/>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121876512"/>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010343987"/>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743095734"/>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406148423"/>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340599277"/>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84930760"/>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93440548"/>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0544537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36058786"/>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152249083"/>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37056284"/>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785813467"/>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679987516"/>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190587384"/>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16486607"/>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756867003"/>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487850978"/>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45944948"/>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15405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112913088"/>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134426729"/>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378736552"/>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88656977"/>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246895701"/>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72798584"/>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450016426"/>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999368366"/>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593371961"/>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189502232"/>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1776870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923269626"/>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303770300"/>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17780867"/>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966254303"/>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031830807"/>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501409959"/>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168563300"/>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218605552"/>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326291869"/>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061314895"/>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19181141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117059790"/>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039372642"/>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66679889"/>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919302487"/>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783209116"/>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377678477"/>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30519442"/>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033633294"/>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308623817"/>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465705662"/>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9747152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41289998"/>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02056433"/>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32182785"/>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512151332"/>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62000884"/>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76100718"/>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056884756"/>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232882178"/>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97359578"/>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3592547"/>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91008102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177978383"/>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162241088"/>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983325263"/>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724386741"/>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600480725"/>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055553304"/>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514170178"/>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110078661"/>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310148834"/>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11107085"/>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759142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450506729"/>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830457593"/>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147921891"/>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076637541"/>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286615594"/>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519534038"/>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28771409"/>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96042683"/>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37355255"/>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476424187"/>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89289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6748217"/>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817237465"/>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61424429"/>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499926081"/>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152993358"/>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907962958"/>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248941169"/>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655050314"/>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758190863"/>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919200885"/>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624666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8007805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524875845"/>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87292142"/>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023510245"/>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96275570"/>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251534391"/>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686604973"/>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329859372"/>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905251143"/>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112100576"/>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228630725"/>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5081184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569359670"/>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899962288"/>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413962886"/>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139174809"/>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579983753"/>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132627282"/>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026307569"/>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666523820"/>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71918365"/>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433707134"/>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492868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240273905"/>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36483401"/>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108791251"/>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154726158"/>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608427813"/>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21673734"/>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823993849"/>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65667241"/>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502737272"/>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768962720"/>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395177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411029132"/>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32020626"/>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522122019"/>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206149855"/>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029131816"/>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590074758"/>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6144780"/>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67038944"/>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460339292"/>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236791712"/>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9617718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383699702"/>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620388030"/>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844708643"/>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540215960"/>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132963910"/>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796897595"/>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94483102"/>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535166679"/>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068271993"/>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03834037"/>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8165309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93067357"/>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4852106"/>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088670466"/>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555141814"/>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4193173"/>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909637108"/>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926928279"/>
      </p:ext>
    </p:extLst>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45144490"/>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760429440"/>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783970967"/>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17708398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076530754"/>
      </p:ext>
    </p:extLst>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966000044"/>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319710674"/>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342438470"/>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433011405"/>
      </p:ext>
    </p:extLst>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930996697"/>
      </p:ext>
    </p:extLst>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65658736"/>
      </p:ext>
    </p:extLst>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756866027"/>
      </p:ext>
    </p:extLst>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449321327"/>
      </p:ext>
    </p:extLst>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178968543"/>
      </p:ext>
    </p:extLst>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8959326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723206657"/>
      </p:ext>
    </p:extLst>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58330019"/>
      </p:ext>
    </p:extLst>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55444062"/>
      </p:ext>
    </p:extLst>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196306284"/>
      </p:ext>
    </p:extLst>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272672164"/>
      </p:ext>
    </p:extLst>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544632423"/>
      </p:ext>
    </p:extLst>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584040102"/>
      </p:ext>
    </p:extLst>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391505156"/>
      </p:ext>
    </p:extLst>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842888685"/>
      </p:ext>
    </p:extLst>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906945905"/>
      </p:ext>
    </p:extLst>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74048420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045635573"/>
      </p:ext>
    </p:extLst>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160636465"/>
      </p:ext>
    </p:extLst>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276944911"/>
      </p:ext>
    </p:extLst>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751711202"/>
      </p:ext>
    </p:extLst>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780402008"/>
      </p:ext>
    </p:extLst>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476874049"/>
      </p:ext>
    </p:extLst>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054552938"/>
      </p:ext>
    </p:extLst>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358819517"/>
      </p:ext>
    </p:extLst>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2112814"/>
      </p:ext>
    </p:extLst>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501380846"/>
      </p:ext>
    </p:extLst>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7447251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330112765"/>
      </p:ext>
    </p:extLst>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901362075"/>
      </p:ext>
    </p:extLst>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02481983"/>
      </p:ext>
    </p:extLst>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280487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79791055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39368341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4804454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3602739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9570522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008943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18796812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73340895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1838491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90564103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573566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18313231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02387569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03735474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1039629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5199598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91628460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44835902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0318788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24808023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89077157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85049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67916335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43269826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1047123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5942595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03498445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416352711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66310720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91720847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6210477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95226949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77133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06603472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13452749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86507762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51928477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83416231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5241539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69397793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66088442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19A742-3ABD-406A-B794-77A49B2D369F}"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54998399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6114850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19A742-3ABD-406A-B794-77A49B2D369F}"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22806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72550694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163636433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9A742-3ABD-406A-B794-77A49B2D369F}"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53446602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77926736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84808878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70930290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53681022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606414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19A742-3ABD-406A-B794-77A49B2D369F}"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512214239"/>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305919686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A19A742-3ABD-406A-B794-77A49B2D369F}"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A8A7D6-9BE0-4884-9A18-345FD5609C55}" type="slidenum">
              <a:rPr lang="en-IN" smtClean="0"/>
              <a:t>‹#›</a:t>
            </a:fld>
            <a:endParaRPr lang="en-IN"/>
          </a:p>
        </p:txBody>
      </p:sp>
    </p:spTree>
    <p:extLst>
      <p:ext uri="{BB962C8B-B14F-4D97-AF65-F5344CB8AC3E}">
        <p14:creationId xmlns:p14="http://schemas.microsoft.com/office/powerpoint/2010/main" val="2286333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60.xml"/><Relationship Id="rId13" Type="http://schemas.openxmlformats.org/officeDocument/2006/relationships/slideLayout" Target="../slideLayouts/slideLayout165.xml"/><Relationship Id="rId18" Type="http://schemas.openxmlformats.org/officeDocument/2006/relationships/theme" Target="../theme/theme10.xml"/><Relationship Id="rId3" Type="http://schemas.openxmlformats.org/officeDocument/2006/relationships/slideLayout" Target="../slideLayouts/slideLayout155.xml"/><Relationship Id="rId7" Type="http://schemas.openxmlformats.org/officeDocument/2006/relationships/slideLayout" Target="../slideLayouts/slideLayout159.xml"/><Relationship Id="rId12" Type="http://schemas.openxmlformats.org/officeDocument/2006/relationships/slideLayout" Target="../slideLayouts/slideLayout164.xml"/><Relationship Id="rId17" Type="http://schemas.openxmlformats.org/officeDocument/2006/relationships/slideLayout" Target="../slideLayouts/slideLayout169.xml"/><Relationship Id="rId2" Type="http://schemas.openxmlformats.org/officeDocument/2006/relationships/slideLayout" Target="../slideLayouts/slideLayout154.xml"/><Relationship Id="rId16" Type="http://schemas.openxmlformats.org/officeDocument/2006/relationships/slideLayout" Target="../slideLayouts/slideLayout168.xml"/><Relationship Id="rId1" Type="http://schemas.openxmlformats.org/officeDocument/2006/relationships/slideLayout" Target="../slideLayouts/slideLayout153.xml"/><Relationship Id="rId6" Type="http://schemas.openxmlformats.org/officeDocument/2006/relationships/slideLayout" Target="../slideLayouts/slideLayout158.xml"/><Relationship Id="rId11" Type="http://schemas.openxmlformats.org/officeDocument/2006/relationships/slideLayout" Target="../slideLayouts/slideLayout163.xml"/><Relationship Id="rId5" Type="http://schemas.openxmlformats.org/officeDocument/2006/relationships/slideLayout" Target="../slideLayouts/slideLayout157.xml"/><Relationship Id="rId15" Type="http://schemas.openxmlformats.org/officeDocument/2006/relationships/slideLayout" Target="../slideLayouts/slideLayout167.xml"/><Relationship Id="rId10" Type="http://schemas.openxmlformats.org/officeDocument/2006/relationships/slideLayout" Target="../slideLayouts/slideLayout162.xml"/><Relationship Id="rId4" Type="http://schemas.openxmlformats.org/officeDocument/2006/relationships/slideLayout" Target="../slideLayouts/slideLayout156.xml"/><Relationship Id="rId9" Type="http://schemas.openxmlformats.org/officeDocument/2006/relationships/slideLayout" Target="../slideLayouts/slideLayout161.xml"/><Relationship Id="rId14" Type="http://schemas.openxmlformats.org/officeDocument/2006/relationships/slideLayout" Target="../slideLayouts/slideLayout166.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77.xml"/><Relationship Id="rId13" Type="http://schemas.openxmlformats.org/officeDocument/2006/relationships/slideLayout" Target="../slideLayouts/slideLayout182.xml"/><Relationship Id="rId18" Type="http://schemas.openxmlformats.org/officeDocument/2006/relationships/theme" Target="../theme/theme11.xml"/><Relationship Id="rId3" Type="http://schemas.openxmlformats.org/officeDocument/2006/relationships/slideLayout" Target="../slideLayouts/slideLayout172.xml"/><Relationship Id="rId7" Type="http://schemas.openxmlformats.org/officeDocument/2006/relationships/slideLayout" Target="../slideLayouts/slideLayout176.xml"/><Relationship Id="rId12" Type="http://schemas.openxmlformats.org/officeDocument/2006/relationships/slideLayout" Target="../slideLayouts/slideLayout181.xml"/><Relationship Id="rId17" Type="http://schemas.openxmlformats.org/officeDocument/2006/relationships/slideLayout" Target="../slideLayouts/slideLayout186.xml"/><Relationship Id="rId2" Type="http://schemas.openxmlformats.org/officeDocument/2006/relationships/slideLayout" Target="../slideLayouts/slideLayout171.xml"/><Relationship Id="rId16" Type="http://schemas.openxmlformats.org/officeDocument/2006/relationships/slideLayout" Target="../slideLayouts/slideLayout185.xml"/><Relationship Id="rId1" Type="http://schemas.openxmlformats.org/officeDocument/2006/relationships/slideLayout" Target="../slideLayouts/slideLayout170.xml"/><Relationship Id="rId6" Type="http://schemas.openxmlformats.org/officeDocument/2006/relationships/slideLayout" Target="../slideLayouts/slideLayout175.xml"/><Relationship Id="rId11" Type="http://schemas.openxmlformats.org/officeDocument/2006/relationships/slideLayout" Target="../slideLayouts/slideLayout180.xml"/><Relationship Id="rId5" Type="http://schemas.openxmlformats.org/officeDocument/2006/relationships/slideLayout" Target="../slideLayouts/slideLayout174.xml"/><Relationship Id="rId15" Type="http://schemas.openxmlformats.org/officeDocument/2006/relationships/slideLayout" Target="../slideLayouts/slideLayout184.xml"/><Relationship Id="rId10" Type="http://schemas.openxmlformats.org/officeDocument/2006/relationships/slideLayout" Target="../slideLayouts/slideLayout179.xml"/><Relationship Id="rId4" Type="http://schemas.openxmlformats.org/officeDocument/2006/relationships/slideLayout" Target="../slideLayouts/slideLayout173.xml"/><Relationship Id="rId9" Type="http://schemas.openxmlformats.org/officeDocument/2006/relationships/slideLayout" Target="../slideLayouts/slideLayout178.xml"/><Relationship Id="rId14" Type="http://schemas.openxmlformats.org/officeDocument/2006/relationships/slideLayout" Target="../slideLayouts/slideLayout183.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94.xml"/><Relationship Id="rId13" Type="http://schemas.openxmlformats.org/officeDocument/2006/relationships/slideLayout" Target="../slideLayouts/slideLayout199.xml"/><Relationship Id="rId18" Type="http://schemas.openxmlformats.org/officeDocument/2006/relationships/theme" Target="../theme/theme12.xml"/><Relationship Id="rId3" Type="http://schemas.openxmlformats.org/officeDocument/2006/relationships/slideLayout" Target="../slideLayouts/slideLayout189.xml"/><Relationship Id="rId7" Type="http://schemas.openxmlformats.org/officeDocument/2006/relationships/slideLayout" Target="../slideLayouts/slideLayout193.xml"/><Relationship Id="rId12" Type="http://schemas.openxmlformats.org/officeDocument/2006/relationships/slideLayout" Target="../slideLayouts/slideLayout198.xml"/><Relationship Id="rId17" Type="http://schemas.openxmlformats.org/officeDocument/2006/relationships/slideLayout" Target="../slideLayouts/slideLayout203.xml"/><Relationship Id="rId2" Type="http://schemas.openxmlformats.org/officeDocument/2006/relationships/slideLayout" Target="../slideLayouts/slideLayout188.xml"/><Relationship Id="rId16" Type="http://schemas.openxmlformats.org/officeDocument/2006/relationships/slideLayout" Target="../slideLayouts/slideLayout202.xml"/><Relationship Id="rId1" Type="http://schemas.openxmlformats.org/officeDocument/2006/relationships/slideLayout" Target="../slideLayouts/slideLayout187.xml"/><Relationship Id="rId6" Type="http://schemas.openxmlformats.org/officeDocument/2006/relationships/slideLayout" Target="../slideLayouts/slideLayout192.xml"/><Relationship Id="rId11" Type="http://schemas.openxmlformats.org/officeDocument/2006/relationships/slideLayout" Target="../slideLayouts/slideLayout197.xml"/><Relationship Id="rId5" Type="http://schemas.openxmlformats.org/officeDocument/2006/relationships/slideLayout" Target="../slideLayouts/slideLayout191.xml"/><Relationship Id="rId15" Type="http://schemas.openxmlformats.org/officeDocument/2006/relationships/slideLayout" Target="../slideLayouts/slideLayout201.xml"/><Relationship Id="rId10" Type="http://schemas.openxmlformats.org/officeDocument/2006/relationships/slideLayout" Target="../slideLayouts/slideLayout196.xml"/><Relationship Id="rId4" Type="http://schemas.openxmlformats.org/officeDocument/2006/relationships/slideLayout" Target="../slideLayouts/slideLayout190.xml"/><Relationship Id="rId9" Type="http://schemas.openxmlformats.org/officeDocument/2006/relationships/slideLayout" Target="../slideLayouts/slideLayout195.xml"/><Relationship Id="rId14" Type="http://schemas.openxmlformats.org/officeDocument/2006/relationships/slideLayout" Target="../slideLayouts/slideLayout20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211.xml"/><Relationship Id="rId13" Type="http://schemas.openxmlformats.org/officeDocument/2006/relationships/slideLayout" Target="../slideLayouts/slideLayout216.xml"/><Relationship Id="rId18" Type="http://schemas.openxmlformats.org/officeDocument/2006/relationships/theme" Target="../theme/theme13.xml"/><Relationship Id="rId3" Type="http://schemas.openxmlformats.org/officeDocument/2006/relationships/slideLayout" Target="../slideLayouts/slideLayout206.xml"/><Relationship Id="rId7" Type="http://schemas.openxmlformats.org/officeDocument/2006/relationships/slideLayout" Target="../slideLayouts/slideLayout210.xml"/><Relationship Id="rId12" Type="http://schemas.openxmlformats.org/officeDocument/2006/relationships/slideLayout" Target="../slideLayouts/slideLayout215.xml"/><Relationship Id="rId17" Type="http://schemas.openxmlformats.org/officeDocument/2006/relationships/slideLayout" Target="../slideLayouts/slideLayout220.xml"/><Relationship Id="rId2" Type="http://schemas.openxmlformats.org/officeDocument/2006/relationships/slideLayout" Target="../slideLayouts/slideLayout205.xml"/><Relationship Id="rId16" Type="http://schemas.openxmlformats.org/officeDocument/2006/relationships/slideLayout" Target="../slideLayouts/slideLayout219.xml"/><Relationship Id="rId1" Type="http://schemas.openxmlformats.org/officeDocument/2006/relationships/slideLayout" Target="../slideLayouts/slideLayout204.xml"/><Relationship Id="rId6" Type="http://schemas.openxmlformats.org/officeDocument/2006/relationships/slideLayout" Target="../slideLayouts/slideLayout209.xml"/><Relationship Id="rId11" Type="http://schemas.openxmlformats.org/officeDocument/2006/relationships/slideLayout" Target="../slideLayouts/slideLayout214.xml"/><Relationship Id="rId5" Type="http://schemas.openxmlformats.org/officeDocument/2006/relationships/slideLayout" Target="../slideLayouts/slideLayout208.xml"/><Relationship Id="rId15" Type="http://schemas.openxmlformats.org/officeDocument/2006/relationships/slideLayout" Target="../slideLayouts/slideLayout218.xml"/><Relationship Id="rId10" Type="http://schemas.openxmlformats.org/officeDocument/2006/relationships/slideLayout" Target="../slideLayouts/slideLayout213.xml"/><Relationship Id="rId4" Type="http://schemas.openxmlformats.org/officeDocument/2006/relationships/slideLayout" Target="../slideLayouts/slideLayout207.xml"/><Relationship Id="rId9" Type="http://schemas.openxmlformats.org/officeDocument/2006/relationships/slideLayout" Target="../slideLayouts/slideLayout212.xml"/><Relationship Id="rId14" Type="http://schemas.openxmlformats.org/officeDocument/2006/relationships/slideLayout" Target="../slideLayouts/slideLayout217.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228.xml"/><Relationship Id="rId13" Type="http://schemas.openxmlformats.org/officeDocument/2006/relationships/slideLayout" Target="../slideLayouts/slideLayout233.xml"/><Relationship Id="rId18" Type="http://schemas.openxmlformats.org/officeDocument/2006/relationships/theme" Target="../theme/theme14.xml"/><Relationship Id="rId3" Type="http://schemas.openxmlformats.org/officeDocument/2006/relationships/slideLayout" Target="../slideLayouts/slideLayout223.xml"/><Relationship Id="rId7" Type="http://schemas.openxmlformats.org/officeDocument/2006/relationships/slideLayout" Target="../slideLayouts/slideLayout227.xml"/><Relationship Id="rId12" Type="http://schemas.openxmlformats.org/officeDocument/2006/relationships/slideLayout" Target="../slideLayouts/slideLayout232.xml"/><Relationship Id="rId17" Type="http://schemas.openxmlformats.org/officeDocument/2006/relationships/slideLayout" Target="../slideLayouts/slideLayout237.xml"/><Relationship Id="rId2" Type="http://schemas.openxmlformats.org/officeDocument/2006/relationships/slideLayout" Target="../slideLayouts/slideLayout222.xml"/><Relationship Id="rId16" Type="http://schemas.openxmlformats.org/officeDocument/2006/relationships/slideLayout" Target="../slideLayouts/slideLayout236.xml"/><Relationship Id="rId1" Type="http://schemas.openxmlformats.org/officeDocument/2006/relationships/slideLayout" Target="../slideLayouts/slideLayout221.xml"/><Relationship Id="rId6" Type="http://schemas.openxmlformats.org/officeDocument/2006/relationships/slideLayout" Target="../slideLayouts/slideLayout226.xml"/><Relationship Id="rId11" Type="http://schemas.openxmlformats.org/officeDocument/2006/relationships/slideLayout" Target="../slideLayouts/slideLayout231.xml"/><Relationship Id="rId5" Type="http://schemas.openxmlformats.org/officeDocument/2006/relationships/slideLayout" Target="../slideLayouts/slideLayout225.xml"/><Relationship Id="rId15" Type="http://schemas.openxmlformats.org/officeDocument/2006/relationships/slideLayout" Target="../slideLayouts/slideLayout235.xml"/><Relationship Id="rId10" Type="http://schemas.openxmlformats.org/officeDocument/2006/relationships/slideLayout" Target="../slideLayouts/slideLayout230.xml"/><Relationship Id="rId4" Type="http://schemas.openxmlformats.org/officeDocument/2006/relationships/slideLayout" Target="../slideLayouts/slideLayout224.xml"/><Relationship Id="rId9" Type="http://schemas.openxmlformats.org/officeDocument/2006/relationships/slideLayout" Target="../slideLayouts/slideLayout229.xml"/><Relationship Id="rId14" Type="http://schemas.openxmlformats.org/officeDocument/2006/relationships/slideLayout" Target="../slideLayouts/slideLayout23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245.xml"/><Relationship Id="rId13" Type="http://schemas.openxmlformats.org/officeDocument/2006/relationships/slideLayout" Target="../slideLayouts/slideLayout250.xml"/><Relationship Id="rId18" Type="http://schemas.openxmlformats.org/officeDocument/2006/relationships/theme" Target="../theme/theme15.xml"/><Relationship Id="rId3" Type="http://schemas.openxmlformats.org/officeDocument/2006/relationships/slideLayout" Target="../slideLayouts/slideLayout240.xml"/><Relationship Id="rId7" Type="http://schemas.openxmlformats.org/officeDocument/2006/relationships/slideLayout" Target="../slideLayouts/slideLayout244.xml"/><Relationship Id="rId12" Type="http://schemas.openxmlformats.org/officeDocument/2006/relationships/slideLayout" Target="../slideLayouts/slideLayout249.xml"/><Relationship Id="rId17" Type="http://schemas.openxmlformats.org/officeDocument/2006/relationships/slideLayout" Target="../slideLayouts/slideLayout254.xml"/><Relationship Id="rId2" Type="http://schemas.openxmlformats.org/officeDocument/2006/relationships/slideLayout" Target="../slideLayouts/slideLayout239.xml"/><Relationship Id="rId16" Type="http://schemas.openxmlformats.org/officeDocument/2006/relationships/slideLayout" Target="../slideLayouts/slideLayout253.xml"/><Relationship Id="rId1" Type="http://schemas.openxmlformats.org/officeDocument/2006/relationships/slideLayout" Target="../slideLayouts/slideLayout238.xml"/><Relationship Id="rId6" Type="http://schemas.openxmlformats.org/officeDocument/2006/relationships/slideLayout" Target="../slideLayouts/slideLayout243.xml"/><Relationship Id="rId11" Type="http://schemas.openxmlformats.org/officeDocument/2006/relationships/slideLayout" Target="../slideLayouts/slideLayout248.xml"/><Relationship Id="rId5" Type="http://schemas.openxmlformats.org/officeDocument/2006/relationships/slideLayout" Target="../slideLayouts/slideLayout242.xml"/><Relationship Id="rId15" Type="http://schemas.openxmlformats.org/officeDocument/2006/relationships/slideLayout" Target="../slideLayouts/slideLayout252.xml"/><Relationship Id="rId10" Type="http://schemas.openxmlformats.org/officeDocument/2006/relationships/slideLayout" Target="../slideLayouts/slideLayout247.xml"/><Relationship Id="rId4" Type="http://schemas.openxmlformats.org/officeDocument/2006/relationships/slideLayout" Target="../slideLayouts/slideLayout241.xml"/><Relationship Id="rId9" Type="http://schemas.openxmlformats.org/officeDocument/2006/relationships/slideLayout" Target="../slideLayouts/slideLayout246.xml"/><Relationship Id="rId14" Type="http://schemas.openxmlformats.org/officeDocument/2006/relationships/slideLayout" Target="../slideLayouts/slideLayout251.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262.xml"/><Relationship Id="rId13" Type="http://schemas.openxmlformats.org/officeDocument/2006/relationships/slideLayout" Target="../slideLayouts/slideLayout267.xml"/><Relationship Id="rId18" Type="http://schemas.openxmlformats.org/officeDocument/2006/relationships/theme" Target="../theme/theme16.xml"/><Relationship Id="rId3" Type="http://schemas.openxmlformats.org/officeDocument/2006/relationships/slideLayout" Target="../slideLayouts/slideLayout257.xml"/><Relationship Id="rId7" Type="http://schemas.openxmlformats.org/officeDocument/2006/relationships/slideLayout" Target="../slideLayouts/slideLayout261.xml"/><Relationship Id="rId12" Type="http://schemas.openxmlformats.org/officeDocument/2006/relationships/slideLayout" Target="../slideLayouts/slideLayout266.xml"/><Relationship Id="rId17" Type="http://schemas.openxmlformats.org/officeDocument/2006/relationships/slideLayout" Target="../slideLayouts/slideLayout271.xml"/><Relationship Id="rId2" Type="http://schemas.openxmlformats.org/officeDocument/2006/relationships/slideLayout" Target="../slideLayouts/slideLayout256.xml"/><Relationship Id="rId16" Type="http://schemas.openxmlformats.org/officeDocument/2006/relationships/slideLayout" Target="../slideLayouts/slideLayout270.xml"/><Relationship Id="rId1" Type="http://schemas.openxmlformats.org/officeDocument/2006/relationships/slideLayout" Target="../slideLayouts/slideLayout255.xml"/><Relationship Id="rId6" Type="http://schemas.openxmlformats.org/officeDocument/2006/relationships/slideLayout" Target="../slideLayouts/slideLayout260.xml"/><Relationship Id="rId11" Type="http://schemas.openxmlformats.org/officeDocument/2006/relationships/slideLayout" Target="../slideLayouts/slideLayout265.xml"/><Relationship Id="rId5" Type="http://schemas.openxmlformats.org/officeDocument/2006/relationships/slideLayout" Target="../slideLayouts/slideLayout259.xml"/><Relationship Id="rId15" Type="http://schemas.openxmlformats.org/officeDocument/2006/relationships/slideLayout" Target="../slideLayouts/slideLayout269.xml"/><Relationship Id="rId10" Type="http://schemas.openxmlformats.org/officeDocument/2006/relationships/slideLayout" Target="../slideLayouts/slideLayout264.xml"/><Relationship Id="rId4" Type="http://schemas.openxmlformats.org/officeDocument/2006/relationships/slideLayout" Target="../slideLayouts/slideLayout258.xml"/><Relationship Id="rId9" Type="http://schemas.openxmlformats.org/officeDocument/2006/relationships/slideLayout" Target="../slideLayouts/slideLayout263.xml"/><Relationship Id="rId14" Type="http://schemas.openxmlformats.org/officeDocument/2006/relationships/slideLayout" Target="../slideLayouts/slideLayout268.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79.xml"/><Relationship Id="rId13" Type="http://schemas.openxmlformats.org/officeDocument/2006/relationships/slideLayout" Target="../slideLayouts/slideLayout284.xml"/><Relationship Id="rId18" Type="http://schemas.openxmlformats.org/officeDocument/2006/relationships/theme" Target="../theme/theme17.xml"/><Relationship Id="rId3" Type="http://schemas.openxmlformats.org/officeDocument/2006/relationships/slideLayout" Target="../slideLayouts/slideLayout274.xml"/><Relationship Id="rId7" Type="http://schemas.openxmlformats.org/officeDocument/2006/relationships/slideLayout" Target="../slideLayouts/slideLayout278.xml"/><Relationship Id="rId12" Type="http://schemas.openxmlformats.org/officeDocument/2006/relationships/slideLayout" Target="../slideLayouts/slideLayout283.xml"/><Relationship Id="rId17" Type="http://schemas.openxmlformats.org/officeDocument/2006/relationships/slideLayout" Target="../slideLayouts/slideLayout288.xml"/><Relationship Id="rId2" Type="http://schemas.openxmlformats.org/officeDocument/2006/relationships/slideLayout" Target="../slideLayouts/slideLayout273.xml"/><Relationship Id="rId16" Type="http://schemas.openxmlformats.org/officeDocument/2006/relationships/slideLayout" Target="../slideLayouts/slideLayout287.xml"/><Relationship Id="rId1" Type="http://schemas.openxmlformats.org/officeDocument/2006/relationships/slideLayout" Target="../slideLayouts/slideLayout272.xml"/><Relationship Id="rId6" Type="http://schemas.openxmlformats.org/officeDocument/2006/relationships/slideLayout" Target="../slideLayouts/slideLayout277.xml"/><Relationship Id="rId11" Type="http://schemas.openxmlformats.org/officeDocument/2006/relationships/slideLayout" Target="../slideLayouts/slideLayout282.xml"/><Relationship Id="rId5" Type="http://schemas.openxmlformats.org/officeDocument/2006/relationships/slideLayout" Target="../slideLayouts/slideLayout276.xml"/><Relationship Id="rId15" Type="http://schemas.openxmlformats.org/officeDocument/2006/relationships/slideLayout" Target="../slideLayouts/slideLayout286.xml"/><Relationship Id="rId10" Type="http://schemas.openxmlformats.org/officeDocument/2006/relationships/slideLayout" Target="../slideLayouts/slideLayout281.xml"/><Relationship Id="rId4" Type="http://schemas.openxmlformats.org/officeDocument/2006/relationships/slideLayout" Target="../slideLayouts/slideLayout275.xml"/><Relationship Id="rId9" Type="http://schemas.openxmlformats.org/officeDocument/2006/relationships/slideLayout" Target="../slideLayouts/slideLayout280.xml"/><Relationship Id="rId14" Type="http://schemas.openxmlformats.org/officeDocument/2006/relationships/slideLayout" Target="../slideLayouts/slideLayout2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slideLayout" Target="../slideLayouts/slideLayout301.xml"/><Relationship Id="rId18" Type="http://schemas.openxmlformats.org/officeDocument/2006/relationships/theme" Target="../theme/theme18.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17" Type="http://schemas.openxmlformats.org/officeDocument/2006/relationships/slideLayout" Target="../slideLayouts/slideLayout305.xml"/><Relationship Id="rId2" Type="http://schemas.openxmlformats.org/officeDocument/2006/relationships/slideLayout" Target="../slideLayouts/slideLayout290.xml"/><Relationship Id="rId16" Type="http://schemas.openxmlformats.org/officeDocument/2006/relationships/slideLayout" Target="../slideLayouts/slideLayout304.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5" Type="http://schemas.openxmlformats.org/officeDocument/2006/relationships/slideLayout" Target="../slideLayouts/slideLayout30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 Id="rId14" Type="http://schemas.openxmlformats.org/officeDocument/2006/relationships/slideLayout" Target="../slideLayouts/slideLayout302.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313.xml"/><Relationship Id="rId13" Type="http://schemas.openxmlformats.org/officeDocument/2006/relationships/slideLayout" Target="../slideLayouts/slideLayout318.xml"/><Relationship Id="rId18" Type="http://schemas.openxmlformats.org/officeDocument/2006/relationships/theme" Target="../theme/theme19.xml"/><Relationship Id="rId3" Type="http://schemas.openxmlformats.org/officeDocument/2006/relationships/slideLayout" Target="../slideLayouts/slideLayout308.xml"/><Relationship Id="rId7" Type="http://schemas.openxmlformats.org/officeDocument/2006/relationships/slideLayout" Target="../slideLayouts/slideLayout312.xml"/><Relationship Id="rId12" Type="http://schemas.openxmlformats.org/officeDocument/2006/relationships/slideLayout" Target="../slideLayouts/slideLayout317.xml"/><Relationship Id="rId17" Type="http://schemas.openxmlformats.org/officeDocument/2006/relationships/slideLayout" Target="../slideLayouts/slideLayout322.xml"/><Relationship Id="rId2" Type="http://schemas.openxmlformats.org/officeDocument/2006/relationships/slideLayout" Target="../slideLayouts/slideLayout307.xml"/><Relationship Id="rId16" Type="http://schemas.openxmlformats.org/officeDocument/2006/relationships/slideLayout" Target="../slideLayouts/slideLayout321.xml"/><Relationship Id="rId1" Type="http://schemas.openxmlformats.org/officeDocument/2006/relationships/slideLayout" Target="../slideLayouts/slideLayout306.xml"/><Relationship Id="rId6" Type="http://schemas.openxmlformats.org/officeDocument/2006/relationships/slideLayout" Target="../slideLayouts/slideLayout311.xml"/><Relationship Id="rId11" Type="http://schemas.openxmlformats.org/officeDocument/2006/relationships/slideLayout" Target="../slideLayouts/slideLayout316.xml"/><Relationship Id="rId5" Type="http://schemas.openxmlformats.org/officeDocument/2006/relationships/slideLayout" Target="../slideLayouts/slideLayout310.xml"/><Relationship Id="rId15" Type="http://schemas.openxmlformats.org/officeDocument/2006/relationships/slideLayout" Target="../slideLayouts/slideLayout320.xml"/><Relationship Id="rId10" Type="http://schemas.openxmlformats.org/officeDocument/2006/relationships/slideLayout" Target="../slideLayouts/slideLayout315.xml"/><Relationship Id="rId4" Type="http://schemas.openxmlformats.org/officeDocument/2006/relationships/slideLayout" Target="../slideLayouts/slideLayout309.xml"/><Relationship Id="rId9" Type="http://schemas.openxmlformats.org/officeDocument/2006/relationships/slideLayout" Target="../slideLayouts/slideLayout314.xml"/><Relationship Id="rId14" Type="http://schemas.openxmlformats.org/officeDocument/2006/relationships/slideLayout" Target="../slideLayouts/slideLayout3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330.xml"/><Relationship Id="rId13" Type="http://schemas.openxmlformats.org/officeDocument/2006/relationships/slideLayout" Target="../slideLayouts/slideLayout335.xml"/><Relationship Id="rId18" Type="http://schemas.openxmlformats.org/officeDocument/2006/relationships/theme" Target="../theme/theme20.xml"/><Relationship Id="rId3" Type="http://schemas.openxmlformats.org/officeDocument/2006/relationships/slideLayout" Target="../slideLayouts/slideLayout325.xml"/><Relationship Id="rId7" Type="http://schemas.openxmlformats.org/officeDocument/2006/relationships/slideLayout" Target="../slideLayouts/slideLayout329.xml"/><Relationship Id="rId12" Type="http://schemas.openxmlformats.org/officeDocument/2006/relationships/slideLayout" Target="../slideLayouts/slideLayout334.xml"/><Relationship Id="rId17" Type="http://schemas.openxmlformats.org/officeDocument/2006/relationships/slideLayout" Target="../slideLayouts/slideLayout339.xml"/><Relationship Id="rId2" Type="http://schemas.openxmlformats.org/officeDocument/2006/relationships/slideLayout" Target="../slideLayouts/slideLayout324.xml"/><Relationship Id="rId16" Type="http://schemas.openxmlformats.org/officeDocument/2006/relationships/slideLayout" Target="../slideLayouts/slideLayout338.xml"/><Relationship Id="rId1" Type="http://schemas.openxmlformats.org/officeDocument/2006/relationships/slideLayout" Target="../slideLayouts/slideLayout323.xml"/><Relationship Id="rId6" Type="http://schemas.openxmlformats.org/officeDocument/2006/relationships/slideLayout" Target="../slideLayouts/slideLayout328.xml"/><Relationship Id="rId11" Type="http://schemas.openxmlformats.org/officeDocument/2006/relationships/slideLayout" Target="../slideLayouts/slideLayout333.xml"/><Relationship Id="rId5" Type="http://schemas.openxmlformats.org/officeDocument/2006/relationships/slideLayout" Target="../slideLayouts/slideLayout327.xml"/><Relationship Id="rId15" Type="http://schemas.openxmlformats.org/officeDocument/2006/relationships/slideLayout" Target="../slideLayouts/slideLayout337.xml"/><Relationship Id="rId10" Type="http://schemas.openxmlformats.org/officeDocument/2006/relationships/slideLayout" Target="../slideLayouts/slideLayout332.xml"/><Relationship Id="rId4" Type="http://schemas.openxmlformats.org/officeDocument/2006/relationships/slideLayout" Target="../slideLayouts/slideLayout326.xml"/><Relationship Id="rId9" Type="http://schemas.openxmlformats.org/officeDocument/2006/relationships/slideLayout" Target="../slideLayouts/slideLayout331.xml"/><Relationship Id="rId14" Type="http://schemas.openxmlformats.org/officeDocument/2006/relationships/slideLayout" Target="../slideLayouts/slideLayout336.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347.xml"/><Relationship Id="rId13" Type="http://schemas.openxmlformats.org/officeDocument/2006/relationships/slideLayout" Target="../slideLayouts/slideLayout352.xml"/><Relationship Id="rId18" Type="http://schemas.openxmlformats.org/officeDocument/2006/relationships/theme" Target="../theme/theme21.xml"/><Relationship Id="rId3" Type="http://schemas.openxmlformats.org/officeDocument/2006/relationships/slideLayout" Target="../slideLayouts/slideLayout342.xml"/><Relationship Id="rId7" Type="http://schemas.openxmlformats.org/officeDocument/2006/relationships/slideLayout" Target="../slideLayouts/slideLayout346.xml"/><Relationship Id="rId12" Type="http://schemas.openxmlformats.org/officeDocument/2006/relationships/slideLayout" Target="../slideLayouts/slideLayout351.xml"/><Relationship Id="rId17" Type="http://schemas.openxmlformats.org/officeDocument/2006/relationships/slideLayout" Target="../slideLayouts/slideLayout356.xml"/><Relationship Id="rId2" Type="http://schemas.openxmlformats.org/officeDocument/2006/relationships/slideLayout" Target="../slideLayouts/slideLayout341.xml"/><Relationship Id="rId16" Type="http://schemas.openxmlformats.org/officeDocument/2006/relationships/slideLayout" Target="../slideLayouts/slideLayout355.xml"/><Relationship Id="rId1" Type="http://schemas.openxmlformats.org/officeDocument/2006/relationships/slideLayout" Target="../slideLayouts/slideLayout340.xml"/><Relationship Id="rId6" Type="http://schemas.openxmlformats.org/officeDocument/2006/relationships/slideLayout" Target="../slideLayouts/slideLayout345.xml"/><Relationship Id="rId11" Type="http://schemas.openxmlformats.org/officeDocument/2006/relationships/slideLayout" Target="../slideLayouts/slideLayout350.xml"/><Relationship Id="rId5" Type="http://schemas.openxmlformats.org/officeDocument/2006/relationships/slideLayout" Target="../slideLayouts/slideLayout344.xml"/><Relationship Id="rId15" Type="http://schemas.openxmlformats.org/officeDocument/2006/relationships/slideLayout" Target="../slideLayouts/slideLayout354.xml"/><Relationship Id="rId10" Type="http://schemas.openxmlformats.org/officeDocument/2006/relationships/slideLayout" Target="../slideLayouts/slideLayout349.xml"/><Relationship Id="rId4" Type="http://schemas.openxmlformats.org/officeDocument/2006/relationships/slideLayout" Target="../slideLayouts/slideLayout343.xml"/><Relationship Id="rId9" Type="http://schemas.openxmlformats.org/officeDocument/2006/relationships/slideLayout" Target="../slideLayouts/slideLayout348.xml"/><Relationship Id="rId14" Type="http://schemas.openxmlformats.org/officeDocument/2006/relationships/slideLayout" Target="../slideLayouts/slideLayout353.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364.xml"/><Relationship Id="rId13" Type="http://schemas.openxmlformats.org/officeDocument/2006/relationships/slideLayout" Target="../slideLayouts/slideLayout369.xml"/><Relationship Id="rId18" Type="http://schemas.openxmlformats.org/officeDocument/2006/relationships/theme" Target="../theme/theme22.xml"/><Relationship Id="rId3" Type="http://schemas.openxmlformats.org/officeDocument/2006/relationships/slideLayout" Target="../slideLayouts/slideLayout359.xml"/><Relationship Id="rId7" Type="http://schemas.openxmlformats.org/officeDocument/2006/relationships/slideLayout" Target="../slideLayouts/slideLayout363.xml"/><Relationship Id="rId12" Type="http://schemas.openxmlformats.org/officeDocument/2006/relationships/slideLayout" Target="../slideLayouts/slideLayout368.xml"/><Relationship Id="rId17" Type="http://schemas.openxmlformats.org/officeDocument/2006/relationships/slideLayout" Target="../slideLayouts/slideLayout373.xml"/><Relationship Id="rId2" Type="http://schemas.openxmlformats.org/officeDocument/2006/relationships/slideLayout" Target="../slideLayouts/slideLayout358.xml"/><Relationship Id="rId16" Type="http://schemas.openxmlformats.org/officeDocument/2006/relationships/slideLayout" Target="../slideLayouts/slideLayout372.xml"/><Relationship Id="rId1" Type="http://schemas.openxmlformats.org/officeDocument/2006/relationships/slideLayout" Target="../slideLayouts/slideLayout357.xml"/><Relationship Id="rId6" Type="http://schemas.openxmlformats.org/officeDocument/2006/relationships/slideLayout" Target="../slideLayouts/slideLayout362.xml"/><Relationship Id="rId11" Type="http://schemas.openxmlformats.org/officeDocument/2006/relationships/slideLayout" Target="../slideLayouts/slideLayout367.xml"/><Relationship Id="rId5" Type="http://schemas.openxmlformats.org/officeDocument/2006/relationships/slideLayout" Target="../slideLayouts/slideLayout361.xml"/><Relationship Id="rId15" Type="http://schemas.openxmlformats.org/officeDocument/2006/relationships/slideLayout" Target="../slideLayouts/slideLayout371.xml"/><Relationship Id="rId10" Type="http://schemas.openxmlformats.org/officeDocument/2006/relationships/slideLayout" Target="../slideLayouts/slideLayout366.xml"/><Relationship Id="rId4" Type="http://schemas.openxmlformats.org/officeDocument/2006/relationships/slideLayout" Target="../slideLayouts/slideLayout360.xml"/><Relationship Id="rId9" Type="http://schemas.openxmlformats.org/officeDocument/2006/relationships/slideLayout" Target="../slideLayouts/slideLayout365.xml"/><Relationship Id="rId14" Type="http://schemas.openxmlformats.org/officeDocument/2006/relationships/slideLayout" Target="../slideLayouts/slideLayout370.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381.xml"/><Relationship Id="rId13" Type="http://schemas.openxmlformats.org/officeDocument/2006/relationships/slideLayout" Target="../slideLayouts/slideLayout386.xml"/><Relationship Id="rId18" Type="http://schemas.openxmlformats.org/officeDocument/2006/relationships/theme" Target="../theme/theme23.xml"/><Relationship Id="rId3" Type="http://schemas.openxmlformats.org/officeDocument/2006/relationships/slideLayout" Target="../slideLayouts/slideLayout376.xml"/><Relationship Id="rId7" Type="http://schemas.openxmlformats.org/officeDocument/2006/relationships/slideLayout" Target="../slideLayouts/slideLayout380.xml"/><Relationship Id="rId12" Type="http://schemas.openxmlformats.org/officeDocument/2006/relationships/slideLayout" Target="../slideLayouts/slideLayout385.xml"/><Relationship Id="rId17" Type="http://schemas.openxmlformats.org/officeDocument/2006/relationships/slideLayout" Target="../slideLayouts/slideLayout390.xml"/><Relationship Id="rId2" Type="http://schemas.openxmlformats.org/officeDocument/2006/relationships/slideLayout" Target="../slideLayouts/slideLayout375.xml"/><Relationship Id="rId16" Type="http://schemas.openxmlformats.org/officeDocument/2006/relationships/slideLayout" Target="../slideLayouts/slideLayout389.xml"/><Relationship Id="rId1" Type="http://schemas.openxmlformats.org/officeDocument/2006/relationships/slideLayout" Target="../slideLayouts/slideLayout374.xml"/><Relationship Id="rId6" Type="http://schemas.openxmlformats.org/officeDocument/2006/relationships/slideLayout" Target="../slideLayouts/slideLayout379.xml"/><Relationship Id="rId11" Type="http://schemas.openxmlformats.org/officeDocument/2006/relationships/slideLayout" Target="../slideLayouts/slideLayout384.xml"/><Relationship Id="rId5" Type="http://schemas.openxmlformats.org/officeDocument/2006/relationships/slideLayout" Target="../slideLayouts/slideLayout378.xml"/><Relationship Id="rId15" Type="http://schemas.openxmlformats.org/officeDocument/2006/relationships/slideLayout" Target="../slideLayouts/slideLayout388.xml"/><Relationship Id="rId10" Type="http://schemas.openxmlformats.org/officeDocument/2006/relationships/slideLayout" Target="../slideLayouts/slideLayout383.xml"/><Relationship Id="rId4" Type="http://schemas.openxmlformats.org/officeDocument/2006/relationships/slideLayout" Target="../slideLayouts/slideLayout377.xml"/><Relationship Id="rId9" Type="http://schemas.openxmlformats.org/officeDocument/2006/relationships/slideLayout" Target="../slideLayouts/slideLayout382.xml"/><Relationship Id="rId14" Type="http://schemas.openxmlformats.org/officeDocument/2006/relationships/slideLayout" Target="../slideLayouts/slideLayout387.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398.xml"/><Relationship Id="rId13" Type="http://schemas.openxmlformats.org/officeDocument/2006/relationships/slideLayout" Target="../slideLayouts/slideLayout403.xml"/><Relationship Id="rId18" Type="http://schemas.openxmlformats.org/officeDocument/2006/relationships/theme" Target="../theme/theme24.xml"/><Relationship Id="rId3" Type="http://schemas.openxmlformats.org/officeDocument/2006/relationships/slideLayout" Target="../slideLayouts/slideLayout393.xml"/><Relationship Id="rId7" Type="http://schemas.openxmlformats.org/officeDocument/2006/relationships/slideLayout" Target="../slideLayouts/slideLayout397.xml"/><Relationship Id="rId12" Type="http://schemas.openxmlformats.org/officeDocument/2006/relationships/slideLayout" Target="../slideLayouts/slideLayout402.xml"/><Relationship Id="rId17" Type="http://schemas.openxmlformats.org/officeDocument/2006/relationships/slideLayout" Target="../slideLayouts/slideLayout407.xml"/><Relationship Id="rId2" Type="http://schemas.openxmlformats.org/officeDocument/2006/relationships/slideLayout" Target="../slideLayouts/slideLayout392.xml"/><Relationship Id="rId16" Type="http://schemas.openxmlformats.org/officeDocument/2006/relationships/slideLayout" Target="../slideLayouts/slideLayout406.xml"/><Relationship Id="rId1" Type="http://schemas.openxmlformats.org/officeDocument/2006/relationships/slideLayout" Target="../slideLayouts/slideLayout391.xml"/><Relationship Id="rId6" Type="http://schemas.openxmlformats.org/officeDocument/2006/relationships/slideLayout" Target="../slideLayouts/slideLayout396.xml"/><Relationship Id="rId11" Type="http://schemas.openxmlformats.org/officeDocument/2006/relationships/slideLayout" Target="../slideLayouts/slideLayout401.xml"/><Relationship Id="rId5" Type="http://schemas.openxmlformats.org/officeDocument/2006/relationships/slideLayout" Target="../slideLayouts/slideLayout395.xml"/><Relationship Id="rId15" Type="http://schemas.openxmlformats.org/officeDocument/2006/relationships/slideLayout" Target="../slideLayouts/slideLayout405.xml"/><Relationship Id="rId10" Type="http://schemas.openxmlformats.org/officeDocument/2006/relationships/slideLayout" Target="../slideLayouts/slideLayout400.xml"/><Relationship Id="rId4" Type="http://schemas.openxmlformats.org/officeDocument/2006/relationships/slideLayout" Target="../slideLayouts/slideLayout394.xml"/><Relationship Id="rId9" Type="http://schemas.openxmlformats.org/officeDocument/2006/relationships/slideLayout" Target="../slideLayouts/slideLayout399.xml"/><Relationship Id="rId14" Type="http://schemas.openxmlformats.org/officeDocument/2006/relationships/slideLayout" Target="../slideLayouts/slideLayout404.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415.xml"/><Relationship Id="rId13" Type="http://schemas.openxmlformats.org/officeDocument/2006/relationships/slideLayout" Target="../slideLayouts/slideLayout420.xml"/><Relationship Id="rId18" Type="http://schemas.openxmlformats.org/officeDocument/2006/relationships/theme" Target="../theme/theme25.xml"/><Relationship Id="rId3" Type="http://schemas.openxmlformats.org/officeDocument/2006/relationships/slideLayout" Target="../slideLayouts/slideLayout410.xml"/><Relationship Id="rId7" Type="http://schemas.openxmlformats.org/officeDocument/2006/relationships/slideLayout" Target="../slideLayouts/slideLayout414.xml"/><Relationship Id="rId12" Type="http://schemas.openxmlformats.org/officeDocument/2006/relationships/slideLayout" Target="../slideLayouts/slideLayout419.xml"/><Relationship Id="rId17" Type="http://schemas.openxmlformats.org/officeDocument/2006/relationships/slideLayout" Target="../slideLayouts/slideLayout424.xml"/><Relationship Id="rId2" Type="http://schemas.openxmlformats.org/officeDocument/2006/relationships/slideLayout" Target="../slideLayouts/slideLayout409.xml"/><Relationship Id="rId16" Type="http://schemas.openxmlformats.org/officeDocument/2006/relationships/slideLayout" Target="../slideLayouts/slideLayout423.xml"/><Relationship Id="rId1" Type="http://schemas.openxmlformats.org/officeDocument/2006/relationships/slideLayout" Target="../slideLayouts/slideLayout408.xml"/><Relationship Id="rId6" Type="http://schemas.openxmlformats.org/officeDocument/2006/relationships/slideLayout" Target="../slideLayouts/slideLayout413.xml"/><Relationship Id="rId11" Type="http://schemas.openxmlformats.org/officeDocument/2006/relationships/slideLayout" Target="../slideLayouts/slideLayout418.xml"/><Relationship Id="rId5" Type="http://schemas.openxmlformats.org/officeDocument/2006/relationships/slideLayout" Target="../slideLayouts/slideLayout412.xml"/><Relationship Id="rId15" Type="http://schemas.openxmlformats.org/officeDocument/2006/relationships/slideLayout" Target="../slideLayouts/slideLayout422.xml"/><Relationship Id="rId10" Type="http://schemas.openxmlformats.org/officeDocument/2006/relationships/slideLayout" Target="../slideLayouts/slideLayout417.xml"/><Relationship Id="rId4" Type="http://schemas.openxmlformats.org/officeDocument/2006/relationships/slideLayout" Target="../slideLayouts/slideLayout411.xml"/><Relationship Id="rId9" Type="http://schemas.openxmlformats.org/officeDocument/2006/relationships/slideLayout" Target="../slideLayouts/slideLayout416.xml"/><Relationship Id="rId14" Type="http://schemas.openxmlformats.org/officeDocument/2006/relationships/slideLayout" Target="../slideLayouts/slideLayout421.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432.xml"/><Relationship Id="rId13" Type="http://schemas.openxmlformats.org/officeDocument/2006/relationships/slideLayout" Target="../slideLayouts/slideLayout437.xml"/><Relationship Id="rId18" Type="http://schemas.openxmlformats.org/officeDocument/2006/relationships/theme" Target="../theme/theme26.xml"/><Relationship Id="rId3" Type="http://schemas.openxmlformats.org/officeDocument/2006/relationships/slideLayout" Target="../slideLayouts/slideLayout427.xml"/><Relationship Id="rId7" Type="http://schemas.openxmlformats.org/officeDocument/2006/relationships/slideLayout" Target="../slideLayouts/slideLayout431.xml"/><Relationship Id="rId12" Type="http://schemas.openxmlformats.org/officeDocument/2006/relationships/slideLayout" Target="../slideLayouts/slideLayout436.xml"/><Relationship Id="rId17" Type="http://schemas.openxmlformats.org/officeDocument/2006/relationships/slideLayout" Target="../slideLayouts/slideLayout441.xml"/><Relationship Id="rId2" Type="http://schemas.openxmlformats.org/officeDocument/2006/relationships/slideLayout" Target="../slideLayouts/slideLayout426.xml"/><Relationship Id="rId16" Type="http://schemas.openxmlformats.org/officeDocument/2006/relationships/slideLayout" Target="../slideLayouts/slideLayout440.xml"/><Relationship Id="rId1" Type="http://schemas.openxmlformats.org/officeDocument/2006/relationships/slideLayout" Target="../slideLayouts/slideLayout425.xml"/><Relationship Id="rId6" Type="http://schemas.openxmlformats.org/officeDocument/2006/relationships/slideLayout" Target="../slideLayouts/slideLayout430.xml"/><Relationship Id="rId11" Type="http://schemas.openxmlformats.org/officeDocument/2006/relationships/slideLayout" Target="../slideLayouts/slideLayout435.xml"/><Relationship Id="rId5" Type="http://schemas.openxmlformats.org/officeDocument/2006/relationships/slideLayout" Target="../slideLayouts/slideLayout429.xml"/><Relationship Id="rId15" Type="http://schemas.openxmlformats.org/officeDocument/2006/relationships/slideLayout" Target="../slideLayouts/slideLayout439.xml"/><Relationship Id="rId10" Type="http://schemas.openxmlformats.org/officeDocument/2006/relationships/slideLayout" Target="../slideLayouts/slideLayout434.xml"/><Relationship Id="rId4" Type="http://schemas.openxmlformats.org/officeDocument/2006/relationships/slideLayout" Target="../slideLayouts/slideLayout428.xml"/><Relationship Id="rId9" Type="http://schemas.openxmlformats.org/officeDocument/2006/relationships/slideLayout" Target="../slideLayouts/slideLayout433.xml"/><Relationship Id="rId14" Type="http://schemas.openxmlformats.org/officeDocument/2006/relationships/slideLayout" Target="../slideLayouts/slideLayout438.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449.xml"/><Relationship Id="rId13" Type="http://schemas.openxmlformats.org/officeDocument/2006/relationships/slideLayout" Target="../slideLayouts/slideLayout454.xml"/><Relationship Id="rId18" Type="http://schemas.openxmlformats.org/officeDocument/2006/relationships/theme" Target="../theme/theme27.xml"/><Relationship Id="rId3" Type="http://schemas.openxmlformats.org/officeDocument/2006/relationships/slideLayout" Target="../slideLayouts/slideLayout444.xml"/><Relationship Id="rId7" Type="http://schemas.openxmlformats.org/officeDocument/2006/relationships/slideLayout" Target="../slideLayouts/slideLayout448.xml"/><Relationship Id="rId12" Type="http://schemas.openxmlformats.org/officeDocument/2006/relationships/slideLayout" Target="../slideLayouts/slideLayout453.xml"/><Relationship Id="rId17" Type="http://schemas.openxmlformats.org/officeDocument/2006/relationships/slideLayout" Target="../slideLayouts/slideLayout458.xml"/><Relationship Id="rId2" Type="http://schemas.openxmlformats.org/officeDocument/2006/relationships/slideLayout" Target="../slideLayouts/slideLayout443.xml"/><Relationship Id="rId16" Type="http://schemas.openxmlformats.org/officeDocument/2006/relationships/slideLayout" Target="../slideLayouts/slideLayout457.xml"/><Relationship Id="rId1" Type="http://schemas.openxmlformats.org/officeDocument/2006/relationships/slideLayout" Target="../slideLayouts/slideLayout442.xml"/><Relationship Id="rId6" Type="http://schemas.openxmlformats.org/officeDocument/2006/relationships/slideLayout" Target="../slideLayouts/slideLayout447.xml"/><Relationship Id="rId11" Type="http://schemas.openxmlformats.org/officeDocument/2006/relationships/slideLayout" Target="../slideLayouts/slideLayout452.xml"/><Relationship Id="rId5" Type="http://schemas.openxmlformats.org/officeDocument/2006/relationships/slideLayout" Target="../slideLayouts/slideLayout446.xml"/><Relationship Id="rId15" Type="http://schemas.openxmlformats.org/officeDocument/2006/relationships/slideLayout" Target="../slideLayouts/slideLayout456.xml"/><Relationship Id="rId10" Type="http://schemas.openxmlformats.org/officeDocument/2006/relationships/slideLayout" Target="../slideLayouts/slideLayout451.xml"/><Relationship Id="rId4" Type="http://schemas.openxmlformats.org/officeDocument/2006/relationships/slideLayout" Target="../slideLayouts/slideLayout445.xml"/><Relationship Id="rId9" Type="http://schemas.openxmlformats.org/officeDocument/2006/relationships/slideLayout" Target="../slideLayouts/slideLayout450.xml"/><Relationship Id="rId14" Type="http://schemas.openxmlformats.org/officeDocument/2006/relationships/slideLayout" Target="../slideLayouts/slideLayout455.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466.xml"/><Relationship Id="rId13" Type="http://schemas.openxmlformats.org/officeDocument/2006/relationships/slideLayout" Target="../slideLayouts/slideLayout471.xml"/><Relationship Id="rId18" Type="http://schemas.openxmlformats.org/officeDocument/2006/relationships/theme" Target="../theme/theme28.xml"/><Relationship Id="rId3" Type="http://schemas.openxmlformats.org/officeDocument/2006/relationships/slideLayout" Target="../slideLayouts/slideLayout461.xml"/><Relationship Id="rId7" Type="http://schemas.openxmlformats.org/officeDocument/2006/relationships/slideLayout" Target="../slideLayouts/slideLayout465.xml"/><Relationship Id="rId12" Type="http://schemas.openxmlformats.org/officeDocument/2006/relationships/slideLayout" Target="../slideLayouts/slideLayout470.xml"/><Relationship Id="rId17" Type="http://schemas.openxmlformats.org/officeDocument/2006/relationships/slideLayout" Target="../slideLayouts/slideLayout475.xml"/><Relationship Id="rId2" Type="http://schemas.openxmlformats.org/officeDocument/2006/relationships/slideLayout" Target="../slideLayouts/slideLayout460.xml"/><Relationship Id="rId16" Type="http://schemas.openxmlformats.org/officeDocument/2006/relationships/slideLayout" Target="../slideLayouts/slideLayout474.xml"/><Relationship Id="rId1" Type="http://schemas.openxmlformats.org/officeDocument/2006/relationships/slideLayout" Target="../slideLayouts/slideLayout459.xml"/><Relationship Id="rId6" Type="http://schemas.openxmlformats.org/officeDocument/2006/relationships/slideLayout" Target="../slideLayouts/slideLayout464.xml"/><Relationship Id="rId11" Type="http://schemas.openxmlformats.org/officeDocument/2006/relationships/slideLayout" Target="../slideLayouts/slideLayout469.xml"/><Relationship Id="rId5" Type="http://schemas.openxmlformats.org/officeDocument/2006/relationships/slideLayout" Target="../slideLayouts/slideLayout463.xml"/><Relationship Id="rId15" Type="http://schemas.openxmlformats.org/officeDocument/2006/relationships/slideLayout" Target="../slideLayouts/slideLayout473.xml"/><Relationship Id="rId10" Type="http://schemas.openxmlformats.org/officeDocument/2006/relationships/slideLayout" Target="../slideLayouts/slideLayout468.xml"/><Relationship Id="rId4" Type="http://schemas.openxmlformats.org/officeDocument/2006/relationships/slideLayout" Target="../slideLayouts/slideLayout462.xml"/><Relationship Id="rId9" Type="http://schemas.openxmlformats.org/officeDocument/2006/relationships/slideLayout" Target="../slideLayouts/slideLayout467.xml"/><Relationship Id="rId14" Type="http://schemas.openxmlformats.org/officeDocument/2006/relationships/slideLayout" Target="../slideLayouts/slideLayout472.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483.xml"/><Relationship Id="rId13" Type="http://schemas.openxmlformats.org/officeDocument/2006/relationships/slideLayout" Target="../slideLayouts/slideLayout488.xml"/><Relationship Id="rId18" Type="http://schemas.openxmlformats.org/officeDocument/2006/relationships/theme" Target="../theme/theme29.xml"/><Relationship Id="rId3" Type="http://schemas.openxmlformats.org/officeDocument/2006/relationships/slideLayout" Target="../slideLayouts/slideLayout478.xml"/><Relationship Id="rId7" Type="http://schemas.openxmlformats.org/officeDocument/2006/relationships/slideLayout" Target="../slideLayouts/slideLayout482.xml"/><Relationship Id="rId12" Type="http://schemas.openxmlformats.org/officeDocument/2006/relationships/slideLayout" Target="../slideLayouts/slideLayout487.xml"/><Relationship Id="rId17" Type="http://schemas.openxmlformats.org/officeDocument/2006/relationships/slideLayout" Target="../slideLayouts/slideLayout492.xml"/><Relationship Id="rId2" Type="http://schemas.openxmlformats.org/officeDocument/2006/relationships/slideLayout" Target="../slideLayouts/slideLayout477.xml"/><Relationship Id="rId16" Type="http://schemas.openxmlformats.org/officeDocument/2006/relationships/slideLayout" Target="../slideLayouts/slideLayout491.xml"/><Relationship Id="rId1" Type="http://schemas.openxmlformats.org/officeDocument/2006/relationships/slideLayout" Target="../slideLayouts/slideLayout476.xml"/><Relationship Id="rId6" Type="http://schemas.openxmlformats.org/officeDocument/2006/relationships/slideLayout" Target="../slideLayouts/slideLayout481.xml"/><Relationship Id="rId11" Type="http://schemas.openxmlformats.org/officeDocument/2006/relationships/slideLayout" Target="../slideLayouts/slideLayout486.xml"/><Relationship Id="rId5" Type="http://schemas.openxmlformats.org/officeDocument/2006/relationships/slideLayout" Target="../slideLayouts/slideLayout480.xml"/><Relationship Id="rId15" Type="http://schemas.openxmlformats.org/officeDocument/2006/relationships/slideLayout" Target="../slideLayouts/slideLayout490.xml"/><Relationship Id="rId10" Type="http://schemas.openxmlformats.org/officeDocument/2006/relationships/slideLayout" Target="../slideLayouts/slideLayout485.xml"/><Relationship Id="rId4" Type="http://schemas.openxmlformats.org/officeDocument/2006/relationships/slideLayout" Target="../slideLayouts/slideLayout479.xml"/><Relationship Id="rId9" Type="http://schemas.openxmlformats.org/officeDocument/2006/relationships/slideLayout" Target="../slideLayouts/slideLayout484.xml"/><Relationship Id="rId14" Type="http://schemas.openxmlformats.org/officeDocument/2006/relationships/slideLayout" Target="../slideLayouts/slideLayout48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theme" Target="../theme/theme3.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theme" Target="../theme/theme4.xml"/><Relationship Id="rId3" Type="http://schemas.openxmlformats.org/officeDocument/2006/relationships/slideLayout" Target="../slideLayouts/slideLayout53.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10" Type="http://schemas.openxmlformats.org/officeDocument/2006/relationships/slideLayout" Target="../slideLayouts/slideLayout60.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theme" Target="../theme/theme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slideLayout" Target="../slideLayouts/slideLayout97.xml"/><Relationship Id="rId18" Type="http://schemas.openxmlformats.org/officeDocument/2006/relationships/theme" Target="../theme/theme6.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17" Type="http://schemas.openxmlformats.org/officeDocument/2006/relationships/slideLayout" Target="../slideLayouts/slideLayout101.xml"/><Relationship Id="rId2" Type="http://schemas.openxmlformats.org/officeDocument/2006/relationships/slideLayout" Target="../slideLayouts/slideLayout86.xml"/><Relationship Id="rId16" Type="http://schemas.openxmlformats.org/officeDocument/2006/relationships/slideLayout" Target="../slideLayouts/slideLayout100.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5" Type="http://schemas.openxmlformats.org/officeDocument/2006/relationships/slideLayout" Target="../slideLayouts/slideLayout9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 Id="rId14" Type="http://schemas.openxmlformats.org/officeDocument/2006/relationships/slideLayout" Target="../slideLayouts/slideLayout9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9.xml"/><Relationship Id="rId13" Type="http://schemas.openxmlformats.org/officeDocument/2006/relationships/slideLayout" Target="../slideLayouts/slideLayout114.xml"/><Relationship Id="rId18" Type="http://schemas.openxmlformats.org/officeDocument/2006/relationships/theme" Target="../theme/theme7.xml"/><Relationship Id="rId3" Type="http://schemas.openxmlformats.org/officeDocument/2006/relationships/slideLayout" Target="../slideLayouts/slideLayout104.xml"/><Relationship Id="rId7" Type="http://schemas.openxmlformats.org/officeDocument/2006/relationships/slideLayout" Target="../slideLayouts/slideLayout108.xml"/><Relationship Id="rId12" Type="http://schemas.openxmlformats.org/officeDocument/2006/relationships/slideLayout" Target="../slideLayouts/slideLayout113.xml"/><Relationship Id="rId17" Type="http://schemas.openxmlformats.org/officeDocument/2006/relationships/slideLayout" Target="../slideLayouts/slideLayout118.xml"/><Relationship Id="rId2" Type="http://schemas.openxmlformats.org/officeDocument/2006/relationships/slideLayout" Target="../slideLayouts/slideLayout103.xml"/><Relationship Id="rId16" Type="http://schemas.openxmlformats.org/officeDocument/2006/relationships/slideLayout" Target="../slideLayouts/slideLayout117.xml"/><Relationship Id="rId1" Type="http://schemas.openxmlformats.org/officeDocument/2006/relationships/slideLayout" Target="../slideLayouts/slideLayout102.xml"/><Relationship Id="rId6" Type="http://schemas.openxmlformats.org/officeDocument/2006/relationships/slideLayout" Target="../slideLayouts/slideLayout107.xml"/><Relationship Id="rId11" Type="http://schemas.openxmlformats.org/officeDocument/2006/relationships/slideLayout" Target="../slideLayouts/slideLayout112.xml"/><Relationship Id="rId5" Type="http://schemas.openxmlformats.org/officeDocument/2006/relationships/slideLayout" Target="../slideLayouts/slideLayout106.xml"/><Relationship Id="rId15" Type="http://schemas.openxmlformats.org/officeDocument/2006/relationships/slideLayout" Target="../slideLayouts/slideLayout116.xml"/><Relationship Id="rId10" Type="http://schemas.openxmlformats.org/officeDocument/2006/relationships/slideLayout" Target="../slideLayouts/slideLayout111.xml"/><Relationship Id="rId4" Type="http://schemas.openxmlformats.org/officeDocument/2006/relationships/slideLayout" Target="../slideLayouts/slideLayout105.xml"/><Relationship Id="rId9" Type="http://schemas.openxmlformats.org/officeDocument/2006/relationships/slideLayout" Target="../slideLayouts/slideLayout110.xml"/><Relationship Id="rId14" Type="http://schemas.openxmlformats.org/officeDocument/2006/relationships/slideLayout" Target="../slideLayouts/slideLayout11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26.xml"/><Relationship Id="rId13" Type="http://schemas.openxmlformats.org/officeDocument/2006/relationships/slideLayout" Target="../slideLayouts/slideLayout131.xml"/><Relationship Id="rId18" Type="http://schemas.openxmlformats.org/officeDocument/2006/relationships/theme" Target="../theme/theme8.xml"/><Relationship Id="rId3" Type="http://schemas.openxmlformats.org/officeDocument/2006/relationships/slideLayout" Target="../slideLayouts/slideLayout121.xml"/><Relationship Id="rId7" Type="http://schemas.openxmlformats.org/officeDocument/2006/relationships/slideLayout" Target="../slideLayouts/slideLayout125.xml"/><Relationship Id="rId12" Type="http://schemas.openxmlformats.org/officeDocument/2006/relationships/slideLayout" Target="../slideLayouts/slideLayout130.xml"/><Relationship Id="rId17" Type="http://schemas.openxmlformats.org/officeDocument/2006/relationships/slideLayout" Target="../slideLayouts/slideLayout135.xml"/><Relationship Id="rId2" Type="http://schemas.openxmlformats.org/officeDocument/2006/relationships/slideLayout" Target="../slideLayouts/slideLayout120.xml"/><Relationship Id="rId16" Type="http://schemas.openxmlformats.org/officeDocument/2006/relationships/slideLayout" Target="../slideLayouts/slideLayout134.xml"/><Relationship Id="rId1" Type="http://schemas.openxmlformats.org/officeDocument/2006/relationships/slideLayout" Target="../slideLayouts/slideLayout119.xml"/><Relationship Id="rId6" Type="http://schemas.openxmlformats.org/officeDocument/2006/relationships/slideLayout" Target="../slideLayouts/slideLayout124.xml"/><Relationship Id="rId11" Type="http://schemas.openxmlformats.org/officeDocument/2006/relationships/slideLayout" Target="../slideLayouts/slideLayout129.xml"/><Relationship Id="rId5" Type="http://schemas.openxmlformats.org/officeDocument/2006/relationships/slideLayout" Target="../slideLayouts/slideLayout123.xml"/><Relationship Id="rId15" Type="http://schemas.openxmlformats.org/officeDocument/2006/relationships/slideLayout" Target="../slideLayouts/slideLayout133.xml"/><Relationship Id="rId10" Type="http://schemas.openxmlformats.org/officeDocument/2006/relationships/slideLayout" Target="../slideLayouts/slideLayout128.xml"/><Relationship Id="rId4" Type="http://schemas.openxmlformats.org/officeDocument/2006/relationships/slideLayout" Target="../slideLayouts/slideLayout122.xml"/><Relationship Id="rId9" Type="http://schemas.openxmlformats.org/officeDocument/2006/relationships/slideLayout" Target="../slideLayouts/slideLayout127.xml"/><Relationship Id="rId14" Type="http://schemas.openxmlformats.org/officeDocument/2006/relationships/slideLayout" Target="../slideLayouts/slideLayout132.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43.xml"/><Relationship Id="rId13" Type="http://schemas.openxmlformats.org/officeDocument/2006/relationships/slideLayout" Target="../slideLayouts/slideLayout148.xml"/><Relationship Id="rId18" Type="http://schemas.openxmlformats.org/officeDocument/2006/relationships/theme" Target="../theme/theme9.xml"/><Relationship Id="rId3" Type="http://schemas.openxmlformats.org/officeDocument/2006/relationships/slideLayout" Target="../slideLayouts/slideLayout138.xml"/><Relationship Id="rId7" Type="http://schemas.openxmlformats.org/officeDocument/2006/relationships/slideLayout" Target="../slideLayouts/slideLayout142.xml"/><Relationship Id="rId12" Type="http://schemas.openxmlformats.org/officeDocument/2006/relationships/slideLayout" Target="../slideLayouts/slideLayout147.xml"/><Relationship Id="rId17" Type="http://schemas.openxmlformats.org/officeDocument/2006/relationships/slideLayout" Target="../slideLayouts/slideLayout152.xml"/><Relationship Id="rId2" Type="http://schemas.openxmlformats.org/officeDocument/2006/relationships/slideLayout" Target="../slideLayouts/slideLayout137.xml"/><Relationship Id="rId16" Type="http://schemas.openxmlformats.org/officeDocument/2006/relationships/slideLayout" Target="../slideLayouts/slideLayout151.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slideLayout" Target="../slideLayouts/slideLayout146.xml"/><Relationship Id="rId5" Type="http://schemas.openxmlformats.org/officeDocument/2006/relationships/slideLayout" Target="../slideLayouts/slideLayout140.xml"/><Relationship Id="rId15" Type="http://schemas.openxmlformats.org/officeDocument/2006/relationships/slideLayout" Target="../slideLayouts/slideLayout150.xml"/><Relationship Id="rId10" Type="http://schemas.openxmlformats.org/officeDocument/2006/relationships/slideLayout" Target="../slideLayouts/slideLayout145.xml"/><Relationship Id="rId4" Type="http://schemas.openxmlformats.org/officeDocument/2006/relationships/slideLayout" Target="../slideLayouts/slideLayout139.xml"/><Relationship Id="rId9" Type="http://schemas.openxmlformats.org/officeDocument/2006/relationships/slideLayout" Target="../slideLayouts/slideLayout144.xml"/><Relationship Id="rId14" Type="http://schemas.openxmlformats.org/officeDocument/2006/relationships/slideLayout" Target="../slideLayouts/slideLayout1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A19A742-3ABD-406A-B794-77A49B2D369F}" type="datetimeFigureOut">
              <a:rPr lang="en-IN" smtClean="0"/>
              <a:t>09-07-2024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2610009245"/>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09-07-2024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2948308567"/>
      </p:ext>
    </p:extLst>
  </p:cSld>
  <p:clrMap bg1="dk1" tx1="lt1" bg2="dk2" tx2="lt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09-07-2024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3059603716"/>
      </p:ext>
    </p:extLst>
  </p:cSld>
  <p:clrMap bg1="dk1" tx1="lt1" bg2="dk2" tx2="lt2" accent1="accent1" accent2="accent2" accent3="accent3" accent4="accent4" accent5="accent5" accent6="accent6" hlink="hlink" folHlink="folHlink"/>
  <p:sldLayoutIdLst>
    <p:sldLayoutId id="2147484169" r:id="rId1"/>
    <p:sldLayoutId id="2147484170" r:id="rId2"/>
    <p:sldLayoutId id="2147484171" r:id="rId3"/>
    <p:sldLayoutId id="2147484172" r:id="rId4"/>
    <p:sldLayoutId id="2147484173" r:id="rId5"/>
    <p:sldLayoutId id="2147484174" r:id="rId6"/>
    <p:sldLayoutId id="2147484175" r:id="rId7"/>
    <p:sldLayoutId id="2147484176" r:id="rId8"/>
    <p:sldLayoutId id="2147484177" r:id="rId9"/>
    <p:sldLayoutId id="2147484178" r:id="rId10"/>
    <p:sldLayoutId id="2147484179" r:id="rId11"/>
    <p:sldLayoutId id="2147484180" r:id="rId12"/>
    <p:sldLayoutId id="2147484181" r:id="rId13"/>
    <p:sldLayoutId id="2147484182" r:id="rId14"/>
    <p:sldLayoutId id="2147484183" r:id="rId15"/>
    <p:sldLayoutId id="2147484184" r:id="rId16"/>
    <p:sldLayoutId id="214748418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09-07-2024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1108744832"/>
      </p:ext>
    </p:extLst>
  </p:cSld>
  <p:clrMap bg1="dk1" tx1="lt1" bg2="dk2" tx2="lt2" accent1="accent1" accent2="accent2" accent3="accent3" accent4="accent4" accent5="accent5" accent6="accent6" hlink="hlink" folHlink="folHlink"/>
  <p:sldLayoutIdLst>
    <p:sldLayoutId id="2147484187" r:id="rId1"/>
    <p:sldLayoutId id="2147484188" r:id="rId2"/>
    <p:sldLayoutId id="2147484189" r:id="rId3"/>
    <p:sldLayoutId id="2147484190" r:id="rId4"/>
    <p:sldLayoutId id="2147484191" r:id="rId5"/>
    <p:sldLayoutId id="2147484192" r:id="rId6"/>
    <p:sldLayoutId id="2147484193" r:id="rId7"/>
    <p:sldLayoutId id="2147484194" r:id="rId8"/>
    <p:sldLayoutId id="2147484195" r:id="rId9"/>
    <p:sldLayoutId id="2147484196" r:id="rId10"/>
    <p:sldLayoutId id="2147484197" r:id="rId11"/>
    <p:sldLayoutId id="2147484198" r:id="rId12"/>
    <p:sldLayoutId id="2147484199" r:id="rId13"/>
    <p:sldLayoutId id="2147484200" r:id="rId14"/>
    <p:sldLayoutId id="2147484201" r:id="rId15"/>
    <p:sldLayoutId id="2147484202" r:id="rId16"/>
    <p:sldLayoutId id="214748420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09-07-2024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3324542050"/>
      </p:ext>
    </p:extLst>
  </p:cSld>
  <p:clrMap bg1="dk1" tx1="lt1" bg2="dk2" tx2="lt2" accent1="accent1" accent2="accent2" accent3="accent3" accent4="accent4" accent5="accent5" accent6="accent6" hlink="hlink" folHlink="folHlink"/>
  <p:sldLayoutIdLst>
    <p:sldLayoutId id="2147484205" r:id="rId1"/>
    <p:sldLayoutId id="2147484206" r:id="rId2"/>
    <p:sldLayoutId id="2147484207" r:id="rId3"/>
    <p:sldLayoutId id="2147484208" r:id="rId4"/>
    <p:sldLayoutId id="2147484209" r:id="rId5"/>
    <p:sldLayoutId id="2147484210" r:id="rId6"/>
    <p:sldLayoutId id="2147484211" r:id="rId7"/>
    <p:sldLayoutId id="2147484212" r:id="rId8"/>
    <p:sldLayoutId id="2147484213" r:id="rId9"/>
    <p:sldLayoutId id="2147484214" r:id="rId10"/>
    <p:sldLayoutId id="2147484215" r:id="rId11"/>
    <p:sldLayoutId id="2147484216" r:id="rId12"/>
    <p:sldLayoutId id="2147484217" r:id="rId13"/>
    <p:sldLayoutId id="2147484218" r:id="rId14"/>
    <p:sldLayoutId id="2147484219" r:id="rId15"/>
    <p:sldLayoutId id="2147484220" r:id="rId16"/>
    <p:sldLayoutId id="214748422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09-07-2024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3934931773"/>
      </p:ext>
    </p:extLst>
  </p:cSld>
  <p:clrMap bg1="dk1" tx1="lt1" bg2="dk2" tx2="lt2" accent1="accent1" accent2="accent2" accent3="accent3" accent4="accent4" accent5="accent5" accent6="accent6" hlink="hlink" folHlink="folHlink"/>
  <p:sldLayoutIdLst>
    <p:sldLayoutId id="2147484223" r:id="rId1"/>
    <p:sldLayoutId id="2147484224" r:id="rId2"/>
    <p:sldLayoutId id="2147484225" r:id="rId3"/>
    <p:sldLayoutId id="2147484226" r:id="rId4"/>
    <p:sldLayoutId id="2147484227" r:id="rId5"/>
    <p:sldLayoutId id="2147484228" r:id="rId6"/>
    <p:sldLayoutId id="2147484229" r:id="rId7"/>
    <p:sldLayoutId id="2147484230" r:id="rId8"/>
    <p:sldLayoutId id="2147484231" r:id="rId9"/>
    <p:sldLayoutId id="2147484232" r:id="rId10"/>
    <p:sldLayoutId id="2147484233" r:id="rId11"/>
    <p:sldLayoutId id="2147484234" r:id="rId12"/>
    <p:sldLayoutId id="2147484235" r:id="rId13"/>
    <p:sldLayoutId id="2147484236" r:id="rId14"/>
    <p:sldLayoutId id="2147484237" r:id="rId15"/>
    <p:sldLayoutId id="2147484238" r:id="rId16"/>
    <p:sldLayoutId id="214748423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09-07-2024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3322613675"/>
      </p:ext>
    </p:extLst>
  </p:cSld>
  <p:clrMap bg1="dk1" tx1="lt1" bg2="dk2" tx2="lt2" accent1="accent1" accent2="accent2" accent3="accent3" accent4="accent4" accent5="accent5" accent6="accent6" hlink="hlink" folHlink="folHlink"/>
  <p:sldLayoutIdLst>
    <p:sldLayoutId id="2147484277" r:id="rId1"/>
    <p:sldLayoutId id="2147484278" r:id="rId2"/>
    <p:sldLayoutId id="2147484279" r:id="rId3"/>
    <p:sldLayoutId id="2147484280" r:id="rId4"/>
    <p:sldLayoutId id="2147484281" r:id="rId5"/>
    <p:sldLayoutId id="2147484282" r:id="rId6"/>
    <p:sldLayoutId id="2147484283" r:id="rId7"/>
    <p:sldLayoutId id="2147484284" r:id="rId8"/>
    <p:sldLayoutId id="2147484285" r:id="rId9"/>
    <p:sldLayoutId id="2147484286" r:id="rId10"/>
    <p:sldLayoutId id="2147484287" r:id="rId11"/>
    <p:sldLayoutId id="2147484288" r:id="rId12"/>
    <p:sldLayoutId id="2147484289" r:id="rId13"/>
    <p:sldLayoutId id="2147484290" r:id="rId14"/>
    <p:sldLayoutId id="2147484291" r:id="rId15"/>
    <p:sldLayoutId id="2147484292" r:id="rId16"/>
    <p:sldLayoutId id="214748429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09-07-2024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428584508"/>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 id="2147484306" r:id="rId12"/>
    <p:sldLayoutId id="2147484307" r:id="rId13"/>
    <p:sldLayoutId id="2147484308" r:id="rId14"/>
    <p:sldLayoutId id="2147484309" r:id="rId15"/>
    <p:sldLayoutId id="2147484310" r:id="rId16"/>
    <p:sldLayoutId id="214748431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09-07-2024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481845382"/>
      </p:ext>
    </p:extLst>
  </p:cSld>
  <p:clrMap bg1="dk1" tx1="lt1" bg2="dk2" tx2="lt2" accent1="accent1" accent2="accent2" accent3="accent3" accent4="accent4" accent5="accent5" accent6="accent6" hlink="hlink" folHlink="folHlink"/>
  <p:sldLayoutIdLst>
    <p:sldLayoutId id="2147484313" r:id="rId1"/>
    <p:sldLayoutId id="2147484314" r:id="rId2"/>
    <p:sldLayoutId id="2147484315" r:id="rId3"/>
    <p:sldLayoutId id="2147484316" r:id="rId4"/>
    <p:sldLayoutId id="2147484317" r:id="rId5"/>
    <p:sldLayoutId id="2147484318" r:id="rId6"/>
    <p:sldLayoutId id="2147484319" r:id="rId7"/>
    <p:sldLayoutId id="2147484320" r:id="rId8"/>
    <p:sldLayoutId id="2147484321" r:id="rId9"/>
    <p:sldLayoutId id="2147484322" r:id="rId10"/>
    <p:sldLayoutId id="2147484323" r:id="rId11"/>
    <p:sldLayoutId id="2147484324" r:id="rId12"/>
    <p:sldLayoutId id="2147484325" r:id="rId13"/>
    <p:sldLayoutId id="2147484326" r:id="rId14"/>
    <p:sldLayoutId id="2147484327" r:id="rId15"/>
    <p:sldLayoutId id="2147484328" r:id="rId16"/>
    <p:sldLayoutId id="214748432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09-07-2024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1644149313"/>
      </p:ext>
    </p:extLst>
  </p:cSld>
  <p:clrMap bg1="dk1" tx1="lt1" bg2="dk2" tx2="lt2" accent1="accent1" accent2="accent2" accent3="accent3" accent4="accent4" accent5="accent5" accent6="accent6" hlink="hlink" folHlink="folHlink"/>
  <p:sldLayoutIdLst>
    <p:sldLayoutId id="2147484349" r:id="rId1"/>
    <p:sldLayoutId id="2147484350" r:id="rId2"/>
    <p:sldLayoutId id="2147484351" r:id="rId3"/>
    <p:sldLayoutId id="2147484352" r:id="rId4"/>
    <p:sldLayoutId id="2147484353" r:id="rId5"/>
    <p:sldLayoutId id="2147484354" r:id="rId6"/>
    <p:sldLayoutId id="2147484355" r:id="rId7"/>
    <p:sldLayoutId id="2147484356" r:id="rId8"/>
    <p:sldLayoutId id="2147484357" r:id="rId9"/>
    <p:sldLayoutId id="2147484358" r:id="rId10"/>
    <p:sldLayoutId id="2147484359" r:id="rId11"/>
    <p:sldLayoutId id="2147484360" r:id="rId12"/>
    <p:sldLayoutId id="2147484361" r:id="rId13"/>
    <p:sldLayoutId id="2147484362" r:id="rId14"/>
    <p:sldLayoutId id="2147484363" r:id="rId15"/>
    <p:sldLayoutId id="2147484364" r:id="rId16"/>
    <p:sldLayoutId id="214748436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09-07-2024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3572356572"/>
      </p:ext>
    </p:extLst>
  </p:cSld>
  <p:clrMap bg1="dk1" tx1="lt1" bg2="dk2" tx2="lt2" accent1="accent1" accent2="accent2" accent3="accent3" accent4="accent4" accent5="accent5" accent6="accent6" hlink="hlink" folHlink="folHlink"/>
  <p:sldLayoutIdLst>
    <p:sldLayoutId id="2147484367" r:id="rId1"/>
    <p:sldLayoutId id="2147484368" r:id="rId2"/>
    <p:sldLayoutId id="2147484369" r:id="rId3"/>
    <p:sldLayoutId id="2147484370" r:id="rId4"/>
    <p:sldLayoutId id="2147484371" r:id="rId5"/>
    <p:sldLayoutId id="2147484372" r:id="rId6"/>
    <p:sldLayoutId id="2147484373" r:id="rId7"/>
    <p:sldLayoutId id="2147484374" r:id="rId8"/>
    <p:sldLayoutId id="2147484375" r:id="rId9"/>
    <p:sldLayoutId id="2147484376" r:id="rId10"/>
    <p:sldLayoutId id="2147484377" r:id="rId11"/>
    <p:sldLayoutId id="2147484378" r:id="rId12"/>
    <p:sldLayoutId id="2147484379" r:id="rId13"/>
    <p:sldLayoutId id="2147484380" r:id="rId14"/>
    <p:sldLayoutId id="2147484381" r:id="rId15"/>
    <p:sldLayoutId id="2147484382" r:id="rId16"/>
    <p:sldLayoutId id="214748438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09-07-2024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2568770877"/>
      </p:ext>
    </p:extLst>
  </p:cSld>
  <p:clrMap bg1="dk1" tx1="lt1" bg2="dk2" tx2="lt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 id="214748389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09-07-2024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3284412139"/>
      </p:ext>
    </p:extLst>
  </p:cSld>
  <p:clrMap bg1="dk1" tx1="lt1" bg2="dk2" tx2="lt2" accent1="accent1" accent2="accent2" accent3="accent3" accent4="accent4" accent5="accent5" accent6="accent6" hlink="hlink" folHlink="folHlink"/>
  <p:sldLayoutIdLst>
    <p:sldLayoutId id="2147484385" r:id="rId1"/>
    <p:sldLayoutId id="2147484386" r:id="rId2"/>
    <p:sldLayoutId id="2147484387" r:id="rId3"/>
    <p:sldLayoutId id="2147484388" r:id="rId4"/>
    <p:sldLayoutId id="2147484389" r:id="rId5"/>
    <p:sldLayoutId id="2147484390" r:id="rId6"/>
    <p:sldLayoutId id="2147484391" r:id="rId7"/>
    <p:sldLayoutId id="2147484392" r:id="rId8"/>
    <p:sldLayoutId id="2147484393" r:id="rId9"/>
    <p:sldLayoutId id="2147484394" r:id="rId10"/>
    <p:sldLayoutId id="2147484395" r:id="rId11"/>
    <p:sldLayoutId id="2147484396" r:id="rId12"/>
    <p:sldLayoutId id="2147484397" r:id="rId13"/>
    <p:sldLayoutId id="2147484398" r:id="rId14"/>
    <p:sldLayoutId id="2147484399" r:id="rId15"/>
    <p:sldLayoutId id="2147484400" r:id="rId16"/>
    <p:sldLayoutId id="214748440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09-07-2024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443074371"/>
      </p:ext>
    </p:extLst>
  </p:cSld>
  <p:clrMap bg1="dk1" tx1="lt1" bg2="dk2" tx2="lt2" accent1="accent1" accent2="accent2" accent3="accent3" accent4="accent4" accent5="accent5" accent6="accent6" hlink="hlink" folHlink="folHlink"/>
  <p:sldLayoutIdLst>
    <p:sldLayoutId id="2147484403" r:id="rId1"/>
    <p:sldLayoutId id="2147484404" r:id="rId2"/>
    <p:sldLayoutId id="2147484405" r:id="rId3"/>
    <p:sldLayoutId id="2147484406" r:id="rId4"/>
    <p:sldLayoutId id="2147484407" r:id="rId5"/>
    <p:sldLayoutId id="2147484408" r:id="rId6"/>
    <p:sldLayoutId id="2147484409" r:id="rId7"/>
    <p:sldLayoutId id="2147484410" r:id="rId8"/>
    <p:sldLayoutId id="2147484411" r:id="rId9"/>
    <p:sldLayoutId id="2147484412" r:id="rId10"/>
    <p:sldLayoutId id="2147484413" r:id="rId11"/>
    <p:sldLayoutId id="2147484414" r:id="rId12"/>
    <p:sldLayoutId id="2147484415" r:id="rId13"/>
    <p:sldLayoutId id="2147484416" r:id="rId14"/>
    <p:sldLayoutId id="2147484417" r:id="rId15"/>
    <p:sldLayoutId id="2147484418" r:id="rId16"/>
    <p:sldLayoutId id="214748441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09-07-2024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2573612885"/>
      </p:ext>
    </p:extLst>
  </p:cSld>
  <p:clrMap bg1="dk1" tx1="lt1" bg2="dk2" tx2="lt2" accent1="accent1" accent2="accent2" accent3="accent3" accent4="accent4" accent5="accent5" accent6="accent6" hlink="hlink" folHlink="folHlink"/>
  <p:sldLayoutIdLst>
    <p:sldLayoutId id="2147484421" r:id="rId1"/>
    <p:sldLayoutId id="2147484422" r:id="rId2"/>
    <p:sldLayoutId id="2147484423" r:id="rId3"/>
    <p:sldLayoutId id="2147484424" r:id="rId4"/>
    <p:sldLayoutId id="2147484425" r:id="rId5"/>
    <p:sldLayoutId id="2147484426" r:id="rId6"/>
    <p:sldLayoutId id="2147484427" r:id="rId7"/>
    <p:sldLayoutId id="2147484428" r:id="rId8"/>
    <p:sldLayoutId id="2147484429" r:id="rId9"/>
    <p:sldLayoutId id="2147484430" r:id="rId10"/>
    <p:sldLayoutId id="2147484431" r:id="rId11"/>
    <p:sldLayoutId id="2147484432" r:id="rId12"/>
    <p:sldLayoutId id="2147484433" r:id="rId13"/>
    <p:sldLayoutId id="2147484434" r:id="rId14"/>
    <p:sldLayoutId id="2147484435" r:id="rId15"/>
    <p:sldLayoutId id="2147484436" r:id="rId16"/>
    <p:sldLayoutId id="214748443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09-07-2024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1556170565"/>
      </p:ext>
    </p:extLst>
  </p:cSld>
  <p:clrMap bg1="dk1" tx1="lt1" bg2="dk2" tx2="lt2" accent1="accent1" accent2="accent2" accent3="accent3" accent4="accent4" accent5="accent5" accent6="accent6" hlink="hlink" folHlink="folHlink"/>
  <p:sldLayoutIdLst>
    <p:sldLayoutId id="2147484439" r:id="rId1"/>
    <p:sldLayoutId id="2147484440" r:id="rId2"/>
    <p:sldLayoutId id="2147484441" r:id="rId3"/>
    <p:sldLayoutId id="2147484442" r:id="rId4"/>
    <p:sldLayoutId id="2147484443" r:id="rId5"/>
    <p:sldLayoutId id="2147484444" r:id="rId6"/>
    <p:sldLayoutId id="2147484445" r:id="rId7"/>
    <p:sldLayoutId id="2147484446" r:id="rId8"/>
    <p:sldLayoutId id="2147484447" r:id="rId9"/>
    <p:sldLayoutId id="2147484448" r:id="rId10"/>
    <p:sldLayoutId id="2147484449" r:id="rId11"/>
    <p:sldLayoutId id="2147484450" r:id="rId12"/>
    <p:sldLayoutId id="2147484451" r:id="rId13"/>
    <p:sldLayoutId id="2147484452" r:id="rId14"/>
    <p:sldLayoutId id="2147484453" r:id="rId15"/>
    <p:sldLayoutId id="2147484454" r:id="rId16"/>
    <p:sldLayoutId id="214748445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09-07-2024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750611436"/>
      </p:ext>
    </p:extLst>
  </p:cSld>
  <p:clrMap bg1="dk1" tx1="lt1" bg2="dk2" tx2="lt2" accent1="accent1" accent2="accent2" accent3="accent3" accent4="accent4" accent5="accent5" accent6="accent6" hlink="hlink" folHlink="folHlink"/>
  <p:sldLayoutIdLst>
    <p:sldLayoutId id="2147484457" r:id="rId1"/>
    <p:sldLayoutId id="2147484458" r:id="rId2"/>
    <p:sldLayoutId id="2147484459" r:id="rId3"/>
    <p:sldLayoutId id="2147484460" r:id="rId4"/>
    <p:sldLayoutId id="2147484461" r:id="rId5"/>
    <p:sldLayoutId id="2147484462" r:id="rId6"/>
    <p:sldLayoutId id="2147484463" r:id="rId7"/>
    <p:sldLayoutId id="2147484464" r:id="rId8"/>
    <p:sldLayoutId id="2147484465" r:id="rId9"/>
    <p:sldLayoutId id="2147484466" r:id="rId10"/>
    <p:sldLayoutId id="2147484467" r:id="rId11"/>
    <p:sldLayoutId id="2147484468" r:id="rId12"/>
    <p:sldLayoutId id="2147484469" r:id="rId13"/>
    <p:sldLayoutId id="2147484470" r:id="rId14"/>
    <p:sldLayoutId id="2147484471" r:id="rId15"/>
    <p:sldLayoutId id="2147484472" r:id="rId16"/>
    <p:sldLayoutId id="214748447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09-07-2024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3823329602"/>
      </p:ext>
    </p:extLst>
  </p:cSld>
  <p:clrMap bg1="dk1" tx1="lt1" bg2="dk2" tx2="lt2" accent1="accent1" accent2="accent2" accent3="accent3" accent4="accent4" accent5="accent5" accent6="accent6" hlink="hlink" folHlink="folHlink"/>
  <p:sldLayoutIdLst>
    <p:sldLayoutId id="2147484475" r:id="rId1"/>
    <p:sldLayoutId id="2147484476" r:id="rId2"/>
    <p:sldLayoutId id="2147484477" r:id="rId3"/>
    <p:sldLayoutId id="2147484478" r:id="rId4"/>
    <p:sldLayoutId id="2147484479" r:id="rId5"/>
    <p:sldLayoutId id="2147484480" r:id="rId6"/>
    <p:sldLayoutId id="2147484481" r:id="rId7"/>
    <p:sldLayoutId id="2147484482" r:id="rId8"/>
    <p:sldLayoutId id="2147484483" r:id="rId9"/>
    <p:sldLayoutId id="2147484484" r:id="rId10"/>
    <p:sldLayoutId id="2147484485" r:id="rId11"/>
    <p:sldLayoutId id="2147484486" r:id="rId12"/>
    <p:sldLayoutId id="2147484487" r:id="rId13"/>
    <p:sldLayoutId id="2147484488" r:id="rId14"/>
    <p:sldLayoutId id="2147484489" r:id="rId15"/>
    <p:sldLayoutId id="2147484490" r:id="rId16"/>
    <p:sldLayoutId id="214748449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09-07-2024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4045753558"/>
      </p:ext>
    </p:extLst>
  </p:cSld>
  <p:clrMap bg1="dk1" tx1="lt1" bg2="dk2" tx2="lt2" accent1="accent1" accent2="accent2" accent3="accent3" accent4="accent4" accent5="accent5" accent6="accent6" hlink="hlink" folHlink="folHlink"/>
  <p:sldLayoutIdLst>
    <p:sldLayoutId id="2147484493" r:id="rId1"/>
    <p:sldLayoutId id="2147484494" r:id="rId2"/>
    <p:sldLayoutId id="2147484495" r:id="rId3"/>
    <p:sldLayoutId id="2147484496" r:id="rId4"/>
    <p:sldLayoutId id="2147484497" r:id="rId5"/>
    <p:sldLayoutId id="2147484498" r:id="rId6"/>
    <p:sldLayoutId id="2147484499" r:id="rId7"/>
    <p:sldLayoutId id="2147484500" r:id="rId8"/>
    <p:sldLayoutId id="2147484501" r:id="rId9"/>
    <p:sldLayoutId id="2147484502" r:id="rId10"/>
    <p:sldLayoutId id="2147484503" r:id="rId11"/>
    <p:sldLayoutId id="2147484504" r:id="rId12"/>
    <p:sldLayoutId id="2147484505" r:id="rId13"/>
    <p:sldLayoutId id="2147484506" r:id="rId14"/>
    <p:sldLayoutId id="2147484507" r:id="rId15"/>
    <p:sldLayoutId id="2147484508" r:id="rId16"/>
    <p:sldLayoutId id="214748450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09-07-2024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1563764388"/>
      </p:ext>
    </p:extLst>
  </p:cSld>
  <p:clrMap bg1="dk1" tx1="lt1" bg2="dk2" tx2="lt2" accent1="accent1" accent2="accent2" accent3="accent3" accent4="accent4" accent5="accent5" accent6="accent6" hlink="hlink" folHlink="folHlink"/>
  <p:sldLayoutIdLst>
    <p:sldLayoutId id="2147484511" r:id="rId1"/>
    <p:sldLayoutId id="2147484512" r:id="rId2"/>
    <p:sldLayoutId id="2147484513" r:id="rId3"/>
    <p:sldLayoutId id="2147484514" r:id="rId4"/>
    <p:sldLayoutId id="2147484515" r:id="rId5"/>
    <p:sldLayoutId id="2147484516" r:id="rId6"/>
    <p:sldLayoutId id="2147484517" r:id="rId7"/>
    <p:sldLayoutId id="2147484518" r:id="rId8"/>
    <p:sldLayoutId id="2147484519" r:id="rId9"/>
    <p:sldLayoutId id="2147484520" r:id="rId10"/>
    <p:sldLayoutId id="2147484521" r:id="rId11"/>
    <p:sldLayoutId id="2147484522" r:id="rId12"/>
    <p:sldLayoutId id="2147484523" r:id="rId13"/>
    <p:sldLayoutId id="2147484524" r:id="rId14"/>
    <p:sldLayoutId id="2147484525" r:id="rId15"/>
    <p:sldLayoutId id="2147484526" r:id="rId16"/>
    <p:sldLayoutId id="214748452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09-07-2024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105822178"/>
      </p:ext>
    </p:extLst>
  </p:cSld>
  <p:clrMap bg1="dk1" tx1="lt1" bg2="dk2" tx2="lt2" accent1="accent1" accent2="accent2" accent3="accent3" accent4="accent4" accent5="accent5" accent6="accent6" hlink="hlink" folHlink="folHlink"/>
  <p:sldLayoutIdLst>
    <p:sldLayoutId id="2147484529" r:id="rId1"/>
    <p:sldLayoutId id="2147484530" r:id="rId2"/>
    <p:sldLayoutId id="2147484531" r:id="rId3"/>
    <p:sldLayoutId id="2147484532" r:id="rId4"/>
    <p:sldLayoutId id="2147484533" r:id="rId5"/>
    <p:sldLayoutId id="2147484534" r:id="rId6"/>
    <p:sldLayoutId id="2147484535" r:id="rId7"/>
    <p:sldLayoutId id="2147484536" r:id="rId8"/>
    <p:sldLayoutId id="2147484537" r:id="rId9"/>
    <p:sldLayoutId id="2147484538" r:id="rId10"/>
    <p:sldLayoutId id="2147484539" r:id="rId11"/>
    <p:sldLayoutId id="2147484540" r:id="rId12"/>
    <p:sldLayoutId id="2147484541" r:id="rId13"/>
    <p:sldLayoutId id="2147484542" r:id="rId14"/>
    <p:sldLayoutId id="2147484543" r:id="rId15"/>
    <p:sldLayoutId id="2147484544" r:id="rId16"/>
    <p:sldLayoutId id="214748454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09-07-2024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2452859358"/>
      </p:ext>
    </p:extLst>
  </p:cSld>
  <p:clrMap bg1="dk1" tx1="lt1" bg2="dk2" tx2="lt2" accent1="accent1" accent2="accent2" accent3="accent3" accent4="accent4" accent5="accent5" accent6="accent6" hlink="hlink" folHlink="folHlink"/>
  <p:sldLayoutIdLst>
    <p:sldLayoutId id="2147484673" r:id="rId1"/>
    <p:sldLayoutId id="2147484674" r:id="rId2"/>
    <p:sldLayoutId id="2147484675" r:id="rId3"/>
    <p:sldLayoutId id="2147484676" r:id="rId4"/>
    <p:sldLayoutId id="2147484677" r:id="rId5"/>
    <p:sldLayoutId id="2147484678" r:id="rId6"/>
    <p:sldLayoutId id="2147484679" r:id="rId7"/>
    <p:sldLayoutId id="2147484680" r:id="rId8"/>
    <p:sldLayoutId id="2147484681" r:id="rId9"/>
    <p:sldLayoutId id="2147484682" r:id="rId10"/>
    <p:sldLayoutId id="2147484683" r:id="rId11"/>
    <p:sldLayoutId id="2147484684" r:id="rId12"/>
    <p:sldLayoutId id="2147484685" r:id="rId13"/>
    <p:sldLayoutId id="2147484686" r:id="rId14"/>
    <p:sldLayoutId id="2147484687" r:id="rId15"/>
    <p:sldLayoutId id="2147484688" r:id="rId16"/>
    <p:sldLayoutId id="2147484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09-07-2024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3449932259"/>
      </p:ext>
    </p:extLst>
  </p:cSld>
  <p:clrMap bg1="dk1" tx1="lt1" bg2="dk2" tx2="lt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 id="214748393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09-07-2024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29278657"/>
      </p:ext>
    </p:extLst>
  </p:cSld>
  <p:clrMap bg1="dk1" tx1="lt1" bg2="dk2" tx2="lt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 id="2147483947" r:id="rId13"/>
    <p:sldLayoutId id="2147483948" r:id="rId14"/>
    <p:sldLayoutId id="2147483949" r:id="rId15"/>
    <p:sldLayoutId id="2147483950" r:id="rId16"/>
    <p:sldLayoutId id="214748395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09-07-2024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4085587718"/>
      </p:ext>
    </p:extLst>
  </p:cSld>
  <p:clrMap bg1="dk1" tx1="lt1" bg2="dk2" tx2="lt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 id="2147483966" r:id="rId14"/>
    <p:sldLayoutId id="2147483967" r:id="rId15"/>
    <p:sldLayoutId id="2147483968" r:id="rId16"/>
    <p:sldLayoutId id="214748396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09-07-2024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2188728782"/>
      </p:ext>
    </p:extLst>
  </p:cSld>
  <p:clrMap bg1="dk1" tx1="lt1" bg2="dk2" tx2="lt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 id="2147483982" r:id="rId12"/>
    <p:sldLayoutId id="2147483983" r:id="rId13"/>
    <p:sldLayoutId id="2147483984" r:id="rId14"/>
    <p:sldLayoutId id="2147483985" r:id="rId15"/>
    <p:sldLayoutId id="2147483986" r:id="rId16"/>
    <p:sldLayoutId id="214748398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09-07-2024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2981591861"/>
      </p:ext>
    </p:extLst>
  </p:cSld>
  <p:clrMap bg1="dk1" tx1="lt1" bg2="dk2" tx2="lt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 id="2147484001" r:id="rId13"/>
    <p:sldLayoutId id="2147484002" r:id="rId14"/>
    <p:sldLayoutId id="2147484003" r:id="rId15"/>
    <p:sldLayoutId id="2147484004" r:id="rId16"/>
    <p:sldLayoutId id="214748400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09-07-2024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2837259361"/>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A19A742-3ABD-406A-B794-77A49B2D369F}" type="datetimeFigureOut">
              <a:rPr lang="en-IN" smtClean="0"/>
              <a:t>09-07-2024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A8A7D6-9BE0-4884-9A18-345FD5609C55}" type="slidenum">
              <a:rPr lang="en-IN" smtClean="0"/>
              <a:t>‹#›</a:t>
            </a:fld>
            <a:endParaRPr lang="en-IN"/>
          </a:p>
        </p:txBody>
      </p:sp>
    </p:spTree>
    <p:extLst>
      <p:ext uri="{BB962C8B-B14F-4D97-AF65-F5344CB8AC3E}">
        <p14:creationId xmlns:p14="http://schemas.microsoft.com/office/powerpoint/2010/main" val="1117548463"/>
      </p:ext>
    </p:extLst>
  </p:cSld>
  <p:clrMap bg1="dk1" tx1="lt1" bg2="dk2" tx2="lt2" accent1="accent1" accent2="accent2" accent3="accent3" accent4="accent4" accent5="accent5" accent6="accent6" hlink="hlink" folHlink="folHlink"/>
  <p:sldLayoutIdLst>
    <p:sldLayoutId id="2147484097" r:id="rId1"/>
    <p:sldLayoutId id="2147484098" r:id="rId2"/>
    <p:sldLayoutId id="2147484099" r:id="rId3"/>
    <p:sldLayoutId id="2147484100" r:id="rId4"/>
    <p:sldLayoutId id="2147484101" r:id="rId5"/>
    <p:sldLayoutId id="2147484102" r:id="rId6"/>
    <p:sldLayoutId id="2147484103" r:id="rId7"/>
    <p:sldLayoutId id="2147484104" r:id="rId8"/>
    <p:sldLayoutId id="2147484105" r:id="rId9"/>
    <p:sldLayoutId id="2147484106" r:id="rId10"/>
    <p:sldLayoutId id="2147484107" r:id="rId11"/>
    <p:sldLayoutId id="2147484108" r:id="rId12"/>
    <p:sldLayoutId id="2147484109" r:id="rId13"/>
    <p:sldLayoutId id="2147484110" r:id="rId14"/>
    <p:sldLayoutId id="2147484111" r:id="rId15"/>
    <p:sldLayoutId id="2147484112" r:id="rId16"/>
    <p:sldLayoutId id="214748411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slide" Target="slide23.xml"/><Relationship Id="rId18" Type="http://schemas.openxmlformats.org/officeDocument/2006/relationships/slide" Target="slide30.xml"/><Relationship Id="rId26" Type="http://schemas.openxmlformats.org/officeDocument/2006/relationships/slide" Target="slide88.xml"/><Relationship Id="rId39" Type="http://schemas.openxmlformats.org/officeDocument/2006/relationships/slide" Target="slide38.xml"/><Relationship Id="rId21" Type="http://schemas.openxmlformats.org/officeDocument/2006/relationships/slide" Target="slide25.xml"/><Relationship Id="rId34" Type="http://schemas.openxmlformats.org/officeDocument/2006/relationships/slide" Target="slide44.xml"/><Relationship Id="rId42" Type="http://schemas.openxmlformats.org/officeDocument/2006/relationships/slide" Target="slide62.xml"/><Relationship Id="rId47" Type="http://schemas.openxmlformats.org/officeDocument/2006/relationships/slide" Target="slide66.xml"/><Relationship Id="rId50" Type="http://schemas.openxmlformats.org/officeDocument/2006/relationships/slide" Target="slide71.xml"/><Relationship Id="rId55" Type="http://schemas.openxmlformats.org/officeDocument/2006/relationships/slide" Target="slide54.xml"/><Relationship Id="rId7" Type="http://schemas.openxmlformats.org/officeDocument/2006/relationships/slide" Target="slide36.xml"/><Relationship Id="rId2" Type="http://schemas.openxmlformats.org/officeDocument/2006/relationships/slideLayout" Target="../slideLayouts/slideLayout5.xml"/><Relationship Id="rId16" Type="http://schemas.openxmlformats.org/officeDocument/2006/relationships/slide" Target="slide26.xml"/><Relationship Id="rId29" Type="http://schemas.openxmlformats.org/officeDocument/2006/relationships/slide" Target="slide46.xml"/><Relationship Id="rId11" Type="http://schemas.openxmlformats.org/officeDocument/2006/relationships/slide" Target="slide32.xml"/><Relationship Id="rId24" Type="http://schemas.openxmlformats.org/officeDocument/2006/relationships/slide" Target="slide87.xml"/><Relationship Id="rId32" Type="http://schemas.openxmlformats.org/officeDocument/2006/relationships/slide" Target="slide39.xml"/><Relationship Id="rId37" Type="http://schemas.openxmlformats.org/officeDocument/2006/relationships/slide" Target="slide51.xml"/><Relationship Id="rId40" Type="http://schemas.openxmlformats.org/officeDocument/2006/relationships/slide" Target="slide41.xml"/><Relationship Id="rId45" Type="http://schemas.openxmlformats.org/officeDocument/2006/relationships/slide" Target="slide61.xml"/><Relationship Id="rId53" Type="http://schemas.openxmlformats.org/officeDocument/2006/relationships/slide" Target="slide67.xml"/><Relationship Id="rId58" Type="http://schemas.openxmlformats.org/officeDocument/2006/relationships/slide" Target="slide69.xml"/><Relationship Id="rId5" Type="http://schemas.openxmlformats.org/officeDocument/2006/relationships/slide" Target="slide20.xml"/><Relationship Id="rId19" Type="http://schemas.openxmlformats.org/officeDocument/2006/relationships/slide" Target="slide29.xml"/><Relationship Id="rId4" Type="http://schemas.openxmlformats.org/officeDocument/2006/relationships/slide" Target="slide27.xml"/><Relationship Id="rId9" Type="http://schemas.openxmlformats.org/officeDocument/2006/relationships/slide" Target="slide35.xml"/><Relationship Id="rId14" Type="http://schemas.openxmlformats.org/officeDocument/2006/relationships/slide" Target="slide19.xml"/><Relationship Id="rId22" Type="http://schemas.openxmlformats.org/officeDocument/2006/relationships/slide" Target="slide37.xml"/><Relationship Id="rId27" Type="http://schemas.openxmlformats.org/officeDocument/2006/relationships/slide" Target="slide42.xml"/><Relationship Id="rId30" Type="http://schemas.openxmlformats.org/officeDocument/2006/relationships/slide" Target="slide48.xml"/><Relationship Id="rId35" Type="http://schemas.openxmlformats.org/officeDocument/2006/relationships/slide" Target="slide52.xml"/><Relationship Id="rId43" Type="http://schemas.openxmlformats.org/officeDocument/2006/relationships/slide" Target="slide65.xml"/><Relationship Id="rId48" Type="http://schemas.openxmlformats.org/officeDocument/2006/relationships/slide" Target="slide63.xml"/><Relationship Id="rId56" Type="http://schemas.openxmlformats.org/officeDocument/2006/relationships/slide" Target="slide72.xml"/><Relationship Id="rId8" Type="http://schemas.openxmlformats.org/officeDocument/2006/relationships/slide" Target="slide33.xml"/><Relationship Id="rId51" Type="http://schemas.openxmlformats.org/officeDocument/2006/relationships/slide" Target="slide60.xml"/><Relationship Id="rId3" Type="http://schemas.openxmlformats.org/officeDocument/2006/relationships/slide" Target="slide24.xml"/><Relationship Id="rId12" Type="http://schemas.openxmlformats.org/officeDocument/2006/relationships/slide" Target="slide21.xml"/><Relationship Id="rId17" Type="http://schemas.openxmlformats.org/officeDocument/2006/relationships/slide" Target="slide31.xml"/><Relationship Id="rId25" Type="http://schemas.openxmlformats.org/officeDocument/2006/relationships/slide" Target="slide89.xml"/><Relationship Id="rId33" Type="http://schemas.openxmlformats.org/officeDocument/2006/relationships/slide" Target="slide45.xml"/><Relationship Id="rId38" Type="http://schemas.openxmlformats.org/officeDocument/2006/relationships/slide" Target="slide47.xml"/><Relationship Id="rId46" Type="http://schemas.openxmlformats.org/officeDocument/2006/relationships/slide" Target="slide68.xml"/><Relationship Id="rId59" Type="http://schemas.openxmlformats.org/officeDocument/2006/relationships/slide" Target="slide55.xml"/><Relationship Id="rId20" Type="http://schemas.openxmlformats.org/officeDocument/2006/relationships/slide" Target="slide28.xml"/><Relationship Id="rId41" Type="http://schemas.openxmlformats.org/officeDocument/2006/relationships/slide" Target="slide49.xml"/><Relationship Id="rId54" Type="http://schemas.openxmlformats.org/officeDocument/2006/relationships/slide" Target="slide59.xml"/><Relationship Id="rId1" Type="http://schemas.openxmlformats.org/officeDocument/2006/relationships/themeOverride" Target="../theme/themeOverride1.xml"/><Relationship Id="rId6" Type="http://schemas.openxmlformats.org/officeDocument/2006/relationships/slide" Target="slide22.xml"/><Relationship Id="rId15" Type="http://schemas.openxmlformats.org/officeDocument/2006/relationships/slide" Target="slide17.xml"/><Relationship Id="rId23" Type="http://schemas.openxmlformats.org/officeDocument/2006/relationships/slide" Target="slide18.xml"/><Relationship Id="rId28" Type="http://schemas.openxmlformats.org/officeDocument/2006/relationships/slide" Target="slide50.xml"/><Relationship Id="rId36" Type="http://schemas.openxmlformats.org/officeDocument/2006/relationships/slide" Target="slide40.xml"/><Relationship Id="rId49" Type="http://schemas.openxmlformats.org/officeDocument/2006/relationships/slide" Target="slide64.xml"/><Relationship Id="rId57" Type="http://schemas.openxmlformats.org/officeDocument/2006/relationships/slide" Target="slide70.xml"/><Relationship Id="rId10" Type="http://schemas.openxmlformats.org/officeDocument/2006/relationships/slide" Target="slide34.xml"/><Relationship Id="rId31" Type="http://schemas.openxmlformats.org/officeDocument/2006/relationships/slide" Target="slide43.xml"/><Relationship Id="rId44" Type="http://schemas.openxmlformats.org/officeDocument/2006/relationships/slide" Target="slide57.xml"/><Relationship Id="rId52" Type="http://schemas.openxmlformats.org/officeDocument/2006/relationships/slide" Target="slide5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80.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37.xml"/><Relationship Id="rId1" Type="http://schemas.openxmlformats.org/officeDocument/2006/relationships/themeOverride" Target="../theme/themeOverride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7.xml"/><Relationship Id="rId1" Type="http://schemas.openxmlformats.org/officeDocument/2006/relationships/themeOverride" Target="../theme/themeOverride4.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7.xml"/><Relationship Id="rId1" Type="http://schemas.openxmlformats.org/officeDocument/2006/relationships/themeOverride" Target="../theme/themeOverride5.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15.xml"/><Relationship Id="rId18" Type="http://schemas.openxmlformats.org/officeDocument/2006/relationships/slide" Target="slide77.xml"/><Relationship Id="rId26" Type="http://schemas.openxmlformats.org/officeDocument/2006/relationships/slide" Target="slide85.xml"/><Relationship Id="rId3" Type="http://schemas.openxmlformats.org/officeDocument/2006/relationships/slide" Target="slide6.xml"/><Relationship Id="rId21" Type="http://schemas.openxmlformats.org/officeDocument/2006/relationships/slide" Target="slide80.xml"/><Relationship Id="rId7" Type="http://schemas.openxmlformats.org/officeDocument/2006/relationships/slide" Target="slide5.xml"/><Relationship Id="rId12" Type="http://schemas.openxmlformats.org/officeDocument/2006/relationships/slide" Target="slide11.xml"/><Relationship Id="rId17" Type="http://schemas.openxmlformats.org/officeDocument/2006/relationships/slide" Target="slide76.xml"/><Relationship Id="rId25" Type="http://schemas.openxmlformats.org/officeDocument/2006/relationships/slide" Target="slide84.xml"/><Relationship Id="rId2" Type="http://schemas.openxmlformats.org/officeDocument/2006/relationships/slideLayout" Target="../slideLayouts/slideLayout5.xml"/><Relationship Id="rId16" Type="http://schemas.openxmlformats.org/officeDocument/2006/relationships/slide" Target="slide75.xml"/><Relationship Id="rId20" Type="http://schemas.openxmlformats.org/officeDocument/2006/relationships/slide" Target="slide79.xml"/><Relationship Id="rId1" Type="http://schemas.openxmlformats.org/officeDocument/2006/relationships/themeOverride" Target="../theme/themeOverride2.xml"/><Relationship Id="rId6" Type="http://schemas.openxmlformats.org/officeDocument/2006/relationships/slide" Target="slide4.xml"/><Relationship Id="rId11" Type="http://schemas.openxmlformats.org/officeDocument/2006/relationships/slide" Target="slide94.xml"/><Relationship Id="rId24" Type="http://schemas.openxmlformats.org/officeDocument/2006/relationships/slide" Target="slide83.xml"/><Relationship Id="rId5" Type="http://schemas.openxmlformats.org/officeDocument/2006/relationships/slide" Target="slide10.xml"/><Relationship Id="rId15" Type="http://schemas.openxmlformats.org/officeDocument/2006/relationships/slide" Target="slide74.xml"/><Relationship Id="rId23" Type="http://schemas.openxmlformats.org/officeDocument/2006/relationships/slide" Target="slide88.xml"/><Relationship Id="rId10" Type="http://schemas.openxmlformats.org/officeDocument/2006/relationships/slide" Target="slide14.xml"/><Relationship Id="rId19" Type="http://schemas.openxmlformats.org/officeDocument/2006/relationships/slide" Target="slide78.xml"/><Relationship Id="rId4" Type="http://schemas.openxmlformats.org/officeDocument/2006/relationships/slide" Target="slide9.xml"/><Relationship Id="rId9" Type="http://schemas.openxmlformats.org/officeDocument/2006/relationships/slide" Target="slide13.xml"/><Relationship Id="rId14" Type="http://schemas.openxmlformats.org/officeDocument/2006/relationships/slide" Target="slide73.xml"/><Relationship Id="rId22" Type="http://schemas.openxmlformats.org/officeDocument/2006/relationships/slide" Target="slide81.xml"/><Relationship Id="rId27" Type="http://schemas.openxmlformats.org/officeDocument/2006/relationships/slide" Target="slide8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7.xml"/><Relationship Id="rId1" Type="http://schemas.openxmlformats.org/officeDocument/2006/relationships/themeOverride" Target="../theme/themeOverride6.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54.xml"/><Relationship Id="rId1" Type="http://schemas.openxmlformats.org/officeDocument/2006/relationships/themeOverride" Target="../theme/themeOverride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7.xml"/><Relationship Id="rId1" Type="http://schemas.openxmlformats.org/officeDocument/2006/relationships/themeOverride" Target="../theme/themeOverride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71.xml"/><Relationship Id="rId1" Type="http://schemas.openxmlformats.org/officeDocument/2006/relationships/themeOverride" Target="../theme/themeOverride9.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88.xml"/><Relationship Id="rId1" Type="http://schemas.openxmlformats.org/officeDocument/2006/relationships/themeOverride" Target="../theme/themeOverride10.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05.xml"/><Relationship Id="rId1" Type="http://schemas.openxmlformats.org/officeDocument/2006/relationships/themeOverride" Target="../theme/themeOverride1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22.xml"/><Relationship Id="rId1" Type="http://schemas.openxmlformats.org/officeDocument/2006/relationships/themeOverride" Target="../theme/themeOverride1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39.xml"/><Relationship Id="rId1" Type="http://schemas.openxmlformats.org/officeDocument/2006/relationships/themeOverride" Target="../theme/themeOverride1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39.xml"/><Relationship Id="rId1" Type="http://schemas.openxmlformats.org/officeDocument/2006/relationships/themeOverride" Target="../theme/themeOverride14.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39.xml"/><Relationship Id="rId1" Type="http://schemas.openxmlformats.org/officeDocument/2006/relationships/themeOverride" Target="../theme/themeOverr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76.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56.xml"/><Relationship Id="rId1" Type="http://schemas.openxmlformats.org/officeDocument/2006/relationships/themeOverride" Target="../theme/themeOverride1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73.xml"/><Relationship Id="rId1" Type="http://schemas.openxmlformats.org/officeDocument/2006/relationships/themeOverride" Target="../theme/themeOverride17.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73.xml"/><Relationship Id="rId1" Type="http://schemas.openxmlformats.org/officeDocument/2006/relationships/themeOverride" Target="../theme/themeOverride18.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73.xml"/><Relationship Id="rId1" Type="http://schemas.openxmlformats.org/officeDocument/2006/relationships/themeOverride" Target="../theme/themeOverride19.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73.xml"/><Relationship Id="rId1" Type="http://schemas.openxmlformats.org/officeDocument/2006/relationships/themeOverride" Target="../theme/themeOverride20.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73.xml"/><Relationship Id="rId1" Type="http://schemas.openxmlformats.org/officeDocument/2006/relationships/themeOverride" Target="../theme/themeOverride2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73.xml"/><Relationship Id="rId1" Type="http://schemas.openxmlformats.org/officeDocument/2006/relationships/themeOverride" Target="../theme/themeOverride2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73.xml"/><Relationship Id="rId1" Type="http://schemas.openxmlformats.org/officeDocument/2006/relationships/themeOverride" Target="../theme/themeOverride23.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24.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themeOverride" Target="../theme/themeOverride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52.xml"/><Relationship Id="rId1" Type="http://schemas.openxmlformats.org/officeDocument/2006/relationships/themeOverride" Target="../theme/themeOverride26.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9.xml"/><Relationship Id="rId1" Type="http://schemas.openxmlformats.org/officeDocument/2006/relationships/themeOverride" Target="../theme/themeOverride2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86.xml"/><Relationship Id="rId1" Type="http://schemas.openxmlformats.org/officeDocument/2006/relationships/themeOverride" Target="../theme/themeOverride28.xml"/></Relationships>
</file>

<file path=ppt/slides/_rels/slide44.xml.rels><?xml version="1.0" encoding="UTF-8" standalone="yes"?>
<Relationships xmlns="http://schemas.openxmlformats.org/package/2006/relationships"><Relationship Id="rId3" Type="http://schemas.openxmlformats.org/officeDocument/2006/relationships/hyperlink" Target="https://www.javatpoint.com/java-inner-class" TargetMode="External"/><Relationship Id="rId2" Type="http://schemas.openxmlformats.org/officeDocument/2006/relationships/slideLayout" Target="../slideLayouts/slideLayout103.xml"/><Relationship Id="rId1" Type="http://schemas.openxmlformats.org/officeDocument/2006/relationships/themeOverride" Target="../theme/themeOverride2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03.xml"/><Relationship Id="rId1" Type="http://schemas.openxmlformats.org/officeDocument/2006/relationships/themeOverride" Target="../theme/themeOverride30.xml"/></Relationships>
</file>

<file path=ppt/slides/_rels/slide4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javatpoint.com/java-arraylist" TargetMode="External"/><Relationship Id="rId7" Type="http://schemas.openxmlformats.org/officeDocument/2006/relationships/hyperlink" Target="https://www.geeksforgeeks.org/constructors-in-java/" TargetMode="External"/><Relationship Id="rId2" Type="http://schemas.openxmlformats.org/officeDocument/2006/relationships/slideLayout" Target="../slideLayouts/slideLayout120.xml"/><Relationship Id="rId1" Type="http://schemas.openxmlformats.org/officeDocument/2006/relationships/themeOverride" Target="../theme/themeOverride31.xml"/><Relationship Id="rId6" Type="http://schemas.openxmlformats.org/officeDocument/2006/relationships/hyperlink" Target="https://www.geeksforgeeks.org/methods-in-java/" TargetMode="External"/><Relationship Id="rId5" Type="http://schemas.openxmlformats.org/officeDocument/2006/relationships/hyperlink" Target="https://www.javatpoint.com/java-priorityqueue" TargetMode="External"/><Relationship Id="rId4" Type="http://schemas.openxmlformats.org/officeDocument/2006/relationships/hyperlink" Target="https://www.javatpoint.com/java-linkedlist" TargetMode="External"/></Relationships>
</file>

<file path=ppt/slides/_rels/slide47.xml.rels><?xml version="1.0" encoding="UTF-8" standalone="yes"?>
<Relationships xmlns="http://schemas.openxmlformats.org/package/2006/relationships"><Relationship Id="rId8" Type="http://schemas.openxmlformats.org/officeDocument/2006/relationships/hyperlink" Target="https://www.geeksforgeeks.org/linkedhashset-in-java-with-examples/" TargetMode="External"/><Relationship Id="rId13" Type="http://schemas.openxmlformats.org/officeDocument/2006/relationships/hyperlink" Target="https://www.geeksforgeeks.org/concurrenthashmap-in-java/" TargetMode="External"/><Relationship Id="rId3" Type="http://schemas.openxmlformats.org/officeDocument/2006/relationships/hyperlink" Target="https://www.geeksforgeeks.org/set-in-java/" TargetMode="External"/><Relationship Id="rId7" Type="http://schemas.openxmlformats.org/officeDocument/2006/relationships/hyperlink" Target="https://www.geeksforgeeks.org/hashset-in-java/" TargetMode="External"/><Relationship Id="rId12" Type="http://schemas.openxmlformats.org/officeDocument/2006/relationships/hyperlink" Target="https://www.geeksforgeeks.org/treemap-in-java/" TargetMode="External"/><Relationship Id="rId2" Type="http://schemas.openxmlformats.org/officeDocument/2006/relationships/hyperlink" Target="https://www.geeksforgeeks.org/list-interface-java-examples/" TargetMode="External"/><Relationship Id="rId1" Type="http://schemas.openxmlformats.org/officeDocument/2006/relationships/slideLayout" Target="../slideLayouts/slideLayout120.xml"/><Relationship Id="rId6" Type="http://schemas.openxmlformats.org/officeDocument/2006/relationships/hyperlink" Target="https://www.geeksforgeeks.org/linked-list-in-java/" TargetMode="External"/><Relationship Id="rId11" Type="http://schemas.openxmlformats.org/officeDocument/2006/relationships/hyperlink" Target="https://www.geeksforgeeks.org/hashtable-in-java/" TargetMode="External"/><Relationship Id="rId5" Type="http://schemas.openxmlformats.org/officeDocument/2006/relationships/hyperlink" Target="https://www.geeksforgeeks.org/arraylist-in-java/" TargetMode="External"/><Relationship Id="rId10" Type="http://schemas.openxmlformats.org/officeDocument/2006/relationships/hyperlink" Target="https://www.geeksforgeeks.org/java-util-hashmap-in-java/" TargetMode="External"/><Relationship Id="rId4" Type="http://schemas.openxmlformats.org/officeDocument/2006/relationships/hyperlink" Target="https://www.geeksforgeeks.org/map-interface-java-examples/" TargetMode="External"/><Relationship Id="rId9" Type="http://schemas.openxmlformats.org/officeDocument/2006/relationships/hyperlink" Target="https://www.geeksforgeeks.org/treeset-in-java-with-examples/" TargetMode="External"/><Relationship Id="rId14" Type="http://schemas.openxmlformats.org/officeDocument/2006/relationships/hyperlink" Target="https://www.geeksforgeeks.org/linkedhashmap-class-java-examples/" TargetMode="Externa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20.xml"/><Relationship Id="rId1" Type="http://schemas.openxmlformats.org/officeDocument/2006/relationships/themeOverride" Target="../theme/themeOverride3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20.xml"/><Relationship Id="rId1" Type="http://schemas.openxmlformats.org/officeDocument/2006/relationships/themeOverride" Target="../theme/themeOverride3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50.xml.rels><?xml version="1.0" encoding="UTF-8" standalone="yes"?>
<Relationships xmlns="http://schemas.openxmlformats.org/package/2006/relationships"><Relationship Id="rId3" Type="http://schemas.openxmlformats.org/officeDocument/2006/relationships/hyperlink" Target="https://www.geeksforgeeks.org/list-interface-java-examples/" TargetMode="External"/><Relationship Id="rId2" Type="http://schemas.openxmlformats.org/officeDocument/2006/relationships/hyperlink" Target="https://www.geeksforgeeks.org/abstractlist-in-java-with-examples/" TargetMode="External"/><Relationship Id="rId1" Type="http://schemas.openxmlformats.org/officeDocument/2006/relationships/slideLayout" Target="../slideLayouts/slideLayout120.xml"/><Relationship Id="rId6" Type="http://schemas.openxmlformats.org/officeDocument/2006/relationships/hyperlink" Target="https://www.geeksforgeeks.org/wrapper-classes-java/" TargetMode="External"/><Relationship Id="rId5" Type="http://schemas.openxmlformats.org/officeDocument/2006/relationships/hyperlink" Target="https://www.geeksforgeeks.org/data-types-in-java/" TargetMode="External"/><Relationship Id="rId4" Type="http://schemas.openxmlformats.org/officeDocument/2006/relationships/hyperlink" Target="https://www.geeksforgeeks.org/classes-objects-java/" TargetMode="Externa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7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7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7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62.xml.rels><?xml version="1.0" encoding="UTF-8" standalone="yes"?>
<Relationships xmlns="http://schemas.openxmlformats.org/package/2006/relationships"><Relationship Id="rId3" Type="http://schemas.openxmlformats.org/officeDocument/2006/relationships/hyperlink" Target="https://www.geeksforgeeks.org/?p=294134" TargetMode="External"/><Relationship Id="rId2" Type="http://schemas.openxmlformats.org/officeDocument/2006/relationships/hyperlink" Target="https://www.geeksforgeeks.org/?p=294073" TargetMode="External"/><Relationship Id="rId1" Type="http://schemas.openxmlformats.org/officeDocument/2006/relationships/slideLayout" Target="../slideLayouts/slideLayout47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65.xml.rels><?xml version="1.0" encoding="UTF-8" standalone="yes"?>
<Relationships xmlns="http://schemas.openxmlformats.org/package/2006/relationships"><Relationship Id="rId2" Type="http://schemas.openxmlformats.org/officeDocument/2006/relationships/hyperlink" Target="https://www.geeksforgeeks.org/boundary-value-analysis-triangle-problem/" TargetMode="External"/><Relationship Id="rId1" Type="http://schemas.openxmlformats.org/officeDocument/2006/relationships/slideLayout" Target="../slideLayouts/slideLayout47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7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7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47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92.xml"/><Relationship Id="rId1" Type="http://schemas.openxmlformats.org/officeDocument/2006/relationships/themeOverride" Target="../theme/themeOverride34.xml"/></Relationships>
</file>

<file path=ppt/slides/_rels/slide7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07.xml"/><Relationship Id="rId1" Type="http://schemas.openxmlformats.org/officeDocument/2006/relationships/themeOverride" Target="../theme/themeOverride35.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324.xml"/><Relationship Id="rId1" Type="http://schemas.openxmlformats.org/officeDocument/2006/relationships/themeOverride" Target="../theme/themeOverride36.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341.xml"/><Relationship Id="rId1" Type="http://schemas.openxmlformats.org/officeDocument/2006/relationships/themeOverride" Target="../theme/themeOverride37.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375.xml"/><Relationship Id="rId1" Type="http://schemas.openxmlformats.org/officeDocument/2006/relationships/themeOverride" Target="../theme/themeOverride38.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358.xml"/><Relationship Id="rId1" Type="http://schemas.openxmlformats.org/officeDocument/2006/relationships/themeOverride" Target="../theme/themeOverride3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392.xml"/><Relationship Id="rId1" Type="http://schemas.openxmlformats.org/officeDocument/2006/relationships/themeOverride" Target="../theme/themeOverride40.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426.xml"/><Relationship Id="rId1" Type="http://schemas.openxmlformats.org/officeDocument/2006/relationships/themeOverride" Target="../theme/themeOverride41.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409.xml"/><Relationship Id="rId1" Type="http://schemas.openxmlformats.org/officeDocument/2006/relationships/themeOverride" Target="../theme/themeOverride42.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443.xml"/><Relationship Id="rId1" Type="http://schemas.openxmlformats.org/officeDocument/2006/relationships/themeOverride" Target="../theme/themeOverride43.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462.xml"/><Relationship Id="rId1" Type="http://schemas.openxmlformats.org/officeDocument/2006/relationships/themeOverride" Target="../theme/themeOverride44.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462.xml"/><Relationship Id="rId1" Type="http://schemas.openxmlformats.org/officeDocument/2006/relationships/themeOverride" Target="../theme/themeOverride45.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462.xml"/><Relationship Id="rId1" Type="http://schemas.openxmlformats.org/officeDocument/2006/relationships/themeOverride" Target="../theme/themeOverride4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7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79.xml"/></Relationships>
</file>

<file path=ppt/slides/_rels/slide8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7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_rels/slide9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77.xml"/></Relationships>
</file>

<file path=ppt/slides/_rels/slide9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77.xml"/></Relationships>
</file>

<file path=ppt/slides/_rels/slide9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7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77.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 Placeholder 5"/>
          <p:cNvSpPr>
            <a:spLocks noGrp="1"/>
          </p:cNvSpPr>
          <p:nvPr>
            <p:ph type="body" idx="3"/>
          </p:nvPr>
        </p:nvSpPr>
        <p:spPr>
          <a:xfrm>
            <a:off x="141044" y="24530"/>
            <a:ext cx="1957387" cy="516467"/>
          </a:xfrm>
        </p:spPr>
        <p:txBody>
          <a:bodyPr/>
          <a:lstStyle/>
          <a:p>
            <a:r>
              <a:rPr lang="en-US" dirty="0"/>
              <a:t>Selenium</a:t>
            </a:r>
          </a:p>
        </p:txBody>
      </p:sp>
      <p:sp>
        <p:nvSpPr>
          <p:cNvPr id="7" name="Content Placeholder 6"/>
          <p:cNvSpPr>
            <a:spLocks noGrp="1"/>
          </p:cNvSpPr>
          <p:nvPr>
            <p:ph sz="half" idx="4"/>
          </p:nvPr>
        </p:nvSpPr>
        <p:spPr>
          <a:xfrm>
            <a:off x="244582" y="624151"/>
            <a:ext cx="2324456" cy="6024561"/>
          </a:xfrm>
        </p:spPr>
        <p:txBody>
          <a:bodyPr anchor="t">
            <a:normAutofit fontScale="40000" lnSpcReduction="20000"/>
          </a:bodyPr>
          <a:lstStyle/>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3" action="ppaction://hlinksldjump">
                  <a:extLst>
                    <a:ext uri="{A12FA001-AC4F-418D-AE19-62706E023703}">
                      <ahyp:hlinkClr xmlns:ahyp="http://schemas.microsoft.com/office/drawing/2018/hyperlinkcolor" val="tx"/>
                    </a:ext>
                  </a:extLst>
                </a:hlinkClick>
              </a:rPr>
              <a:t>Actions Class</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4" action="ppaction://hlinksldjump">
                  <a:extLst>
                    <a:ext uri="{A12FA001-AC4F-418D-AE19-62706E023703}">
                      <ahyp:hlinkClr xmlns:ahyp="http://schemas.microsoft.com/office/drawing/2018/hyperlinkcolor" val="tx"/>
                    </a:ext>
                  </a:extLst>
                </a:hlinkClick>
              </a:rPr>
              <a:t>Alerts</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5" action="ppaction://hlinksldjump">
                  <a:extLst>
                    <a:ext uri="{A12FA001-AC4F-418D-AE19-62706E023703}">
                      <ahyp:hlinkClr xmlns:ahyp="http://schemas.microsoft.com/office/drawing/2018/hyperlinkcolor" val="tx"/>
                    </a:ext>
                  </a:extLst>
                </a:hlinkClick>
              </a:rPr>
              <a:t>Annotations In Test-NG</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6" action="ppaction://hlinksldjump">
                  <a:extLst>
                    <a:ext uri="{A12FA001-AC4F-418D-AE19-62706E023703}">
                      <ahyp:hlinkClr xmlns:ahyp="http://schemas.microsoft.com/office/drawing/2018/hyperlinkcolor" val="tx"/>
                    </a:ext>
                  </a:extLst>
                </a:hlinkClick>
              </a:rPr>
              <a:t>Assert and Verify</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7" action="ppaction://hlinksldjump">
                  <a:extLst>
                    <a:ext uri="{A12FA001-AC4F-418D-AE19-62706E023703}">
                      <ahyp:hlinkClr xmlns:ahyp="http://schemas.microsoft.com/office/drawing/2018/hyperlinkcolor" val="tx"/>
                    </a:ext>
                  </a:extLst>
                </a:hlinkClick>
              </a:rPr>
              <a:t>Cucumber Advantages</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8" action="ppaction://hlinksldjump">
                  <a:extLst>
                    <a:ext uri="{A12FA001-AC4F-418D-AE19-62706E023703}">
                      <ahyp:hlinkClr xmlns:ahyp="http://schemas.microsoft.com/office/drawing/2018/hyperlinkcolor" val="tx"/>
                    </a:ext>
                  </a:extLst>
                </a:hlinkClick>
              </a:rPr>
              <a:t>Cucumber Flow</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9" action="ppaction://hlinksldjump">
                  <a:extLst>
                    <a:ext uri="{A12FA001-AC4F-418D-AE19-62706E023703}">
                      <ahyp:hlinkClr xmlns:ahyp="http://schemas.microsoft.com/office/drawing/2018/hyperlinkcolor" val="tx"/>
                    </a:ext>
                  </a:extLst>
                </a:hlinkClick>
              </a:rPr>
              <a:t>Cucumber Hooks &amp; </a:t>
            </a:r>
            <a:r>
              <a:rPr lang="en-US" sz="2100" dirty="0" err="1">
                <a:solidFill>
                  <a:srgbClr val="0A14E6"/>
                </a:solidFill>
                <a:latin typeface="Calibri" panose="020F0502020204030204" pitchFamily="34" charset="0"/>
                <a:ea typeface="Calibri" panose="020F0502020204030204" pitchFamily="34" charset="0"/>
                <a:cs typeface="Calibri" panose="020F0502020204030204" pitchFamily="34" charset="0"/>
                <a:hlinkClick r:id="rId9" action="ppaction://hlinksldjump">
                  <a:extLst>
                    <a:ext uri="{A12FA001-AC4F-418D-AE19-62706E023703}">
                      <ahyp:hlinkClr xmlns:ahyp="http://schemas.microsoft.com/office/drawing/2018/hyperlinkcolor" val="tx"/>
                    </a:ext>
                  </a:extLst>
                </a:hlinkClick>
              </a:rPr>
              <a:t>BackGround</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0" action="ppaction://hlinksldjump">
                  <a:extLst>
                    <a:ext uri="{A12FA001-AC4F-418D-AE19-62706E023703}">
                      <ahyp:hlinkClr xmlns:ahyp="http://schemas.microsoft.com/office/drawing/2018/hyperlinkcolor" val="tx"/>
                    </a:ext>
                  </a:extLst>
                </a:hlinkClick>
              </a:rPr>
              <a:t>Cucumber Scenario vs Scenario Outline</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1" action="ppaction://hlinksldjump">
                  <a:extLst>
                    <a:ext uri="{A12FA001-AC4F-418D-AE19-62706E023703}">
                      <ahyp:hlinkClr xmlns:ahyp="http://schemas.microsoft.com/office/drawing/2018/hyperlinkcolor" val="tx"/>
                    </a:ext>
                  </a:extLst>
                </a:hlinkClick>
              </a:rPr>
              <a:t>Data-Provider Annotation </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2" action="ppaction://hlinksldjump">
                  <a:extLst>
                    <a:ext uri="{A12FA001-AC4F-418D-AE19-62706E023703}">
                      <ahyp:hlinkClr xmlns:ahyp="http://schemas.microsoft.com/office/drawing/2018/hyperlinkcolor" val="tx"/>
                    </a:ext>
                  </a:extLst>
                </a:hlinkClick>
              </a:rPr>
              <a:t>Exceptions in Selenium</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3" action="ppaction://hlinksldjump">
                  <a:extLst>
                    <a:ext uri="{A12FA001-AC4F-418D-AE19-62706E023703}">
                      <ahyp:hlinkClr xmlns:ahyp="http://schemas.microsoft.com/office/drawing/2018/hyperlinkcolor" val="tx"/>
                    </a:ext>
                  </a:extLst>
                </a:hlinkClick>
              </a:rPr>
              <a:t>Find all Links in A page</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4" action="ppaction://hlinksldjump">
                  <a:extLst>
                    <a:ext uri="{A12FA001-AC4F-418D-AE19-62706E023703}">
                      <ahyp:hlinkClr xmlns:ahyp="http://schemas.microsoft.com/office/drawing/2018/hyperlinkcolor" val="tx"/>
                    </a:ext>
                  </a:extLst>
                </a:hlinkClick>
              </a:rPr>
              <a:t>Frames</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5" action="ppaction://hlinksldjump">
                  <a:extLst>
                    <a:ext uri="{A12FA001-AC4F-418D-AE19-62706E023703}">
                      <ahyp:hlinkClr xmlns:ahyp="http://schemas.microsoft.com/office/drawing/2018/hyperlinkcolor" val="tx"/>
                    </a:ext>
                  </a:extLst>
                </a:hlinkClick>
              </a:rPr>
              <a:t>Locators in Selenium</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6" action="ppaction://hlinksldjump">
                  <a:extLst>
                    <a:ext uri="{A12FA001-AC4F-418D-AE19-62706E023703}">
                      <ahyp:hlinkClr xmlns:ahyp="http://schemas.microsoft.com/office/drawing/2018/hyperlinkcolor" val="tx"/>
                    </a:ext>
                  </a:extLst>
                </a:hlinkClick>
              </a:rPr>
              <a:t>Page Object Model</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7" action="ppaction://hlinksldjump">
                  <a:extLst>
                    <a:ext uri="{A12FA001-AC4F-418D-AE19-62706E023703}">
                      <ahyp:hlinkClr xmlns:ahyp="http://schemas.microsoft.com/office/drawing/2018/hyperlinkcolor" val="tx"/>
                    </a:ext>
                  </a:extLst>
                </a:hlinkClick>
              </a:rPr>
              <a:t>Quit vs Close</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8" action="ppaction://hlinksldjump">
                  <a:extLst>
                    <a:ext uri="{A12FA001-AC4F-418D-AE19-62706E023703}">
                      <ahyp:hlinkClr xmlns:ahyp="http://schemas.microsoft.com/office/drawing/2018/hyperlinkcolor" val="tx"/>
                    </a:ext>
                  </a:extLst>
                </a:hlinkClick>
              </a:rPr>
              <a:t>Select Class</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9" action="ppaction://hlinksldjump">
                  <a:extLst>
                    <a:ext uri="{A12FA001-AC4F-418D-AE19-62706E023703}">
                      <ahyp:hlinkClr xmlns:ahyp="http://schemas.microsoft.com/office/drawing/2018/hyperlinkcolor" val="tx"/>
                    </a:ext>
                  </a:extLst>
                </a:hlinkClick>
              </a:rPr>
              <a:t>Select Class – Last but one value</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0" action="ppaction://hlinksldjump">
                  <a:extLst>
                    <a:ext uri="{A12FA001-AC4F-418D-AE19-62706E023703}">
                      <ahyp:hlinkClr xmlns:ahyp="http://schemas.microsoft.com/office/drawing/2018/hyperlinkcolor" val="tx"/>
                    </a:ext>
                  </a:extLst>
                </a:hlinkClick>
              </a:rPr>
              <a:t>Stale Element How to Fix</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1" action="ppaction://hlinksldjump">
                  <a:extLst>
                    <a:ext uri="{A12FA001-AC4F-418D-AE19-62706E023703}">
                      <ahyp:hlinkClr xmlns:ahyp="http://schemas.microsoft.com/office/drawing/2018/hyperlinkcolor" val="tx"/>
                    </a:ext>
                  </a:extLst>
                </a:hlinkClick>
              </a:rPr>
              <a:t>Waits</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rPr>
              <a:t>WebDriver driver = new </a:t>
            </a:r>
            <a:r>
              <a:rPr lang="en-US" sz="2100" dirty="0" err="1">
                <a:solidFill>
                  <a:srgbClr val="0A14E6"/>
                </a:solidFill>
                <a:latin typeface="Calibri" panose="020F0502020204030204" pitchFamily="34" charset="0"/>
                <a:ea typeface="Calibri" panose="020F0502020204030204" pitchFamily="34" charset="0"/>
                <a:cs typeface="Calibri" panose="020F0502020204030204" pitchFamily="34" charset="0"/>
              </a:rPr>
              <a:t>ChromeDriver</a:t>
            </a:r>
            <a:r>
              <a:rPr lang="en-US" sz="2100">
                <a:solidFill>
                  <a:srgbClr val="0A14E6"/>
                </a:solidFill>
                <a:latin typeface="Calibri" panose="020F0502020204030204" pitchFamily="34" charset="0"/>
                <a:ea typeface="Calibri" panose="020F0502020204030204" pitchFamily="34" charset="0"/>
                <a:cs typeface="Calibri" panose="020F0502020204030204" pitchFamily="34" charset="0"/>
              </a:rPr>
              <a:t>();</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2" action="ppaction://hlinksldjump">
                  <a:extLst>
                    <a:ext uri="{A12FA001-AC4F-418D-AE19-62706E023703}">
                      <ahyp:hlinkClr xmlns:ahyp="http://schemas.microsoft.com/office/drawing/2018/hyperlinkcolor" val="tx"/>
                    </a:ext>
                  </a:extLst>
                </a:hlinkClick>
              </a:rPr>
              <a:t>What is Web Driver </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lnSpc>
                <a:spcPct val="120000"/>
              </a:lnSpc>
              <a:buNone/>
            </a:pPr>
            <a:r>
              <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3" action="ppaction://hlinksldjump">
                  <a:extLst>
                    <a:ext uri="{A12FA001-AC4F-418D-AE19-62706E023703}">
                      <ahyp:hlinkClr xmlns:ahyp="http://schemas.microsoft.com/office/drawing/2018/hyperlinkcolor" val="tx"/>
                    </a:ext>
                  </a:extLst>
                </a:hlinkClick>
              </a:rPr>
              <a:t>Xpath</a:t>
            </a:r>
            <a:endParaRPr lang="en-US" sz="2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endParaRPr lang="en-US" sz="2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 Placeholder 5">
            <a:extLst>
              <a:ext uri="{FF2B5EF4-FFF2-40B4-BE49-F238E27FC236}">
                <a16:creationId xmlns:a16="http://schemas.microsoft.com/office/drawing/2014/main" id="{B09DD376-BA75-A9BD-D375-C77993AAF775}"/>
              </a:ext>
            </a:extLst>
          </p:cNvPr>
          <p:cNvSpPr txBox="1">
            <a:spLocks/>
          </p:cNvSpPr>
          <p:nvPr/>
        </p:nvSpPr>
        <p:spPr>
          <a:xfrm>
            <a:off x="2569038" y="24529"/>
            <a:ext cx="1692067" cy="516467"/>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US" dirty="0"/>
              <a:t>Java</a:t>
            </a:r>
          </a:p>
        </p:txBody>
      </p:sp>
      <p:sp>
        <p:nvSpPr>
          <p:cNvPr id="3" name="Text Placeholder 5">
            <a:extLst>
              <a:ext uri="{FF2B5EF4-FFF2-40B4-BE49-F238E27FC236}">
                <a16:creationId xmlns:a16="http://schemas.microsoft.com/office/drawing/2014/main" id="{A3FB93AB-CA9F-7B94-6CF4-C2784B3FD50C}"/>
              </a:ext>
            </a:extLst>
          </p:cNvPr>
          <p:cNvSpPr txBox="1">
            <a:spLocks/>
          </p:cNvSpPr>
          <p:nvPr/>
        </p:nvSpPr>
        <p:spPr>
          <a:xfrm>
            <a:off x="4913412" y="-1"/>
            <a:ext cx="2785534" cy="516467"/>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US" dirty="0"/>
              <a:t>API</a:t>
            </a:r>
          </a:p>
        </p:txBody>
      </p:sp>
      <p:sp>
        <p:nvSpPr>
          <p:cNvPr id="5" name="Content Placeholder 6">
            <a:extLst>
              <a:ext uri="{FF2B5EF4-FFF2-40B4-BE49-F238E27FC236}">
                <a16:creationId xmlns:a16="http://schemas.microsoft.com/office/drawing/2014/main" id="{4A2779BA-37B7-8B95-6FD2-AA2991F88CC7}"/>
              </a:ext>
            </a:extLst>
          </p:cNvPr>
          <p:cNvSpPr txBox="1">
            <a:spLocks/>
          </p:cNvSpPr>
          <p:nvPr/>
        </p:nvSpPr>
        <p:spPr>
          <a:xfrm>
            <a:off x="4911490" y="516467"/>
            <a:ext cx="2555872" cy="571738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4" action="ppaction://hlinksldjump">
                  <a:extLst>
                    <a:ext uri="{A12FA001-AC4F-418D-AE19-62706E023703}">
                      <ahyp:hlinkClr xmlns:ahyp="http://schemas.microsoft.com/office/drawing/2018/hyperlinkcolor" val="tx"/>
                    </a:ext>
                  </a:extLst>
                </a:hlinkClick>
              </a:rPr>
              <a:t>What is API</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5" action="ppaction://hlinksldjump">
                  <a:extLst>
                    <a:ext uri="{A12FA001-AC4F-418D-AE19-62706E023703}">
                      <ahyp:hlinkClr xmlns:ahyp="http://schemas.microsoft.com/office/drawing/2018/hyperlinkcolor" val="tx"/>
                    </a:ext>
                  </a:extLst>
                </a:hlinkClick>
              </a:rPr>
              <a:t>Methods in API</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6" action="ppaction://hlinksldjump">
                  <a:extLst>
                    <a:ext uri="{A12FA001-AC4F-418D-AE19-62706E023703}">
                      <ahyp:hlinkClr xmlns:ahyp="http://schemas.microsoft.com/office/drawing/2018/hyperlinkcolor" val="tx"/>
                    </a:ext>
                  </a:extLst>
                </a:hlinkClick>
              </a:rPr>
              <a:t>Status code in API</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100" dirty="0">
                <a:solidFill>
                  <a:srgbClr val="FF0000"/>
                </a:solidFill>
                <a:latin typeface="Calibri" panose="020F0502020204030204" pitchFamily="34" charset="0"/>
                <a:ea typeface="Calibri" panose="020F0502020204030204" pitchFamily="34" charset="0"/>
                <a:cs typeface="Calibri" panose="020F0502020204030204" pitchFamily="34" charset="0"/>
              </a:rPr>
              <a:t>Rest Assured </a:t>
            </a:r>
          </a:p>
          <a:p>
            <a:pPr marL="0" indent="0">
              <a:buNone/>
            </a:pPr>
            <a:endParaRPr lang="en-US" sz="11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1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100" dirty="0">
              <a:solidFill>
                <a:srgbClr val="0A14E6"/>
              </a:solidFill>
              <a:latin typeface="Calibri" panose="020F0502020204030204" pitchFamily="34" charset="0"/>
              <a:ea typeface="Calibri" panose="020F0502020204030204" pitchFamily="34" charset="0"/>
              <a:cs typeface="Calibri" panose="020F0502020204030204" pitchFamily="34" charset="0"/>
            </a:endParaRPr>
          </a:p>
        </p:txBody>
      </p:sp>
      <p:sp>
        <p:nvSpPr>
          <p:cNvPr id="13" name="Content Placeholder 6">
            <a:extLst>
              <a:ext uri="{FF2B5EF4-FFF2-40B4-BE49-F238E27FC236}">
                <a16:creationId xmlns:a16="http://schemas.microsoft.com/office/drawing/2014/main" id="{30445FDB-3273-3289-A5C5-E3DAFBAB70A1}"/>
              </a:ext>
            </a:extLst>
          </p:cNvPr>
          <p:cNvSpPr txBox="1">
            <a:spLocks/>
          </p:cNvSpPr>
          <p:nvPr/>
        </p:nvSpPr>
        <p:spPr>
          <a:xfrm>
            <a:off x="2716955" y="624150"/>
            <a:ext cx="2596069" cy="6024561"/>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7" action="ppaction://hlinksldjump">
                  <a:extLst>
                    <a:ext uri="{A12FA001-AC4F-418D-AE19-62706E023703}">
                      <ahyp:hlinkClr xmlns:ahyp="http://schemas.microsoft.com/office/drawing/2018/hyperlinkcolor" val="tx"/>
                    </a:ext>
                  </a:extLst>
                </a:hlinkClick>
              </a:rPr>
              <a:t>Abstraction </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8" action="ppaction://hlinksldjump">
                  <a:extLst>
                    <a:ext uri="{A12FA001-AC4F-418D-AE19-62706E023703}">
                      <ahyp:hlinkClr xmlns:ahyp="http://schemas.microsoft.com/office/drawing/2018/hyperlinkcolor" val="tx"/>
                    </a:ext>
                  </a:extLst>
                </a:hlinkClick>
              </a:rPr>
              <a:t>Array List</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9" action="ppaction://hlinksldjump">
                  <a:extLst>
                    <a:ext uri="{A12FA001-AC4F-418D-AE19-62706E023703}">
                      <ahyp:hlinkClr xmlns:ahyp="http://schemas.microsoft.com/office/drawing/2018/hyperlinkcolor" val="tx"/>
                    </a:ext>
                  </a:extLst>
                </a:hlinkClick>
              </a:rPr>
              <a:t>Collection Framework</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30" action="ppaction://hlinksldjump">
                  <a:extLst>
                    <a:ext uri="{A12FA001-AC4F-418D-AE19-62706E023703}">
                      <ahyp:hlinkClr xmlns:ahyp="http://schemas.microsoft.com/office/drawing/2018/hyperlinkcolor" val="tx"/>
                    </a:ext>
                  </a:extLst>
                </a:hlinkClick>
              </a:rPr>
              <a:t>Compile Time Polymorphism</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31" action="ppaction://hlinksldjump">
                  <a:extLst>
                    <a:ext uri="{A12FA001-AC4F-418D-AE19-62706E023703}">
                      <ahyp:hlinkClr xmlns:ahyp="http://schemas.microsoft.com/office/drawing/2018/hyperlinkcolor" val="tx"/>
                    </a:ext>
                  </a:extLst>
                </a:hlinkClick>
              </a:rPr>
              <a:t>Constructors</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32" action="ppaction://hlinksldjump">
                  <a:extLst>
                    <a:ext uri="{A12FA001-AC4F-418D-AE19-62706E023703}">
                      <ahyp:hlinkClr xmlns:ahyp="http://schemas.microsoft.com/office/drawing/2018/hyperlinkcolor" val="tx"/>
                    </a:ext>
                  </a:extLst>
                </a:hlinkClick>
              </a:rPr>
              <a:t>Encapsulation</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33" action="ppaction://hlinksldjump">
                  <a:extLst>
                    <a:ext uri="{A12FA001-AC4F-418D-AE19-62706E023703}">
                      <ahyp:hlinkClr xmlns:ahyp="http://schemas.microsoft.com/office/drawing/2018/hyperlinkcolor" val="tx"/>
                    </a:ext>
                  </a:extLst>
                </a:hlinkClick>
              </a:rPr>
              <a:t>Final Finally Finalize</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34" action="ppaction://hlinksldjump">
                  <a:extLst>
                    <a:ext uri="{A12FA001-AC4F-418D-AE19-62706E023703}">
                      <ahyp:hlinkClr xmlns:ahyp="http://schemas.microsoft.com/office/drawing/2018/hyperlinkcolor" val="tx"/>
                    </a:ext>
                  </a:extLst>
                </a:hlinkClick>
              </a:rPr>
              <a:t>Final Vs Static Key Word</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35" action="ppaction://hlinksldjump">
                  <a:extLst>
                    <a:ext uri="{A12FA001-AC4F-418D-AE19-62706E023703}">
                      <ahyp:hlinkClr xmlns:ahyp="http://schemas.microsoft.com/office/drawing/2018/hyperlinkcolor" val="tx"/>
                    </a:ext>
                  </a:extLst>
                </a:hlinkClick>
              </a:rPr>
              <a:t>Hash Map</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36" action="ppaction://hlinksldjump">
                  <a:extLst>
                    <a:ext uri="{A12FA001-AC4F-418D-AE19-62706E023703}">
                      <ahyp:hlinkClr xmlns:ahyp="http://schemas.microsoft.com/office/drawing/2018/hyperlinkcolor" val="tx"/>
                    </a:ext>
                  </a:extLst>
                </a:hlinkClick>
              </a:rPr>
              <a:t>Inheritance </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37" action="ppaction://hlinksldjump">
                  <a:extLst>
                    <a:ext uri="{A12FA001-AC4F-418D-AE19-62706E023703}">
                      <ahyp:hlinkClr xmlns:ahyp="http://schemas.microsoft.com/office/drawing/2018/hyperlinkcolor" val="tx"/>
                    </a:ext>
                  </a:extLst>
                </a:hlinkClick>
              </a:rPr>
              <a:t>List Vs Set</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38" action="ppaction://hlinksldjump">
                  <a:extLst>
                    <a:ext uri="{A12FA001-AC4F-418D-AE19-62706E023703}">
                      <ahyp:hlinkClr xmlns:ahyp="http://schemas.microsoft.com/office/drawing/2018/hyperlinkcolor" val="tx"/>
                    </a:ext>
                  </a:extLst>
                </a:hlinkClick>
              </a:rPr>
              <a:t>List vs Set Vs Map</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39" action="ppaction://hlinksldjump">
                  <a:extLst>
                    <a:ext uri="{A12FA001-AC4F-418D-AE19-62706E023703}">
                      <ahyp:hlinkClr xmlns:ahyp="http://schemas.microsoft.com/office/drawing/2018/hyperlinkcolor" val="tx"/>
                    </a:ext>
                  </a:extLst>
                </a:hlinkClick>
              </a:rPr>
              <a:t>OOPS Concepts</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40" action="ppaction://hlinksldjump">
                  <a:extLst>
                    <a:ext uri="{A12FA001-AC4F-418D-AE19-62706E023703}">
                      <ahyp:hlinkClr xmlns:ahyp="http://schemas.microsoft.com/office/drawing/2018/hyperlinkcolor" val="tx"/>
                    </a:ext>
                  </a:extLst>
                </a:hlinkClick>
              </a:rPr>
              <a:t>Polymorphism</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41" action="ppaction://hlinksldjump">
                  <a:extLst>
                    <a:ext uri="{A12FA001-AC4F-418D-AE19-62706E023703}">
                      <ahyp:hlinkClr xmlns:ahyp="http://schemas.microsoft.com/office/drawing/2018/hyperlinkcolor" val="tx"/>
                    </a:ext>
                  </a:extLst>
                </a:hlinkClick>
              </a:rPr>
              <a:t>Run Time Polymorphism</a:t>
            </a:r>
            <a:endParaRPr lang="en-US"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r>
              <a:rPr lang="en-US" sz="2000">
                <a:solidFill>
                  <a:srgbClr val="0A14E6"/>
                </a:solidFill>
                <a:latin typeface="Calibri" panose="020F0502020204030204" pitchFamily="34" charset="0"/>
                <a:ea typeface="Calibri" panose="020F0502020204030204" pitchFamily="34" charset="0"/>
                <a:cs typeface="Calibri" panose="020F0502020204030204" pitchFamily="34" charset="0"/>
              </a:rPr>
              <a:t>ZAKIR</a:t>
            </a:r>
            <a:endParaRPr lang="en-US" sz="2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p:txBody>
      </p:sp>
      <p:sp>
        <p:nvSpPr>
          <p:cNvPr id="16" name="Text Placeholder 5">
            <a:extLst>
              <a:ext uri="{FF2B5EF4-FFF2-40B4-BE49-F238E27FC236}">
                <a16:creationId xmlns:a16="http://schemas.microsoft.com/office/drawing/2014/main" id="{80A53A59-466A-2D78-45CE-DE181ABDD5E8}"/>
              </a:ext>
            </a:extLst>
          </p:cNvPr>
          <p:cNvSpPr txBox="1">
            <a:spLocks/>
          </p:cNvSpPr>
          <p:nvPr/>
        </p:nvSpPr>
        <p:spPr>
          <a:xfrm>
            <a:off x="7698946" y="-8546"/>
            <a:ext cx="1692067" cy="516467"/>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US" dirty="0"/>
              <a:t>Manual</a:t>
            </a:r>
          </a:p>
        </p:txBody>
      </p:sp>
      <p:sp>
        <p:nvSpPr>
          <p:cNvPr id="19" name="TextBox 18">
            <a:extLst>
              <a:ext uri="{FF2B5EF4-FFF2-40B4-BE49-F238E27FC236}">
                <a16:creationId xmlns:a16="http://schemas.microsoft.com/office/drawing/2014/main" id="{6BA6BA98-8B38-F4CE-254E-47337E76AF59}"/>
              </a:ext>
            </a:extLst>
          </p:cNvPr>
          <p:cNvSpPr txBox="1"/>
          <p:nvPr/>
        </p:nvSpPr>
        <p:spPr>
          <a:xfrm>
            <a:off x="7767312" y="720292"/>
            <a:ext cx="4493054" cy="5042406"/>
          </a:xfrm>
          <a:prstGeom prst="rect">
            <a:avLst/>
          </a:prstGeom>
          <a:noFill/>
        </p:spPr>
        <p:txBody>
          <a:bodyPr wrap="square">
            <a:spAutoFit/>
          </a:bodyPr>
          <a:lstStyle/>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42" action="ppaction://hlinksldjump">
                  <a:extLst>
                    <a:ext uri="{A12FA001-AC4F-418D-AE19-62706E023703}">
                      <ahyp:hlinkClr xmlns:ahyp="http://schemas.microsoft.com/office/drawing/2018/hyperlinkcolor" val="tx"/>
                    </a:ext>
                  </a:extLst>
                </a:hlinkClick>
              </a:rPr>
              <a:t>Alpha Beta Testing</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43" action="ppaction://hlinksldjump">
                  <a:extLst>
                    <a:ext uri="{A12FA001-AC4F-418D-AE19-62706E023703}">
                      <ahyp:hlinkClr xmlns:ahyp="http://schemas.microsoft.com/office/drawing/2018/hyperlinkcolor" val="tx"/>
                    </a:ext>
                  </a:extLst>
                </a:hlinkClick>
              </a:rPr>
              <a:t>Boundary Value , Equivalence Class, Decision Table</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44" action="ppaction://hlinksldjump">
                  <a:extLst>
                    <a:ext uri="{A12FA001-AC4F-418D-AE19-62706E023703}">
                      <ahyp:hlinkClr xmlns:ahyp="http://schemas.microsoft.com/office/drawing/2018/hyperlinkcolor" val="tx"/>
                    </a:ext>
                  </a:extLst>
                </a:hlinkClick>
              </a:rPr>
              <a:t>Defect Life Cycle</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45" action="ppaction://hlinksldjump">
                  <a:extLst>
                    <a:ext uri="{A12FA001-AC4F-418D-AE19-62706E023703}">
                      <ahyp:hlinkClr xmlns:ahyp="http://schemas.microsoft.com/office/drawing/2018/hyperlinkcolor" val="tx"/>
                    </a:ext>
                  </a:extLst>
                </a:hlinkClick>
              </a:rPr>
              <a:t>Defect Logged last one</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46" action="ppaction://hlinksldjump">
                  <a:extLst>
                    <a:ext uri="{A12FA001-AC4F-418D-AE19-62706E023703}">
                      <ahyp:hlinkClr xmlns:ahyp="http://schemas.microsoft.com/office/drawing/2018/hyperlinkcolor" val="tx"/>
                    </a:ext>
                  </a:extLst>
                </a:hlinkClick>
              </a:rPr>
              <a:t>Defect vs Error vs Bug</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47" action="ppaction://hlinksldjump">
                  <a:extLst>
                    <a:ext uri="{A12FA001-AC4F-418D-AE19-62706E023703}">
                      <ahyp:hlinkClr xmlns:ahyp="http://schemas.microsoft.com/office/drawing/2018/hyperlinkcolor" val="tx"/>
                    </a:ext>
                  </a:extLst>
                </a:hlinkClick>
              </a:rPr>
              <a:t>Developer is Not Accepting Defect</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48" action="ppaction://hlinksldjump">
                  <a:extLst>
                    <a:ext uri="{A12FA001-AC4F-418D-AE19-62706E023703}">
                      <ahyp:hlinkClr xmlns:ahyp="http://schemas.microsoft.com/office/drawing/2018/hyperlinkcolor" val="tx"/>
                    </a:ext>
                  </a:extLst>
                </a:hlinkClick>
              </a:rPr>
              <a:t>JIRA</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49" action="ppaction://hlinksldjump">
                  <a:extLst>
                    <a:ext uri="{A12FA001-AC4F-418D-AE19-62706E023703}">
                      <ahyp:hlinkClr xmlns:ahyp="http://schemas.microsoft.com/office/drawing/2018/hyperlinkcolor" val="tx"/>
                    </a:ext>
                  </a:extLst>
                </a:hlinkClick>
              </a:rPr>
              <a:t>JIRA- Defect Screen</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50" action="ppaction://hlinksldjump">
                  <a:extLst>
                    <a:ext uri="{A12FA001-AC4F-418D-AE19-62706E023703}">
                      <ahyp:hlinkClr xmlns:ahyp="http://schemas.microsoft.com/office/drawing/2018/hyperlinkcolor" val="tx"/>
                    </a:ext>
                  </a:extLst>
                </a:hlinkClick>
              </a:rPr>
              <a:t>No Time for Testing What to Do</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51" action="ppaction://hlinksldjump">
                  <a:extLst>
                    <a:ext uri="{A12FA001-AC4F-418D-AE19-62706E023703}">
                      <ahyp:hlinkClr xmlns:ahyp="http://schemas.microsoft.com/office/drawing/2018/hyperlinkcolor" val="tx"/>
                    </a:ext>
                  </a:extLst>
                </a:hlinkClick>
              </a:rPr>
              <a:t>Priority of Defect</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52" action="ppaction://hlinksldjump">
                  <a:extLst>
                    <a:ext uri="{A12FA001-AC4F-418D-AE19-62706E023703}">
                      <ahyp:hlinkClr xmlns:ahyp="http://schemas.microsoft.com/office/drawing/2018/hyperlinkcolor" val="tx"/>
                    </a:ext>
                  </a:extLst>
                </a:hlinkClick>
              </a:rPr>
              <a:t>Regression , Smoke and Sanity, Retesting</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53" action="ppaction://hlinksldjump">
                  <a:extLst>
                    <a:ext uri="{A12FA001-AC4F-418D-AE19-62706E023703}">
                      <ahyp:hlinkClr xmlns:ahyp="http://schemas.microsoft.com/office/drawing/2018/hyperlinkcolor" val="tx"/>
                    </a:ext>
                  </a:extLst>
                </a:hlinkClick>
              </a:rPr>
              <a:t>RTM</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54" action="ppaction://hlinksldjump">
                  <a:extLst>
                    <a:ext uri="{A12FA001-AC4F-418D-AE19-62706E023703}">
                      <ahyp:hlinkClr xmlns:ahyp="http://schemas.microsoft.com/office/drawing/2018/hyperlinkcolor" val="tx"/>
                    </a:ext>
                  </a:extLst>
                </a:hlinkClick>
              </a:rPr>
              <a:t>Severity of Defect</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55" action="ppaction://hlinksldjump">
                  <a:extLst>
                    <a:ext uri="{A12FA001-AC4F-418D-AE19-62706E023703}">
                      <ahyp:hlinkClr xmlns:ahyp="http://schemas.microsoft.com/office/drawing/2018/hyperlinkcolor" val="tx"/>
                    </a:ext>
                  </a:extLst>
                </a:hlinkClick>
              </a:rPr>
              <a:t>STLC Life Cycle</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56" action="ppaction://hlinksldjump">
                  <a:extLst>
                    <a:ext uri="{A12FA001-AC4F-418D-AE19-62706E023703}">
                      <ahyp:hlinkClr xmlns:ahyp="http://schemas.microsoft.com/office/drawing/2018/hyperlinkcolor" val="tx"/>
                    </a:ext>
                  </a:extLst>
                </a:hlinkClick>
              </a:rPr>
              <a:t>Stubs and Drivers</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57" action="ppaction://hlinksldjump">
                  <a:extLst>
                    <a:ext uri="{A12FA001-AC4F-418D-AE19-62706E023703}">
                      <ahyp:hlinkClr xmlns:ahyp="http://schemas.microsoft.com/office/drawing/2018/hyperlinkcolor" val="tx"/>
                    </a:ext>
                  </a:extLst>
                </a:hlinkClick>
              </a:rPr>
              <a:t>Test Case vs Test Scenario</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58" action="ppaction://hlinksldjump">
                  <a:extLst>
                    <a:ext uri="{A12FA001-AC4F-418D-AE19-62706E023703}">
                      <ahyp:hlinkClr xmlns:ahyp="http://schemas.microsoft.com/office/drawing/2018/hyperlinkcolor" val="tx"/>
                    </a:ext>
                  </a:extLst>
                </a:hlinkClick>
              </a:rPr>
              <a:t>Test Plan</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a:spcBef>
                <a:spcPts val="1000"/>
              </a:spcBef>
              <a:buClr>
                <a:schemeClr val="accent1"/>
              </a:buClr>
              <a:buSzPct val="80000"/>
            </a:pPr>
            <a:r>
              <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59" action="ppaction://hlinksldjump">
                  <a:extLst>
                    <a:ext uri="{A12FA001-AC4F-418D-AE19-62706E023703}">
                      <ahyp:hlinkClr xmlns:ahyp="http://schemas.microsoft.com/office/drawing/2018/hyperlinkcolor" val="tx"/>
                    </a:ext>
                  </a:extLst>
                </a:hlinkClick>
              </a:rPr>
              <a:t>White ,Black and Gray Box Testing</a:t>
            </a:r>
            <a:endParaRPr lang="en-IN" sz="1000" dirty="0">
              <a:solidFill>
                <a:srgbClr val="0A14E6"/>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152430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33400"/>
          </a:xfrm>
        </p:spPr>
        <p:txBody>
          <a:bodyPr>
            <a:normAutofit fontScale="90000"/>
          </a:bodyPr>
          <a:lstStyle/>
          <a:p>
            <a:r>
              <a:rPr lang="en-US" dirty="0">
                <a:solidFill>
                  <a:srgbClr val="FFFF00"/>
                </a:solidFill>
                <a:latin typeface="Aptos" panose="020B0004020202020204" pitchFamily="34" charset="0"/>
                <a:cs typeface="Arial" panose="020B0604020202020204" pitchFamily="34" charset="0"/>
              </a:rPr>
              <a:t>PROJECT - SPS </a:t>
            </a:r>
          </a:p>
        </p:txBody>
      </p:sp>
      <p:sp>
        <p:nvSpPr>
          <p:cNvPr id="3" name="Content Placeholder 2"/>
          <p:cNvSpPr>
            <a:spLocks noGrp="1"/>
          </p:cNvSpPr>
          <p:nvPr>
            <p:ph idx="1"/>
          </p:nvPr>
        </p:nvSpPr>
        <p:spPr>
          <a:xfrm>
            <a:off x="279399" y="533400"/>
            <a:ext cx="11675533" cy="6096000"/>
          </a:xfrm>
        </p:spPr>
        <p:txBody>
          <a:bodyPr>
            <a:normAutofit/>
          </a:bodyPr>
          <a:lstStyle/>
          <a:p>
            <a:pPr lvl="0"/>
            <a:r>
              <a:rPr lang="en-IN" dirty="0">
                <a:latin typeface="Calibri" panose="020F0502020204030204" pitchFamily="34" charset="0"/>
                <a:ea typeface="Calibri" panose="020F0502020204030204" pitchFamily="34" charset="0"/>
                <a:cs typeface="Calibri" panose="020F0502020204030204" pitchFamily="34" charset="0"/>
              </a:rPr>
              <a:t>SPS stands for Strategic Provider System </a:t>
            </a:r>
          </a:p>
          <a:p>
            <a:pPr lvl="0"/>
            <a:r>
              <a:rPr lang="en-IN" dirty="0">
                <a:latin typeface="Calibri" panose="020F0502020204030204" pitchFamily="34" charset="0"/>
                <a:ea typeface="Calibri" panose="020F0502020204030204" pitchFamily="34" charset="0"/>
                <a:cs typeface="Calibri" panose="020F0502020204030204" pitchFamily="34" charset="0"/>
              </a:rPr>
              <a:t>This application is basically used to manage the Provider data in the Network.  </a:t>
            </a:r>
          </a:p>
          <a:p>
            <a:pPr lvl="0"/>
            <a:r>
              <a:rPr lang="en-IN" dirty="0">
                <a:latin typeface="Calibri" panose="020F0502020204030204" pitchFamily="34" charset="0"/>
                <a:ea typeface="Calibri" panose="020F0502020204030204" pitchFamily="34" charset="0"/>
                <a:cs typeface="Calibri" panose="020F0502020204030204" pitchFamily="34" charset="0"/>
              </a:rPr>
              <a:t>When we say provider we have like two type of providers </a:t>
            </a:r>
          </a:p>
          <a:p>
            <a:pPr lvl="1"/>
            <a:r>
              <a:rPr lang="en-IN" sz="2000" dirty="0">
                <a:latin typeface="Calibri" panose="020F0502020204030204" pitchFamily="34" charset="0"/>
                <a:ea typeface="Calibri" panose="020F0502020204030204" pitchFamily="34" charset="0"/>
                <a:cs typeface="Calibri" panose="020F0502020204030204" pitchFamily="34" charset="0"/>
              </a:rPr>
              <a:t>Individual Provider </a:t>
            </a:r>
          </a:p>
          <a:p>
            <a:pPr lvl="1"/>
            <a:r>
              <a:rPr lang="en-IN" sz="2000" dirty="0">
                <a:latin typeface="Calibri" panose="020F0502020204030204" pitchFamily="34" charset="0"/>
                <a:ea typeface="Calibri" panose="020F0502020204030204" pitchFamily="34" charset="0"/>
                <a:cs typeface="Calibri" panose="020F0502020204030204" pitchFamily="34" charset="0"/>
              </a:rPr>
              <a:t>Organization </a:t>
            </a:r>
          </a:p>
          <a:p>
            <a:pPr lvl="0"/>
            <a:r>
              <a:rPr lang="en-IN" dirty="0">
                <a:latin typeface="Calibri" panose="020F0502020204030204" pitchFamily="34" charset="0"/>
                <a:ea typeface="Calibri" panose="020F0502020204030204" pitchFamily="34" charset="0"/>
                <a:cs typeface="Calibri" panose="020F0502020204030204" pitchFamily="34" charset="0"/>
              </a:rPr>
              <a:t>Individual provider can be a single doctor who has opened his clinic at a given address and also he can give his services at different hospital depending the linkages to those respective organizations</a:t>
            </a:r>
          </a:p>
          <a:p>
            <a:pPr lvl="0"/>
            <a:r>
              <a:rPr lang="en-IN" dirty="0">
                <a:latin typeface="Calibri" panose="020F0502020204030204" pitchFamily="34" charset="0"/>
                <a:ea typeface="Calibri" panose="020F0502020204030204" pitchFamily="34" charset="0"/>
                <a:cs typeface="Calibri" panose="020F0502020204030204" pitchFamily="34" charset="0"/>
              </a:rPr>
              <a:t>And Organization is a hospital where they have multiple locations and addresses and they have different specialities </a:t>
            </a:r>
          </a:p>
          <a:p>
            <a:pPr lvl="0"/>
            <a:r>
              <a:rPr lang="en-IN" dirty="0">
                <a:latin typeface="Calibri" panose="020F0502020204030204" pitchFamily="34" charset="0"/>
                <a:ea typeface="Calibri" panose="020F0502020204030204" pitchFamily="34" charset="0"/>
                <a:cs typeface="Calibri" panose="020F0502020204030204" pitchFamily="34" charset="0"/>
              </a:rPr>
              <a:t>On High level this application is used to Add/Update/Terminate data that is related to providers it can be Individual or Organization</a:t>
            </a:r>
          </a:p>
          <a:p>
            <a:pPr lvl="0"/>
            <a:endParaRPr lang="en-IN" sz="1800" dirty="0">
              <a:solidFill>
                <a:srgbClr val="202122"/>
              </a:solidFill>
              <a:latin typeface="Arial" panose="020B0604020202020204" pitchFamily="34" charset="0"/>
              <a:ea typeface="Arial" panose="020B0604020202020204" pitchFamily="34" charset="0"/>
            </a:endParaRPr>
          </a:p>
          <a:p>
            <a:pPr lvl="0"/>
            <a:endParaRPr lang="en-IN" sz="1800" dirty="0">
              <a:solidFill>
                <a:srgbClr val="202122"/>
              </a:solidFill>
              <a:latin typeface="Arial" panose="020B0604020202020204" pitchFamily="34" charset="0"/>
              <a:ea typeface="Arial" panose="020B0604020202020204" pitchFamily="34" charset="0"/>
            </a:endParaRPr>
          </a:p>
          <a:p>
            <a:pPr lvl="0"/>
            <a:endParaRPr lang="en-IN" sz="1800" dirty="0">
              <a:solidFill>
                <a:srgbClr val="202122"/>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0633314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29733"/>
          </a:xfrm>
        </p:spPr>
        <p:txBody>
          <a:bodyPr>
            <a:normAutofit/>
          </a:bodyPr>
          <a:lstStyle/>
          <a:p>
            <a:r>
              <a:rPr lang="en-IN" cap="none" dirty="0">
                <a:solidFill>
                  <a:srgbClr val="FFFF00"/>
                </a:solidFill>
                <a:latin typeface="Aptos" panose="020B0004020202020204" pitchFamily="34" charset="0"/>
                <a:cs typeface="Arial" panose="020B0604020202020204" pitchFamily="34" charset="0"/>
              </a:rPr>
              <a:t>Why You Want to Join</a:t>
            </a:r>
            <a:r>
              <a:rPr lang="en-US" b="1" cap="none" dirty="0">
                <a:latin typeface="Aptos" panose="020B0004020202020204" pitchFamily="34" charset="0"/>
              </a:rPr>
              <a:t> </a:t>
            </a:r>
            <a:endParaRPr lang="en-US" dirty="0">
              <a:latin typeface="Aptos" panose="020B0004020202020204" pitchFamily="34" charset="0"/>
            </a:endParaRPr>
          </a:p>
        </p:txBody>
      </p:sp>
      <p:sp>
        <p:nvSpPr>
          <p:cNvPr id="7" name="Content Placeholder 6">
            <a:extLst>
              <a:ext uri="{FF2B5EF4-FFF2-40B4-BE49-F238E27FC236}">
                <a16:creationId xmlns:a16="http://schemas.microsoft.com/office/drawing/2014/main" id="{2CBD5C59-81C5-C913-4D9A-E67F83D951BB}"/>
              </a:ext>
            </a:extLst>
          </p:cNvPr>
          <p:cNvSpPr>
            <a:spLocks noGrp="1"/>
          </p:cNvSpPr>
          <p:nvPr>
            <p:ph idx="1"/>
          </p:nvPr>
        </p:nvSpPr>
        <p:spPr>
          <a:xfrm>
            <a:off x="338667" y="931333"/>
            <a:ext cx="11582400" cy="5468828"/>
          </a:xfrm>
        </p:spPr>
        <p:txBody>
          <a:bodyPr>
            <a:norm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It been like close to 4 years and here things are fine. But in order to grow in my carrier and in order to learn new domains and new technologies I felt like it would be good to make a move. So that’s the primary reason </a:t>
            </a:r>
          </a:p>
          <a:p>
            <a:r>
              <a:rPr lang="en-US" sz="2400" dirty="0">
                <a:latin typeface="Calibri" panose="020F0502020204030204" pitchFamily="34" charset="0"/>
                <a:ea typeface="Calibri" panose="020F0502020204030204" pitchFamily="34" charset="0"/>
                <a:cs typeface="Calibri" panose="020F0502020204030204" pitchFamily="34" charset="0"/>
              </a:rPr>
              <a:t>I have one offer with SA Technologies Bangalore with 7.5 LPA to 8.5 LPA</a:t>
            </a:r>
          </a:p>
          <a:p>
            <a:r>
              <a:rPr lang="en-US" sz="2400" dirty="0">
                <a:latin typeface="Calibri" panose="020F0502020204030204" pitchFamily="34" charset="0"/>
                <a:ea typeface="Calibri" panose="020F0502020204030204" pitchFamily="34" charset="0"/>
                <a:cs typeface="Calibri" panose="020F0502020204030204" pitchFamily="34" charset="0"/>
              </a:rPr>
              <a:t>But I am not planning to go there </a:t>
            </a:r>
          </a:p>
          <a:p>
            <a:r>
              <a:rPr lang="en-US" sz="2400" dirty="0">
                <a:latin typeface="Calibri" panose="020F0502020204030204" pitchFamily="34" charset="0"/>
                <a:ea typeface="Calibri" panose="020F0502020204030204" pitchFamily="34" charset="0"/>
                <a:cs typeface="Calibri" panose="020F0502020204030204" pitchFamily="34" charset="0"/>
              </a:rPr>
              <a:t>I see job security and growth in your company </a:t>
            </a:r>
          </a:p>
          <a:p>
            <a:r>
              <a:rPr lang="en-US" sz="2400" dirty="0">
                <a:latin typeface="Calibri" panose="020F0502020204030204" pitchFamily="34" charset="0"/>
                <a:ea typeface="Calibri" panose="020F0502020204030204" pitchFamily="34" charset="0"/>
                <a:cs typeface="Calibri" panose="020F0502020204030204" pitchFamily="34" charset="0"/>
              </a:rPr>
              <a:t>I am looking for anything between 7 to 8 LPA</a:t>
            </a:r>
          </a:p>
          <a:p>
            <a:r>
              <a:rPr lang="en-US" sz="2400" dirty="0">
                <a:latin typeface="Calibri" panose="020F0502020204030204" pitchFamily="34" charset="0"/>
                <a:ea typeface="Calibri" panose="020F0502020204030204" pitchFamily="34" charset="0"/>
                <a:cs typeface="Calibri" panose="020F0502020204030204" pitchFamily="34" charset="0"/>
              </a:rPr>
              <a:t>Any joining bonus would be really great As I am looking for long term commitment </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0029842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29733"/>
          </a:xfrm>
        </p:spPr>
        <p:txBody>
          <a:bodyPr>
            <a:normAutofit fontScale="90000"/>
          </a:bodyPr>
          <a:lstStyle/>
          <a:p>
            <a:r>
              <a:rPr lang="en-US" dirty="0"/>
              <a:t> </a:t>
            </a:r>
            <a:br>
              <a:rPr lang="en-US" dirty="0"/>
            </a:br>
            <a:r>
              <a:rPr lang="en-US" sz="3800" cap="none" dirty="0">
                <a:solidFill>
                  <a:srgbClr val="FFFF00"/>
                </a:solidFill>
                <a:latin typeface="Aptos" panose="020B0004020202020204" pitchFamily="34" charset="0"/>
                <a:cs typeface="Arial" panose="020B0604020202020204" pitchFamily="34" charset="0"/>
              </a:rPr>
              <a:t>Agile  Scrum Methodology</a:t>
            </a:r>
            <a:br>
              <a:rPr lang="en-US" dirty="0"/>
            </a:br>
            <a:endParaRPr lang="en-US" dirty="0"/>
          </a:p>
        </p:txBody>
      </p:sp>
      <p:sp>
        <p:nvSpPr>
          <p:cNvPr id="3" name="Content Placeholder 2"/>
          <p:cNvSpPr>
            <a:spLocks noGrp="1"/>
          </p:cNvSpPr>
          <p:nvPr>
            <p:ph idx="1"/>
          </p:nvPr>
        </p:nvSpPr>
        <p:spPr>
          <a:xfrm>
            <a:off x="347133" y="829733"/>
            <a:ext cx="11616267" cy="5418667"/>
          </a:xfrm>
        </p:spPr>
        <p:txBody>
          <a:bodyPr>
            <a:normAutofit lnSpcReduction="10000"/>
          </a:bodyPr>
          <a:lstStyle/>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We are following Agile Methodology in our project we have like….</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The entire work is divided into sprints where each sprint lasts for 2 weeks. We have like</a:t>
            </a:r>
          </a:p>
          <a:p>
            <a:pPr marL="514350" indent="-514350">
              <a:buFont typeface="+mj-lt"/>
              <a:buAutoNum type="arabicPeriod"/>
            </a:pP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Sprint Grooming </a:t>
            </a:r>
            <a:r>
              <a:rPr lang="en-US" dirty="0">
                <a:latin typeface="Calibri" panose="020F0502020204030204" pitchFamily="34" charset="0"/>
                <a:ea typeface="Calibri" panose="020F0502020204030204" pitchFamily="34" charset="0"/>
                <a:cs typeface="Calibri" panose="020F0502020204030204" pitchFamily="34" charset="0"/>
              </a:rPr>
              <a:t>: Here in this we work on refinement of the stories</a:t>
            </a:r>
          </a:p>
          <a:p>
            <a:pPr marL="514350" indent="-514350">
              <a:buFont typeface="+mj-lt"/>
              <a:buAutoNum type="arabicPeriod"/>
            </a:pP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And Sprint planning </a:t>
            </a:r>
            <a:r>
              <a:rPr lang="en-US" dirty="0">
                <a:latin typeface="Calibri" panose="020F0502020204030204" pitchFamily="34" charset="0"/>
                <a:ea typeface="Calibri" panose="020F0502020204030204" pitchFamily="34" charset="0"/>
                <a:cs typeface="Calibri" panose="020F0502020204030204" pitchFamily="34" charset="0"/>
              </a:rPr>
              <a:t>where we discuss and decide which work to complete in upcoming sprint</a:t>
            </a:r>
          </a:p>
          <a:p>
            <a:pPr marL="514350" indent="-514350">
              <a:buFont typeface="+mj-lt"/>
              <a:buAutoNum type="arabicPeriod"/>
            </a:pP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And …*Daily Scrum Calls </a:t>
            </a:r>
            <a:r>
              <a:rPr lang="en-US" sz="2100" dirty="0">
                <a:latin typeface="Calibri" panose="020F0502020204030204" pitchFamily="34" charset="0"/>
                <a:ea typeface="Calibri" panose="020F0502020204030204" pitchFamily="34" charset="0"/>
                <a:cs typeface="Calibri" panose="020F0502020204030204" pitchFamily="34" charset="0"/>
              </a:rPr>
              <a:t>This is basically used to </a:t>
            </a:r>
            <a:r>
              <a:rPr lang="en-US" dirty="0">
                <a:latin typeface="Calibri" panose="020F0502020204030204" pitchFamily="34" charset="0"/>
                <a:ea typeface="Calibri" panose="020F0502020204030204" pitchFamily="34" charset="0"/>
                <a:cs typeface="Calibri" panose="020F0502020204030204" pitchFamily="34" charset="0"/>
              </a:rPr>
              <a:t>get progress on work assigned. Here we will be talking about</a:t>
            </a:r>
          </a:p>
          <a:p>
            <a:pPr marL="914400" lvl="1"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What you have done yesterday</a:t>
            </a:r>
          </a:p>
          <a:p>
            <a:pPr marL="914400" lvl="1"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What you be doing today.</a:t>
            </a:r>
          </a:p>
          <a:p>
            <a:pPr marL="514350" indent="-514350">
              <a:buFont typeface="+mj-lt"/>
              <a:buAutoNum type="arabicPeriod"/>
            </a:pP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And we have *Sprint Review</a:t>
            </a:r>
            <a:r>
              <a:rPr lang="en-US" dirty="0">
                <a:latin typeface="Calibri" panose="020F0502020204030204" pitchFamily="34" charset="0"/>
                <a:ea typeface="Calibri" panose="020F0502020204030204" pitchFamily="34" charset="0"/>
                <a:cs typeface="Calibri" panose="020F0502020204030204" pitchFamily="34" charset="0"/>
              </a:rPr>
              <a:t> to discuss what was completed during the sprint.</a:t>
            </a:r>
          </a:p>
          <a:p>
            <a:pPr marL="514350" indent="-514350">
              <a:buFont typeface="+mj-lt"/>
              <a:buAutoNum type="arabicPeriod"/>
            </a:pP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*Sprint Retro </a:t>
            </a:r>
            <a:r>
              <a:rPr lang="en-US" dirty="0">
                <a:latin typeface="Calibri" panose="020F0502020204030204" pitchFamily="34" charset="0"/>
                <a:ea typeface="Calibri" panose="020F0502020204030204" pitchFamily="34" charset="0"/>
                <a:cs typeface="Calibri" panose="020F0502020204030204" pitchFamily="34" charset="0"/>
              </a:rPr>
              <a:t>: This usually happens after every sprint where we discuss </a:t>
            </a:r>
          </a:p>
          <a:p>
            <a:pPr marL="914400" lvl="1" indent="-514350"/>
            <a:r>
              <a:rPr lang="en-US" dirty="0">
                <a:latin typeface="Calibri" panose="020F0502020204030204" pitchFamily="34" charset="0"/>
                <a:ea typeface="Calibri" panose="020F0502020204030204" pitchFamily="34" charset="0"/>
                <a:cs typeface="Calibri" panose="020F0502020204030204" pitchFamily="34" charset="0"/>
              </a:rPr>
              <a:t>what went well </a:t>
            </a:r>
          </a:p>
          <a:p>
            <a:pPr marL="914400" lvl="1" indent="-514350"/>
            <a:r>
              <a:rPr lang="en-US" dirty="0">
                <a:latin typeface="Calibri" panose="020F0502020204030204" pitchFamily="34" charset="0"/>
                <a:ea typeface="Calibri" panose="020F0502020204030204" pitchFamily="34" charset="0"/>
                <a:cs typeface="Calibri" panose="020F0502020204030204" pitchFamily="34" charset="0"/>
              </a:rPr>
              <a:t>what could have gone better</a:t>
            </a:r>
          </a:p>
          <a:p>
            <a:pPr marL="914400" lvl="1" indent="-514350"/>
            <a:r>
              <a:rPr lang="en-US" sz="2000" dirty="0">
                <a:latin typeface="Calibri" panose="020F0502020204030204" pitchFamily="34" charset="0"/>
                <a:ea typeface="Calibri" panose="020F0502020204030204" pitchFamily="34" charset="0"/>
                <a:cs typeface="Calibri" panose="020F0502020204030204" pitchFamily="34" charset="0"/>
              </a:rPr>
              <a:t>Action Items</a:t>
            </a:r>
          </a:p>
          <a:p>
            <a:pPr marL="914400" lvl="1" indent="-514350"/>
            <a:endParaRPr lang="en-US" sz="2000" dirty="0">
              <a:latin typeface="Calibri" panose="020F0502020204030204" pitchFamily="34" charset="0"/>
              <a:ea typeface="Calibri" panose="020F0502020204030204" pitchFamily="34" charset="0"/>
              <a:cs typeface="Calibri" panose="020F0502020204030204" pitchFamily="34" charset="0"/>
            </a:endParaRPr>
          </a:p>
          <a:p>
            <a:pPr marL="914400" lvl="1" indent="-514350"/>
            <a:endParaRPr lang="en-US" sz="2000" dirty="0">
              <a:latin typeface="Calibri" panose="020F0502020204030204" pitchFamily="34" charset="0"/>
              <a:ea typeface="Calibri" panose="020F0502020204030204" pitchFamily="34" charset="0"/>
              <a:cs typeface="Calibri" panose="020F0502020204030204" pitchFamily="34" charset="0"/>
            </a:endParaRPr>
          </a:p>
          <a:p>
            <a:pPr marL="914400" lvl="1" indent="-514350"/>
            <a:endParaRPr lang="en-US" dirty="0"/>
          </a:p>
          <a:p>
            <a:pPr marL="914400" lvl="1" indent="-514350"/>
            <a:endParaRPr lang="en-US" dirty="0"/>
          </a:p>
          <a:p>
            <a:pPr marL="914400" lvl="1" indent="-514350"/>
            <a:endParaRPr lang="en-US" dirty="0"/>
          </a:p>
          <a:p>
            <a:pPr marL="914400" lvl="1" indent="-514350"/>
            <a:endParaRPr lang="en-US" dirty="0"/>
          </a:p>
          <a:p>
            <a:pPr marL="400050" lvl="1" indent="0">
              <a:buNone/>
            </a:pPr>
            <a:endParaRPr lang="en-US" dirty="0"/>
          </a:p>
          <a:p>
            <a:pPr marL="914400" lvl="1" indent="-514350"/>
            <a:endParaRPr lang="en-US" dirty="0"/>
          </a:p>
          <a:p>
            <a:endParaRPr lang="en-US" dirty="0"/>
          </a:p>
        </p:txBody>
      </p:sp>
    </p:spTree>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684477"/>
          </a:xfrm>
        </p:spPr>
        <p:txBody>
          <a:bodyPr/>
          <a:lstStyle/>
          <a:p>
            <a:r>
              <a:rPr lang="en-US" b="1" cap="none" dirty="0">
                <a:solidFill>
                  <a:srgbClr val="FFFF00"/>
                </a:solidFill>
                <a:latin typeface="Aptos" panose="020B0004020202020204" pitchFamily="34" charset="0"/>
              </a:rPr>
              <a:t>Tools And Technologies Used</a:t>
            </a:r>
            <a:endParaRPr lang="en-US" cap="none" dirty="0">
              <a:solidFill>
                <a:srgbClr val="FFFF00"/>
              </a:solidFill>
              <a:latin typeface="Aptos" panose="020B0004020202020204" pitchFamily="34" charset="0"/>
            </a:endParaRPr>
          </a:p>
        </p:txBody>
      </p:sp>
      <p:sp>
        <p:nvSpPr>
          <p:cNvPr id="3" name="Content Placeholder 2"/>
          <p:cNvSpPr>
            <a:spLocks noGrp="1"/>
          </p:cNvSpPr>
          <p:nvPr>
            <p:ph idx="1"/>
          </p:nvPr>
        </p:nvSpPr>
        <p:spPr>
          <a:xfrm>
            <a:off x="380999" y="702733"/>
            <a:ext cx="11489267" cy="5841999"/>
          </a:xfrm>
        </p:spPr>
        <p:txBody>
          <a:bodyPr>
            <a:normAutofit fontScale="92500" lnSpcReduction="10000"/>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I have worked in </a:t>
            </a:r>
          </a:p>
          <a:p>
            <a:r>
              <a:rPr lang="en-US" dirty="0">
                <a:latin typeface="Calibri" panose="020F0502020204030204" pitchFamily="34" charset="0"/>
                <a:ea typeface="Calibri" panose="020F0502020204030204" pitchFamily="34" charset="0"/>
                <a:cs typeface="Calibri" panose="020F0502020204030204" pitchFamily="34" charset="0"/>
              </a:rPr>
              <a:t>PEGA Testing </a:t>
            </a:r>
          </a:p>
          <a:p>
            <a:r>
              <a:rPr lang="en-US" dirty="0">
                <a:latin typeface="Calibri" panose="020F0502020204030204" pitchFamily="34" charset="0"/>
                <a:ea typeface="Calibri" panose="020F0502020204030204" pitchFamily="34" charset="0"/>
                <a:cs typeface="Calibri" panose="020F0502020204030204" pitchFamily="34" charset="0"/>
              </a:rPr>
              <a:t>Automation Testing</a:t>
            </a:r>
          </a:p>
          <a:p>
            <a:pPr lvl="1"/>
            <a:r>
              <a:rPr lang="en-US" dirty="0">
                <a:latin typeface="Calibri" panose="020F0502020204030204" pitchFamily="34" charset="0"/>
                <a:ea typeface="Calibri" panose="020F0502020204030204" pitchFamily="34" charset="0"/>
                <a:cs typeface="Calibri" panose="020F0502020204030204" pitchFamily="34" charset="0"/>
              </a:rPr>
              <a:t>Selenium</a:t>
            </a:r>
          </a:p>
          <a:p>
            <a:pPr lvl="1"/>
            <a:r>
              <a:rPr lang="en-US" dirty="0">
                <a:latin typeface="Calibri" panose="020F0502020204030204" pitchFamily="34" charset="0"/>
                <a:ea typeface="Calibri" panose="020F0502020204030204" pitchFamily="34" charset="0"/>
                <a:cs typeface="Calibri" panose="020F0502020204030204" pitchFamily="34" charset="0"/>
              </a:rPr>
              <a:t>Playwright</a:t>
            </a:r>
          </a:p>
          <a:p>
            <a:r>
              <a:rPr lang="en-US" dirty="0">
                <a:latin typeface="Calibri" panose="020F0502020204030204" pitchFamily="34" charset="0"/>
                <a:ea typeface="Calibri" panose="020F0502020204030204" pitchFamily="34" charset="0"/>
                <a:cs typeface="Calibri" panose="020F0502020204030204" pitchFamily="34" charset="0"/>
              </a:rPr>
              <a:t>API Testing </a:t>
            </a:r>
          </a:p>
          <a:p>
            <a:pPr lvl="1"/>
            <a:r>
              <a:rPr lang="en-US" dirty="0">
                <a:latin typeface="Calibri" panose="020F0502020204030204" pitchFamily="34" charset="0"/>
                <a:ea typeface="Calibri" panose="020F0502020204030204" pitchFamily="34" charset="0"/>
                <a:cs typeface="Calibri" panose="020F0502020204030204" pitchFamily="34" charset="0"/>
              </a:rPr>
              <a:t>Postman - Manual</a:t>
            </a:r>
          </a:p>
          <a:p>
            <a:pPr lvl="1"/>
            <a:r>
              <a:rPr lang="en-US" dirty="0">
                <a:latin typeface="Calibri" panose="020F0502020204030204" pitchFamily="34" charset="0"/>
                <a:ea typeface="Calibri" panose="020F0502020204030204" pitchFamily="34" charset="0"/>
                <a:cs typeface="Calibri" panose="020F0502020204030204" pitchFamily="34" charset="0"/>
              </a:rPr>
              <a:t>Rest Assured – For Automation</a:t>
            </a:r>
          </a:p>
          <a:p>
            <a:r>
              <a:rPr lang="en-US" dirty="0">
                <a:latin typeface="Calibri" panose="020F0502020204030204" pitchFamily="34" charset="0"/>
                <a:ea typeface="Calibri" panose="020F0502020204030204" pitchFamily="34" charset="0"/>
                <a:cs typeface="Calibri" panose="020F0502020204030204" pitchFamily="34" charset="0"/>
              </a:rPr>
              <a:t>JIRA</a:t>
            </a:r>
          </a:p>
          <a:p>
            <a:r>
              <a:rPr lang="en-US" dirty="0">
                <a:latin typeface="Calibri" panose="020F0502020204030204" pitchFamily="34" charset="0"/>
                <a:ea typeface="Calibri" panose="020F0502020204030204" pitchFamily="34" charset="0"/>
                <a:cs typeface="Calibri" panose="020F0502020204030204" pitchFamily="34" charset="0"/>
              </a:rPr>
              <a:t>Java</a:t>
            </a:r>
          </a:p>
          <a:p>
            <a:r>
              <a:rPr lang="en-US" dirty="0">
                <a:latin typeface="Calibri" panose="020F0502020204030204" pitchFamily="34" charset="0"/>
                <a:ea typeface="Calibri" panose="020F0502020204030204" pitchFamily="34" charset="0"/>
                <a:cs typeface="Calibri" panose="020F0502020204030204" pitchFamily="34" charset="0"/>
              </a:rPr>
              <a:t>HP ALM</a:t>
            </a:r>
          </a:p>
          <a:p>
            <a:r>
              <a:rPr lang="en-US" dirty="0">
                <a:latin typeface="Calibri" panose="020F0502020204030204" pitchFamily="34" charset="0"/>
                <a:ea typeface="Calibri" panose="020F0502020204030204" pitchFamily="34" charset="0"/>
                <a:cs typeface="Calibri" panose="020F0502020204030204" pitchFamily="34" charset="0"/>
              </a:rPr>
              <a:t>Manual Testing, </a:t>
            </a:r>
          </a:p>
          <a:p>
            <a:r>
              <a:rPr lang="en-US" dirty="0">
                <a:latin typeface="Calibri" panose="020F0502020204030204" pitchFamily="34" charset="0"/>
                <a:ea typeface="Calibri" panose="020F0502020204030204" pitchFamily="34" charset="0"/>
                <a:cs typeface="Calibri" panose="020F0502020204030204" pitchFamily="34" charset="0"/>
              </a:rPr>
              <a:t>Automation Testing,</a:t>
            </a:r>
          </a:p>
          <a:p>
            <a:r>
              <a:rPr lang="en-US" dirty="0">
                <a:latin typeface="Calibri" panose="020F0502020204030204" pitchFamily="34" charset="0"/>
                <a:ea typeface="Calibri" panose="020F0502020204030204" pitchFamily="34" charset="0"/>
                <a:cs typeface="Calibri" panose="020F0502020204030204" pitchFamily="34" charset="0"/>
              </a:rPr>
              <a:t> SQL Queries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1999" cy="685799"/>
          </a:xfrm>
        </p:spPr>
        <p:txBody>
          <a:bodyPr>
            <a:normAutofit/>
          </a:bodyPr>
          <a:lstStyle/>
          <a:p>
            <a:r>
              <a:rPr lang="en-US" b="1" cap="none" dirty="0">
                <a:solidFill>
                  <a:srgbClr val="FFFF00"/>
                </a:solidFill>
                <a:latin typeface="Aptos" panose="020B0004020202020204" pitchFamily="34" charset="0"/>
              </a:rPr>
              <a:t>Challenges Faced</a:t>
            </a:r>
            <a:endParaRPr lang="en-US" cap="none" dirty="0">
              <a:solidFill>
                <a:srgbClr val="FFFF00"/>
              </a:solidFill>
              <a:latin typeface="Aptos" panose="020B0004020202020204" pitchFamily="34" charset="0"/>
            </a:endParaRPr>
          </a:p>
        </p:txBody>
      </p:sp>
      <p:sp>
        <p:nvSpPr>
          <p:cNvPr id="3" name="Content Placeholder 2"/>
          <p:cNvSpPr>
            <a:spLocks noGrp="1"/>
          </p:cNvSpPr>
          <p:nvPr>
            <p:ph idx="1"/>
          </p:nvPr>
        </p:nvSpPr>
        <p:spPr>
          <a:xfrm>
            <a:off x="110068" y="567267"/>
            <a:ext cx="11734800" cy="6062133"/>
          </a:xfrm>
        </p:spPr>
        <p:txBody>
          <a:bodyPr>
            <a:normAutofit fontScale="32500" lnSpcReduction="20000"/>
          </a:bodyPr>
          <a:lstStyle/>
          <a:p>
            <a:pPr marL="514350" indent="-514350">
              <a:buFont typeface="+mj-lt"/>
              <a:buAutoNum type="arabicPeriod"/>
            </a:pPr>
            <a:endParaRPr lang="en-US" sz="4300" dirty="0">
              <a:latin typeface="Calibri" panose="020F0502020204030204" pitchFamily="34" charset="0"/>
              <a:ea typeface="Calibri" panose="020F0502020204030204" pitchFamily="34" charset="0"/>
              <a:cs typeface="Calibri" panose="020F0502020204030204" pitchFamily="34" charset="0"/>
            </a:endParaRPr>
          </a:p>
          <a:p>
            <a:pPr marL="514350" indent="-514350">
              <a:buFont typeface="+mj-lt"/>
              <a:buAutoNum type="arabicPeriod"/>
            </a:pPr>
            <a:r>
              <a:rPr lang="en-US" sz="4300" dirty="0">
                <a:latin typeface="Calibri" panose="020F0502020204030204" pitchFamily="34" charset="0"/>
                <a:ea typeface="Calibri" panose="020F0502020204030204" pitchFamily="34" charset="0"/>
                <a:cs typeface="Calibri" panose="020F0502020204030204" pitchFamily="34" charset="0"/>
              </a:rPr>
              <a:t>As we are following agile methodology few of the times the requirements can change frequently. So for this again we need to quickly update test cases and test plans.</a:t>
            </a:r>
          </a:p>
          <a:p>
            <a:pPr marL="514350" indent="-514350">
              <a:buFont typeface="+mj-lt"/>
              <a:buAutoNum type="arabicPeriod"/>
            </a:pPr>
            <a:r>
              <a:rPr lang="en-US" sz="4300" dirty="0">
                <a:latin typeface="Calibri" panose="020F0502020204030204" pitchFamily="34" charset="0"/>
                <a:ea typeface="Calibri" panose="020F0502020204030204" pitchFamily="34" charset="0"/>
                <a:cs typeface="Calibri" panose="020F0502020204030204" pitchFamily="34" charset="0"/>
              </a:rPr>
              <a:t>And also most of the times we get the code deployed to QA in the ending of the sprint. So in that case Balancing thorough testing timelines is a constant challenge.</a:t>
            </a:r>
          </a:p>
          <a:p>
            <a:pPr marL="514350" indent="-514350">
              <a:buFont typeface="+mj-lt"/>
              <a:buAutoNum type="arabicPeriod"/>
            </a:pPr>
            <a:r>
              <a:rPr lang="en-US" sz="4300" dirty="0">
                <a:latin typeface="Calibri" panose="020F0502020204030204" pitchFamily="34" charset="0"/>
                <a:ea typeface="Calibri" panose="020F0502020204030204" pitchFamily="34" charset="0"/>
                <a:cs typeface="Calibri" panose="020F0502020204030204" pitchFamily="34" charset="0"/>
              </a:rPr>
              <a:t>Incomplete project requirements like not having acceptance criteria which is clear also one of the challenge As it is difficult to create effective test cases. In those cases we may need to seek clarification from developers or product owner.</a:t>
            </a:r>
          </a:p>
          <a:p>
            <a:pPr marL="514350" indent="-514350">
              <a:buFont typeface="+mj-lt"/>
              <a:buAutoNum type="arabicPeriod"/>
            </a:pPr>
            <a:r>
              <a:rPr lang="en-US" sz="4300" dirty="0">
                <a:latin typeface="Calibri" panose="020F0502020204030204" pitchFamily="34" charset="0"/>
                <a:ea typeface="Calibri" panose="020F0502020204030204" pitchFamily="34" charset="0"/>
                <a:cs typeface="Calibri" panose="020F0502020204030204" pitchFamily="34" charset="0"/>
              </a:rPr>
              <a:t>In our application we have integration with two other applications. So integration testing is also one of the challenge. As its bit difficult for us to get hold of them and get the work done.</a:t>
            </a:r>
          </a:p>
          <a:p>
            <a:pPr marL="514350" indent="-514350">
              <a:buFont typeface="+mj-lt"/>
              <a:buAutoNum type="arabicPeriod"/>
            </a:pPr>
            <a:r>
              <a:rPr lang="en-US" sz="4300" dirty="0">
                <a:latin typeface="Calibri" panose="020F0502020204030204" pitchFamily="34" charset="0"/>
                <a:ea typeface="Calibri" panose="020F0502020204030204" pitchFamily="34" charset="0"/>
                <a:cs typeface="Calibri" panose="020F0502020204030204" pitchFamily="34" charset="0"/>
              </a:rPr>
              <a:t>One of the biggest challenges was to make a shift from Manual to Automation. It was really tough for me as I was directly put into Automation without prior time for training.</a:t>
            </a:r>
          </a:p>
          <a:p>
            <a:pPr marL="514350" indent="-514350">
              <a:buFont typeface="+mj-lt"/>
              <a:buAutoNum type="arabicPeriod"/>
            </a:pPr>
            <a:r>
              <a:rPr lang="en-US" sz="4300" dirty="0">
                <a:latin typeface="Calibri" panose="020F0502020204030204" pitchFamily="34" charset="0"/>
                <a:ea typeface="Calibri" panose="020F0502020204030204" pitchFamily="34" charset="0"/>
                <a:cs typeface="Calibri" panose="020F0502020204030204" pitchFamily="34" charset="0"/>
              </a:rPr>
              <a:t>Somehow are the other I managed to cope with the phase by learning on my own from YouTube, Google and </a:t>
            </a:r>
            <a:r>
              <a:rPr lang="en-US" sz="4300" dirty="0">
                <a:solidFill>
                  <a:srgbClr val="FF0000"/>
                </a:solidFill>
                <a:latin typeface="Calibri" panose="020F0502020204030204" pitchFamily="34" charset="0"/>
                <a:ea typeface="Calibri" panose="020F0502020204030204" pitchFamily="34" charset="0"/>
                <a:cs typeface="Calibri" panose="020F0502020204030204" pitchFamily="34" charset="0"/>
              </a:rPr>
              <a:t>Udemy</a:t>
            </a:r>
            <a:r>
              <a:rPr lang="en-US" sz="4300" dirty="0">
                <a:latin typeface="Calibri" panose="020F0502020204030204" pitchFamily="34" charset="0"/>
                <a:ea typeface="Calibri" panose="020F0502020204030204" pitchFamily="34" charset="0"/>
                <a:cs typeface="Calibri" panose="020F0502020204030204" pitchFamily="34" charset="0"/>
              </a:rPr>
              <a:t>.</a:t>
            </a:r>
          </a:p>
          <a:p>
            <a:pPr marL="514350" indent="-514350">
              <a:buFont typeface="+mj-lt"/>
              <a:buAutoNum type="arabicPeriod"/>
            </a:pPr>
            <a:r>
              <a:rPr lang="en-US" sz="4300" dirty="0">
                <a:latin typeface="Calibri" panose="020F0502020204030204" pitchFamily="34" charset="0"/>
                <a:ea typeface="Calibri" panose="020F0502020204030204" pitchFamily="34" charset="0"/>
                <a:cs typeface="Calibri" panose="020F0502020204030204" pitchFamily="34" charset="0"/>
              </a:rPr>
              <a:t>And integrating </a:t>
            </a:r>
            <a:r>
              <a:rPr lang="en-US" sz="4300" dirty="0" err="1">
                <a:latin typeface="Calibri" panose="020F0502020204030204" pitchFamily="34" charset="0"/>
                <a:ea typeface="Calibri" panose="020F0502020204030204" pitchFamily="34" charset="0"/>
                <a:cs typeface="Calibri" panose="020F0502020204030204" pitchFamily="34" charset="0"/>
              </a:rPr>
              <a:t>sql</a:t>
            </a:r>
            <a:r>
              <a:rPr lang="en-US" sz="4300" dirty="0">
                <a:latin typeface="Calibri" panose="020F0502020204030204" pitchFamily="34" charset="0"/>
                <a:ea typeface="Calibri" panose="020F0502020204030204" pitchFamily="34" charset="0"/>
                <a:cs typeface="Calibri" panose="020F0502020204030204" pitchFamily="34" charset="0"/>
              </a:rPr>
              <a:t> is biggest challenge currently which we are working on that to get the </a:t>
            </a:r>
            <a:r>
              <a:rPr lang="en-US" sz="4300" dirty="0" err="1">
                <a:latin typeface="Calibri" panose="020F0502020204030204" pitchFamily="34" charset="0"/>
                <a:ea typeface="Calibri" panose="020F0502020204030204" pitchFamily="34" charset="0"/>
                <a:cs typeface="Calibri" panose="020F0502020204030204" pitchFamily="34" charset="0"/>
              </a:rPr>
              <a:t>jdbc</a:t>
            </a:r>
            <a:r>
              <a:rPr lang="en-US" sz="4300" dirty="0">
                <a:latin typeface="Calibri" panose="020F0502020204030204" pitchFamily="34" charset="0"/>
                <a:ea typeface="Calibri" panose="020F0502020204030204" pitchFamily="34" charset="0"/>
                <a:cs typeface="Calibri" panose="020F0502020204030204" pitchFamily="34" charset="0"/>
              </a:rPr>
              <a:t> connection and all </a:t>
            </a:r>
          </a:p>
          <a:p>
            <a:pPr marL="514350" indent="-514350">
              <a:buFont typeface="+mj-lt"/>
              <a:buAutoNum type="arabicPeriod"/>
            </a:pPr>
            <a:r>
              <a:rPr lang="en-US" sz="4300" dirty="0">
                <a:latin typeface="Calibri" panose="020F0502020204030204" pitchFamily="34" charset="0"/>
                <a:ea typeface="Calibri" panose="020F0502020204030204" pitchFamily="34" charset="0"/>
                <a:cs typeface="Calibri" panose="020F0502020204030204" pitchFamily="34" charset="0"/>
              </a:rPr>
              <a:t>And there are many windows in project.. That also was one of the challenge…</a:t>
            </a:r>
          </a:p>
          <a:p>
            <a:pPr marL="514350" indent="-514350">
              <a:buFont typeface="+mj-lt"/>
              <a:buAutoNum type="arabicPeriod"/>
            </a:pPr>
            <a:r>
              <a:rPr lang="en-US" sz="4300" dirty="0">
                <a:latin typeface="Calibri" panose="020F0502020204030204" pitchFamily="34" charset="0"/>
                <a:ea typeface="Calibri" panose="020F0502020204030204" pitchFamily="34" charset="0"/>
                <a:cs typeface="Calibri" panose="020F0502020204030204" pitchFamily="34" charset="0"/>
              </a:rPr>
              <a:t>We had issues with login and we used robot class for that</a:t>
            </a:r>
          </a:p>
          <a:p>
            <a:pPr marL="514350" indent="-514350">
              <a:buFont typeface="+mj-lt"/>
              <a:buAutoNum type="arabicPeriod"/>
            </a:pPr>
            <a:r>
              <a:rPr lang="en-US" sz="4300" dirty="0">
                <a:latin typeface="Calibri" panose="020F0502020204030204" pitchFamily="34" charset="0"/>
                <a:ea typeface="Calibri" panose="020F0502020204030204" pitchFamily="34" charset="0"/>
                <a:cs typeface="Calibri" panose="020F0502020204030204" pitchFamily="34" charset="0"/>
              </a:rPr>
              <a:t>There is team hear called Core Automation team from which I took help and got all the set up ready on my office laptop. That helped to save time during the installation process.</a:t>
            </a:r>
          </a:p>
          <a:p>
            <a:pPr marL="514350" indent="-514350">
              <a:buFont typeface="+mj-lt"/>
              <a:buAutoNum type="arabicPeriod"/>
            </a:pPr>
            <a:r>
              <a:rPr lang="en-US" sz="4300" dirty="0">
                <a:latin typeface="Calibri" panose="020F0502020204030204" pitchFamily="34" charset="0"/>
                <a:ea typeface="Calibri" panose="020F0502020204030204" pitchFamily="34" charset="0"/>
                <a:cs typeface="Calibri" panose="020F0502020204030204" pitchFamily="34" charset="0"/>
              </a:rPr>
              <a:t>Also like … Maintaining accurate and up-to-date documentation, like we need to have updated test plans, test cases, and defect reports, All these can be time-consuming but is requited for effective testing.</a:t>
            </a:r>
          </a:p>
          <a:p>
            <a:pPr marL="0" indent="0">
              <a:buNone/>
            </a:pPr>
            <a:r>
              <a:rPr lang="en-US" sz="2100"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77333"/>
          </a:xfrm>
        </p:spPr>
        <p:txBody>
          <a:bodyPr>
            <a:normAutofit/>
          </a:bodyPr>
          <a:lstStyle/>
          <a:p>
            <a:r>
              <a:rPr lang="en-US" b="1" cap="none" dirty="0">
                <a:solidFill>
                  <a:srgbClr val="FFFF00"/>
                </a:solidFill>
              </a:rPr>
              <a:t>Daily Tasks</a:t>
            </a:r>
            <a:endParaRPr lang="en-US" cap="none" dirty="0">
              <a:solidFill>
                <a:srgbClr val="FFFF00"/>
              </a:solidFill>
            </a:endParaRPr>
          </a:p>
        </p:txBody>
      </p:sp>
      <p:sp>
        <p:nvSpPr>
          <p:cNvPr id="3" name="Content Placeholder 2"/>
          <p:cNvSpPr>
            <a:spLocks noGrp="1"/>
          </p:cNvSpPr>
          <p:nvPr>
            <p:ph idx="1"/>
          </p:nvPr>
        </p:nvSpPr>
        <p:spPr>
          <a:xfrm>
            <a:off x="211667" y="677333"/>
            <a:ext cx="11794066" cy="5926667"/>
          </a:xfrm>
        </p:spPr>
        <p:txBody>
          <a:bodyPr>
            <a:normAutofit fontScale="92500" lnSpcReduction="10000"/>
          </a:bodyPr>
          <a:lstStyle/>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Actually we are following SCRUM methodology in our project. We get our user stories from product back log.. From that we get the Sprint </a:t>
            </a:r>
            <a:r>
              <a:rPr lang="en-US" dirty="0" err="1">
                <a:latin typeface="Calibri" panose="020F0502020204030204" pitchFamily="34" charset="0"/>
                <a:ea typeface="Calibri" panose="020F0502020204030204" pitchFamily="34" charset="0"/>
                <a:cs typeface="Calibri" panose="020F0502020204030204" pitchFamily="34" charset="0"/>
              </a:rPr>
              <a:t>BackLog</a:t>
            </a:r>
            <a:r>
              <a:rPr lang="en-US" dirty="0">
                <a:latin typeface="Calibri" panose="020F0502020204030204" pitchFamily="34" charset="0"/>
                <a:ea typeface="Calibri" panose="020F0502020204030204" pitchFamily="34" charset="0"/>
                <a:cs typeface="Calibri" panose="020F0502020204030204" pitchFamily="34" charset="0"/>
              </a:rPr>
              <a:t> and our lead will assign them to us from the Sprint Backlog…</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We start analyzing them and if we have any questions we get clarified with our team lead or dev team </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We have daily scrum as well where we tell our updates what I have done and what I will be doing today </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All the test case design will happen in the first week of the sprint </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Then In the second week we get the code deployed to QA Environment and start of the test execution</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And the end of sprint we show case our work to product owner </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And in middle if we have any defect we log and get them resolved.</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And we also Collaborate with our developers, product owner, and other team members to understand requirements, discuss defects, and provide testing updates.</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We also perform Sanity testing when ever the code is moved to the UAT environment and also when there is production deployment.</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At the end of the Iteration and before the production release we also do the Regression Testing to ensure that changes or fixes made by developers have not introduced new defects or broken existing functionality</a:t>
            </a:r>
          </a:p>
          <a:p>
            <a:pPr marL="400050" lvl="1" indent="0">
              <a:buNone/>
            </a:pPr>
            <a:endParaRPr lang="en-US" dirty="0"/>
          </a:p>
          <a:p>
            <a:pPr marL="400050" lvl="1" indent="0">
              <a:buNone/>
            </a:pPr>
            <a:endParaRPr lang="en-US" dirty="0"/>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C5C7-CE95-D77D-7876-76397B937906}"/>
              </a:ext>
            </a:extLst>
          </p:cNvPr>
          <p:cNvSpPr>
            <a:spLocks noGrp="1"/>
          </p:cNvSpPr>
          <p:nvPr>
            <p:ph type="title"/>
          </p:nvPr>
        </p:nvSpPr>
        <p:spPr/>
        <p:txBody>
          <a:bodyPr/>
          <a:lstStyle/>
          <a:p>
            <a:r>
              <a:rPr lang="en-US" dirty="0"/>
              <a:t>How to select without select class</a:t>
            </a:r>
            <a:endParaRPr lang="en-IN" dirty="0"/>
          </a:p>
        </p:txBody>
      </p:sp>
      <p:sp>
        <p:nvSpPr>
          <p:cNvPr id="8" name="Content Placeholder 5">
            <a:extLst>
              <a:ext uri="{FF2B5EF4-FFF2-40B4-BE49-F238E27FC236}">
                <a16:creationId xmlns:a16="http://schemas.microsoft.com/office/drawing/2014/main" id="{7601748F-717E-7624-ECCD-EE04CC77D9EF}"/>
              </a:ext>
            </a:extLst>
          </p:cNvPr>
          <p:cNvSpPr>
            <a:spLocks noGrp="1"/>
          </p:cNvSpPr>
          <p:nvPr>
            <p:ph sz="half" idx="2"/>
          </p:nvPr>
        </p:nvSpPr>
        <p:spPr>
          <a:xfrm>
            <a:off x="1981200" y="2174875"/>
            <a:ext cx="7848600" cy="3951288"/>
          </a:xfrm>
        </p:spPr>
        <p:txBody>
          <a:bodyPr/>
          <a:lstStyle/>
          <a:p>
            <a:r>
              <a:rPr lang="en-IN" dirty="0"/>
              <a:t>https://www.browserstack.com/guide/handling-dropdown-in-selenium-without-select-class</a:t>
            </a:r>
          </a:p>
        </p:txBody>
      </p:sp>
    </p:spTree>
    <p:extLst>
      <p:ext uri="{BB962C8B-B14F-4D97-AF65-F5344CB8AC3E}">
        <p14:creationId xmlns:p14="http://schemas.microsoft.com/office/powerpoint/2010/main" val="87555154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8067"/>
          </a:xfrm>
        </p:spPr>
        <p:txBody>
          <a:bodyPr/>
          <a:lstStyle/>
          <a:p>
            <a:pPr algn="ctr"/>
            <a:r>
              <a:rPr lang="en-US" cap="none" dirty="0">
                <a:solidFill>
                  <a:srgbClr val="FFFF00"/>
                </a:solidFill>
              </a:rPr>
              <a:t>Locators in Selenium</a:t>
            </a:r>
          </a:p>
        </p:txBody>
      </p:sp>
      <p:sp>
        <p:nvSpPr>
          <p:cNvPr id="3" name="Content Placeholder 2"/>
          <p:cNvSpPr>
            <a:spLocks noGrp="1"/>
          </p:cNvSpPr>
          <p:nvPr>
            <p:ph idx="1"/>
          </p:nvPr>
        </p:nvSpPr>
        <p:spPr>
          <a:xfrm>
            <a:off x="313267" y="618067"/>
            <a:ext cx="11650133" cy="6062133"/>
          </a:xfrm>
        </p:spPr>
        <p:txBody>
          <a:bodyPr>
            <a:normAutofit/>
          </a:bodyPr>
          <a:lstStyle/>
          <a:p>
            <a:pPr algn="l"/>
            <a:r>
              <a:rPr lang="en-US" dirty="0">
                <a:latin typeface="Calibri" panose="020F0502020204030204" pitchFamily="34" charset="0"/>
                <a:ea typeface="Calibri" panose="020F0502020204030204" pitchFamily="34" charset="0"/>
                <a:cs typeface="Calibri" panose="020F0502020204030204" pitchFamily="34" charset="0"/>
              </a:rPr>
              <a:t>In selenium we have like on high level 8 types of locators . Like.. We can find the element….</a:t>
            </a:r>
          </a:p>
          <a:p>
            <a:pPr algn="l">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By CSS ID: </a:t>
            </a:r>
          </a:p>
          <a:p>
            <a:pPr algn="l">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By CSS class name:</a:t>
            </a:r>
          </a:p>
          <a:p>
            <a:pPr algn="l">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By name attribute:</a:t>
            </a:r>
          </a:p>
          <a:p>
            <a:pPr algn="l">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By  Xpath: Again in Xpath we have two types like Absolute and Relative Xpath </a:t>
            </a:r>
          </a:p>
          <a:p>
            <a:pPr algn="l">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by </a:t>
            </a:r>
            <a:r>
              <a:rPr lang="en-US" dirty="0" err="1">
                <a:latin typeface="Calibri" panose="020F0502020204030204" pitchFamily="34" charset="0"/>
                <a:ea typeface="Calibri" panose="020F0502020204030204" pitchFamily="34" charset="0"/>
                <a:cs typeface="Calibri" panose="020F0502020204030204" pitchFamily="34" charset="0"/>
              </a:rPr>
              <a:t>tagName</a:t>
            </a:r>
            <a:r>
              <a:rPr lang="en-US" dirty="0">
                <a:latin typeface="Calibri" panose="020F0502020204030204" pitchFamily="34" charset="0"/>
                <a:ea typeface="Calibri" panose="020F0502020204030204" pitchFamily="34" charset="0"/>
                <a:cs typeface="Calibri" panose="020F0502020204030204" pitchFamily="34" charset="0"/>
              </a:rPr>
              <a:t>: </a:t>
            </a:r>
          </a:p>
          <a:p>
            <a:pPr algn="l">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By link text:</a:t>
            </a:r>
          </a:p>
          <a:p>
            <a:pPr algn="l">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By partial link text: </a:t>
            </a:r>
          </a:p>
          <a:p>
            <a:pPr algn="l">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By HTML tag name: </a:t>
            </a:r>
          </a:p>
          <a:p>
            <a:pPr algn="l">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And if we use  .</a:t>
            </a:r>
            <a:r>
              <a:rPr lang="en-US" dirty="0" err="1">
                <a:latin typeface="Calibri" panose="020F0502020204030204" pitchFamily="34" charset="0"/>
                <a:ea typeface="Calibri" panose="020F0502020204030204" pitchFamily="34" charset="0"/>
                <a:cs typeface="Calibri" panose="020F0502020204030204" pitchFamily="34" charset="0"/>
              </a:rPr>
              <a:t>find_elements</a:t>
            </a:r>
            <a:r>
              <a:rPr lang="en-US" dirty="0">
                <a:latin typeface="Calibri" panose="020F0502020204030204" pitchFamily="34" charset="0"/>
                <a:ea typeface="Calibri" panose="020F0502020204030204" pitchFamily="34" charset="0"/>
                <a:cs typeface="Calibri" panose="020F0502020204030204" pitchFamily="34" charset="0"/>
              </a:rPr>
              <a:t>() it will return single web element and if we use .</a:t>
            </a:r>
            <a:r>
              <a:rPr lang="en-US" dirty="0" err="1">
                <a:latin typeface="Calibri" panose="020F0502020204030204" pitchFamily="34" charset="0"/>
                <a:ea typeface="Calibri" panose="020F0502020204030204" pitchFamily="34" charset="0"/>
                <a:cs typeface="Calibri" panose="020F0502020204030204" pitchFamily="34" charset="0"/>
              </a:rPr>
              <a:t>find_elements</a:t>
            </a:r>
            <a:r>
              <a:rPr lang="en-US" dirty="0">
                <a:latin typeface="Calibri" panose="020F0502020204030204" pitchFamily="34" charset="0"/>
                <a:ea typeface="Calibri" panose="020F0502020204030204" pitchFamily="34" charset="0"/>
                <a:cs typeface="Calibri" panose="020F0502020204030204" pitchFamily="34" charset="0"/>
              </a:rPr>
              <a:t>() it will return a list of elements.</a:t>
            </a:r>
          </a:p>
          <a:p>
            <a:endParaRPr lang="en-US" dirty="0"/>
          </a:p>
          <a:p>
            <a:pPr lvl="0"/>
            <a:endParaRPr lang="en-US" dirty="0"/>
          </a:p>
        </p:txBody>
      </p:sp>
    </p:spTree>
    <p:extLst>
      <p:ext uri="{BB962C8B-B14F-4D97-AF65-F5344CB8AC3E}">
        <p14:creationId xmlns:p14="http://schemas.microsoft.com/office/powerpoint/2010/main" val="325676842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8067"/>
          </a:xfrm>
        </p:spPr>
        <p:txBody>
          <a:bodyPr/>
          <a:lstStyle/>
          <a:p>
            <a:pPr algn="ctr"/>
            <a:r>
              <a:rPr lang="en-US" cap="none" dirty="0" err="1">
                <a:solidFill>
                  <a:srgbClr val="FFFF00"/>
                </a:solidFill>
              </a:rPr>
              <a:t>Xpaths</a:t>
            </a:r>
            <a:endParaRPr lang="en-US" cap="none" dirty="0">
              <a:solidFill>
                <a:srgbClr val="FFFF00"/>
              </a:solidFill>
            </a:endParaRPr>
          </a:p>
        </p:txBody>
      </p:sp>
      <p:sp>
        <p:nvSpPr>
          <p:cNvPr id="3" name="Content Placeholder 2"/>
          <p:cNvSpPr>
            <a:spLocks noGrp="1"/>
          </p:cNvSpPr>
          <p:nvPr>
            <p:ph idx="1"/>
          </p:nvPr>
        </p:nvSpPr>
        <p:spPr>
          <a:xfrm>
            <a:off x="313267" y="618067"/>
            <a:ext cx="11650133" cy="6062133"/>
          </a:xfrm>
        </p:spPr>
        <p:txBody>
          <a:bodyPr>
            <a:normAutofit/>
          </a:bodyPr>
          <a:lstStyle/>
          <a:p>
            <a:pPr>
              <a:buNone/>
            </a:pPr>
            <a:r>
              <a:rPr lang="en-US" dirty="0">
                <a:latin typeface="Calibri" panose="020F0502020204030204" pitchFamily="34" charset="0"/>
                <a:ea typeface="Calibri" panose="020F0502020204030204" pitchFamily="34" charset="0"/>
                <a:cs typeface="Calibri" panose="020F0502020204030204" pitchFamily="34" charset="0"/>
              </a:rPr>
              <a:t>Basically there 2 types of Xpath. One is Absolute Xpath and the other is Relative Xpath</a:t>
            </a:r>
          </a:p>
          <a:p>
            <a:pPr>
              <a:buNone/>
            </a:pPr>
            <a:r>
              <a:rPr lang="en-US" b="1" u="sng" dirty="0">
                <a:latin typeface="Calibri" panose="020F0502020204030204" pitchFamily="34" charset="0"/>
                <a:ea typeface="Calibri" panose="020F0502020204030204" pitchFamily="34" charset="0"/>
                <a:cs typeface="Calibri" panose="020F0502020204030204" pitchFamily="34" charset="0"/>
              </a:rPr>
              <a:t>Absolute XPath:</a:t>
            </a:r>
          </a:p>
          <a:p>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It is the direct way to find the element, but the disadvantage of the absolute XPath is that if there are any changes made in the path of the element then that XPath gets failed.</a:t>
            </a:r>
          </a:p>
          <a:p>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Absolute  Xpath begins with the single forward slash(/) ,which means you can select the element from the root node.</a:t>
            </a:r>
          </a:p>
          <a:p>
            <a:pPr>
              <a:buNone/>
            </a:pPr>
            <a:r>
              <a:rPr lang="en-US" b="1" u="sng" dirty="0">
                <a:latin typeface="Calibri" panose="020F0502020204030204" pitchFamily="34" charset="0"/>
                <a:ea typeface="Calibri" panose="020F0502020204030204" pitchFamily="34" charset="0"/>
                <a:cs typeface="Calibri" panose="020F0502020204030204" pitchFamily="34" charset="0"/>
              </a:rPr>
              <a:t>Relative Xpath:</a:t>
            </a:r>
          </a:p>
          <a:p>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This starts from the middle of HTML DOM structure. It starts with double forward slash (//). And we can search elements anywhere on the webpage,</a:t>
            </a:r>
          </a:p>
          <a:p>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Relative Xpath is always preferred as it is not a complete path from the root element.</a:t>
            </a:r>
          </a:p>
          <a:p>
            <a:endParaRPr lang="en-US" dirty="0"/>
          </a:p>
          <a:p>
            <a:pPr lvl="0"/>
            <a:endParaRPr lang="en-US" dirty="0"/>
          </a:p>
        </p:txBody>
      </p:sp>
    </p:spTree>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344400" cy="668866"/>
          </a:xfrm>
        </p:spPr>
        <p:txBody>
          <a:bodyPr>
            <a:normAutofit/>
          </a:bodyPr>
          <a:lstStyle/>
          <a:p>
            <a:pPr algn="ctr"/>
            <a:r>
              <a:rPr lang="en-US" cap="none" dirty="0">
                <a:solidFill>
                  <a:srgbClr val="FFFF00"/>
                </a:solidFill>
              </a:rPr>
              <a:t>Frames</a:t>
            </a:r>
            <a:r>
              <a:rPr lang="en-US" b="1" u="sng" dirty="0"/>
              <a:t>  </a:t>
            </a:r>
            <a:endParaRPr lang="en-US" dirty="0"/>
          </a:p>
        </p:txBody>
      </p:sp>
      <p:sp>
        <p:nvSpPr>
          <p:cNvPr id="3" name="Content Placeholder 2"/>
          <p:cNvSpPr>
            <a:spLocks noGrp="1"/>
          </p:cNvSpPr>
          <p:nvPr>
            <p:ph idx="1"/>
          </p:nvPr>
        </p:nvSpPr>
        <p:spPr>
          <a:xfrm>
            <a:off x="194733" y="795868"/>
            <a:ext cx="11751733" cy="5833532"/>
          </a:xfrm>
        </p:spPr>
        <p:txBody>
          <a:bodyPr>
            <a:normAutofit fontScale="92500" lnSpcReduction="20000"/>
          </a:bodyPr>
          <a:lstStyle/>
          <a:p>
            <a:r>
              <a:rPr lang="en-US" b="0" i="0" dirty="0">
                <a:solidFill>
                  <a:srgbClr val="D1D5DB"/>
                </a:solidFill>
                <a:effectLst/>
                <a:latin typeface="Calibri" panose="020F0502020204030204" pitchFamily="34" charset="0"/>
                <a:ea typeface="Calibri" panose="020F0502020204030204" pitchFamily="34" charset="0"/>
                <a:cs typeface="Calibri" panose="020F0502020204030204" pitchFamily="34" charset="0"/>
              </a:rPr>
              <a:t>Frames are used to divide a web page into multiple sections or windows, each of which can contain its own HTML document. Frames are used for different purposes, like displaying content from external sources. </a:t>
            </a:r>
          </a:p>
          <a:p>
            <a:r>
              <a:rPr lang="en-US" b="0" i="0" dirty="0">
                <a:solidFill>
                  <a:srgbClr val="D1D5DB"/>
                </a:solidFill>
                <a:effectLst/>
                <a:latin typeface="Calibri" panose="020F0502020204030204" pitchFamily="34" charset="0"/>
                <a:ea typeface="Calibri" panose="020F0502020204030204" pitchFamily="34" charset="0"/>
                <a:cs typeface="Calibri" panose="020F0502020204030204" pitchFamily="34" charset="0"/>
              </a:rPr>
              <a:t>And basically in order to interact with elements present in a frame using Selenium, we need to switch the WebDriver to that particular frame. And in selenium we can do that by using like.. </a:t>
            </a:r>
          </a:p>
          <a:p>
            <a:r>
              <a:rPr lang="en-US"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driver.switchTo.Frame</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t>
            </a:r>
          </a:p>
          <a:p>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We can switch to frame by Using three differen</a:t>
            </a:r>
            <a:r>
              <a:rPr lang="en-US" dirty="0">
                <a:latin typeface="Calibri" panose="020F0502020204030204" pitchFamily="34" charset="0"/>
                <a:ea typeface="Calibri" panose="020F0502020204030204" pitchFamily="34" charset="0"/>
                <a:cs typeface="Calibri" panose="020F0502020204030204" pitchFamily="34" charset="0"/>
              </a:rPr>
              <a:t>t ways. We can switch to the frame by using</a:t>
            </a:r>
            <a:endPar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endParaRPr>
          </a:p>
          <a:p>
            <a:pPr lvl="1"/>
            <a:r>
              <a:rPr lang="en-US" sz="2000" b="1" i="0"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By Index</a:t>
            </a:r>
            <a:r>
              <a:rPr lang="en-US" sz="2000" b="0" i="0" dirty="0">
                <a:solidFill>
                  <a:srgbClr val="D1D5DB"/>
                </a:solidFill>
                <a:effectLst/>
                <a:latin typeface="Calibri" panose="020F0502020204030204" pitchFamily="34" charset="0"/>
                <a:ea typeface="Calibri" panose="020F0502020204030204" pitchFamily="34" charset="0"/>
                <a:cs typeface="Calibri" panose="020F0502020204030204" pitchFamily="34" charset="0"/>
              </a:rPr>
              <a:t>: If frames are indexed, Then we can switch to a frame using its index (0-based). </a:t>
            </a:r>
          </a:p>
          <a:p>
            <a:pPr lvl="2"/>
            <a:r>
              <a:rPr lang="en-IN" sz="1800" b="0" i="0" dirty="0" err="1">
                <a:solidFill>
                  <a:srgbClr val="FFFFFF"/>
                </a:solidFill>
                <a:effectLst/>
                <a:latin typeface="Calibri" panose="020F0502020204030204" pitchFamily="34" charset="0"/>
                <a:ea typeface="Calibri" panose="020F0502020204030204" pitchFamily="34" charset="0"/>
                <a:cs typeface="Calibri" panose="020F0502020204030204" pitchFamily="34" charset="0"/>
              </a:rPr>
              <a:t>driver.switchTo</a:t>
            </a:r>
            <a:r>
              <a:rPr lang="en-IN" sz="18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().frame(</a:t>
            </a:r>
            <a:r>
              <a:rPr lang="en-IN" sz="1800" b="0" i="0" dirty="0" err="1">
                <a:solidFill>
                  <a:srgbClr val="FFFFFF"/>
                </a:solidFill>
                <a:effectLst/>
                <a:latin typeface="Calibri" panose="020F0502020204030204" pitchFamily="34" charset="0"/>
                <a:ea typeface="Calibri" panose="020F0502020204030204" pitchFamily="34" charset="0"/>
                <a:cs typeface="Calibri" panose="020F0502020204030204" pitchFamily="34" charset="0"/>
              </a:rPr>
              <a:t>IndexNumber</a:t>
            </a:r>
            <a:r>
              <a:rPr lang="en-IN" sz="18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a:t>
            </a:r>
            <a:endParaRPr lang="en-US" sz="18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endParaRPr>
          </a:p>
          <a:p>
            <a:pPr lvl="1"/>
            <a:r>
              <a:rPr lang="en-US" sz="2100" b="1"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By Name or ID</a:t>
            </a:r>
            <a:r>
              <a:rPr lang="en-US" sz="2000" b="0" i="0" dirty="0">
                <a:solidFill>
                  <a:srgbClr val="D1D5DB"/>
                </a:solidFill>
                <a:effectLst/>
                <a:latin typeface="Calibri" panose="020F0502020204030204" pitchFamily="34" charset="0"/>
                <a:ea typeface="Calibri" panose="020F0502020204030204" pitchFamily="34" charset="0"/>
                <a:cs typeface="Calibri" panose="020F0502020204030204" pitchFamily="34" charset="0"/>
              </a:rPr>
              <a:t>: If a frame has a name or ID attribute, you can switch to it using the name or ID. </a:t>
            </a:r>
          </a:p>
          <a:p>
            <a:pPr lvl="2"/>
            <a:r>
              <a:rPr lang="en-US" sz="20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To </a:t>
            </a:r>
            <a:r>
              <a:rPr lang="en-US" sz="2000" b="0" i="0" dirty="0" err="1">
                <a:solidFill>
                  <a:srgbClr val="FFFFFF"/>
                </a:solidFill>
                <a:effectLst/>
                <a:latin typeface="Calibri" panose="020F0502020204030204" pitchFamily="34" charset="0"/>
                <a:ea typeface="Calibri" panose="020F0502020204030204" pitchFamily="34" charset="0"/>
                <a:cs typeface="Calibri" panose="020F0502020204030204" pitchFamily="34" charset="0"/>
              </a:rPr>
              <a:t>swith</a:t>
            </a:r>
            <a:r>
              <a:rPr lang="en-US" sz="20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by Name we can use  -&gt; </a:t>
            </a:r>
            <a:r>
              <a:rPr lang="en-US" sz="2000" b="0" i="0" dirty="0" err="1">
                <a:solidFill>
                  <a:srgbClr val="FFFFFF"/>
                </a:solidFill>
                <a:effectLst/>
                <a:latin typeface="Calibri" panose="020F0502020204030204" pitchFamily="34" charset="0"/>
                <a:ea typeface="Calibri" panose="020F0502020204030204" pitchFamily="34" charset="0"/>
                <a:cs typeface="Calibri" panose="020F0502020204030204" pitchFamily="34" charset="0"/>
              </a:rPr>
              <a:t>driver.switchTo</a:t>
            </a:r>
            <a:r>
              <a:rPr lang="en-US" sz="20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().frame(</a:t>
            </a:r>
            <a:r>
              <a:rPr lang="en-US" sz="2000" b="0" i="0" dirty="0">
                <a:solidFill>
                  <a:srgbClr val="00A67D"/>
                </a:solidFill>
                <a:effectLst/>
                <a:latin typeface="Calibri" panose="020F0502020204030204" pitchFamily="34" charset="0"/>
                <a:ea typeface="Calibri" panose="020F0502020204030204" pitchFamily="34" charset="0"/>
                <a:cs typeface="Calibri" panose="020F0502020204030204" pitchFamily="34" charset="0"/>
              </a:rPr>
              <a:t>"</a:t>
            </a:r>
            <a:r>
              <a:rPr lang="en-US" sz="2000" b="0" i="0" dirty="0" err="1">
                <a:solidFill>
                  <a:srgbClr val="00A67D"/>
                </a:solidFill>
                <a:effectLst/>
                <a:latin typeface="Calibri" panose="020F0502020204030204" pitchFamily="34" charset="0"/>
                <a:ea typeface="Calibri" panose="020F0502020204030204" pitchFamily="34" charset="0"/>
                <a:cs typeface="Calibri" panose="020F0502020204030204" pitchFamily="34" charset="0"/>
              </a:rPr>
              <a:t>frameName</a:t>
            </a:r>
            <a:r>
              <a:rPr lang="en-US" sz="2000" b="0" i="0" dirty="0">
                <a:solidFill>
                  <a:srgbClr val="00A67D"/>
                </a:solidFill>
                <a:effectLst/>
                <a:latin typeface="Calibri" panose="020F0502020204030204" pitchFamily="34" charset="0"/>
                <a:ea typeface="Calibri" panose="020F0502020204030204" pitchFamily="34" charset="0"/>
                <a:cs typeface="Calibri" panose="020F0502020204030204" pitchFamily="34" charset="0"/>
              </a:rPr>
              <a:t>"</a:t>
            </a:r>
            <a:r>
              <a:rPr lang="en-US" sz="20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a:t>
            </a:r>
          </a:p>
          <a:p>
            <a:pPr lvl="2"/>
            <a:r>
              <a:rPr lang="en-US" sz="20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To </a:t>
            </a:r>
            <a:r>
              <a:rPr lang="en-US" sz="2000" b="0" i="0" dirty="0" err="1">
                <a:solidFill>
                  <a:srgbClr val="FFFFFF"/>
                </a:solidFill>
                <a:effectLst/>
                <a:latin typeface="Calibri" panose="020F0502020204030204" pitchFamily="34" charset="0"/>
                <a:ea typeface="Calibri" panose="020F0502020204030204" pitchFamily="34" charset="0"/>
                <a:cs typeface="Calibri" panose="020F0502020204030204" pitchFamily="34" charset="0"/>
              </a:rPr>
              <a:t>swith</a:t>
            </a:r>
            <a:r>
              <a:rPr lang="en-US" sz="20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 by ID we can use	        -&gt; </a:t>
            </a:r>
            <a:r>
              <a:rPr lang="en-US" sz="2000" b="0" i="0" dirty="0" err="1">
                <a:solidFill>
                  <a:srgbClr val="FFFFFF"/>
                </a:solidFill>
                <a:effectLst/>
                <a:latin typeface="Calibri" panose="020F0502020204030204" pitchFamily="34" charset="0"/>
                <a:ea typeface="Calibri" panose="020F0502020204030204" pitchFamily="34" charset="0"/>
                <a:cs typeface="Calibri" panose="020F0502020204030204" pitchFamily="34" charset="0"/>
              </a:rPr>
              <a:t>driver.switchTo</a:t>
            </a:r>
            <a:r>
              <a:rPr lang="en-US" sz="20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().frame(</a:t>
            </a:r>
            <a:r>
              <a:rPr lang="en-US" sz="2000" b="0" i="0" dirty="0">
                <a:solidFill>
                  <a:srgbClr val="00A67D"/>
                </a:solidFill>
                <a:effectLst/>
                <a:latin typeface="Calibri" panose="020F0502020204030204" pitchFamily="34" charset="0"/>
                <a:ea typeface="Calibri" panose="020F0502020204030204" pitchFamily="34" charset="0"/>
                <a:cs typeface="Calibri" panose="020F0502020204030204" pitchFamily="34" charset="0"/>
              </a:rPr>
              <a:t>"</a:t>
            </a:r>
            <a:r>
              <a:rPr lang="en-US" sz="2000" b="0" i="0" dirty="0" err="1">
                <a:solidFill>
                  <a:srgbClr val="00A67D"/>
                </a:solidFill>
                <a:effectLst/>
                <a:latin typeface="Calibri" panose="020F0502020204030204" pitchFamily="34" charset="0"/>
                <a:ea typeface="Calibri" panose="020F0502020204030204" pitchFamily="34" charset="0"/>
                <a:cs typeface="Calibri" panose="020F0502020204030204" pitchFamily="34" charset="0"/>
              </a:rPr>
              <a:t>frameId</a:t>
            </a:r>
            <a:r>
              <a:rPr lang="en-US" sz="2000" b="0" i="0" dirty="0">
                <a:solidFill>
                  <a:srgbClr val="00A67D"/>
                </a:solidFill>
                <a:effectLst/>
                <a:latin typeface="Calibri" panose="020F0502020204030204" pitchFamily="34" charset="0"/>
                <a:ea typeface="Calibri" panose="020F0502020204030204" pitchFamily="34" charset="0"/>
                <a:cs typeface="Calibri" panose="020F0502020204030204" pitchFamily="34" charset="0"/>
              </a:rPr>
              <a:t>"</a:t>
            </a:r>
            <a:r>
              <a:rPr lang="en-US" sz="2000" b="0" i="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a:t>
            </a:r>
            <a:endParaRPr lang="en-US" sz="1800" b="0" i="0" dirty="0">
              <a:solidFill>
                <a:srgbClr val="D1D5DB"/>
              </a:solidFill>
              <a:effectLst/>
              <a:latin typeface="Calibri" panose="020F0502020204030204" pitchFamily="34" charset="0"/>
              <a:ea typeface="Calibri" panose="020F0502020204030204" pitchFamily="34" charset="0"/>
              <a:cs typeface="Calibri" panose="020F0502020204030204" pitchFamily="34" charset="0"/>
            </a:endParaRPr>
          </a:p>
          <a:p>
            <a:pPr lvl="1"/>
            <a:r>
              <a:rPr lang="en-US" sz="2100" b="1" dirty="0">
                <a:solidFill>
                  <a:srgbClr val="FFFF00"/>
                </a:solidFill>
                <a:effectLst/>
                <a:latin typeface="Calibri" panose="020F0502020204030204" pitchFamily="34" charset="0"/>
                <a:ea typeface="Calibri" panose="020F0502020204030204" pitchFamily="34" charset="0"/>
                <a:cs typeface="Calibri" panose="020F0502020204030204" pitchFamily="34" charset="0"/>
              </a:rPr>
              <a:t>By </a:t>
            </a:r>
            <a:r>
              <a:rPr lang="en-US" sz="2100" b="1" dirty="0" err="1">
                <a:solidFill>
                  <a:srgbClr val="FFFF00"/>
                </a:solidFill>
                <a:effectLst/>
                <a:latin typeface="Calibri" panose="020F0502020204030204" pitchFamily="34" charset="0"/>
                <a:ea typeface="Calibri" panose="020F0502020204030204" pitchFamily="34" charset="0"/>
                <a:cs typeface="Calibri" panose="020F0502020204030204" pitchFamily="34" charset="0"/>
              </a:rPr>
              <a:t>WebElement</a:t>
            </a:r>
            <a:r>
              <a:rPr lang="en-US" sz="20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In this case First, We need to the locate the frame element and then switch to it.</a:t>
            </a:r>
          </a:p>
          <a:p>
            <a:pPr lvl="2"/>
            <a:r>
              <a:rPr lang="en-US" sz="1800"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WebElement</a:t>
            </a:r>
            <a:r>
              <a:rPr lang="en-US" sz="18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a:t>
            </a:r>
            <a:r>
              <a:rPr lang="en-US" sz="1800"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frameElement</a:t>
            </a:r>
            <a:r>
              <a:rPr lang="en-US" sz="18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 </a:t>
            </a:r>
            <a:r>
              <a:rPr lang="en-US" sz="1800"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driver.findElement</a:t>
            </a:r>
            <a:r>
              <a:rPr lang="en-US" sz="18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(By.id("</a:t>
            </a:r>
            <a:r>
              <a:rPr lang="en-US" sz="1800"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frameId</a:t>
            </a:r>
            <a:r>
              <a:rPr lang="en-US" sz="18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t>
            </a:r>
          </a:p>
          <a:p>
            <a:pPr lvl="2"/>
            <a:r>
              <a:rPr lang="en-US" sz="1800"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driver.switchTo</a:t>
            </a:r>
            <a:r>
              <a:rPr lang="en-US" sz="18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().frame(</a:t>
            </a:r>
            <a:r>
              <a:rPr lang="en-US" sz="1800"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frameElement</a:t>
            </a:r>
            <a:r>
              <a:rPr lang="en-US" sz="18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t>
            </a:r>
          </a:p>
          <a:p>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If we want to come back to the original content where we were we can make use of </a:t>
            </a:r>
            <a:r>
              <a:rPr lang="en-US"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driver.switchto.DefaultContent</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t>
            </a:r>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289454" y="0"/>
            <a:ext cx="2412207" cy="516467"/>
          </a:xfrm>
        </p:spPr>
        <p:txBody>
          <a:bodyPr/>
          <a:lstStyle/>
          <a:p>
            <a:r>
              <a:rPr lang="en-US" sz="2800" dirty="0"/>
              <a:t>General</a:t>
            </a:r>
            <a:endParaRPr lang="en-US" dirty="0"/>
          </a:p>
        </p:txBody>
      </p:sp>
      <p:sp>
        <p:nvSpPr>
          <p:cNvPr id="3" name="Content Placeholder 2"/>
          <p:cNvSpPr>
            <a:spLocks noGrp="1"/>
          </p:cNvSpPr>
          <p:nvPr>
            <p:ph sz="half" idx="2"/>
          </p:nvPr>
        </p:nvSpPr>
        <p:spPr>
          <a:xfrm>
            <a:off x="364068" y="685801"/>
            <a:ext cx="2954865" cy="5723466"/>
          </a:xfrm>
        </p:spPr>
        <p:txBody>
          <a:bodyPr>
            <a:normAutofit/>
          </a:bodyPr>
          <a:lstStyle/>
          <a:p>
            <a:pPr lvl="0"/>
            <a:r>
              <a:rPr lang="en-US"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3" action="ppaction://hlinksldjump">
                  <a:extLst>
                    <a:ext uri="{A12FA001-AC4F-418D-AE19-62706E023703}">
                      <ahyp:hlinkClr xmlns:ahyp="http://schemas.microsoft.com/office/drawing/2018/hyperlinkcolor" val="tx"/>
                    </a:ext>
                  </a:extLst>
                </a:hlinkClick>
              </a:rPr>
              <a:t>PROJECT – IAM</a:t>
            </a:r>
            <a:endParaRPr lang="en-US"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lvl="0"/>
            <a:r>
              <a:rPr lang="en-US"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4" action="ppaction://hlinksldjump">
                  <a:extLst>
                    <a:ext uri="{A12FA001-AC4F-418D-AE19-62706E023703}">
                      <ahyp:hlinkClr xmlns:ahyp="http://schemas.microsoft.com/office/drawing/2018/hyperlinkcolor" val="tx"/>
                    </a:ext>
                  </a:extLst>
                </a:hlinkClick>
              </a:rPr>
              <a:t>Project – PLM</a:t>
            </a:r>
            <a:endParaRPr lang="en-US"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lvl="0"/>
            <a:r>
              <a:rPr lang="en-US"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5" action="ppaction://hlinksldjump">
                  <a:extLst>
                    <a:ext uri="{A12FA001-AC4F-418D-AE19-62706E023703}">
                      <ahyp:hlinkClr xmlns:ahyp="http://schemas.microsoft.com/office/drawing/2018/hyperlinkcolor" val="tx"/>
                    </a:ext>
                  </a:extLst>
                </a:hlinkClick>
              </a:rPr>
              <a:t>Project- SPS</a:t>
            </a:r>
            <a:endParaRPr lang="en-US"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lvl="0"/>
            <a:r>
              <a:rPr lang="en-US" dirty="0">
                <a:solidFill>
                  <a:srgbClr val="0A14E6"/>
                </a:solidFill>
                <a:latin typeface="Calibri" panose="020F0502020204030204" pitchFamily="34" charset="0"/>
                <a:ea typeface="Calibri" panose="020F0502020204030204" pitchFamily="34" charset="0"/>
                <a:cs typeface="Calibri" panose="020F0502020204030204" pitchFamily="34" charset="0"/>
              </a:rPr>
              <a:t>Project – Retrieval Operational Workflow </a:t>
            </a:r>
          </a:p>
          <a:p>
            <a:pPr lvl="0"/>
            <a:r>
              <a:rPr lang="en-US"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6" action="ppaction://hlinksldjump">
                  <a:extLst>
                    <a:ext uri="{A12FA001-AC4F-418D-AE19-62706E023703}">
                      <ahyp:hlinkClr xmlns:ahyp="http://schemas.microsoft.com/office/drawing/2018/hyperlinkcolor" val="tx"/>
                    </a:ext>
                  </a:extLst>
                </a:hlinkClick>
              </a:rPr>
              <a:t>FRAMEWORK</a:t>
            </a:r>
            <a:endParaRPr lang="en-US"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lvl="0"/>
            <a:r>
              <a:rPr lang="en-US"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7" action="ppaction://hlinksldjump">
                  <a:extLst>
                    <a:ext uri="{A12FA001-AC4F-418D-AE19-62706E023703}">
                      <ahyp:hlinkClr xmlns:ahyp="http://schemas.microsoft.com/office/drawing/2018/hyperlinkcolor" val="tx"/>
                    </a:ext>
                  </a:extLst>
                </a:hlinkClick>
              </a:rPr>
              <a:t>Roles &amp; Responsibilities</a:t>
            </a:r>
            <a:endParaRPr lang="en-US"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lvl="0"/>
            <a:r>
              <a:rPr lang="en-US"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8" action="ppaction://hlinksldjump">
                  <a:extLst>
                    <a:ext uri="{A12FA001-AC4F-418D-AE19-62706E023703}">
                      <ahyp:hlinkClr xmlns:ahyp="http://schemas.microsoft.com/office/drawing/2018/hyperlinkcolor" val="tx"/>
                    </a:ext>
                  </a:extLst>
                </a:hlinkClick>
              </a:rPr>
              <a:t>AGILE  SCRUM</a:t>
            </a:r>
            <a:endParaRPr lang="en-US"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lvl="0"/>
            <a:r>
              <a:rPr lang="en-US"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9" action="ppaction://hlinksldjump">
                  <a:extLst>
                    <a:ext uri="{A12FA001-AC4F-418D-AE19-62706E023703}">
                      <ahyp:hlinkClr xmlns:ahyp="http://schemas.microsoft.com/office/drawing/2018/hyperlinkcolor" val="tx"/>
                    </a:ext>
                  </a:extLst>
                </a:hlinkClick>
              </a:rPr>
              <a:t>Tools and Technologies </a:t>
            </a:r>
            <a:endParaRPr lang="en-US"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lvl="0"/>
            <a:r>
              <a:rPr lang="en-US"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0" action="ppaction://hlinksldjump">
                  <a:extLst>
                    <a:ext uri="{A12FA001-AC4F-418D-AE19-62706E023703}">
                      <ahyp:hlinkClr xmlns:ahyp="http://schemas.microsoft.com/office/drawing/2018/hyperlinkcolor" val="tx"/>
                    </a:ext>
                  </a:extLst>
                </a:hlinkClick>
              </a:rPr>
              <a:t>Challenges Faced</a:t>
            </a:r>
            <a:endParaRPr lang="en-US"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lvl="0"/>
            <a:r>
              <a:rPr lang="en-US"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1" action="ppaction://hlinksldjump">
                  <a:extLst>
                    <a:ext uri="{A12FA001-AC4F-418D-AE19-62706E023703}">
                      <ahyp:hlinkClr xmlns:ahyp="http://schemas.microsoft.com/office/drawing/2018/hyperlinkcolor" val="tx"/>
                    </a:ext>
                  </a:extLst>
                </a:hlinkClick>
              </a:rPr>
              <a:t>Any Questions at last</a:t>
            </a:r>
            <a:endParaRPr lang="en-US"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lvl="0"/>
            <a:r>
              <a:rPr lang="en-US"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2" action="ppaction://hlinksldjump">
                  <a:extLst>
                    <a:ext uri="{A12FA001-AC4F-418D-AE19-62706E023703}">
                      <ahyp:hlinkClr xmlns:ahyp="http://schemas.microsoft.com/office/drawing/2018/hyperlinkcolor" val="tx"/>
                    </a:ext>
                  </a:extLst>
                </a:hlinkClick>
              </a:rPr>
              <a:t>Why you want to join  </a:t>
            </a:r>
            <a:endParaRPr lang="en-US"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lvl="0"/>
            <a:r>
              <a:rPr lang="en-US"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3" action="ppaction://hlinksldjump">
                  <a:extLst>
                    <a:ext uri="{A12FA001-AC4F-418D-AE19-62706E023703}">
                      <ahyp:hlinkClr xmlns:ahyp="http://schemas.microsoft.com/office/drawing/2018/hyperlinkcolor" val="tx"/>
                    </a:ext>
                  </a:extLst>
                </a:hlinkClick>
              </a:rPr>
              <a:t>Daily Task</a:t>
            </a:r>
            <a:endParaRPr lang="en-US"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lvl="0"/>
            <a:endParaRPr lang="en-US" sz="2000" dirty="0"/>
          </a:p>
          <a:p>
            <a:pPr lvl="0"/>
            <a:endParaRPr lang="en-US" sz="2000" dirty="0"/>
          </a:p>
          <a:p>
            <a:pPr lvl="0"/>
            <a:endParaRPr lang="en-US" sz="2000" dirty="0"/>
          </a:p>
          <a:p>
            <a:pPr lvl="0"/>
            <a:endParaRPr lang="en-US" sz="2000" dirty="0"/>
          </a:p>
        </p:txBody>
      </p:sp>
      <p:sp>
        <p:nvSpPr>
          <p:cNvPr id="14" name="Text Placeholder 5">
            <a:extLst>
              <a:ext uri="{FF2B5EF4-FFF2-40B4-BE49-F238E27FC236}">
                <a16:creationId xmlns:a16="http://schemas.microsoft.com/office/drawing/2014/main" id="{AD3E558B-FF8F-BA64-5BFF-E265371E82D3}"/>
              </a:ext>
            </a:extLst>
          </p:cNvPr>
          <p:cNvSpPr txBox="1">
            <a:spLocks/>
          </p:cNvSpPr>
          <p:nvPr/>
        </p:nvSpPr>
        <p:spPr>
          <a:xfrm>
            <a:off x="4206652" y="-1"/>
            <a:ext cx="1957387" cy="516467"/>
          </a:xfrm>
          <a:prstGeom prst="rect">
            <a:avLst/>
          </a:prstGeom>
        </p:spPr>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r>
              <a:rPr lang="en-US" dirty="0"/>
              <a:t>PEGA</a:t>
            </a:r>
          </a:p>
        </p:txBody>
      </p:sp>
      <p:sp>
        <p:nvSpPr>
          <p:cNvPr id="15" name="Text Placeholder 5">
            <a:extLst>
              <a:ext uri="{FF2B5EF4-FFF2-40B4-BE49-F238E27FC236}">
                <a16:creationId xmlns:a16="http://schemas.microsoft.com/office/drawing/2014/main" id="{405B4662-1051-D2C8-AAA1-E8363199F431}"/>
              </a:ext>
            </a:extLst>
          </p:cNvPr>
          <p:cNvSpPr txBox="1">
            <a:spLocks/>
          </p:cNvSpPr>
          <p:nvPr/>
        </p:nvSpPr>
        <p:spPr>
          <a:xfrm>
            <a:off x="3690503" y="230736"/>
            <a:ext cx="3368323" cy="6725541"/>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pPr marL="342900" lvl="0" indent="-342900">
              <a:buFont typeface="Wingdings 3" charset="2"/>
              <a:buChar char=""/>
            </a:pPr>
            <a:endParaRPr lang="en-US" sz="9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4" action="ppaction://hlinksldjump">
                <a:extLst>
                  <a:ext uri="{A12FA001-AC4F-418D-AE19-62706E023703}">
                    <ahyp:hlinkClr xmlns:ahyp="http://schemas.microsoft.com/office/drawing/2018/hyperlinkcolor" val="tx"/>
                  </a:ext>
                </a:extLst>
              </a:hlinkClick>
            </a:endParaRPr>
          </a:p>
          <a:p>
            <a:pPr marL="34290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4" action="ppaction://hlinksldjump">
                  <a:extLst>
                    <a:ext uri="{A12FA001-AC4F-418D-AE19-62706E023703}">
                      <ahyp:hlinkClr xmlns:ahyp="http://schemas.microsoft.com/office/drawing/2018/hyperlinkcolor" val="tx"/>
                    </a:ext>
                  </a:extLst>
                </a:hlinkClick>
              </a:rPr>
              <a:t>PEGA</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5" action="ppaction://hlinksldjump">
                  <a:extLst>
                    <a:ext uri="{A12FA001-AC4F-418D-AE19-62706E023703}">
                      <ahyp:hlinkClr xmlns:ahyp="http://schemas.microsoft.com/office/drawing/2018/hyperlinkcolor" val="tx"/>
                    </a:ext>
                  </a:extLst>
                </a:hlinkClick>
              </a:rPr>
              <a:t>Worklist vs Work basket</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6" action="ppaction://hlinksldjump">
                  <a:extLst>
                    <a:ext uri="{A12FA001-AC4F-418D-AE19-62706E023703}">
                      <ahyp:hlinkClr xmlns:ahyp="http://schemas.microsoft.com/office/drawing/2018/hyperlinkcolor" val="tx"/>
                    </a:ext>
                  </a:extLst>
                </a:hlinkClick>
              </a:rPr>
              <a:t>Clipboard Tool</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7" action="ppaction://hlinksldjump">
                  <a:extLst>
                    <a:ext uri="{A12FA001-AC4F-418D-AE19-62706E023703}">
                      <ahyp:hlinkClr xmlns:ahyp="http://schemas.microsoft.com/office/drawing/2018/hyperlinkcolor" val="tx"/>
                    </a:ext>
                  </a:extLst>
                </a:hlinkClick>
              </a:rPr>
              <a:t>Tracer Tool </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8" action="ppaction://hlinksldjump">
                  <a:extLst>
                    <a:ext uri="{A12FA001-AC4F-418D-AE19-62706E023703}">
                      <ahyp:hlinkClr xmlns:ahyp="http://schemas.microsoft.com/office/drawing/2018/hyperlinkcolor" val="tx"/>
                    </a:ext>
                  </a:extLst>
                </a:hlinkClick>
              </a:rPr>
              <a:t>PEGA Access Groups</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9" action="ppaction://hlinksldjump">
                  <a:extLst>
                    <a:ext uri="{A12FA001-AC4F-418D-AE19-62706E023703}">
                      <ahyp:hlinkClr xmlns:ahyp="http://schemas.microsoft.com/office/drawing/2018/hyperlinkcolor" val="tx"/>
                    </a:ext>
                  </a:extLst>
                </a:hlinkClick>
              </a:rPr>
              <a:t>PEGA Urgency</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0" action="ppaction://hlinksldjump">
                  <a:extLst>
                    <a:ext uri="{A12FA001-AC4F-418D-AE19-62706E023703}">
                      <ahyp:hlinkClr xmlns:ahyp="http://schemas.microsoft.com/office/drawing/2018/hyperlinkcolor" val="tx"/>
                    </a:ext>
                  </a:extLst>
                </a:hlinkClick>
              </a:rPr>
              <a:t>PEGA SLA</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1" action="ppaction://hlinksldjump">
                  <a:extLst>
                    <a:ext uri="{A12FA001-AC4F-418D-AE19-62706E023703}">
                      <ahyp:hlinkClr xmlns:ahyp="http://schemas.microsoft.com/office/drawing/2018/hyperlinkcolor" val="tx"/>
                    </a:ext>
                  </a:extLst>
                </a:hlinkClick>
              </a:rPr>
              <a:t>PEGA Report Definition</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2" action="ppaction://hlinksldjump">
                  <a:extLst>
                    <a:ext uri="{A12FA001-AC4F-418D-AE19-62706E023703}">
                      <ahyp:hlinkClr xmlns:ahyp="http://schemas.microsoft.com/office/drawing/2018/hyperlinkcolor" val="tx"/>
                    </a:ext>
                  </a:extLst>
                </a:hlinkClick>
              </a:rPr>
              <a:t>PEGA </a:t>
            </a:r>
            <a:r>
              <a:rPr lang="en-US" sz="1200" dirty="0" err="1">
                <a:solidFill>
                  <a:srgbClr val="0A14E6"/>
                </a:solidFill>
                <a:latin typeface="Calibri" panose="020F0502020204030204" pitchFamily="34" charset="0"/>
                <a:ea typeface="Calibri" panose="020F0502020204030204" pitchFamily="34" charset="0"/>
                <a:cs typeface="Calibri" panose="020F0502020204030204" pitchFamily="34" charset="0"/>
                <a:hlinkClick r:id="rId22" action="ppaction://hlinksldjump">
                  <a:extLst>
                    <a:ext uri="{A12FA001-AC4F-418D-AE19-62706E023703}">
                      <ahyp:hlinkClr xmlns:ahyp="http://schemas.microsoft.com/office/drawing/2018/hyperlinkcolor" val="tx"/>
                    </a:ext>
                  </a:extLst>
                </a:hlinkClick>
              </a:rPr>
              <a:t>pyWorkPage</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3" action="ppaction://hlinksldjump">
                  <a:extLst>
                    <a:ext uri="{A12FA001-AC4F-418D-AE19-62706E023703}">
                      <ahyp:hlinkClr xmlns:ahyp="http://schemas.microsoft.com/office/drawing/2018/hyperlinkcolor" val="tx"/>
                    </a:ext>
                  </a:extLst>
                </a:hlinkClick>
              </a:rPr>
              <a:t>PEGA Vs Manual Testing-Part 01</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4" action="ppaction://hlinksldjump">
                  <a:extLst>
                    <a:ext uri="{A12FA001-AC4F-418D-AE19-62706E023703}">
                      <ahyp:hlinkClr xmlns:ahyp="http://schemas.microsoft.com/office/drawing/2018/hyperlinkcolor" val="tx"/>
                    </a:ext>
                  </a:extLst>
                </a:hlinkClick>
              </a:rPr>
              <a:t>PEGA Vs Manual Testing-Part 02</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5" action="ppaction://hlinksldjump">
                  <a:extLst>
                    <a:ext uri="{A12FA001-AC4F-418D-AE19-62706E023703}">
                      <ahyp:hlinkClr xmlns:ahyp="http://schemas.microsoft.com/office/drawing/2018/hyperlinkcolor" val="tx"/>
                    </a:ext>
                  </a:extLst>
                </a:hlinkClick>
              </a:rPr>
              <a:t>PEGA Roles &amp; Roles Based Testing</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6" action="ppaction://hlinksldjump">
                  <a:extLst>
                    <a:ext uri="{A12FA001-AC4F-418D-AE19-62706E023703}">
                      <ahyp:hlinkClr xmlns:ahyp="http://schemas.microsoft.com/office/drawing/2018/hyperlinkcolor" val="tx"/>
                    </a:ext>
                  </a:extLst>
                </a:hlinkClick>
              </a:rPr>
              <a:t>PEGA – Work Group</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7" action="ppaction://hlinksldjump">
                  <a:extLst>
                    <a:ext uri="{A12FA001-AC4F-418D-AE19-62706E023703}">
                      <ahyp:hlinkClr xmlns:ahyp="http://schemas.microsoft.com/office/drawing/2018/hyperlinkcolor" val="tx"/>
                    </a:ext>
                  </a:extLst>
                </a:hlinkClick>
              </a:rPr>
              <a:t>Pega – Case Management</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endParaRPr lang="en-US" dirty="0"/>
          </a:p>
        </p:txBody>
      </p:sp>
      <p:sp>
        <p:nvSpPr>
          <p:cNvPr id="2" name="Text Placeholder 5">
            <a:extLst>
              <a:ext uri="{FF2B5EF4-FFF2-40B4-BE49-F238E27FC236}">
                <a16:creationId xmlns:a16="http://schemas.microsoft.com/office/drawing/2014/main" id="{B4563297-5A5C-7791-E5EC-04F5A04BA8D3}"/>
              </a:ext>
            </a:extLst>
          </p:cNvPr>
          <p:cNvSpPr txBox="1">
            <a:spLocks/>
          </p:cNvSpPr>
          <p:nvPr/>
        </p:nvSpPr>
        <p:spPr>
          <a:xfrm>
            <a:off x="7669030" y="366202"/>
            <a:ext cx="3368323" cy="6725541"/>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kern="1200">
                <a:solidFill>
                  <a:schemeClr val="tx1">
                    <a:lumMod val="75000"/>
                    <a:lumOff val="25000"/>
                  </a:schemeClr>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tx1">
                    <a:lumMod val="75000"/>
                    <a:lumOff val="25000"/>
                  </a:schemeClr>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kern="1200">
                <a:solidFill>
                  <a:schemeClr val="tx1">
                    <a:lumMod val="75000"/>
                    <a:lumOff val="25000"/>
                  </a:schemeClr>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kern="1200">
                <a:solidFill>
                  <a:schemeClr val="tx1">
                    <a:lumMod val="75000"/>
                    <a:lumOff val="25000"/>
                  </a:schemeClr>
                </a:solidFill>
                <a:latin typeface="+mn-lt"/>
                <a:ea typeface="+mn-ea"/>
                <a:cs typeface="+mn-cs"/>
              </a:defRPr>
            </a:lvl9pPr>
          </a:lstStyle>
          <a:p>
            <a:pPr marL="342900" lvl="0" indent="-342900">
              <a:buFont typeface="Wingdings 3" charset="2"/>
              <a:buChar char=""/>
            </a:pPr>
            <a:endParaRPr lang="en-US" sz="9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4" action="ppaction://hlinksldjump">
                <a:extLst>
                  <a:ext uri="{A12FA001-AC4F-418D-AE19-62706E023703}">
                    <ahyp:hlinkClr xmlns:ahyp="http://schemas.microsoft.com/office/drawing/2018/hyperlinkcolor" val="tx"/>
                  </a:ext>
                </a:extLst>
              </a:hlinkClick>
            </a:endParaRPr>
          </a:p>
          <a:p>
            <a:pPr marL="34290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4" action="ppaction://hlinksldjump">
                  <a:extLst>
                    <a:ext uri="{A12FA001-AC4F-418D-AE19-62706E023703}">
                      <ahyp:hlinkClr xmlns:ahyp="http://schemas.microsoft.com/office/drawing/2018/hyperlinkcolor" val="tx"/>
                    </a:ext>
                  </a:extLst>
                </a:hlinkClick>
              </a:rPr>
              <a:t>PEGA</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5" action="ppaction://hlinksldjump">
                  <a:extLst>
                    <a:ext uri="{A12FA001-AC4F-418D-AE19-62706E023703}">
                      <ahyp:hlinkClr xmlns:ahyp="http://schemas.microsoft.com/office/drawing/2018/hyperlinkcolor" val="tx"/>
                    </a:ext>
                  </a:extLst>
                </a:hlinkClick>
              </a:rPr>
              <a:t>Worklist vs Work basket</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6" action="ppaction://hlinksldjump">
                  <a:extLst>
                    <a:ext uri="{A12FA001-AC4F-418D-AE19-62706E023703}">
                      <ahyp:hlinkClr xmlns:ahyp="http://schemas.microsoft.com/office/drawing/2018/hyperlinkcolor" val="tx"/>
                    </a:ext>
                  </a:extLst>
                </a:hlinkClick>
              </a:rPr>
              <a:t>Clipboard Tool</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7" action="ppaction://hlinksldjump">
                  <a:extLst>
                    <a:ext uri="{A12FA001-AC4F-418D-AE19-62706E023703}">
                      <ahyp:hlinkClr xmlns:ahyp="http://schemas.microsoft.com/office/drawing/2018/hyperlinkcolor" val="tx"/>
                    </a:ext>
                  </a:extLst>
                </a:hlinkClick>
              </a:rPr>
              <a:t>Tracer Tool </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8" action="ppaction://hlinksldjump">
                  <a:extLst>
                    <a:ext uri="{A12FA001-AC4F-418D-AE19-62706E023703}">
                      <ahyp:hlinkClr xmlns:ahyp="http://schemas.microsoft.com/office/drawing/2018/hyperlinkcolor" val="tx"/>
                    </a:ext>
                  </a:extLst>
                </a:hlinkClick>
              </a:rPr>
              <a:t>PEGA Access Groups</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19" action="ppaction://hlinksldjump">
                  <a:extLst>
                    <a:ext uri="{A12FA001-AC4F-418D-AE19-62706E023703}">
                      <ahyp:hlinkClr xmlns:ahyp="http://schemas.microsoft.com/office/drawing/2018/hyperlinkcolor" val="tx"/>
                    </a:ext>
                  </a:extLst>
                </a:hlinkClick>
              </a:rPr>
              <a:t>PEGA Urgency</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0" action="ppaction://hlinksldjump">
                  <a:extLst>
                    <a:ext uri="{A12FA001-AC4F-418D-AE19-62706E023703}">
                      <ahyp:hlinkClr xmlns:ahyp="http://schemas.microsoft.com/office/drawing/2018/hyperlinkcolor" val="tx"/>
                    </a:ext>
                  </a:extLst>
                </a:hlinkClick>
              </a:rPr>
              <a:t>PEGA SLA</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1" action="ppaction://hlinksldjump">
                  <a:extLst>
                    <a:ext uri="{A12FA001-AC4F-418D-AE19-62706E023703}">
                      <ahyp:hlinkClr xmlns:ahyp="http://schemas.microsoft.com/office/drawing/2018/hyperlinkcolor" val="tx"/>
                    </a:ext>
                  </a:extLst>
                </a:hlinkClick>
              </a:rPr>
              <a:t>PEGA Report Definition</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2" action="ppaction://hlinksldjump">
                  <a:extLst>
                    <a:ext uri="{A12FA001-AC4F-418D-AE19-62706E023703}">
                      <ahyp:hlinkClr xmlns:ahyp="http://schemas.microsoft.com/office/drawing/2018/hyperlinkcolor" val="tx"/>
                    </a:ext>
                  </a:extLst>
                </a:hlinkClick>
              </a:rPr>
              <a:t>PEGA </a:t>
            </a:r>
            <a:r>
              <a:rPr lang="en-US" sz="1200" dirty="0" err="1">
                <a:solidFill>
                  <a:srgbClr val="0A14E6"/>
                </a:solidFill>
                <a:latin typeface="Calibri" panose="020F0502020204030204" pitchFamily="34" charset="0"/>
                <a:ea typeface="Calibri" panose="020F0502020204030204" pitchFamily="34" charset="0"/>
                <a:cs typeface="Calibri" panose="020F0502020204030204" pitchFamily="34" charset="0"/>
                <a:hlinkClick r:id="rId22" action="ppaction://hlinksldjump">
                  <a:extLst>
                    <a:ext uri="{A12FA001-AC4F-418D-AE19-62706E023703}">
                      <ahyp:hlinkClr xmlns:ahyp="http://schemas.microsoft.com/office/drawing/2018/hyperlinkcolor" val="tx"/>
                    </a:ext>
                  </a:extLst>
                </a:hlinkClick>
              </a:rPr>
              <a:t>pyWorkPage</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lvl="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3" action="ppaction://hlinksldjump">
                  <a:extLst>
                    <a:ext uri="{A12FA001-AC4F-418D-AE19-62706E023703}">
                      <ahyp:hlinkClr xmlns:ahyp="http://schemas.microsoft.com/office/drawing/2018/hyperlinkcolor" val="tx"/>
                    </a:ext>
                  </a:extLst>
                </a:hlinkClick>
              </a:rPr>
              <a:t>PEGA Vs Manual Testing-Part 01</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4" action="ppaction://hlinksldjump">
                  <a:extLst>
                    <a:ext uri="{A12FA001-AC4F-418D-AE19-62706E023703}">
                      <ahyp:hlinkClr xmlns:ahyp="http://schemas.microsoft.com/office/drawing/2018/hyperlinkcolor" val="tx"/>
                    </a:ext>
                  </a:extLst>
                </a:hlinkClick>
              </a:rPr>
              <a:t>PEGA Vs Manual Testing-Part 02</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5" action="ppaction://hlinksldjump">
                  <a:extLst>
                    <a:ext uri="{A12FA001-AC4F-418D-AE19-62706E023703}">
                      <ahyp:hlinkClr xmlns:ahyp="http://schemas.microsoft.com/office/drawing/2018/hyperlinkcolor" val="tx"/>
                    </a:ext>
                  </a:extLst>
                </a:hlinkClick>
              </a:rPr>
              <a:t>PEGA Roles &amp; Roles Based Testing</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6" action="ppaction://hlinksldjump">
                  <a:extLst>
                    <a:ext uri="{A12FA001-AC4F-418D-AE19-62706E023703}">
                      <ahyp:hlinkClr xmlns:ahyp="http://schemas.microsoft.com/office/drawing/2018/hyperlinkcolor" val="tx"/>
                    </a:ext>
                  </a:extLst>
                </a:hlinkClick>
              </a:rPr>
              <a:t>PEGA – Work Group</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3" charset="2"/>
              <a:buChar char=""/>
            </a:pPr>
            <a:r>
              <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hlinkClick r:id="rId27" action="ppaction://hlinksldjump">
                  <a:extLst>
                    <a:ext uri="{A12FA001-AC4F-418D-AE19-62706E023703}">
                      <ahyp:hlinkClr xmlns:ahyp="http://schemas.microsoft.com/office/drawing/2018/hyperlinkcolor" val="tx"/>
                    </a:ext>
                  </a:extLst>
                </a:hlinkClick>
              </a:rPr>
              <a:t>Pega – Case Management</a:t>
            </a:r>
            <a:endParaRPr lang="en-US" sz="1200" dirty="0">
              <a:solidFill>
                <a:srgbClr val="0A14E6"/>
              </a:solidFill>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92668"/>
          </a:xfrm>
        </p:spPr>
        <p:txBody>
          <a:bodyPr>
            <a:normAutofit fontScale="90000"/>
          </a:bodyPr>
          <a:lstStyle/>
          <a:p>
            <a:r>
              <a:rPr lang="en-US" sz="3800" b="1" cap="none" dirty="0">
                <a:solidFill>
                  <a:srgbClr val="FFFF00"/>
                </a:solidFill>
                <a:latin typeface="Aptos" panose="020B0004020202020204" pitchFamily="34" charset="0"/>
              </a:rPr>
              <a:t>Annotations In Test-NG</a:t>
            </a:r>
            <a:r>
              <a:rPr lang="en-US" b="1" u="sng" dirty="0">
                <a:solidFill>
                  <a:srgbClr val="FFFF00"/>
                </a:solidFill>
              </a:rPr>
              <a:t>  </a:t>
            </a:r>
            <a:endParaRPr lang="en-US" dirty="0">
              <a:solidFill>
                <a:srgbClr val="FFFF00"/>
              </a:solidFill>
            </a:endParaRPr>
          </a:p>
        </p:txBody>
      </p:sp>
      <p:sp>
        <p:nvSpPr>
          <p:cNvPr id="3" name="Content Placeholder 2"/>
          <p:cNvSpPr>
            <a:spLocks noGrp="1"/>
          </p:cNvSpPr>
          <p:nvPr>
            <p:ph idx="1"/>
          </p:nvPr>
        </p:nvSpPr>
        <p:spPr>
          <a:xfrm>
            <a:off x="262466" y="450055"/>
            <a:ext cx="11664148" cy="6226642"/>
          </a:xfrm>
        </p:spPr>
        <p:txBody>
          <a:bodyPr>
            <a:noAutofit/>
          </a:bodyPr>
          <a:lstStyle/>
          <a:p>
            <a:pPr marL="0" indent="0">
              <a:buNone/>
            </a:pPr>
            <a:r>
              <a:rPr lang="en-US" sz="1600" b="1" u="sng" dirty="0">
                <a:latin typeface="Calibri" panose="020F0502020204030204" pitchFamily="34" charset="0"/>
                <a:ea typeface="Calibri" panose="020F0502020204030204" pitchFamily="34" charset="0"/>
                <a:cs typeface="Calibri" panose="020F0502020204030204" pitchFamily="34" charset="0"/>
              </a:rPr>
              <a:t> </a:t>
            </a:r>
            <a:r>
              <a:rPr lang="en-US" sz="1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@BeforeSuite - 	 This method will run before the execution of all the test methods in the suite.</a:t>
            </a:r>
          </a:p>
          <a:p>
            <a:pPr marL="0" indent="0">
              <a:buNone/>
            </a:pPr>
            <a:r>
              <a:rPr lang="en-US" sz="1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@BeforeTest - 	This method will be executed before the execution of all the test methods of available classes belonging to that</a:t>
            </a:r>
          </a:p>
          <a:p>
            <a:pPr marL="0" indent="0">
              <a:buNone/>
            </a:pPr>
            <a:r>
              <a:rPr lang="en-US" sz="1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@BeforeClass - 	The @BeforeClass annotated method will be executed before the first method of the current class is invoked.</a:t>
            </a:r>
          </a:p>
          <a:p>
            <a:pPr marL="0" indent="0">
              <a:buNone/>
            </a:pPr>
            <a:r>
              <a:rPr lang="en-US" sz="1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@BeforeMethod – 	The @BeforeMethod annotated method will be executed before each test method will run.</a:t>
            </a:r>
          </a:p>
          <a:p>
            <a:pPr marL="0" indent="0">
              <a:buNone/>
            </a:pPr>
            <a:r>
              <a:rPr lang="en-US" sz="1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@Test - 		This is treated like a test case</a:t>
            </a:r>
          </a:p>
          <a:p>
            <a:pPr marL="0" indent="0">
              <a:buNone/>
            </a:pPr>
            <a:r>
              <a:rPr lang="en-US" sz="1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@AfterMethod - 	The @AfterMethod annotated method will run after the execution of each test method.</a:t>
            </a:r>
          </a:p>
          <a:p>
            <a:pPr marL="0" indent="0">
              <a:buNone/>
            </a:pPr>
            <a:r>
              <a:rPr lang="en-US" sz="1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@AfterClass - 	The @AfterClass annotated method will be invoked after the execution of all the test methods of the current class.</a:t>
            </a:r>
          </a:p>
          <a:p>
            <a:pPr marL="0" indent="0">
              <a:buNone/>
            </a:pPr>
            <a:r>
              <a:rPr lang="en-US" sz="1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@AfterTest - 	The @AfterTest annotated method will be executed after the execution of all the test methods of available classes belonging to that folder.</a:t>
            </a:r>
          </a:p>
          <a:p>
            <a:pPr marL="0" indent="0">
              <a:buNone/>
            </a:pPr>
            <a:r>
              <a:rPr lang="en-US" sz="1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@AfterSuite - 	The @AfterSuite annotated method will run after the execution of all the test methods in the suite.</a:t>
            </a:r>
          </a:p>
          <a:p>
            <a:pPr marL="0" indent="0">
              <a:buNone/>
            </a:pPr>
            <a:r>
              <a:rPr lang="en-US" sz="1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@BeforeGroups	The @BeforeGroups annotated method run only once for a group before the execution of all test cases belonging to 		that group.</a:t>
            </a:r>
          </a:p>
          <a:p>
            <a:pPr marL="0" indent="0">
              <a:buNone/>
            </a:pPr>
            <a:r>
              <a:rPr lang="en-US" sz="1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@AfterGroups	The @AfterGroups annotated method run only once for a group after the execution of all test cases belonging to </a:t>
            </a:r>
            <a:r>
              <a:rPr lang="en-US" sz="160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that 		group</a:t>
            </a:r>
            <a:r>
              <a:rPr lang="en-US" sz="1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75782334"/>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02733"/>
          </a:xfrm>
        </p:spPr>
        <p:txBody>
          <a:bodyPr>
            <a:normAutofit/>
          </a:bodyPr>
          <a:lstStyle/>
          <a:p>
            <a:r>
              <a:rPr lang="en-US" sz="3800" cap="none" dirty="0">
                <a:solidFill>
                  <a:srgbClr val="FFFF00"/>
                </a:solidFill>
              </a:rPr>
              <a:t>Exceptions in Selenium</a:t>
            </a:r>
            <a:r>
              <a:rPr lang="en-US" sz="3600" b="1" u="sng" dirty="0">
                <a:solidFill>
                  <a:srgbClr val="FF0000"/>
                </a:solidFill>
              </a:rPr>
              <a:t> </a:t>
            </a:r>
            <a:r>
              <a:rPr lang="en-US" b="1" u="sng" dirty="0"/>
              <a:t>  </a:t>
            </a:r>
            <a:endParaRPr lang="en-US" dirty="0"/>
          </a:p>
        </p:txBody>
      </p:sp>
      <p:sp>
        <p:nvSpPr>
          <p:cNvPr id="3" name="Content Placeholder 2"/>
          <p:cNvSpPr>
            <a:spLocks noGrp="1"/>
          </p:cNvSpPr>
          <p:nvPr>
            <p:ph idx="1"/>
          </p:nvPr>
        </p:nvSpPr>
        <p:spPr>
          <a:xfrm>
            <a:off x="270933" y="702733"/>
            <a:ext cx="11683999" cy="5943600"/>
          </a:xfrm>
        </p:spPr>
        <p:txBody>
          <a:bodyPr>
            <a:normAutofit fontScale="77500" lnSpcReduction="20000"/>
          </a:bodyPr>
          <a:lstStyle/>
          <a:p>
            <a:r>
              <a:rPr lang="en-US" dirty="0" err="1">
                <a:solidFill>
                  <a:srgbClr val="FF0000"/>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NoSuchElementException</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a:t>
            </a:r>
            <a:r>
              <a:rPr lang="en-US"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Webdriver</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is not able to determine the elements during runtime, i.e., the </a:t>
            </a:r>
            <a:r>
              <a:rPr lang="en-US"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FindBy</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method cannot find that element</a:t>
            </a:r>
          </a:p>
          <a:p>
            <a:r>
              <a:rPr lang="en-US" dirty="0" err="1">
                <a:solidFill>
                  <a:srgbClr val="FF0000"/>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ElementNotVisibleException</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In spite of the element being present in the DOM, it is not visible (can not be interactive). For example, elements defined in HTML with type =”hidden”. It is a subclass of the </a:t>
            </a:r>
            <a:r>
              <a:rPr lang="en-US"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ElementNotInteractableException</a:t>
            </a:r>
            <a:endPar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endParaRPr>
          </a:p>
          <a:p>
            <a:r>
              <a:rPr lang="en-US" sz="2100" dirty="0" err="1">
                <a:solidFill>
                  <a:srgbClr val="FF0000"/>
                </a:solidFill>
                <a:latin typeface="Calibri" panose="020F0502020204030204" pitchFamily="34" charset="0"/>
                <a:ea typeface="Calibri" panose="020F0502020204030204" pitchFamily="34" charset="0"/>
                <a:cs typeface="Calibri" panose="020F0502020204030204" pitchFamily="34" charset="0"/>
              </a:rPr>
              <a:t>ElementNotSelectableException</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An element is disabled means (it can not be clicked/selected) </a:t>
            </a:r>
            <a:r>
              <a:rPr lang="en-US"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evn</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though is if present in the html DOM</a:t>
            </a:r>
          </a:p>
          <a:p>
            <a:r>
              <a:rPr lang="en-US" sz="2100" dirty="0" err="1">
                <a:solidFill>
                  <a:srgbClr val="FF0000"/>
                </a:solidFill>
                <a:latin typeface="Calibri" panose="020F0502020204030204" pitchFamily="34" charset="0"/>
                <a:ea typeface="Calibri" panose="020F0502020204030204" pitchFamily="34" charset="0"/>
                <a:cs typeface="Calibri" panose="020F0502020204030204" pitchFamily="34" charset="0"/>
              </a:rPr>
              <a:t>ElementNotInteractableException</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An element is not in a state, where it can be interacted with (can not be clicked or able to send keys) in spite of it being present in the DOM</a:t>
            </a:r>
          </a:p>
          <a:p>
            <a:r>
              <a:rPr lang="en-US" sz="2100" dirty="0" err="1">
                <a:solidFill>
                  <a:srgbClr val="FF0000"/>
                </a:solidFill>
                <a:latin typeface="Calibri" panose="020F0502020204030204" pitchFamily="34" charset="0"/>
                <a:ea typeface="Calibri" panose="020F0502020204030204" pitchFamily="34" charset="0"/>
                <a:cs typeface="Calibri" panose="020F0502020204030204" pitchFamily="34" charset="0"/>
              </a:rPr>
              <a:t>NoSuchFrameException</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a:t>
            </a:r>
            <a:r>
              <a:rPr lang="en-US"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Webdriver</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attempts to switch to an invalid frame, which is unavailable</a:t>
            </a:r>
          </a:p>
          <a:p>
            <a:r>
              <a:rPr lang="en-US" sz="2100" dirty="0" err="1">
                <a:solidFill>
                  <a:srgbClr val="FF0000"/>
                </a:solidFill>
                <a:latin typeface="Calibri" panose="020F0502020204030204" pitchFamily="34" charset="0"/>
                <a:ea typeface="Calibri" panose="020F0502020204030204" pitchFamily="34" charset="0"/>
                <a:cs typeface="Calibri" panose="020F0502020204030204" pitchFamily="34" charset="0"/>
              </a:rPr>
              <a:t>NoAlertPresentException</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a:t>
            </a:r>
            <a:r>
              <a:rPr lang="en-US"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Webdriver</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is trying to switch to an invalid alert, which is unavailable</a:t>
            </a:r>
          </a:p>
          <a:p>
            <a:r>
              <a:rPr lang="en-US" sz="2100" dirty="0" err="1">
                <a:solidFill>
                  <a:srgbClr val="FF0000"/>
                </a:solidFill>
                <a:latin typeface="Calibri" panose="020F0502020204030204" pitchFamily="34" charset="0"/>
                <a:ea typeface="Calibri" panose="020F0502020204030204" pitchFamily="34" charset="0"/>
                <a:cs typeface="Calibri" panose="020F0502020204030204" pitchFamily="34" charset="0"/>
              </a:rPr>
              <a:t>NoSuchWindowException</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a:t>
            </a:r>
            <a:r>
              <a:rPr lang="en-US"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Webdriver</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is trying to switch to an invalid window, which is unavailable</a:t>
            </a:r>
          </a:p>
          <a:p>
            <a:r>
              <a:rPr lang="en-US" sz="2100" dirty="0" err="1">
                <a:solidFill>
                  <a:srgbClr val="FF0000"/>
                </a:solidFill>
                <a:latin typeface="Calibri" panose="020F0502020204030204" pitchFamily="34" charset="0"/>
                <a:ea typeface="Calibri" panose="020F0502020204030204" pitchFamily="34" charset="0"/>
                <a:cs typeface="Calibri" panose="020F0502020204030204" pitchFamily="34" charset="0"/>
              </a:rPr>
              <a:t>StaleElementReferenceException</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The referenced element is no longer present on the DOM page (a reference to a component is now Stale). For example, the item belongs to a different frame than the current one or the user has navigated away to another page</a:t>
            </a:r>
          </a:p>
          <a:p>
            <a:r>
              <a:rPr lang="en-US" sz="2100" dirty="0" err="1">
                <a:solidFill>
                  <a:srgbClr val="FF0000"/>
                </a:solidFill>
                <a:latin typeface="Calibri" panose="020F0502020204030204" pitchFamily="34" charset="0"/>
                <a:ea typeface="Calibri" panose="020F0502020204030204" pitchFamily="34" charset="0"/>
                <a:cs typeface="Calibri" panose="020F0502020204030204" pitchFamily="34" charset="0"/>
              </a:rPr>
              <a:t>SessionNotFoundException</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a:t>
            </a:r>
            <a:r>
              <a:rPr lang="en-US"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Webdriver</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is acting immediately after ‘quitting’ the browser</a:t>
            </a:r>
          </a:p>
          <a:p>
            <a:r>
              <a:rPr lang="en-US" sz="2100" dirty="0" err="1">
                <a:solidFill>
                  <a:srgbClr val="FF0000"/>
                </a:solidFill>
                <a:latin typeface="Calibri" panose="020F0502020204030204" pitchFamily="34" charset="0"/>
                <a:ea typeface="Calibri" panose="020F0502020204030204" pitchFamily="34" charset="0"/>
                <a:cs typeface="Calibri" panose="020F0502020204030204" pitchFamily="34" charset="0"/>
              </a:rPr>
              <a:t>TimeoutException</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The command did not complete in the specified time. For example, the element didn’t display at the specified time. This is especially encountered when working with waits</a:t>
            </a:r>
          </a:p>
          <a:p>
            <a:r>
              <a:rPr lang="en-US" sz="2100" dirty="0" err="1">
                <a:solidFill>
                  <a:srgbClr val="FF0000"/>
                </a:solidFill>
                <a:latin typeface="Calibri" panose="020F0502020204030204" pitchFamily="34" charset="0"/>
                <a:ea typeface="Calibri" panose="020F0502020204030204" pitchFamily="34" charset="0"/>
                <a:cs typeface="Calibri" panose="020F0502020204030204" pitchFamily="34" charset="0"/>
              </a:rPr>
              <a:t>WebDriverException</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a:t>
            </a:r>
            <a:r>
              <a:rPr lang="en-US"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Webdriver</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is acting immediately after ‘closing’ the browser</a:t>
            </a:r>
          </a:p>
        </p:txBody>
      </p:sp>
    </p:spTree>
    <p:extLst>
      <p:ext uri="{BB962C8B-B14F-4D97-AF65-F5344CB8AC3E}">
        <p14:creationId xmlns:p14="http://schemas.microsoft.com/office/powerpoint/2010/main" val="130629043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94268"/>
          </a:xfrm>
        </p:spPr>
        <p:txBody>
          <a:bodyPr>
            <a:noAutofit/>
          </a:bodyPr>
          <a:lstStyle/>
          <a:p>
            <a:pPr algn="ctr"/>
            <a:r>
              <a:rPr lang="en-US" cap="none" dirty="0">
                <a:solidFill>
                  <a:srgbClr val="FFFF00"/>
                </a:solidFill>
              </a:rPr>
              <a:t>Assert and Verify  </a:t>
            </a:r>
          </a:p>
        </p:txBody>
      </p:sp>
      <p:sp>
        <p:nvSpPr>
          <p:cNvPr id="3" name="Content Placeholder 2"/>
          <p:cNvSpPr>
            <a:spLocks noGrp="1"/>
          </p:cNvSpPr>
          <p:nvPr>
            <p:ph idx="1"/>
          </p:nvPr>
        </p:nvSpPr>
        <p:spPr>
          <a:xfrm>
            <a:off x="296332" y="1295401"/>
            <a:ext cx="11616267" cy="5291666"/>
          </a:xfrm>
        </p:spPr>
        <p:txBody>
          <a:bodyPr>
            <a:norm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There are two type of Assertions </a:t>
            </a:r>
          </a:p>
          <a:p>
            <a:r>
              <a:rPr lang="en-US" dirty="0">
                <a:latin typeface="Calibri" panose="020F0502020204030204" pitchFamily="34" charset="0"/>
                <a:ea typeface="Calibri" panose="020F0502020204030204" pitchFamily="34" charset="0"/>
                <a:cs typeface="Calibri" panose="020F0502020204030204" pitchFamily="34" charset="0"/>
              </a:rPr>
              <a:t>Hard Assertion </a:t>
            </a:r>
          </a:p>
          <a:p>
            <a:r>
              <a:rPr lang="en-US" dirty="0">
                <a:latin typeface="Calibri" panose="020F0502020204030204" pitchFamily="34" charset="0"/>
                <a:ea typeface="Calibri" panose="020F0502020204030204" pitchFamily="34" charset="0"/>
                <a:cs typeface="Calibri" panose="020F0502020204030204" pitchFamily="34" charset="0"/>
              </a:rPr>
              <a:t>Soft Assertion </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Soft Assertion mean if the given condition is failing. Then also the execution will continue </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Hard Assertion In this if the given condition is failing. Then the </a:t>
            </a:r>
            <a:r>
              <a:rPr lang="en-US" dirty="0" err="1">
                <a:latin typeface="Calibri" panose="020F0502020204030204" pitchFamily="34" charset="0"/>
                <a:ea typeface="Calibri" panose="020F0502020204030204" pitchFamily="34" charset="0"/>
                <a:cs typeface="Calibri" panose="020F0502020204030204" pitchFamily="34" charset="0"/>
              </a:rPr>
              <a:t>the</a:t>
            </a:r>
            <a:r>
              <a:rPr lang="en-US" dirty="0">
                <a:latin typeface="Calibri" panose="020F0502020204030204" pitchFamily="34" charset="0"/>
                <a:ea typeface="Calibri" panose="020F0502020204030204" pitchFamily="34" charset="0"/>
                <a:cs typeface="Calibri" panose="020F0502020204030204" pitchFamily="34" charset="0"/>
              </a:rPr>
              <a:t> execution will stop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61919792"/>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68867"/>
          </a:xfrm>
        </p:spPr>
        <p:txBody>
          <a:bodyPr>
            <a:normAutofit/>
          </a:bodyPr>
          <a:lstStyle/>
          <a:p>
            <a:pPr algn="ctr"/>
            <a:r>
              <a:rPr lang="en-US" cap="none" dirty="0">
                <a:solidFill>
                  <a:srgbClr val="FFFF00"/>
                </a:solidFill>
              </a:rPr>
              <a:t>Find all Links in A page </a:t>
            </a:r>
          </a:p>
        </p:txBody>
      </p:sp>
      <p:sp>
        <p:nvSpPr>
          <p:cNvPr id="3" name="Content Placeholder 2"/>
          <p:cNvSpPr>
            <a:spLocks noGrp="1"/>
          </p:cNvSpPr>
          <p:nvPr>
            <p:ph idx="1"/>
          </p:nvPr>
        </p:nvSpPr>
        <p:spPr>
          <a:xfrm>
            <a:off x="275167" y="1035579"/>
            <a:ext cx="11641666" cy="4786842"/>
          </a:xfrm>
        </p:spPr>
        <p:txBody>
          <a:bodyPr>
            <a:normAutofit/>
          </a:bodyPr>
          <a:lstStyle/>
          <a:p>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We can find all the links inside a give page by finding the elements with the Tag Name ‘a’ Anchor tag</a:t>
            </a:r>
          </a:p>
          <a:p>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Because all link has tag of ‘a’</a:t>
            </a:r>
          </a:p>
          <a:p>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We can use </a:t>
            </a:r>
            <a:r>
              <a:rPr lang="en-US"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findelements</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here and that will return list of all the elements which has tag ‘a’</a:t>
            </a:r>
          </a:p>
          <a:p>
            <a:pPr lvl="1">
              <a:buNone/>
            </a:pPr>
            <a:endParaRPr lang="en-US" sz="3200" b="1" dirty="0">
              <a:solidFill>
                <a:srgbClr val="FFFF00"/>
              </a:solidFill>
              <a:effectLst>
                <a:outerShdw blurRad="50800" dist="63500" dir="2700000" algn="tl" rotWithShape="0">
                  <a:srgbClr val="000000">
                    <a:alpha val="48000"/>
                  </a:srgbClr>
                </a:outerShdw>
              </a:effectLst>
              <a:latin typeface="+mj-lt"/>
              <a:ea typeface="+mj-ea"/>
              <a:cs typeface="+mj-cs"/>
            </a:endParaRPr>
          </a:p>
          <a:p>
            <a:pPr lvl="0"/>
            <a:endParaRPr lang="en-US" dirty="0"/>
          </a:p>
        </p:txBody>
      </p:sp>
    </p:spTree>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10066" y="0"/>
            <a:ext cx="12081934" cy="681037"/>
          </a:xfrm>
        </p:spPr>
        <p:txBody>
          <a:bodyPr>
            <a:normAutofit/>
          </a:bodyPr>
          <a:lstStyle/>
          <a:p>
            <a:r>
              <a:rPr lang="en-US" cap="none" dirty="0">
                <a:solidFill>
                  <a:srgbClr val="FFFF00"/>
                </a:solidFill>
              </a:rPr>
              <a:t>Actions Class </a:t>
            </a:r>
          </a:p>
        </p:txBody>
      </p:sp>
      <p:sp>
        <p:nvSpPr>
          <p:cNvPr id="3" name="Content Placeholder 2"/>
          <p:cNvSpPr>
            <a:spLocks noGrp="1"/>
          </p:cNvSpPr>
          <p:nvPr>
            <p:ph idx="1"/>
          </p:nvPr>
        </p:nvSpPr>
        <p:spPr>
          <a:xfrm>
            <a:off x="330200" y="889000"/>
            <a:ext cx="11582400" cy="5664200"/>
          </a:xfrm>
        </p:spPr>
        <p:txBody>
          <a:bodyPr>
            <a:normAutofit/>
          </a:bodyPr>
          <a:lstStyle/>
          <a:p>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If we want to perform Mouse Actions, Then in that case we can make use of Actions Class in selenium class</a:t>
            </a:r>
          </a:p>
          <a:p>
            <a:pPr lvl="0"/>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To perform ‘Right Click’ we use  </a:t>
            </a:r>
            <a:r>
              <a:rPr lang="en-US"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ContextClick</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Method;</a:t>
            </a:r>
          </a:p>
          <a:p>
            <a:pPr lvl="0"/>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To perform ‘Double Click’ we user DoubleClick() Method;</a:t>
            </a:r>
          </a:p>
          <a:p>
            <a:pPr lvl="0"/>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To Perform “Drag and Drop” we use From and To Method  </a:t>
            </a:r>
          </a:p>
          <a:p>
            <a:pPr lvl="0"/>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To Perform “Mouse Hover” Action -----------------</a:t>
            </a:r>
            <a:r>
              <a:rPr lang="en-US"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MoveToElement</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t>
            </a:r>
          </a:p>
          <a:p>
            <a:pPr lvl="0"/>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**Syntax:</a:t>
            </a:r>
          </a:p>
          <a:p>
            <a:pPr lvl="0"/>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Actions </a:t>
            </a:r>
            <a:r>
              <a:rPr lang="en-US"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objectName</a:t>
            </a:r>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 new Actions(driver);</a:t>
            </a:r>
          </a:p>
          <a:p>
            <a:pPr lvl="0"/>
            <a:endParaRPr lang="en-US" dirty="0"/>
          </a:p>
          <a:p>
            <a:pPr lvl="0">
              <a:buNone/>
            </a:pPr>
            <a:endParaRPr lang="en-US" dirty="0">
              <a:solidFill>
                <a:schemeClr val="tx1"/>
              </a:solidFill>
              <a:effectLst>
                <a:outerShdw blurRad="50800" dist="38100" dir="2700000" algn="tl" rotWithShape="0">
                  <a:srgbClr val="000000">
                    <a:alpha val="48000"/>
                  </a:srgbClr>
                </a:outerShdw>
              </a:effectLst>
            </a:endParaRPr>
          </a:p>
          <a:p>
            <a:pPr lvl="0"/>
            <a:endParaRPr lang="en-US" dirty="0"/>
          </a:p>
        </p:txBody>
      </p:sp>
    </p:spTree>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8067"/>
          </a:xfrm>
        </p:spPr>
        <p:txBody>
          <a:bodyPr>
            <a:normAutofit/>
          </a:bodyPr>
          <a:lstStyle/>
          <a:p>
            <a:pPr algn="ctr"/>
            <a:r>
              <a:rPr lang="en-US" cap="none" dirty="0">
                <a:solidFill>
                  <a:srgbClr val="FFFF00"/>
                </a:solidFill>
              </a:rPr>
              <a:t>Waits</a:t>
            </a:r>
          </a:p>
        </p:txBody>
      </p:sp>
      <p:sp>
        <p:nvSpPr>
          <p:cNvPr id="3" name="Content Placeholder 2"/>
          <p:cNvSpPr>
            <a:spLocks noGrp="1"/>
          </p:cNvSpPr>
          <p:nvPr>
            <p:ph idx="1"/>
          </p:nvPr>
        </p:nvSpPr>
        <p:spPr>
          <a:xfrm>
            <a:off x="313266" y="618067"/>
            <a:ext cx="11565467" cy="5926665"/>
          </a:xfrm>
        </p:spPr>
        <p:txBody>
          <a:bodyPr>
            <a:normAutofit fontScale="25000" lnSpcReduction="20000"/>
          </a:bodyPr>
          <a:lstStyle/>
          <a:p>
            <a:r>
              <a:rPr lang="en-US" sz="7200" b="1" u="sng" dirty="0">
                <a:latin typeface="Calibri" panose="020F0502020204030204" pitchFamily="34" charset="0"/>
                <a:ea typeface="Calibri" panose="020F0502020204030204" pitchFamily="34" charset="0"/>
                <a:cs typeface="Calibri" panose="020F0502020204030204" pitchFamily="34" charset="0"/>
              </a:rPr>
              <a:t>Selenium waits are….</a:t>
            </a:r>
            <a:endParaRPr lang="en-US" sz="7200" dirty="0">
              <a:latin typeface="Calibri" panose="020F0502020204030204" pitchFamily="34" charset="0"/>
              <a:ea typeface="Calibri" panose="020F0502020204030204" pitchFamily="34" charset="0"/>
              <a:cs typeface="Calibri" panose="020F0502020204030204" pitchFamily="34" charset="0"/>
            </a:endParaRPr>
          </a:p>
          <a:p>
            <a:pPr lvl="1"/>
            <a:r>
              <a:rPr lang="en-US" sz="64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Implicit wait</a:t>
            </a:r>
          </a:p>
          <a:p>
            <a:pPr lvl="1"/>
            <a:r>
              <a:rPr lang="en-US" sz="64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Explicit wait</a:t>
            </a:r>
          </a:p>
          <a:p>
            <a:pPr lvl="1"/>
            <a:r>
              <a:rPr lang="en-US" sz="64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Fluent wait</a:t>
            </a:r>
          </a:p>
          <a:p>
            <a:r>
              <a:rPr lang="en-US" sz="7200" b="1" u="sng" dirty="0">
                <a:latin typeface="Calibri" panose="020F0502020204030204" pitchFamily="34" charset="0"/>
                <a:ea typeface="Calibri" panose="020F0502020204030204" pitchFamily="34" charset="0"/>
                <a:cs typeface="Calibri" panose="020F0502020204030204" pitchFamily="34" charset="0"/>
              </a:rPr>
              <a:t>Implicit :</a:t>
            </a:r>
          </a:p>
          <a:p>
            <a:pPr lvl="1"/>
            <a:r>
              <a:rPr lang="en-US" sz="5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This is a Global wait</a:t>
            </a:r>
          </a:p>
          <a:p>
            <a:pPr lvl="1"/>
            <a:r>
              <a:rPr lang="en-US" sz="5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And …</a:t>
            </a:r>
            <a:r>
              <a:rPr lang="en-US" sz="5600"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WerThis</a:t>
            </a:r>
            <a:r>
              <a:rPr lang="en-US" sz="5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is applicable for all the elements inside a web page</a:t>
            </a:r>
          </a:p>
          <a:p>
            <a:pPr lvl="1"/>
            <a:r>
              <a:rPr lang="en-US" sz="5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And Syntax for the implicit wait is </a:t>
            </a:r>
          </a:p>
          <a:p>
            <a:pPr lvl="1"/>
            <a:r>
              <a:rPr lang="en-US" sz="5600"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Driver.manage.timeout.Implicitlywait</a:t>
            </a:r>
            <a:r>
              <a:rPr lang="en-US" sz="5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(Integer, </a:t>
            </a:r>
            <a:r>
              <a:rPr lang="en-US" sz="5600"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TimeUnits.Sec</a:t>
            </a:r>
            <a:r>
              <a:rPr lang="en-US" sz="5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/min/days);</a:t>
            </a:r>
          </a:p>
          <a:p>
            <a:r>
              <a:rPr lang="en-US" sz="7200" b="1" u="sng" dirty="0">
                <a:latin typeface="Calibri" panose="020F0502020204030204" pitchFamily="34" charset="0"/>
                <a:ea typeface="Calibri" panose="020F0502020204030204" pitchFamily="34" charset="0"/>
                <a:cs typeface="Calibri" panose="020F0502020204030204" pitchFamily="34" charset="0"/>
              </a:rPr>
              <a:t>Explicit Wait</a:t>
            </a:r>
          </a:p>
          <a:p>
            <a:pPr lvl="1"/>
            <a:r>
              <a:rPr lang="en-US" sz="5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This is applicable for a single </a:t>
            </a:r>
            <a:r>
              <a:rPr lang="en-US" sz="5600"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WebElement</a:t>
            </a:r>
            <a:r>
              <a:rPr lang="en-US" sz="5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a:t>
            </a:r>
          </a:p>
          <a:p>
            <a:pPr lvl="1"/>
            <a:r>
              <a:rPr lang="en-US" sz="5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And…Syntax for the Explicit wait is </a:t>
            </a:r>
          </a:p>
          <a:p>
            <a:pPr lvl="1"/>
            <a:r>
              <a:rPr lang="en-US" sz="5600"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WebDriverWait</a:t>
            </a:r>
            <a:r>
              <a:rPr lang="en-US" sz="5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 object = new </a:t>
            </a:r>
            <a:r>
              <a:rPr lang="en-US" sz="5600"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WebDriverWait</a:t>
            </a:r>
            <a:r>
              <a:rPr lang="en-US" sz="5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(driver, 30);</a:t>
            </a:r>
          </a:p>
          <a:p>
            <a:pPr lvl="1"/>
            <a:r>
              <a:rPr lang="en-US" sz="5600"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Object.until</a:t>
            </a:r>
            <a:r>
              <a:rPr lang="en-US" sz="5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a:t>
            </a:r>
            <a:r>
              <a:rPr lang="en-US" sz="5600"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ExpectedCondition.ElementToBeClickable</a:t>
            </a:r>
            <a:r>
              <a:rPr lang="en-US" sz="5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(search);</a:t>
            </a:r>
          </a:p>
          <a:p>
            <a:r>
              <a:rPr lang="en-US" sz="7200" b="1" u="sng" dirty="0">
                <a:latin typeface="Calibri" panose="020F0502020204030204" pitchFamily="34" charset="0"/>
                <a:ea typeface="Calibri" panose="020F0502020204030204" pitchFamily="34" charset="0"/>
                <a:cs typeface="Calibri" panose="020F0502020204030204" pitchFamily="34" charset="0"/>
              </a:rPr>
              <a:t>Fluent Wait</a:t>
            </a:r>
          </a:p>
          <a:p>
            <a:pPr lvl="1"/>
            <a:r>
              <a:rPr lang="en-US" sz="5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Here in this wait we can define the polling time…. Polling time sets the time period at which selenium can go search the element inside the dom.</a:t>
            </a:r>
          </a:p>
          <a:p>
            <a:pPr lvl="1"/>
            <a:r>
              <a:rPr lang="en-US" sz="5600"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To be honest we have not used Fluent Wait.</a:t>
            </a:r>
          </a:p>
          <a:p>
            <a:pPr lvl="0">
              <a:buNone/>
            </a:pPr>
            <a:endParaRPr lang="en-US" dirty="0"/>
          </a:p>
          <a:p>
            <a:pPr lvl="0"/>
            <a:endParaRPr lang="en-US" dirty="0"/>
          </a:p>
        </p:txBody>
      </p:sp>
    </p:spTree>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2192000" cy="821266"/>
          </a:xfrm>
        </p:spPr>
        <p:txBody>
          <a:bodyPr>
            <a:normAutofit/>
          </a:bodyPr>
          <a:lstStyle/>
          <a:p>
            <a:r>
              <a:rPr lang="en-US" cap="none" dirty="0">
                <a:solidFill>
                  <a:srgbClr val="FFFF00"/>
                </a:solidFill>
              </a:rPr>
              <a:t>Page Object Model</a:t>
            </a:r>
          </a:p>
        </p:txBody>
      </p:sp>
      <p:sp>
        <p:nvSpPr>
          <p:cNvPr id="3" name="Content Placeholder 2"/>
          <p:cNvSpPr>
            <a:spLocks noGrp="1"/>
          </p:cNvSpPr>
          <p:nvPr>
            <p:ph idx="1"/>
          </p:nvPr>
        </p:nvSpPr>
        <p:spPr>
          <a:xfrm>
            <a:off x="372533" y="1371599"/>
            <a:ext cx="11557000" cy="5317067"/>
          </a:xfrm>
        </p:spPr>
        <p:txBody>
          <a:bodyPr>
            <a:normAutofit/>
          </a:bodyPr>
          <a:lstStyle/>
          <a:p>
            <a:pPr lvl="0"/>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Is a basically a Design pattern </a:t>
            </a:r>
          </a:p>
          <a:p>
            <a:pPr lvl="0"/>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It acts like a Repository where we can store all the web elements </a:t>
            </a:r>
          </a:p>
          <a:p>
            <a:pPr lvl="0"/>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In this we will be creating a java class for each web page and add all the elements of that web page into the java class</a:t>
            </a:r>
          </a:p>
          <a:p>
            <a:pPr lvl="0"/>
            <a:r>
              <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It will b easy for code re usability and also easy update the </a:t>
            </a:r>
            <a:r>
              <a:rPr lang="en-US" dirty="0" err="1">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rPr>
              <a:t>xpaths</a:t>
            </a:r>
            <a:endParaRPr lang="en-US" dirty="0">
              <a:solidFill>
                <a:schemeClr val="tx1"/>
              </a:solidFill>
              <a:effectLst>
                <a:outerShdw blurRad="50800" dist="38100" dir="2700000" algn="tl" rotWithShape="0">
                  <a:srgbClr val="000000">
                    <a:alpha val="48000"/>
                  </a:srgbClr>
                </a:outerShdw>
              </a:effectLst>
              <a:latin typeface="Calibri" panose="020F0502020204030204" pitchFamily="34" charset="0"/>
              <a:ea typeface="Calibri" panose="020F0502020204030204" pitchFamily="34" charset="0"/>
              <a:cs typeface="Calibri" panose="020F0502020204030204" pitchFamily="34" charset="0"/>
            </a:endParaRPr>
          </a:p>
          <a:p>
            <a:pPr lvl="0">
              <a:buNone/>
            </a:pPr>
            <a:endParaRPr lang="en-US" dirty="0"/>
          </a:p>
          <a:p>
            <a:pPr lvl="0"/>
            <a:endParaRPr lang="en-US" dirty="0"/>
          </a:p>
        </p:txBody>
      </p:sp>
    </p:spTree>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474133"/>
          </a:xfrm>
        </p:spPr>
        <p:txBody>
          <a:bodyPr>
            <a:normAutofit fontScale="90000"/>
          </a:bodyPr>
          <a:lstStyle/>
          <a:p>
            <a:r>
              <a:rPr lang="en-US" cap="none" dirty="0">
                <a:solidFill>
                  <a:srgbClr val="FFFF00"/>
                </a:solidFill>
              </a:rPr>
              <a:t>Alerts</a:t>
            </a:r>
          </a:p>
        </p:txBody>
      </p:sp>
      <p:sp>
        <p:nvSpPr>
          <p:cNvPr id="3" name="Content Placeholder 2"/>
          <p:cNvSpPr>
            <a:spLocks noGrp="1"/>
          </p:cNvSpPr>
          <p:nvPr>
            <p:ph idx="1"/>
          </p:nvPr>
        </p:nvSpPr>
        <p:spPr>
          <a:xfrm>
            <a:off x="228600" y="1142999"/>
            <a:ext cx="11811000" cy="5469467"/>
          </a:xfrm>
        </p:spPr>
        <p:txBody>
          <a:bodyPr>
            <a:normAutofit/>
          </a:bodyPr>
          <a:lstStyle/>
          <a:p>
            <a:pPr>
              <a:buNone/>
            </a:pPr>
            <a:r>
              <a:rPr lang="en-US" dirty="0">
                <a:latin typeface="Calibri" panose="020F0502020204030204" pitchFamily="34" charset="0"/>
                <a:ea typeface="Calibri" panose="020F0502020204030204" pitchFamily="34" charset="0"/>
                <a:cs typeface="Calibri" panose="020F0502020204030204" pitchFamily="34" charset="0"/>
              </a:rPr>
              <a:t>We can handles alerts in selenium by using alerts interface</a:t>
            </a:r>
          </a:p>
          <a:p>
            <a:pPr lvl="1"/>
            <a:r>
              <a:rPr lang="en-US" dirty="0">
                <a:latin typeface="Calibri" panose="020F0502020204030204" pitchFamily="34" charset="0"/>
                <a:ea typeface="Calibri" panose="020F0502020204030204" pitchFamily="34" charset="0"/>
                <a:cs typeface="Calibri" panose="020F0502020204030204" pitchFamily="34" charset="0"/>
              </a:rPr>
              <a:t>If you want to Accepts--- we can use </a:t>
            </a:r>
            <a:r>
              <a:rPr lang="en-US" dirty="0" err="1">
                <a:latin typeface="Calibri" panose="020F0502020204030204" pitchFamily="34" charset="0"/>
                <a:ea typeface="Calibri" panose="020F0502020204030204" pitchFamily="34" charset="0"/>
                <a:cs typeface="Calibri" panose="020F0502020204030204" pitchFamily="34" charset="0"/>
              </a:rPr>
              <a:t>driver.switchTo.Alert.accept</a:t>
            </a:r>
            <a:r>
              <a:rPr lang="en-US" dirty="0">
                <a:latin typeface="Calibri" panose="020F0502020204030204" pitchFamily="34" charset="0"/>
                <a:ea typeface="Calibri" panose="020F0502020204030204" pitchFamily="34" charset="0"/>
                <a:cs typeface="Calibri" panose="020F0502020204030204" pitchFamily="34" charset="0"/>
              </a:rPr>
              <a:t>();</a:t>
            </a:r>
          </a:p>
          <a:p>
            <a:pPr lvl="1"/>
            <a:r>
              <a:rPr lang="en-US" dirty="0">
                <a:latin typeface="Calibri" panose="020F0502020204030204" pitchFamily="34" charset="0"/>
                <a:ea typeface="Calibri" panose="020F0502020204030204" pitchFamily="34" charset="0"/>
                <a:cs typeface="Calibri" panose="020F0502020204030204" pitchFamily="34" charset="0"/>
              </a:rPr>
              <a:t>If you want to  Cancel---- we can use  </a:t>
            </a:r>
            <a:r>
              <a:rPr lang="en-US" dirty="0" err="1">
                <a:latin typeface="Calibri" panose="020F0502020204030204" pitchFamily="34" charset="0"/>
                <a:ea typeface="Calibri" panose="020F0502020204030204" pitchFamily="34" charset="0"/>
                <a:cs typeface="Calibri" panose="020F0502020204030204" pitchFamily="34" charset="0"/>
              </a:rPr>
              <a:t>driver.switchTo.Alert.Dismiss</a:t>
            </a:r>
            <a:r>
              <a:rPr lang="en-US" dirty="0">
                <a:latin typeface="Calibri" panose="020F0502020204030204" pitchFamily="34" charset="0"/>
                <a:ea typeface="Calibri" panose="020F0502020204030204" pitchFamily="34" charset="0"/>
                <a:cs typeface="Calibri" panose="020F0502020204030204" pitchFamily="34" charset="0"/>
              </a:rPr>
              <a:t>();</a:t>
            </a:r>
          </a:p>
          <a:p>
            <a:pPr lvl="1"/>
            <a:r>
              <a:rPr lang="en-US" dirty="0">
                <a:latin typeface="Calibri" panose="020F0502020204030204" pitchFamily="34" charset="0"/>
                <a:ea typeface="Calibri" panose="020F0502020204030204" pitchFamily="34" charset="0"/>
                <a:cs typeface="Calibri" panose="020F0502020204030204" pitchFamily="34" charset="0"/>
              </a:rPr>
              <a:t>If you want to </a:t>
            </a:r>
            <a:r>
              <a:rPr lang="en-US" dirty="0" err="1">
                <a:latin typeface="Calibri" panose="020F0502020204030204" pitchFamily="34" charset="0"/>
                <a:ea typeface="Calibri" panose="020F0502020204030204" pitchFamily="34" charset="0"/>
                <a:cs typeface="Calibri" panose="020F0502020204030204" pitchFamily="34" charset="0"/>
              </a:rPr>
              <a:t>getText</a:t>
            </a:r>
            <a:r>
              <a:rPr lang="en-US" dirty="0">
                <a:latin typeface="Calibri" panose="020F0502020204030204" pitchFamily="34" charset="0"/>
                <a:ea typeface="Calibri" panose="020F0502020204030204" pitchFamily="34" charset="0"/>
                <a:cs typeface="Calibri" panose="020F0502020204030204" pitchFamily="34" charset="0"/>
              </a:rPr>
              <a:t>()--we can use -</a:t>
            </a:r>
            <a:r>
              <a:rPr lang="en-US" dirty="0" err="1">
                <a:latin typeface="Calibri" panose="020F0502020204030204" pitchFamily="34" charset="0"/>
                <a:ea typeface="Calibri" panose="020F0502020204030204" pitchFamily="34" charset="0"/>
                <a:cs typeface="Calibri" panose="020F0502020204030204" pitchFamily="34" charset="0"/>
              </a:rPr>
              <a:t>driver.switchTo.Alert.getText</a:t>
            </a:r>
            <a:r>
              <a:rPr lang="en-US" dirty="0">
                <a:latin typeface="Calibri" panose="020F0502020204030204" pitchFamily="34" charset="0"/>
                <a:ea typeface="Calibri" panose="020F0502020204030204" pitchFamily="34" charset="0"/>
                <a:cs typeface="Calibri" panose="020F0502020204030204" pitchFamily="34" charset="0"/>
              </a:rPr>
              <a:t>();</a:t>
            </a:r>
          </a:p>
          <a:p>
            <a:pPr lvl="1"/>
            <a:r>
              <a:rPr lang="en-US" dirty="0">
                <a:latin typeface="Calibri" panose="020F0502020204030204" pitchFamily="34" charset="0"/>
                <a:ea typeface="Calibri" panose="020F0502020204030204" pitchFamily="34" charset="0"/>
                <a:cs typeface="Calibri" panose="020F0502020204030204" pitchFamily="34" charset="0"/>
              </a:rPr>
              <a:t>If you want to  enter text in the textbox --- we can use </a:t>
            </a:r>
            <a:r>
              <a:rPr lang="en-US" dirty="0" err="1">
                <a:latin typeface="Calibri" panose="020F0502020204030204" pitchFamily="34" charset="0"/>
                <a:ea typeface="Calibri" panose="020F0502020204030204" pitchFamily="34" charset="0"/>
                <a:cs typeface="Calibri" panose="020F0502020204030204" pitchFamily="34" charset="0"/>
              </a:rPr>
              <a:t>driver.switchTo.Alert.sendkeys</a:t>
            </a:r>
            <a:r>
              <a:rPr lang="en-US" dirty="0">
                <a:latin typeface="Calibri" panose="020F0502020204030204" pitchFamily="34" charset="0"/>
                <a:ea typeface="Calibri" panose="020F0502020204030204" pitchFamily="34" charset="0"/>
                <a:cs typeface="Calibri" panose="020F0502020204030204" pitchFamily="34" charset="0"/>
              </a:rPr>
              <a:t>();</a:t>
            </a:r>
          </a:p>
          <a:p>
            <a:pPr lvl="0">
              <a:buNone/>
            </a:pPr>
            <a:endParaRPr lang="en-US" dirty="0"/>
          </a:p>
          <a:p>
            <a:pPr lvl="0"/>
            <a:endParaRPr lang="en-US" dirty="0"/>
          </a:p>
        </p:txBody>
      </p:sp>
    </p:spTree>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474133"/>
          </a:xfrm>
        </p:spPr>
        <p:txBody>
          <a:bodyPr>
            <a:normAutofit fontScale="90000"/>
          </a:bodyPr>
          <a:lstStyle/>
          <a:p>
            <a:r>
              <a:rPr lang="en-US" cap="none" dirty="0">
                <a:solidFill>
                  <a:srgbClr val="FFFF00"/>
                </a:solidFill>
              </a:rPr>
              <a:t>Stale Element How To Fix</a:t>
            </a:r>
          </a:p>
        </p:txBody>
      </p:sp>
      <p:sp>
        <p:nvSpPr>
          <p:cNvPr id="3" name="Content Placeholder 2"/>
          <p:cNvSpPr>
            <a:spLocks noGrp="1"/>
          </p:cNvSpPr>
          <p:nvPr>
            <p:ph idx="1"/>
          </p:nvPr>
        </p:nvSpPr>
        <p:spPr>
          <a:xfrm>
            <a:off x="228600" y="1142999"/>
            <a:ext cx="11811000" cy="5469467"/>
          </a:xfrm>
        </p:spPr>
        <p:txBody>
          <a:bodyPr>
            <a:normAutofit/>
          </a:bodyPr>
          <a:lstStyle/>
          <a:p>
            <a:pPr lvl="0">
              <a:buNone/>
            </a:pPr>
            <a:endParaRPr lang="en-US" dirty="0"/>
          </a:p>
          <a:p>
            <a:pPr lvl="0"/>
            <a:endParaRPr lang="en-US" dirty="0"/>
          </a:p>
        </p:txBody>
      </p:sp>
    </p:spTree>
    <p:extLst>
      <p:ext uri="{BB962C8B-B14F-4D97-AF65-F5344CB8AC3E}">
        <p14:creationId xmlns:p14="http://schemas.microsoft.com/office/powerpoint/2010/main" val="3217783428"/>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474133"/>
          </a:xfrm>
        </p:spPr>
        <p:txBody>
          <a:bodyPr>
            <a:normAutofit fontScale="90000"/>
          </a:bodyPr>
          <a:lstStyle/>
          <a:p>
            <a:pPr marL="0" indent="0">
              <a:lnSpc>
                <a:spcPct val="120000"/>
              </a:lnSpc>
              <a:buNone/>
            </a:pPr>
            <a:r>
              <a:rPr lang="en-US" sz="3600" dirty="0">
                <a:solidFill>
                  <a:srgbClr val="FFFF00"/>
                </a:solidFill>
                <a:latin typeface="Calibri" panose="020F0502020204030204" pitchFamily="34" charset="0"/>
                <a:ea typeface="Calibri" panose="020F0502020204030204" pitchFamily="34" charset="0"/>
                <a:cs typeface="Calibri" panose="020F0502020204030204" pitchFamily="34" charset="0"/>
              </a:rPr>
              <a:t>Select Class – Last but one value</a:t>
            </a:r>
          </a:p>
        </p:txBody>
      </p:sp>
      <p:sp>
        <p:nvSpPr>
          <p:cNvPr id="3" name="Content Placeholder 2"/>
          <p:cNvSpPr>
            <a:spLocks noGrp="1"/>
          </p:cNvSpPr>
          <p:nvPr>
            <p:ph idx="1"/>
          </p:nvPr>
        </p:nvSpPr>
        <p:spPr>
          <a:xfrm>
            <a:off x="228600" y="1142999"/>
            <a:ext cx="11811000" cy="5469467"/>
          </a:xfrm>
        </p:spPr>
        <p:txBody>
          <a:bodyPr>
            <a:normAutofit/>
          </a:bodyPr>
          <a:lstStyle/>
          <a:p>
            <a:pPr lvl="0">
              <a:buNone/>
            </a:pPr>
            <a:endParaRPr lang="en-US" dirty="0"/>
          </a:p>
          <a:p>
            <a:pPr lvl="0"/>
            <a:endParaRPr lang="en-US" dirty="0"/>
          </a:p>
        </p:txBody>
      </p:sp>
    </p:spTree>
    <p:extLst>
      <p:ext uri="{BB962C8B-B14F-4D97-AF65-F5344CB8AC3E}">
        <p14:creationId xmlns:p14="http://schemas.microsoft.com/office/powerpoint/2010/main" val="360958130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12192000" cy="685800"/>
          </a:xfrm>
        </p:spPr>
        <p:txBody>
          <a:bodyPr>
            <a:normAutofit/>
          </a:bodyPr>
          <a:lstStyle/>
          <a:p>
            <a:r>
              <a:rPr lang="en-US" sz="3400" cap="none" dirty="0">
                <a:solidFill>
                  <a:srgbClr val="FFFF00"/>
                </a:solidFill>
                <a:latin typeface="Aptos" panose="020B0004020202020204" pitchFamily="34" charset="0"/>
                <a:cs typeface="Arial" panose="020B0604020202020204" pitchFamily="34" charset="0"/>
              </a:rPr>
              <a:t>Tell Me About Yourself Automation</a:t>
            </a:r>
          </a:p>
        </p:txBody>
      </p:sp>
      <p:sp>
        <p:nvSpPr>
          <p:cNvPr id="3" name="Subtitle 2"/>
          <p:cNvSpPr>
            <a:spLocks noGrp="1"/>
          </p:cNvSpPr>
          <p:nvPr>
            <p:ph type="subTitle" idx="1"/>
          </p:nvPr>
        </p:nvSpPr>
        <p:spPr>
          <a:xfrm>
            <a:off x="84668" y="685801"/>
            <a:ext cx="11954932" cy="5994399"/>
          </a:xfrm>
        </p:spPr>
        <p:txBody>
          <a:bodyPr>
            <a:normAutofit fontScale="92500" lnSpcReduction="20000"/>
          </a:bodyPr>
          <a:lstStyle/>
          <a:p>
            <a:pPr marL="514350" indent="-514350" algn="l">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Hi Good Evening…(With a smile on face)---</a:t>
            </a:r>
          </a:p>
          <a:p>
            <a:pPr marL="514350" indent="-514350" algn="l">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Myself &lt;</a:t>
            </a:r>
            <a:r>
              <a:rPr lang="en-US" sz="1800" dirty="0" err="1">
                <a:latin typeface="Calibri" panose="020F0502020204030204" pitchFamily="34" charset="0"/>
                <a:ea typeface="Calibri" panose="020F0502020204030204" pitchFamily="34" charset="0"/>
                <a:cs typeface="Calibri" panose="020F0502020204030204" pitchFamily="34" charset="0"/>
              </a:rPr>
              <a:t>YourName</a:t>
            </a:r>
            <a:r>
              <a:rPr lang="en-US" sz="1800" dirty="0">
                <a:latin typeface="Calibri" panose="020F0502020204030204" pitchFamily="34" charset="0"/>
                <a:ea typeface="Calibri" panose="020F0502020204030204" pitchFamily="34" charset="0"/>
                <a:cs typeface="Calibri" panose="020F0502020204030204" pitchFamily="34" charset="0"/>
              </a:rPr>
              <a:t>&gt; I have total 3+ Years of experience into testing. Here it’s a kind of both Automation and Manual </a:t>
            </a:r>
            <a:r>
              <a:rPr lang="en-US" sz="1800" dirty="0" err="1">
                <a:latin typeface="Calibri" panose="020F0502020204030204" pitchFamily="34" charset="0"/>
                <a:ea typeface="Calibri" panose="020F0502020204030204" pitchFamily="34" charset="0"/>
                <a:cs typeface="Calibri" panose="020F0502020204030204" pitchFamily="34" charset="0"/>
              </a:rPr>
              <a:t>Testing.And</a:t>
            </a:r>
            <a:r>
              <a:rPr lang="en-US" sz="1800" dirty="0">
                <a:latin typeface="Calibri" panose="020F0502020204030204" pitchFamily="34" charset="0"/>
                <a:ea typeface="Calibri" panose="020F0502020204030204" pitchFamily="34" charset="0"/>
                <a:cs typeface="Calibri" panose="020F0502020204030204" pitchFamily="34" charset="0"/>
              </a:rPr>
              <a:t>…With regards to Automation, we are using Selenium tool with  Java as our coding language</a:t>
            </a:r>
          </a:p>
          <a:p>
            <a:pPr marL="514350" indent="-514350" algn="l">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We are using JIRA for Project Management and I have also worked with HP ALM tool</a:t>
            </a:r>
          </a:p>
          <a:p>
            <a:pPr marL="514350" indent="-514350" algn="l">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We are following SCRUM Methodology in our project where we have each sprint for a period of 2 weeks</a:t>
            </a:r>
          </a:p>
          <a:p>
            <a:pPr marL="514350" indent="-514350" algn="l">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Also… I have idea on SQL as well. Using basic queries to retrieve data from data base</a:t>
            </a:r>
          </a:p>
          <a:p>
            <a:pPr marL="514350" indent="-514350" algn="l">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And…Coming to our Automation framework…. Ours is basically a Data Driven Framework where we will be passing the test data from the excel sheet. On top of that we are also using TestNG framework.</a:t>
            </a:r>
          </a:p>
          <a:p>
            <a:pPr marL="514350" indent="-514350" algn="l">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Coming to my roles and Responsibilities it’s a kind of combination for both Manual and Automation testing </a:t>
            </a:r>
          </a:p>
          <a:p>
            <a:pPr marL="514350" indent="-514350" algn="l">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I have worked with Health care and IAM Domain </a:t>
            </a:r>
          </a:p>
          <a:p>
            <a:pPr marL="514350" indent="-514350" algn="l">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In my current roles, I have involved in Smoke Testing, Sanity Testing , Regression testing and also Automation testing depending on the project's requirements. Also….  I have worked with frameworks such as Selenium , TestNG, Cucumber for automation. </a:t>
            </a:r>
          </a:p>
          <a:p>
            <a:pPr marL="514350" indent="-514350" algn="l">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The application which I have worked on was build on PEGA BPM tool . Which is version of 8.7</a:t>
            </a:r>
          </a:p>
          <a:p>
            <a:pPr marL="514350" indent="-514350" algn="l">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As part of PEGA Testing we have worked with PEGA clipboard, Tracer Tool tracer, SLAs, Worklist , Work basket Access Groups validation and functional features as well.</a:t>
            </a:r>
          </a:p>
          <a:p>
            <a:pPr marL="514350" indent="-514350" algn="l">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Also initially I have worked on API testing for one of the project. So that’s on high Level about me.</a:t>
            </a:r>
          </a:p>
          <a:p>
            <a:pPr marL="514350" indent="-514350" algn="l">
              <a:buFont typeface="+mj-lt"/>
              <a:buAutoNum type="arabicPeriod"/>
            </a:pPr>
            <a:endParaRPr lang="en-US" sz="1800" dirty="0"/>
          </a:p>
        </p:txBody>
      </p:sp>
    </p:spTree>
    <p:extLst>
      <p:ext uri="{BB962C8B-B14F-4D97-AF65-F5344CB8AC3E}">
        <p14:creationId xmlns:p14="http://schemas.microsoft.com/office/powerpoint/2010/main" val="17435099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770467"/>
          </a:xfrm>
        </p:spPr>
        <p:txBody>
          <a:bodyPr>
            <a:normAutofit/>
          </a:bodyPr>
          <a:lstStyle/>
          <a:p>
            <a:r>
              <a:rPr lang="en-US" cap="none" dirty="0">
                <a:solidFill>
                  <a:srgbClr val="FFFF00"/>
                </a:solidFill>
              </a:rPr>
              <a:t>Select Class </a:t>
            </a:r>
          </a:p>
        </p:txBody>
      </p:sp>
      <p:sp>
        <p:nvSpPr>
          <p:cNvPr id="3" name="Content Placeholder 2"/>
          <p:cNvSpPr>
            <a:spLocks noGrp="1"/>
          </p:cNvSpPr>
          <p:nvPr>
            <p:ph idx="1"/>
          </p:nvPr>
        </p:nvSpPr>
        <p:spPr>
          <a:xfrm>
            <a:off x="381000" y="770467"/>
            <a:ext cx="11658600" cy="5952066"/>
          </a:xfrm>
        </p:spPr>
        <p:txBody>
          <a:bodyPr>
            <a:normAutofit/>
          </a:bodyPr>
          <a:lstStyle/>
          <a:p>
            <a:r>
              <a:rPr lang="en-US" b="1" u="sng" dirty="0">
                <a:latin typeface="Calibri" panose="020F0502020204030204" pitchFamily="34" charset="0"/>
                <a:ea typeface="Calibri" panose="020F0502020204030204" pitchFamily="34" charset="0"/>
                <a:cs typeface="Calibri" panose="020F0502020204030204" pitchFamily="34" charset="0"/>
              </a:rPr>
              <a:t>Select Class </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In selenium we can make use of select class in order to select values from the drop down list</a:t>
            </a:r>
          </a:p>
          <a:p>
            <a:r>
              <a:rPr lang="en-US" dirty="0">
                <a:latin typeface="Calibri" panose="020F0502020204030204" pitchFamily="34" charset="0"/>
                <a:ea typeface="Calibri" panose="020F0502020204030204" pitchFamily="34" charset="0"/>
                <a:cs typeface="Calibri" panose="020F0502020204030204" pitchFamily="34" charset="0"/>
              </a:rPr>
              <a:t>We can select the values </a:t>
            </a:r>
          </a:p>
          <a:p>
            <a:pPr lvl="1"/>
            <a:r>
              <a:rPr lang="en-US" dirty="0">
                <a:latin typeface="Calibri" panose="020F0502020204030204" pitchFamily="34" charset="0"/>
                <a:ea typeface="Calibri" panose="020F0502020204030204" pitchFamily="34" charset="0"/>
                <a:cs typeface="Calibri" panose="020F0502020204030204" pitchFamily="34" charset="0"/>
              </a:rPr>
              <a:t>By Value</a:t>
            </a:r>
          </a:p>
          <a:p>
            <a:pPr lvl="1"/>
            <a:r>
              <a:rPr lang="en-US" dirty="0">
                <a:latin typeface="Calibri" panose="020F0502020204030204" pitchFamily="34" charset="0"/>
                <a:ea typeface="Calibri" panose="020F0502020204030204" pitchFamily="34" charset="0"/>
                <a:cs typeface="Calibri" panose="020F0502020204030204" pitchFamily="34" charset="0"/>
              </a:rPr>
              <a:t>By Index</a:t>
            </a:r>
          </a:p>
          <a:p>
            <a:pPr lvl="1"/>
            <a:r>
              <a:rPr lang="en-US" dirty="0">
                <a:latin typeface="Calibri" panose="020F0502020204030204" pitchFamily="34" charset="0"/>
                <a:ea typeface="Calibri" panose="020F0502020204030204" pitchFamily="34" charset="0"/>
                <a:cs typeface="Calibri" panose="020F0502020204030204" pitchFamily="34" charset="0"/>
              </a:rPr>
              <a:t>By </a:t>
            </a:r>
            <a:r>
              <a:rPr lang="en-US" dirty="0" err="1">
                <a:latin typeface="Calibri" panose="020F0502020204030204" pitchFamily="34" charset="0"/>
                <a:ea typeface="Calibri" panose="020F0502020204030204" pitchFamily="34" charset="0"/>
                <a:cs typeface="Calibri" panose="020F0502020204030204" pitchFamily="34" charset="0"/>
              </a:rPr>
              <a:t>VisibleText</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We create a object for select class and pass the drop down list </a:t>
            </a:r>
            <a:r>
              <a:rPr lang="en-US" dirty="0" err="1">
                <a:latin typeface="Calibri" panose="020F0502020204030204" pitchFamily="34" charset="0"/>
                <a:ea typeface="Calibri" panose="020F0502020204030204" pitchFamily="34" charset="0"/>
                <a:cs typeface="Calibri" panose="020F0502020204030204" pitchFamily="34" charset="0"/>
              </a:rPr>
              <a:t>WebElement</a:t>
            </a:r>
            <a:r>
              <a:rPr lang="en-US" dirty="0">
                <a:latin typeface="Calibri" panose="020F0502020204030204" pitchFamily="34" charset="0"/>
                <a:ea typeface="Calibri" panose="020F0502020204030204" pitchFamily="34" charset="0"/>
                <a:cs typeface="Calibri" panose="020F0502020204030204" pitchFamily="34" charset="0"/>
              </a:rPr>
              <a:t> in the select class. The syntax is like </a:t>
            </a:r>
          </a:p>
          <a:p>
            <a:r>
              <a:rPr lang="en-US" dirty="0">
                <a:latin typeface="Calibri" panose="020F0502020204030204" pitchFamily="34" charset="0"/>
                <a:ea typeface="Calibri" panose="020F0502020204030204" pitchFamily="34" charset="0"/>
                <a:cs typeface="Calibri" panose="020F0502020204030204" pitchFamily="34" charset="0"/>
              </a:rPr>
              <a:t>Select object = new Select(</a:t>
            </a:r>
            <a:r>
              <a:rPr lang="en-US" dirty="0" err="1">
                <a:latin typeface="Calibri" panose="020F0502020204030204" pitchFamily="34" charset="0"/>
                <a:ea typeface="Calibri" panose="020F0502020204030204" pitchFamily="34" charset="0"/>
                <a:cs typeface="Calibri" panose="020F0502020204030204" pitchFamily="34" charset="0"/>
              </a:rPr>
              <a:t>WebElement</a:t>
            </a:r>
            <a:r>
              <a:rPr lang="en-US" dirty="0">
                <a:latin typeface="Calibri" panose="020F0502020204030204" pitchFamily="34" charset="0"/>
                <a:ea typeface="Calibri" panose="020F0502020204030204" pitchFamily="34" charset="0"/>
                <a:cs typeface="Calibri" panose="020F0502020204030204" pitchFamily="34" charset="0"/>
              </a:rPr>
              <a:t>);</a:t>
            </a:r>
          </a:p>
          <a:p>
            <a:pPr lvl="0">
              <a:buNone/>
            </a:pPr>
            <a:endParaRPr lang="en-US" dirty="0"/>
          </a:p>
          <a:p>
            <a:pPr lvl="0"/>
            <a:endParaRPr lang="en-US" dirty="0"/>
          </a:p>
        </p:txBody>
      </p:sp>
    </p:spTree>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600"/>
          </a:xfrm>
        </p:spPr>
        <p:txBody>
          <a:bodyPr>
            <a:normAutofit/>
          </a:bodyPr>
          <a:lstStyle/>
          <a:p>
            <a:r>
              <a:rPr lang="en-US" cap="none" dirty="0">
                <a:solidFill>
                  <a:srgbClr val="FFFF00"/>
                </a:solidFill>
              </a:rPr>
              <a:t>Quit vs Close </a:t>
            </a:r>
          </a:p>
        </p:txBody>
      </p:sp>
      <p:sp>
        <p:nvSpPr>
          <p:cNvPr id="3" name="Content Placeholder 2"/>
          <p:cNvSpPr>
            <a:spLocks noGrp="1"/>
          </p:cNvSpPr>
          <p:nvPr>
            <p:ph idx="1"/>
          </p:nvPr>
        </p:nvSpPr>
        <p:spPr>
          <a:xfrm>
            <a:off x="304799" y="761999"/>
            <a:ext cx="11675533" cy="5935133"/>
          </a:xfrm>
        </p:spPr>
        <p:txBody>
          <a:bodyPr>
            <a:normAutofit/>
          </a:bodyPr>
          <a:lstStyle/>
          <a:p>
            <a:pPr lvl="0">
              <a:buNone/>
            </a:pPr>
            <a:endParaRPr lang="en-US" dirty="0"/>
          </a:p>
          <a:p>
            <a:pPr lvl="0"/>
            <a:endParaRPr lang="en-US" dirty="0"/>
          </a:p>
        </p:txBody>
      </p:sp>
    </p:spTree>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600"/>
          </a:xfrm>
        </p:spPr>
        <p:txBody>
          <a:bodyPr>
            <a:normAutofit/>
          </a:bodyPr>
          <a:lstStyle/>
          <a:p>
            <a:r>
              <a:rPr lang="en-US" cap="none" dirty="0" err="1">
                <a:solidFill>
                  <a:srgbClr val="FFFF00"/>
                </a:solidFill>
              </a:rPr>
              <a:t>DataProvider</a:t>
            </a:r>
            <a:r>
              <a:rPr lang="en-US" cap="none" dirty="0">
                <a:solidFill>
                  <a:srgbClr val="FFFF00"/>
                </a:solidFill>
              </a:rPr>
              <a:t> Annotation </a:t>
            </a:r>
          </a:p>
        </p:txBody>
      </p:sp>
      <p:sp>
        <p:nvSpPr>
          <p:cNvPr id="3" name="Content Placeholder 2"/>
          <p:cNvSpPr>
            <a:spLocks noGrp="1"/>
          </p:cNvSpPr>
          <p:nvPr>
            <p:ph idx="1"/>
          </p:nvPr>
        </p:nvSpPr>
        <p:spPr>
          <a:xfrm>
            <a:off x="304799" y="761999"/>
            <a:ext cx="11675533" cy="5935133"/>
          </a:xfrm>
        </p:spPr>
        <p:txBody>
          <a:bodyPr>
            <a:normAutofit/>
          </a:bodyPr>
          <a:lstStyle/>
          <a:p>
            <a:pPr lvl="0">
              <a:buNone/>
            </a:pPr>
            <a:endParaRPr lang="en-US" dirty="0"/>
          </a:p>
          <a:p>
            <a:pPr lvl="0"/>
            <a:endParaRPr lang="en-US" dirty="0"/>
          </a:p>
        </p:txBody>
      </p:sp>
    </p:spTree>
    <p:extLst>
      <p:ext uri="{BB962C8B-B14F-4D97-AF65-F5344CB8AC3E}">
        <p14:creationId xmlns:p14="http://schemas.microsoft.com/office/powerpoint/2010/main" val="2672602366"/>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600"/>
          </a:xfrm>
        </p:spPr>
        <p:txBody>
          <a:bodyPr>
            <a:normAutofit/>
          </a:bodyPr>
          <a:lstStyle/>
          <a:p>
            <a:r>
              <a:rPr lang="en-US" cap="none" dirty="0">
                <a:solidFill>
                  <a:srgbClr val="FFFF00"/>
                </a:solidFill>
              </a:rPr>
              <a:t>Cucumber Flow </a:t>
            </a:r>
          </a:p>
        </p:txBody>
      </p:sp>
      <p:sp>
        <p:nvSpPr>
          <p:cNvPr id="3" name="Content Placeholder 2"/>
          <p:cNvSpPr>
            <a:spLocks noGrp="1"/>
          </p:cNvSpPr>
          <p:nvPr>
            <p:ph idx="1"/>
          </p:nvPr>
        </p:nvSpPr>
        <p:spPr>
          <a:xfrm>
            <a:off x="304799" y="761999"/>
            <a:ext cx="11675533" cy="5935133"/>
          </a:xfrm>
        </p:spPr>
        <p:txBody>
          <a:bodyPr>
            <a:normAutofit/>
          </a:bodyPr>
          <a:lstStyle/>
          <a:p>
            <a:endParaRPr lang="en-US" dirty="0">
              <a:latin typeface="Calibri" panose="020F0502020204030204" pitchFamily="34" charset="0"/>
              <a:ea typeface="Calibri" panose="020F0502020204030204" pitchFamily="34" charset="0"/>
              <a:cs typeface="Calibri" panose="020F0502020204030204" pitchFamily="34" charset="0"/>
            </a:endParaRPr>
          </a:p>
          <a:p>
            <a:pPr lvl="0">
              <a:buNone/>
            </a:pPr>
            <a:endParaRPr lang="en-US" dirty="0"/>
          </a:p>
          <a:p>
            <a:pPr lvl="0"/>
            <a:endParaRPr lang="en-US" dirty="0"/>
          </a:p>
        </p:txBody>
      </p:sp>
    </p:spTree>
    <p:extLst>
      <p:ext uri="{BB962C8B-B14F-4D97-AF65-F5344CB8AC3E}">
        <p14:creationId xmlns:p14="http://schemas.microsoft.com/office/powerpoint/2010/main" val="1305279380"/>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600"/>
          </a:xfrm>
        </p:spPr>
        <p:txBody>
          <a:bodyPr>
            <a:normAutofit/>
          </a:bodyPr>
          <a:lstStyle/>
          <a:p>
            <a:r>
              <a:rPr lang="it-IT" cap="none" dirty="0">
                <a:solidFill>
                  <a:srgbClr val="FFFF00"/>
                </a:solidFill>
              </a:rPr>
              <a:t>Cucumber Scenario vs Scenario Outline</a:t>
            </a:r>
            <a:endParaRPr lang="en-US" cap="none" dirty="0">
              <a:solidFill>
                <a:srgbClr val="FFFF00"/>
              </a:solidFill>
            </a:endParaRPr>
          </a:p>
        </p:txBody>
      </p:sp>
      <p:sp>
        <p:nvSpPr>
          <p:cNvPr id="3" name="Content Placeholder 2"/>
          <p:cNvSpPr>
            <a:spLocks noGrp="1"/>
          </p:cNvSpPr>
          <p:nvPr>
            <p:ph idx="1"/>
          </p:nvPr>
        </p:nvSpPr>
        <p:spPr>
          <a:xfrm>
            <a:off x="304799" y="761999"/>
            <a:ext cx="11675533" cy="5935133"/>
          </a:xfrm>
        </p:spPr>
        <p:txBody>
          <a:bodyPr>
            <a:normAutofit/>
          </a:bodyPr>
          <a:lstStyle/>
          <a:p>
            <a:endParaRPr lang="en-US" dirty="0">
              <a:latin typeface="Calibri" panose="020F0502020204030204" pitchFamily="34" charset="0"/>
              <a:ea typeface="Calibri" panose="020F0502020204030204" pitchFamily="34" charset="0"/>
              <a:cs typeface="Calibri" panose="020F0502020204030204" pitchFamily="34" charset="0"/>
            </a:endParaRPr>
          </a:p>
          <a:p>
            <a:pPr lvl="0">
              <a:buNone/>
            </a:pPr>
            <a:endParaRPr lang="en-US" dirty="0"/>
          </a:p>
          <a:p>
            <a:pPr lvl="0"/>
            <a:endParaRPr lang="en-US" dirty="0"/>
          </a:p>
        </p:txBody>
      </p:sp>
    </p:spTree>
    <p:extLst>
      <p:ext uri="{BB962C8B-B14F-4D97-AF65-F5344CB8AC3E}">
        <p14:creationId xmlns:p14="http://schemas.microsoft.com/office/powerpoint/2010/main" val="2941324128"/>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600"/>
          </a:xfrm>
        </p:spPr>
        <p:txBody>
          <a:bodyPr>
            <a:normAutofit/>
          </a:bodyPr>
          <a:lstStyle/>
          <a:p>
            <a:r>
              <a:rPr lang="en-US" cap="none" dirty="0">
                <a:solidFill>
                  <a:srgbClr val="FFFF00"/>
                </a:solidFill>
              </a:rPr>
              <a:t>Cucumber Hooks &amp; </a:t>
            </a:r>
            <a:r>
              <a:rPr lang="en-US" cap="none" dirty="0" err="1">
                <a:solidFill>
                  <a:srgbClr val="FFFF00"/>
                </a:solidFill>
              </a:rPr>
              <a:t>BackGround</a:t>
            </a:r>
            <a:endParaRPr lang="en-US" cap="none" dirty="0">
              <a:solidFill>
                <a:srgbClr val="FFFF00"/>
              </a:solidFill>
            </a:endParaRPr>
          </a:p>
        </p:txBody>
      </p:sp>
      <p:sp>
        <p:nvSpPr>
          <p:cNvPr id="3" name="Content Placeholder 2"/>
          <p:cNvSpPr>
            <a:spLocks noGrp="1"/>
          </p:cNvSpPr>
          <p:nvPr>
            <p:ph idx="1"/>
          </p:nvPr>
        </p:nvSpPr>
        <p:spPr>
          <a:xfrm>
            <a:off x="304799" y="761999"/>
            <a:ext cx="11675533" cy="5935133"/>
          </a:xfrm>
        </p:spPr>
        <p:txBody>
          <a:bodyPr>
            <a:normAutofit/>
          </a:bodyPr>
          <a:lstStyle/>
          <a:p>
            <a:endParaRPr lang="en-US" dirty="0">
              <a:latin typeface="Calibri" panose="020F0502020204030204" pitchFamily="34" charset="0"/>
              <a:ea typeface="Calibri" panose="020F0502020204030204" pitchFamily="34" charset="0"/>
              <a:cs typeface="Calibri" panose="020F0502020204030204" pitchFamily="34" charset="0"/>
            </a:endParaRPr>
          </a:p>
          <a:p>
            <a:pPr lvl="0">
              <a:buNone/>
            </a:pPr>
            <a:endParaRPr lang="en-US" dirty="0"/>
          </a:p>
          <a:p>
            <a:pPr lvl="0"/>
            <a:endParaRPr lang="en-US" dirty="0"/>
          </a:p>
        </p:txBody>
      </p:sp>
      <p:sp>
        <p:nvSpPr>
          <p:cNvPr id="4" name="TextBox 3">
            <a:extLst>
              <a:ext uri="{FF2B5EF4-FFF2-40B4-BE49-F238E27FC236}">
                <a16:creationId xmlns:a16="http://schemas.microsoft.com/office/drawing/2014/main" id="{E844592E-132D-188F-39ED-309CBCB634EF}"/>
              </a:ext>
            </a:extLst>
          </p:cNvPr>
          <p:cNvSpPr txBox="1"/>
          <p:nvPr/>
        </p:nvSpPr>
        <p:spPr>
          <a:xfrm>
            <a:off x="211668" y="761999"/>
            <a:ext cx="11556999" cy="3970318"/>
          </a:xfrm>
          <a:prstGeom prst="rect">
            <a:avLst/>
          </a:prstGeom>
          <a:noFill/>
        </p:spPr>
        <p:txBody>
          <a:bodyPr wrap="square" rtlCol="0">
            <a:spAutoFit/>
          </a:bodyPr>
          <a:lstStyle/>
          <a:p>
            <a:pPr marL="0" marR="0">
              <a:spcBef>
                <a:spcPts val="0"/>
              </a:spcBef>
              <a:spcAft>
                <a:spcPts val="0"/>
              </a:spcAft>
            </a:pPr>
            <a:r>
              <a:rPr lang="en-US" dirty="0">
                <a:solidFill>
                  <a:srgbClr val="FFFF00"/>
                </a:solidFill>
                <a:latin typeface="Constantia" panose="02030602050306030303" pitchFamily="18" charset="0"/>
              </a:rPr>
              <a:t>Hooks</a:t>
            </a:r>
          </a:p>
          <a:p>
            <a:pPr marL="0" marR="0">
              <a:spcBef>
                <a:spcPts val="0"/>
              </a:spcBef>
              <a:spcAft>
                <a:spcPts val="0"/>
              </a:spcAft>
            </a:pPr>
            <a:r>
              <a:rPr lang="en-US" sz="1800" dirty="0">
                <a:effectLst/>
                <a:latin typeface="Constantia" panose="02030602050306030303" pitchFamily="18" charset="0"/>
              </a:rPr>
              <a:t>What ever code is present inside the Hooks will run before every scenarios that is present across all the feature files. Basically the Scope of hooks is for all the features</a:t>
            </a:r>
          </a:p>
          <a:p>
            <a:pPr marL="0" marR="0">
              <a:spcBef>
                <a:spcPts val="0"/>
              </a:spcBef>
              <a:spcAft>
                <a:spcPts val="0"/>
              </a:spcAft>
            </a:pPr>
            <a:endParaRPr lang="en-US" dirty="0">
              <a:latin typeface="Constantia" panose="02030602050306030303" pitchFamily="18" charset="0"/>
            </a:endParaRPr>
          </a:p>
          <a:p>
            <a:pPr marL="0" marR="0">
              <a:spcBef>
                <a:spcPts val="0"/>
              </a:spcBef>
              <a:spcAft>
                <a:spcPts val="0"/>
              </a:spcAft>
            </a:pPr>
            <a:endParaRPr lang="en-US" sz="1800" dirty="0">
              <a:effectLst/>
              <a:latin typeface="Constantia" panose="02030602050306030303" pitchFamily="18" charset="0"/>
            </a:endParaRPr>
          </a:p>
          <a:p>
            <a:pPr marL="0" marR="0">
              <a:spcBef>
                <a:spcPts val="0"/>
              </a:spcBef>
              <a:spcAft>
                <a:spcPts val="0"/>
              </a:spcAft>
            </a:pPr>
            <a:r>
              <a:rPr lang="en-US" sz="1800" dirty="0">
                <a:solidFill>
                  <a:srgbClr val="FFFF00"/>
                </a:solidFill>
                <a:effectLst/>
                <a:latin typeface="Constantia" panose="02030602050306030303" pitchFamily="18" charset="0"/>
              </a:rPr>
              <a:t>Background</a:t>
            </a:r>
          </a:p>
          <a:p>
            <a:pPr marL="0" marR="0">
              <a:spcBef>
                <a:spcPts val="0"/>
              </a:spcBef>
              <a:spcAft>
                <a:spcPts val="0"/>
              </a:spcAft>
            </a:pPr>
            <a:r>
              <a:rPr lang="en-US" dirty="0">
                <a:latin typeface="Constantia" panose="02030602050306030303" pitchFamily="18" charset="0"/>
              </a:rPr>
              <a:t>The</a:t>
            </a:r>
            <a:r>
              <a:rPr lang="en-US" dirty="0">
                <a:solidFill>
                  <a:srgbClr val="FFFF00"/>
                </a:solidFill>
                <a:latin typeface="Constantia" panose="02030602050306030303" pitchFamily="18" charset="0"/>
              </a:rPr>
              <a:t> </a:t>
            </a:r>
            <a:r>
              <a:rPr lang="en-US" sz="1800" dirty="0">
                <a:effectLst/>
                <a:latin typeface="Constantia" panose="02030602050306030303" pitchFamily="18" charset="0"/>
              </a:rPr>
              <a:t>code will run before only those scenarios that is present in that particular feature file. Basically the Scope of background it onl</a:t>
            </a:r>
            <a:r>
              <a:rPr lang="en-US" dirty="0">
                <a:latin typeface="Constantia" panose="02030602050306030303" pitchFamily="18" charset="0"/>
              </a:rPr>
              <a:t>y for the scenarios that are present in that</a:t>
            </a:r>
            <a:r>
              <a:rPr lang="en-US" sz="1800" dirty="0">
                <a:effectLst/>
                <a:latin typeface="Constantia" panose="02030602050306030303" pitchFamily="18" charset="0"/>
              </a:rPr>
              <a:t> feature.</a:t>
            </a:r>
          </a:p>
          <a:p>
            <a:pPr marL="0" marR="0">
              <a:spcBef>
                <a:spcPts val="0"/>
              </a:spcBef>
              <a:spcAft>
                <a:spcPts val="0"/>
              </a:spcAft>
            </a:pPr>
            <a:endParaRPr lang="en-US" dirty="0">
              <a:latin typeface="Constantia" panose="02030602050306030303" pitchFamily="18" charset="0"/>
            </a:endParaRPr>
          </a:p>
          <a:p>
            <a:pPr marL="0" marR="0">
              <a:spcBef>
                <a:spcPts val="0"/>
              </a:spcBef>
              <a:spcAft>
                <a:spcPts val="0"/>
              </a:spcAft>
            </a:pPr>
            <a:endParaRPr lang="en-US" sz="1800" dirty="0">
              <a:effectLst/>
              <a:latin typeface="Constantia" panose="02030602050306030303" pitchFamily="18" charset="0"/>
            </a:endParaRPr>
          </a:p>
          <a:p>
            <a:pPr marL="0" marR="0">
              <a:spcBef>
                <a:spcPts val="0"/>
              </a:spcBef>
              <a:spcAft>
                <a:spcPts val="0"/>
              </a:spcAft>
            </a:pPr>
            <a:r>
              <a:rPr lang="en-US" sz="1800" dirty="0">
                <a:solidFill>
                  <a:srgbClr val="FFFF00"/>
                </a:solidFill>
                <a:effectLst/>
                <a:latin typeface="Constantia" panose="02030602050306030303" pitchFamily="18" charset="0"/>
              </a:rPr>
              <a:t>Order of Execution</a:t>
            </a:r>
          </a:p>
          <a:p>
            <a:pPr marL="0" marR="0">
              <a:spcBef>
                <a:spcPts val="0"/>
              </a:spcBef>
              <a:spcAft>
                <a:spcPts val="0"/>
              </a:spcAft>
            </a:pPr>
            <a:r>
              <a:rPr lang="en-US" sz="1800" dirty="0">
                <a:effectLst/>
                <a:latin typeface="Constantia" panose="02030602050306030303" pitchFamily="18" charset="0"/>
              </a:rPr>
              <a:t>#Before Hook-&gt; Back Ground-&gt;Scenario-&gt;After Hook</a:t>
            </a:r>
          </a:p>
          <a:p>
            <a:pPr marL="0" marR="0">
              <a:spcBef>
                <a:spcPts val="0"/>
              </a:spcBef>
              <a:spcAft>
                <a:spcPts val="0"/>
              </a:spcAft>
            </a:pPr>
            <a:r>
              <a:rPr lang="en-US" sz="1800" dirty="0">
                <a:effectLst/>
                <a:latin typeface="Constantia" panose="02030602050306030303" pitchFamily="18" charset="0"/>
              </a:rPr>
              <a:t>#Before Hook (Specific to that Tag if present)-&gt; Before Hook(Common to all. No Tag defined)-&gt;Back Ground-&gt;SCENARIO-&gt; After Hook(Common to all)-&gt;After Hook(Specific to that Tag)</a:t>
            </a:r>
            <a:endParaRPr lang="en-US" sz="1800" dirty="0">
              <a:solidFill>
                <a:srgbClr val="000000"/>
              </a:solidFill>
              <a:effectLst/>
              <a:highlight>
                <a:srgbClr val="FFFFFF"/>
              </a:highlight>
              <a:latin typeface="Constantia" panose="02030602050306030303" pitchFamily="18" charset="0"/>
            </a:endParaRPr>
          </a:p>
        </p:txBody>
      </p:sp>
    </p:spTree>
    <p:extLst>
      <p:ext uri="{BB962C8B-B14F-4D97-AF65-F5344CB8AC3E}">
        <p14:creationId xmlns:p14="http://schemas.microsoft.com/office/powerpoint/2010/main" val="2743271455"/>
      </p:ext>
    </p:extLst>
  </p:cSld>
  <p:clrMapOvr>
    <a:overrideClrMapping bg1="dk1" tx1="lt1" bg2="dk2" tx2="lt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600"/>
          </a:xfrm>
        </p:spPr>
        <p:txBody>
          <a:bodyPr>
            <a:normAutofit/>
          </a:bodyPr>
          <a:lstStyle/>
          <a:p>
            <a:r>
              <a:rPr lang="en-US" cap="none" dirty="0">
                <a:solidFill>
                  <a:srgbClr val="FFFF00"/>
                </a:solidFill>
              </a:rPr>
              <a:t>Cucumber Advantages</a:t>
            </a:r>
          </a:p>
        </p:txBody>
      </p:sp>
      <p:sp>
        <p:nvSpPr>
          <p:cNvPr id="3" name="Content Placeholder 2"/>
          <p:cNvSpPr>
            <a:spLocks noGrp="1"/>
          </p:cNvSpPr>
          <p:nvPr>
            <p:ph idx="1"/>
          </p:nvPr>
        </p:nvSpPr>
        <p:spPr>
          <a:xfrm>
            <a:off x="304799" y="761999"/>
            <a:ext cx="11675533" cy="5935133"/>
          </a:xfrm>
        </p:spPr>
        <p:txBody>
          <a:bodyPr>
            <a:normAutofit/>
          </a:bodyPr>
          <a:lstStyle/>
          <a:p>
            <a:endParaRPr lang="en-US" dirty="0">
              <a:latin typeface="Calibri" panose="020F0502020204030204" pitchFamily="34" charset="0"/>
              <a:ea typeface="Calibri" panose="020F0502020204030204" pitchFamily="34" charset="0"/>
              <a:cs typeface="Calibri" panose="020F0502020204030204" pitchFamily="34" charset="0"/>
            </a:endParaRPr>
          </a:p>
          <a:p>
            <a:pPr lvl="0">
              <a:buNone/>
            </a:pPr>
            <a:endParaRPr lang="en-US" dirty="0"/>
          </a:p>
          <a:p>
            <a:pPr lvl="0"/>
            <a:endParaRPr lang="en-US" dirty="0"/>
          </a:p>
        </p:txBody>
      </p:sp>
    </p:spTree>
    <p:extLst>
      <p:ext uri="{BB962C8B-B14F-4D97-AF65-F5344CB8AC3E}">
        <p14:creationId xmlns:p14="http://schemas.microsoft.com/office/powerpoint/2010/main" val="4022880797"/>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600"/>
          </a:xfrm>
        </p:spPr>
        <p:txBody>
          <a:bodyPr>
            <a:normAutofit/>
          </a:bodyPr>
          <a:lstStyle/>
          <a:p>
            <a:r>
              <a:rPr lang="en-US" cap="none" dirty="0">
                <a:solidFill>
                  <a:srgbClr val="FFFF00"/>
                </a:solidFill>
              </a:rPr>
              <a:t>What is Web Driver</a:t>
            </a:r>
          </a:p>
        </p:txBody>
      </p:sp>
      <p:sp>
        <p:nvSpPr>
          <p:cNvPr id="3" name="Content Placeholder 2"/>
          <p:cNvSpPr>
            <a:spLocks noGrp="1"/>
          </p:cNvSpPr>
          <p:nvPr>
            <p:ph idx="1"/>
          </p:nvPr>
        </p:nvSpPr>
        <p:spPr>
          <a:xfrm>
            <a:off x="304799" y="761999"/>
            <a:ext cx="11675533" cy="5935133"/>
          </a:xfrm>
        </p:spPr>
        <p:txBody>
          <a:bodyPr>
            <a:normAutofit/>
          </a:bodyPr>
          <a:lstStyle/>
          <a:p>
            <a:endParaRPr lang="en-US" dirty="0">
              <a:latin typeface="Calibri" panose="020F0502020204030204" pitchFamily="34" charset="0"/>
              <a:ea typeface="Calibri" panose="020F0502020204030204" pitchFamily="34" charset="0"/>
              <a:cs typeface="Calibri" panose="020F0502020204030204" pitchFamily="34" charset="0"/>
            </a:endParaRPr>
          </a:p>
          <a:p>
            <a:pPr lvl="0">
              <a:buNone/>
            </a:pPr>
            <a:endParaRPr lang="en-US" dirty="0"/>
          </a:p>
          <a:p>
            <a:pPr lvl="0"/>
            <a:endParaRPr lang="en-US" dirty="0"/>
          </a:p>
        </p:txBody>
      </p:sp>
    </p:spTree>
    <p:extLst>
      <p:ext uri="{BB962C8B-B14F-4D97-AF65-F5344CB8AC3E}">
        <p14:creationId xmlns:p14="http://schemas.microsoft.com/office/powerpoint/2010/main" val="1871976353"/>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53532"/>
          </a:xfrm>
        </p:spPr>
        <p:txBody>
          <a:bodyPr>
            <a:normAutofit/>
          </a:bodyPr>
          <a:lstStyle/>
          <a:p>
            <a:r>
              <a:rPr lang="en-US" cap="none" dirty="0">
                <a:solidFill>
                  <a:srgbClr val="FFFF00"/>
                </a:solidFill>
              </a:rPr>
              <a:t>JAVA OOPS Concepts</a:t>
            </a:r>
          </a:p>
        </p:txBody>
      </p:sp>
      <p:sp>
        <p:nvSpPr>
          <p:cNvPr id="3" name="Content Placeholder 2"/>
          <p:cNvSpPr>
            <a:spLocks noGrp="1"/>
          </p:cNvSpPr>
          <p:nvPr>
            <p:ph idx="1"/>
          </p:nvPr>
        </p:nvSpPr>
        <p:spPr>
          <a:xfrm>
            <a:off x="160867" y="753533"/>
            <a:ext cx="11861800" cy="5943600"/>
          </a:xfrm>
        </p:spPr>
        <p:txBody>
          <a:bodyPr/>
          <a:lstStyle/>
          <a:p>
            <a:pPr lvl="0"/>
            <a:r>
              <a:rPr lang="en-US" dirty="0">
                <a:latin typeface="Calibri" panose="020F0502020204030204" pitchFamily="34" charset="0"/>
                <a:ea typeface="Calibri" panose="020F0502020204030204" pitchFamily="34" charset="0"/>
                <a:cs typeface="Calibri" panose="020F0502020204030204" pitchFamily="34" charset="0"/>
              </a:rPr>
              <a:t>In java we have oops concepts like</a:t>
            </a:r>
          </a:p>
          <a:p>
            <a:pPr lvl="0"/>
            <a:endParaRPr lang="en-US" dirty="0">
              <a:latin typeface="Calibri" panose="020F0502020204030204" pitchFamily="34" charset="0"/>
              <a:ea typeface="Calibri" panose="020F0502020204030204" pitchFamily="34" charset="0"/>
              <a:cs typeface="Calibri" panose="020F0502020204030204" pitchFamily="34" charset="0"/>
            </a:endParaRPr>
          </a:p>
          <a:p>
            <a:pPr lvl="0"/>
            <a:r>
              <a:rPr lang="en-US" dirty="0">
                <a:latin typeface="Calibri" panose="020F0502020204030204" pitchFamily="34" charset="0"/>
                <a:ea typeface="Calibri" panose="020F0502020204030204" pitchFamily="34" charset="0"/>
                <a:cs typeface="Calibri" panose="020F0502020204030204" pitchFamily="34" charset="0"/>
              </a:rPr>
              <a:t>Inheritance </a:t>
            </a:r>
          </a:p>
          <a:p>
            <a:pPr lvl="0"/>
            <a:r>
              <a:rPr lang="en-US" dirty="0">
                <a:latin typeface="Calibri" panose="020F0502020204030204" pitchFamily="34" charset="0"/>
                <a:ea typeface="Calibri" panose="020F0502020204030204" pitchFamily="34" charset="0"/>
                <a:cs typeface="Calibri" panose="020F0502020204030204" pitchFamily="34" charset="0"/>
              </a:rPr>
              <a:t>Abstraction </a:t>
            </a:r>
          </a:p>
          <a:p>
            <a:pPr lvl="0"/>
            <a:r>
              <a:rPr lang="en-US" dirty="0">
                <a:latin typeface="Calibri" panose="020F0502020204030204" pitchFamily="34" charset="0"/>
                <a:ea typeface="Calibri" panose="020F0502020204030204" pitchFamily="34" charset="0"/>
                <a:cs typeface="Calibri" panose="020F0502020204030204" pitchFamily="34" charset="0"/>
              </a:rPr>
              <a:t>Polymorphism</a:t>
            </a:r>
          </a:p>
          <a:p>
            <a:pPr lvl="0"/>
            <a:r>
              <a:rPr lang="en-US" dirty="0">
                <a:latin typeface="Calibri" panose="020F0502020204030204" pitchFamily="34" charset="0"/>
                <a:ea typeface="Calibri" panose="020F0502020204030204" pitchFamily="34" charset="0"/>
                <a:cs typeface="Calibri" panose="020F0502020204030204" pitchFamily="34" charset="0"/>
              </a:rPr>
              <a:t>Encapsulation</a:t>
            </a:r>
          </a:p>
          <a:p>
            <a:pPr marL="0" indent="0">
              <a:buNone/>
            </a:pPr>
            <a:r>
              <a:rPr lang="en-US" dirty="0"/>
              <a:t> </a:t>
            </a:r>
          </a:p>
        </p:txBody>
      </p:sp>
    </p:spTree>
  </p:cSld>
  <p:clrMapOvr>
    <a:overrideClrMapping bg1="dk1" tx1="lt1" bg2="dk2" tx2="lt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34999"/>
          </a:xfrm>
        </p:spPr>
        <p:txBody>
          <a:bodyPr>
            <a:normAutofit/>
          </a:bodyPr>
          <a:lstStyle/>
          <a:p>
            <a:r>
              <a:rPr lang="en-US" cap="none" dirty="0">
                <a:solidFill>
                  <a:srgbClr val="FFFF00"/>
                </a:solidFill>
              </a:rPr>
              <a:t>Encapsulation</a:t>
            </a:r>
          </a:p>
        </p:txBody>
      </p:sp>
      <p:sp>
        <p:nvSpPr>
          <p:cNvPr id="3" name="Content Placeholder 2"/>
          <p:cNvSpPr>
            <a:spLocks noGrp="1"/>
          </p:cNvSpPr>
          <p:nvPr>
            <p:ph idx="1"/>
          </p:nvPr>
        </p:nvSpPr>
        <p:spPr>
          <a:xfrm>
            <a:off x="262467" y="846667"/>
            <a:ext cx="11743266" cy="5825066"/>
          </a:xfrm>
        </p:spPr>
        <p:txBody>
          <a:bodyPr>
            <a:normAutofit fontScale="47500" lnSpcReduction="20000"/>
          </a:bodyPr>
          <a:lstStyle/>
          <a:p>
            <a:pPr marL="457200" indent="-457200">
              <a:buFont typeface="+mj-lt"/>
              <a:buAutoNum type="arabicPeriod"/>
            </a:pPr>
            <a:r>
              <a:rPr lang="en-US" sz="2900" dirty="0">
                <a:latin typeface="Calibri" panose="020F0502020204030204" pitchFamily="34" charset="0"/>
                <a:ea typeface="Calibri" panose="020F0502020204030204" pitchFamily="34" charset="0"/>
                <a:cs typeface="Calibri" panose="020F0502020204030204" pitchFamily="34" charset="0"/>
              </a:rPr>
              <a:t>Encapsulation is like the process of wrapping code and data together into a single unit</a:t>
            </a:r>
          </a:p>
          <a:p>
            <a:pPr marL="457200" indent="-457200">
              <a:buFont typeface="+mj-lt"/>
              <a:buAutoNum type="arabicPeriod"/>
            </a:pPr>
            <a:r>
              <a:rPr lang="en-US" sz="2900" dirty="0">
                <a:latin typeface="Calibri" panose="020F0502020204030204" pitchFamily="34" charset="0"/>
                <a:ea typeface="Calibri" panose="020F0502020204030204" pitchFamily="34" charset="0"/>
                <a:cs typeface="Calibri" panose="020F0502020204030204" pitchFamily="34" charset="0"/>
              </a:rPr>
              <a:t>In Java we can achieve encapsulation.. by making all the data members of the class private. Now we can use setter and getter methods to set and get the data in it.</a:t>
            </a:r>
          </a:p>
          <a:p>
            <a:pPr marL="457200" indent="-457200">
              <a:buFont typeface="+mj-lt"/>
              <a:buAutoNum type="arabicPeriod"/>
            </a:pPr>
            <a:r>
              <a:rPr lang="en-US" sz="2900" dirty="0">
                <a:latin typeface="Calibri" panose="020F0502020204030204" pitchFamily="34" charset="0"/>
                <a:ea typeface="Calibri" panose="020F0502020204030204" pitchFamily="34" charset="0"/>
                <a:cs typeface="Calibri" panose="020F0502020204030204" pitchFamily="34" charset="0"/>
              </a:rPr>
              <a:t> This is used for data hiding in Java.. because other class will not be able to access the data through the private data members.</a:t>
            </a:r>
          </a:p>
          <a:p>
            <a:pPr marL="457200" indent="-457200">
              <a:buFont typeface="+mj-lt"/>
              <a:buAutoNum type="arabicPeriod"/>
            </a:pPr>
            <a:r>
              <a:rPr lang="en-US" sz="2900" dirty="0">
                <a:latin typeface="Calibri" panose="020F0502020204030204" pitchFamily="34" charset="0"/>
                <a:ea typeface="Calibri" panose="020F0502020204030204" pitchFamily="34" charset="0"/>
                <a:cs typeface="Calibri" panose="020F0502020204030204" pitchFamily="34" charset="0"/>
              </a:rPr>
              <a:t>In our project while adding the </a:t>
            </a:r>
            <a:r>
              <a:rPr lang="en-US" sz="2900" dirty="0" err="1">
                <a:latin typeface="Calibri" panose="020F0502020204030204" pitchFamily="34" charset="0"/>
                <a:ea typeface="Calibri" panose="020F0502020204030204" pitchFamily="34" charset="0"/>
                <a:cs typeface="Calibri" panose="020F0502020204030204" pitchFamily="34" charset="0"/>
              </a:rPr>
              <a:t>webelement</a:t>
            </a:r>
            <a:r>
              <a:rPr lang="en-US" sz="2900" dirty="0">
                <a:latin typeface="Calibri" panose="020F0502020204030204" pitchFamily="34" charset="0"/>
                <a:ea typeface="Calibri" panose="020F0502020204030204" pitchFamily="34" charset="0"/>
                <a:cs typeface="Calibri" panose="020F0502020204030204" pitchFamily="34" charset="0"/>
              </a:rPr>
              <a:t> we have added them as private method to set the value and getter to read </a:t>
            </a:r>
            <a:r>
              <a:rPr lang="en-US" sz="3200" dirty="0">
                <a:latin typeface="Calibri" panose="020F0502020204030204" pitchFamily="34" charset="0"/>
                <a:ea typeface="Calibri" panose="020F0502020204030204" pitchFamily="34" charset="0"/>
                <a:cs typeface="Calibri" panose="020F0502020204030204" pitchFamily="34" charset="0"/>
              </a:rPr>
              <a:t>the element from method</a:t>
            </a:r>
          </a:p>
          <a:p>
            <a:pPr marL="0" indent="0" algn="just">
              <a:buNone/>
            </a:pPr>
            <a:r>
              <a:rPr lang="en-IN" sz="3200" dirty="0">
                <a:latin typeface="Calibri" panose="020F0502020204030204" pitchFamily="34" charset="0"/>
                <a:ea typeface="Calibri" panose="020F0502020204030204" pitchFamily="34" charset="0"/>
                <a:cs typeface="Calibri" panose="020F0502020204030204" pitchFamily="34" charset="0"/>
              </a:rPr>
              <a:t>public class Student{  </a:t>
            </a:r>
          </a:p>
          <a:p>
            <a:pPr marL="0" indent="0" algn="just">
              <a:buNone/>
            </a:pPr>
            <a:r>
              <a:rPr lang="en-IN" sz="3200" dirty="0">
                <a:latin typeface="Calibri" panose="020F0502020204030204" pitchFamily="34" charset="0"/>
                <a:ea typeface="Calibri" panose="020F0502020204030204" pitchFamily="34" charset="0"/>
                <a:cs typeface="Calibri" panose="020F0502020204030204" pitchFamily="34" charset="0"/>
              </a:rPr>
              <a:t>//private data member  </a:t>
            </a:r>
          </a:p>
          <a:p>
            <a:pPr marL="0" indent="0" algn="just">
              <a:buNone/>
            </a:pPr>
            <a:r>
              <a:rPr lang="en-IN" sz="3200" dirty="0">
                <a:latin typeface="Calibri" panose="020F0502020204030204" pitchFamily="34" charset="0"/>
                <a:ea typeface="Calibri" panose="020F0502020204030204" pitchFamily="34" charset="0"/>
                <a:cs typeface="Calibri" panose="020F0502020204030204" pitchFamily="34" charset="0"/>
              </a:rPr>
              <a:t>private String name;  </a:t>
            </a:r>
          </a:p>
          <a:p>
            <a:pPr marL="0" indent="0" algn="just">
              <a:buNone/>
            </a:pPr>
            <a:r>
              <a:rPr lang="en-IN" sz="3200" dirty="0">
                <a:latin typeface="Calibri" panose="020F0502020204030204" pitchFamily="34" charset="0"/>
                <a:ea typeface="Calibri" panose="020F0502020204030204" pitchFamily="34" charset="0"/>
                <a:cs typeface="Calibri" panose="020F0502020204030204" pitchFamily="34" charset="0"/>
              </a:rPr>
              <a:t>//getter method for name  </a:t>
            </a:r>
          </a:p>
          <a:p>
            <a:pPr marL="0" indent="0" algn="just">
              <a:buNone/>
            </a:pPr>
            <a:r>
              <a:rPr lang="en-IN" sz="3200" dirty="0">
                <a:latin typeface="Calibri" panose="020F0502020204030204" pitchFamily="34" charset="0"/>
                <a:ea typeface="Calibri" panose="020F0502020204030204" pitchFamily="34" charset="0"/>
                <a:cs typeface="Calibri" panose="020F0502020204030204" pitchFamily="34" charset="0"/>
              </a:rPr>
              <a:t>public String </a:t>
            </a:r>
            <a:r>
              <a:rPr lang="en-IN" sz="3200" dirty="0" err="1">
                <a:latin typeface="Calibri" panose="020F0502020204030204" pitchFamily="34" charset="0"/>
                <a:ea typeface="Calibri" panose="020F0502020204030204" pitchFamily="34" charset="0"/>
                <a:cs typeface="Calibri" panose="020F0502020204030204" pitchFamily="34" charset="0"/>
              </a:rPr>
              <a:t>getName</a:t>
            </a:r>
            <a:r>
              <a:rPr lang="en-IN" sz="3200" dirty="0">
                <a:latin typeface="Calibri" panose="020F0502020204030204" pitchFamily="34" charset="0"/>
                <a:ea typeface="Calibri" panose="020F0502020204030204" pitchFamily="34" charset="0"/>
                <a:cs typeface="Calibri" panose="020F0502020204030204" pitchFamily="34" charset="0"/>
              </a:rPr>
              <a:t>(){  </a:t>
            </a:r>
          </a:p>
          <a:p>
            <a:pPr marL="0" indent="0" algn="just">
              <a:buNone/>
            </a:pPr>
            <a:r>
              <a:rPr lang="en-IN" sz="3200" dirty="0">
                <a:latin typeface="Calibri" panose="020F0502020204030204" pitchFamily="34" charset="0"/>
                <a:ea typeface="Calibri" panose="020F0502020204030204" pitchFamily="34" charset="0"/>
                <a:cs typeface="Calibri" panose="020F0502020204030204" pitchFamily="34" charset="0"/>
              </a:rPr>
              <a:t>return name;  </a:t>
            </a:r>
          </a:p>
          <a:p>
            <a:pPr marL="0" indent="0" algn="just">
              <a:buNone/>
            </a:pPr>
            <a:r>
              <a:rPr lang="en-IN" sz="3200" dirty="0">
                <a:latin typeface="Calibri" panose="020F0502020204030204" pitchFamily="34" charset="0"/>
                <a:ea typeface="Calibri" panose="020F0502020204030204" pitchFamily="34" charset="0"/>
                <a:cs typeface="Calibri" panose="020F0502020204030204" pitchFamily="34" charset="0"/>
              </a:rPr>
              <a:t>}  </a:t>
            </a:r>
          </a:p>
          <a:p>
            <a:pPr marL="0" indent="0" algn="just">
              <a:buNone/>
            </a:pPr>
            <a:r>
              <a:rPr lang="en-IN" sz="3200" dirty="0">
                <a:latin typeface="Calibri" panose="020F0502020204030204" pitchFamily="34" charset="0"/>
                <a:ea typeface="Calibri" panose="020F0502020204030204" pitchFamily="34" charset="0"/>
                <a:cs typeface="Calibri" panose="020F0502020204030204" pitchFamily="34" charset="0"/>
              </a:rPr>
              <a:t>//setter method for name  </a:t>
            </a:r>
          </a:p>
          <a:p>
            <a:pPr marL="0" indent="0" algn="just">
              <a:buNone/>
            </a:pPr>
            <a:r>
              <a:rPr lang="en-IN" sz="3200" dirty="0">
                <a:latin typeface="Calibri" panose="020F0502020204030204" pitchFamily="34" charset="0"/>
                <a:ea typeface="Calibri" panose="020F0502020204030204" pitchFamily="34" charset="0"/>
                <a:cs typeface="Calibri" panose="020F0502020204030204" pitchFamily="34" charset="0"/>
              </a:rPr>
              <a:t>public void </a:t>
            </a:r>
            <a:r>
              <a:rPr lang="en-IN" sz="3200" dirty="0" err="1">
                <a:latin typeface="Calibri" panose="020F0502020204030204" pitchFamily="34" charset="0"/>
                <a:ea typeface="Calibri" panose="020F0502020204030204" pitchFamily="34" charset="0"/>
                <a:cs typeface="Calibri" panose="020F0502020204030204" pitchFamily="34" charset="0"/>
              </a:rPr>
              <a:t>setName</a:t>
            </a:r>
            <a:r>
              <a:rPr lang="en-IN" sz="3200" dirty="0">
                <a:latin typeface="Calibri" panose="020F0502020204030204" pitchFamily="34" charset="0"/>
                <a:ea typeface="Calibri" panose="020F0502020204030204" pitchFamily="34" charset="0"/>
                <a:cs typeface="Calibri" panose="020F0502020204030204" pitchFamily="34" charset="0"/>
              </a:rPr>
              <a:t>(String name){  </a:t>
            </a:r>
          </a:p>
          <a:p>
            <a:pPr marL="0" indent="0" algn="just">
              <a:buNone/>
            </a:pPr>
            <a:r>
              <a:rPr lang="en-IN" sz="3200" dirty="0">
                <a:latin typeface="Calibri" panose="020F0502020204030204" pitchFamily="34" charset="0"/>
                <a:ea typeface="Calibri" panose="020F0502020204030204" pitchFamily="34" charset="0"/>
                <a:cs typeface="Calibri" panose="020F0502020204030204" pitchFamily="34" charset="0"/>
              </a:rPr>
              <a:t>this.name=name  </a:t>
            </a:r>
          </a:p>
          <a:p>
            <a:pPr marL="0" indent="0" algn="just">
              <a:buNone/>
            </a:pPr>
            <a:r>
              <a:rPr lang="en-IN" sz="3200" dirty="0">
                <a:latin typeface="Calibri" panose="020F0502020204030204" pitchFamily="34" charset="0"/>
                <a:ea typeface="Calibri" panose="020F0502020204030204" pitchFamily="34" charset="0"/>
                <a:cs typeface="Calibri" panose="020F0502020204030204" pitchFamily="34" charset="0"/>
              </a:rPr>
              <a:t>}  </a:t>
            </a:r>
          </a:p>
          <a:p>
            <a:pPr algn="just">
              <a:buFont typeface="+mj-lt"/>
              <a:buAutoNum type="arabicPeriod"/>
            </a:pPr>
            <a:endParaRPr lang="en-IN" sz="3200" dirty="0"/>
          </a:p>
          <a:p>
            <a:pPr marL="457200" indent="-457200">
              <a:buFont typeface="+mj-lt"/>
              <a:buAutoNum type="arabicPeriod"/>
            </a:pPr>
            <a:endParaRPr lang="en-US" sz="2400" dirty="0"/>
          </a:p>
        </p:txBody>
      </p:sp>
    </p:spTree>
    <p:extLst>
      <p:ext uri="{BB962C8B-B14F-4D97-AF65-F5344CB8AC3E}">
        <p14:creationId xmlns:p14="http://schemas.microsoft.com/office/powerpoint/2010/main" val="258531831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50333"/>
          </a:xfrm>
        </p:spPr>
        <p:txBody>
          <a:bodyPr>
            <a:normAutofit fontScale="90000"/>
          </a:bodyPr>
          <a:lstStyle/>
          <a:p>
            <a:r>
              <a:rPr lang="en-US" cap="none" dirty="0">
                <a:solidFill>
                  <a:srgbClr val="FFFF00"/>
                </a:solidFill>
                <a:latin typeface="Aptos" panose="020B0004020202020204" pitchFamily="34" charset="0"/>
                <a:cs typeface="Arial" panose="020B0604020202020204" pitchFamily="34" charset="0"/>
              </a:rPr>
              <a:t>Automation Framework</a:t>
            </a:r>
          </a:p>
        </p:txBody>
      </p:sp>
      <p:sp>
        <p:nvSpPr>
          <p:cNvPr id="3" name="Content Placeholder 2"/>
          <p:cNvSpPr>
            <a:spLocks noGrp="1"/>
          </p:cNvSpPr>
          <p:nvPr>
            <p:ph idx="1"/>
          </p:nvPr>
        </p:nvSpPr>
        <p:spPr>
          <a:xfrm>
            <a:off x="237067" y="635000"/>
            <a:ext cx="11650133" cy="6053667"/>
          </a:xfrm>
        </p:spPr>
        <p:txBody>
          <a:bodyPr>
            <a:normAutofit/>
          </a:bodyPr>
          <a:lstStyle/>
          <a:p>
            <a:pPr marL="457200" indent="-457200">
              <a:buFont typeface="+mj-lt"/>
              <a:buAutoNum type="arabicPeriod"/>
            </a:pPr>
            <a:r>
              <a:rPr lang="en-US" sz="2400" baseline="-25000" dirty="0">
                <a:latin typeface="Calibri" panose="020F0502020204030204" pitchFamily="34" charset="0"/>
                <a:ea typeface="Calibri" panose="020F0502020204030204" pitchFamily="34" charset="0"/>
                <a:cs typeface="Calibri" panose="020F0502020204030204" pitchFamily="34" charset="0"/>
              </a:rPr>
              <a:t>Ours is basically a Data Driven frame work. Where we will be passing the test data from the Excel sheet</a:t>
            </a:r>
          </a:p>
          <a:p>
            <a:pPr marL="457200" indent="-457200">
              <a:buFont typeface="+mj-lt"/>
              <a:buAutoNum type="arabicPeriod"/>
            </a:pPr>
            <a:r>
              <a:rPr lang="en-US" sz="2400" baseline="-25000" dirty="0">
                <a:latin typeface="Calibri" panose="020F0502020204030204" pitchFamily="34" charset="0"/>
                <a:ea typeface="Calibri" panose="020F0502020204030204" pitchFamily="34" charset="0"/>
                <a:cs typeface="Calibri" panose="020F0502020204030204" pitchFamily="34" charset="0"/>
              </a:rPr>
              <a:t>On top of that we are also using the TestNG framework in our project.</a:t>
            </a:r>
          </a:p>
          <a:p>
            <a:pPr marL="457200" indent="-457200">
              <a:buFont typeface="+mj-lt"/>
              <a:buAutoNum type="arabicPeriod"/>
            </a:pPr>
            <a:r>
              <a:rPr lang="en-US" sz="2400" baseline="-25000" dirty="0">
                <a:latin typeface="Calibri" panose="020F0502020204030204" pitchFamily="34" charset="0"/>
                <a:ea typeface="Calibri" panose="020F0502020204030204" pitchFamily="34" charset="0"/>
                <a:cs typeface="Calibri" panose="020F0502020204030204" pitchFamily="34" charset="0"/>
              </a:rPr>
              <a:t>We are using this Page Object Model design pattern for maintaining the elements. In Page Object Model, We will consider each web page of an application as a class file and add all the elements in that page into the java class.</a:t>
            </a:r>
            <a:endParaRPr lang="en-US" sz="2400" strike="sngStrike" baseline="-250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mj-lt"/>
              <a:buAutoNum type="arabicPeriod"/>
            </a:pPr>
            <a:r>
              <a:rPr lang="en-US" sz="2400" baseline="-25000" dirty="0">
                <a:latin typeface="Calibri" panose="020F0502020204030204" pitchFamily="34" charset="0"/>
                <a:ea typeface="Calibri" panose="020F0502020204030204" pitchFamily="34" charset="0"/>
                <a:cs typeface="Calibri" panose="020F0502020204030204" pitchFamily="34" charset="0"/>
              </a:rPr>
              <a:t>And…For Reporting we are using Extend Reports</a:t>
            </a:r>
          </a:p>
          <a:p>
            <a:pPr marL="457200" indent="-457200">
              <a:buFont typeface="+mj-lt"/>
              <a:buAutoNum type="arabicPeriod"/>
            </a:pPr>
            <a:r>
              <a:rPr lang="en-US" sz="2400" baseline="-25000" dirty="0">
                <a:latin typeface="Calibri" panose="020F0502020204030204" pitchFamily="34" charset="0"/>
                <a:ea typeface="Calibri" panose="020F0502020204030204" pitchFamily="34" charset="0"/>
                <a:cs typeface="Calibri" panose="020F0502020204030204" pitchFamily="34" charset="0"/>
              </a:rPr>
              <a:t>And…We are yet to implement the CI CD in our project we are working on that. Currently we are executing our test cases in our local machine </a:t>
            </a:r>
          </a:p>
          <a:p>
            <a:pPr marL="457200" indent="-457200">
              <a:buFont typeface="+mj-lt"/>
              <a:buAutoNum type="arabicPeriod"/>
            </a:pPr>
            <a:r>
              <a:rPr lang="en-US" sz="2400" baseline="-25000" dirty="0">
                <a:latin typeface="Calibri" panose="020F0502020204030204" pitchFamily="34" charset="0"/>
                <a:ea typeface="Calibri" panose="020F0502020204030204" pitchFamily="34" charset="0"/>
                <a:cs typeface="Calibri" panose="020F0502020204030204" pitchFamily="34" charset="0"/>
              </a:rPr>
              <a:t>In Order to read data from the Excel sheet we are using </a:t>
            </a:r>
            <a:r>
              <a:rPr lang="en-US" sz="2400" baseline="-25000" dirty="0" err="1">
                <a:latin typeface="Calibri" panose="020F0502020204030204" pitchFamily="34" charset="0"/>
                <a:ea typeface="Calibri" panose="020F0502020204030204" pitchFamily="34" charset="0"/>
                <a:cs typeface="Calibri" panose="020F0502020204030204" pitchFamily="34" charset="0"/>
              </a:rPr>
              <a:t>QAFDataProvider</a:t>
            </a:r>
            <a:r>
              <a:rPr lang="en-US" sz="2400" baseline="-25000" dirty="0">
                <a:latin typeface="Calibri" panose="020F0502020204030204" pitchFamily="34" charset="0"/>
                <a:ea typeface="Calibri" panose="020F0502020204030204" pitchFamily="34" charset="0"/>
                <a:cs typeface="Calibri" panose="020F0502020204030204" pitchFamily="34" charset="0"/>
              </a:rPr>
              <a:t> annotation from the </a:t>
            </a:r>
            <a:r>
              <a:rPr lang="en-US" sz="2400" baseline="-25000" dirty="0" err="1">
                <a:latin typeface="Calibri" panose="020F0502020204030204" pitchFamily="34" charset="0"/>
                <a:ea typeface="Calibri" panose="020F0502020204030204" pitchFamily="34" charset="0"/>
                <a:cs typeface="Calibri" panose="020F0502020204030204" pitchFamily="34" charset="0"/>
              </a:rPr>
              <a:t>Qmetry</a:t>
            </a:r>
            <a:r>
              <a:rPr lang="en-US" sz="2400" baseline="-25000" dirty="0">
                <a:latin typeface="Calibri" panose="020F0502020204030204" pitchFamily="34" charset="0"/>
                <a:ea typeface="Calibri" panose="020F0502020204030204" pitchFamily="34" charset="0"/>
                <a:cs typeface="Calibri" panose="020F0502020204030204" pitchFamily="34" charset="0"/>
              </a:rPr>
              <a:t> framework</a:t>
            </a:r>
          </a:p>
          <a:p>
            <a:pPr marL="457200" indent="-457200">
              <a:buFont typeface="+mj-lt"/>
              <a:buAutoNum type="arabicPeriod"/>
            </a:pPr>
            <a:r>
              <a:rPr lang="en-US" sz="2400" baseline="-25000" dirty="0">
                <a:latin typeface="Calibri" panose="020F0502020204030204" pitchFamily="34" charset="0"/>
                <a:ea typeface="Calibri" panose="020F0502020204030204" pitchFamily="34" charset="0"/>
                <a:cs typeface="Calibri" panose="020F0502020204030204" pitchFamily="34" charset="0"/>
              </a:rPr>
              <a:t>And…This </a:t>
            </a:r>
            <a:r>
              <a:rPr lang="en-US" sz="2400" baseline="-25000" dirty="0" err="1">
                <a:latin typeface="Calibri" panose="020F0502020204030204" pitchFamily="34" charset="0"/>
                <a:ea typeface="Calibri" panose="020F0502020204030204" pitchFamily="34" charset="0"/>
                <a:cs typeface="Calibri" panose="020F0502020204030204" pitchFamily="34" charset="0"/>
              </a:rPr>
              <a:t>QAFDataprovider</a:t>
            </a:r>
            <a:r>
              <a:rPr lang="en-US" sz="2400" baseline="-25000" dirty="0">
                <a:latin typeface="Calibri" panose="020F0502020204030204" pitchFamily="34" charset="0"/>
                <a:ea typeface="Calibri" panose="020F0502020204030204" pitchFamily="34" charset="0"/>
                <a:cs typeface="Calibri" panose="020F0502020204030204" pitchFamily="34" charset="0"/>
              </a:rPr>
              <a:t> annotation will take in the workbook location , sheet name and key in order to read data from the Excel—its part of </a:t>
            </a:r>
            <a:r>
              <a:rPr lang="en-US" sz="2400" baseline="-25000" dirty="0" err="1">
                <a:latin typeface="Calibri" panose="020F0502020204030204" pitchFamily="34" charset="0"/>
                <a:ea typeface="Calibri" panose="020F0502020204030204" pitchFamily="34" charset="0"/>
                <a:cs typeface="Calibri" panose="020F0502020204030204" pitchFamily="34" charset="0"/>
              </a:rPr>
              <a:t>qmetry</a:t>
            </a:r>
            <a:r>
              <a:rPr lang="en-US" sz="2400" baseline="-25000" dirty="0">
                <a:latin typeface="Calibri" panose="020F0502020204030204" pitchFamily="34" charset="0"/>
                <a:ea typeface="Calibri" panose="020F0502020204030204" pitchFamily="34" charset="0"/>
                <a:cs typeface="Calibri" panose="020F0502020204030204" pitchFamily="34" charset="0"/>
              </a:rPr>
              <a:t> </a:t>
            </a:r>
          </a:p>
          <a:p>
            <a:pPr marL="457200" indent="-457200">
              <a:buFont typeface="+mj-lt"/>
              <a:buAutoNum type="arabicPeriod"/>
            </a:pPr>
            <a:r>
              <a:rPr lang="en-US" sz="2400" baseline="-25000" dirty="0">
                <a:latin typeface="Calibri" panose="020F0502020204030204" pitchFamily="34" charset="0"/>
                <a:ea typeface="Calibri" panose="020F0502020204030204" pitchFamily="34" charset="0"/>
                <a:cs typeface="Calibri" panose="020F0502020204030204" pitchFamily="34" charset="0"/>
              </a:rPr>
              <a:t>We are using java for coding and IDE as Eclipse. For now we are running test case using testNG.xml file. </a:t>
            </a:r>
          </a:p>
          <a:p>
            <a:pPr marL="457200" indent="-457200">
              <a:buFont typeface="+mj-lt"/>
              <a:buAutoNum type="arabicPeriod"/>
            </a:pPr>
            <a:r>
              <a:rPr lang="en-US" sz="2400" baseline="-25000" dirty="0">
                <a:latin typeface="Calibri" panose="020F0502020204030204" pitchFamily="34" charset="0"/>
                <a:ea typeface="Calibri" panose="020F0502020204030204" pitchFamily="34" charset="0"/>
                <a:cs typeface="Calibri" panose="020F0502020204030204" pitchFamily="34" charset="0"/>
              </a:rPr>
              <a:t>We have used Data driven frame work because we need to run same scripts with different sets of data. So for that very reason we have opted for the data driven framework </a:t>
            </a:r>
          </a:p>
          <a:p>
            <a:pPr marL="457200" indent="-457200">
              <a:buFont typeface="+mj-lt"/>
              <a:buAutoNum type="arabicPeriod"/>
            </a:pPr>
            <a:r>
              <a:rPr lang="en-US" sz="2400" baseline="-25000" dirty="0">
                <a:latin typeface="Calibri" panose="020F0502020204030204" pitchFamily="34" charset="0"/>
                <a:ea typeface="Calibri" panose="020F0502020204030204" pitchFamily="34" charset="0"/>
                <a:cs typeface="Calibri" panose="020F0502020204030204" pitchFamily="34" charset="0"/>
              </a:rPr>
              <a:t>I have written new business functions which are needed for our application. I have involved in framework building and also written test cases</a:t>
            </a:r>
          </a:p>
          <a:p>
            <a:pPr lvl="0"/>
            <a:endParaRPr lang="en-US" dirty="0"/>
          </a:p>
          <a:p>
            <a:pPr marL="0" indent="0">
              <a:buNone/>
            </a:pPr>
            <a:endParaRPr lang="en-US"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62000"/>
          </a:xfrm>
        </p:spPr>
        <p:txBody>
          <a:bodyPr>
            <a:normAutofit/>
          </a:bodyPr>
          <a:lstStyle/>
          <a:p>
            <a:pPr algn="ctr"/>
            <a:r>
              <a:rPr lang="en-US" cap="none" dirty="0">
                <a:solidFill>
                  <a:srgbClr val="FFFF00"/>
                </a:solidFill>
              </a:rPr>
              <a:t>Inheritance</a:t>
            </a:r>
          </a:p>
        </p:txBody>
      </p:sp>
      <p:sp>
        <p:nvSpPr>
          <p:cNvPr id="3" name="Content Placeholder 2"/>
          <p:cNvSpPr>
            <a:spLocks noGrp="1"/>
          </p:cNvSpPr>
          <p:nvPr>
            <p:ph idx="1"/>
          </p:nvPr>
        </p:nvSpPr>
        <p:spPr>
          <a:xfrm>
            <a:off x="287867" y="762000"/>
            <a:ext cx="11785600" cy="5821361"/>
          </a:xfrm>
        </p:spPr>
        <p:txBody>
          <a:bodyPr>
            <a:normAutofit/>
          </a:bodyPr>
          <a:lstStyle/>
          <a:p>
            <a:pPr lvl="1">
              <a:buNone/>
            </a:pPr>
            <a:endParaRPr lang="en-US" sz="3000" dirty="0">
              <a:latin typeface="Calibri" panose="020F0502020204030204" pitchFamily="34" charset="0"/>
              <a:ea typeface="Calibri" panose="020F0502020204030204" pitchFamily="34" charset="0"/>
              <a:cs typeface="Calibri" panose="020F0502020204030204" pitchFamily="34" charset="0"/>
            </a:endParaRPr>
          </a:p>
          <a:p>
            <a:endParaRPr lang="en-US" sz="2800" dirty="0">
              <a:latin typeface="Calibri" panose="020F0502020204030204" pitchFamily="34" charset="0"/>
              <a:ea typeface="Calibri" panose="020F0502020204030204" pitchFamily="34" charset="0"/>
              <a:cs typeface="Calibri" panose="020F0502020204030204" pitchFamily="34" charset="0"/>
            </a:endParaRPr>
          </a:p>
          <a:p>
            <a:pPr lvl="0"/>
            <a:endParaRPr lang="en-US" dirty="0"/>
          </a:p>
        </p:txBody>
      </p:sp>
      <p:sp>
        <p:nvSpPr>
          <p:cNvPr id="4" name="Content Placeholder 2">
            <a:extLst>
              <a:ext uri="{FF2B5EF4-FFF2-40B4-BE49-F238E27FC236}">
                <a16:creationId xmlns:a16="http://schemas.microsoft.com/office/drawing/2014/main" id="{05D37A9A-1BCE-44D9-C7C0-9CA8742A6944}"/>
              </a:ext>
            </a:extLst>
          </p:cNvPr>
          <p:cNvSpPr txBox="1">
            <a:spLocks/>
          </p:cNvSpPr>
          <p:nvPr/>
        </p:nvSpPr>
        <p:spPr>
          <a:xfrm>
            <a:off x="262467" y="846667"/>
            <a:ext cx="11743266" cy="302260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457200" indent="-457200">
              <a:buFont typeface="+mj-lt"/>
              <a:buAutoNum type="arabicPeriod"/>
            </a:pPr>
            <a:r>
              <a:rPr lang="en-US" sz="2900" dirty="0">
                <a:latin typeface="Calibri" panose="020F0502020204030204" pitchFamily="34" charset="0"/>
                <a:ea typeface="Calibri" panose="020F0502020204030204" pitchFamily="34" charset="0"/>
                <a:cs typeface="Calibri" panose="020F0502020204030204" pitchFamily="34" charset="0"/>
              </a:rPr>
              <a:t>Basically Inheritance in java allows us to define a new class that inherits attributes and behaviors (i.e., fields and methods) from an existing class (known as a superclass or base class). </a:t>
            </a:r>
          </a:p>
          <a:p>
            <a:pPr marL="457200" indent="-457200">
              <a:buFont typeface="+mj-lt"/>
              <a:buAutoNum type="arabicPeriod"/>
            </a:pPr>
            <a:r>
              <a:rPr lang="en-US" sz="2900" dirty="0">
                <a:latin typeface="Calibri" panose="020F0502020204030204" pitchFamily="34" charset="0"/>
                <a:ea typeface="Calibri" panose="020F0502020204030204" pitchFamily="34" charset="0"/>
                <a:cs typeface="Calibri" panose="020F0502020204030204" pitchFamily="34" charset="0"/>
              </a:rPr>
              <a:t>The subclass can then extend the superclass by adding its own fields and methods or by overriding the inherited methods.</a:t>
            </a:r>
          </a:p>
          <a:p>
            <a:pPr marL="457200" indent="-457200">
              <a:buFont typeface="+mj-lt"/>
              <a:buAutoNum type="arabicPeriod"/>
            </a:pPr>
            <a:r>
              <a:rPr lang="en-US" sz="2900" dirty="0">
                <a:latin typeface="Calibri" panose="020F0502020204030204" pitchFamily="34" charset="0"/>
                <a:ea typeface="Calibri" panose="020F0502020204030204" pitchFamily="34" charset="0"/>
                <a:cs typeface="Calibri" panose="020F0502020204030204" pitchFamily="34" charset="0"/>
              </a:rPr>
              <a:t>Benefits of inheritance in Java are like code reusability and the ability to create a hierarchy of related classes. And also It allows us to create relationships between objects and helps for a more organized and structured codebase.</a:t>
            </a:r>
          </a:p>
          <a:p>
            <a:pPr marL="457200" indent="-457200">
              <a:buFont typeface="+mj-lt"/>
              <a:buAutoNum type="arabicPeriod"/>
            </a:pPr>
            <a:r>
              <a:rPr lang="en-US" sz="2900" dirty="0">
                <a:latin typeface="Calibri" panose="020F0502020204030204" pitchFamily="34" charset="0"/>
                <a:ea typeface="Calibri" panose="020F0502020204030204" pitchFamily="34" charset="0"/>
                <a:cs typeface="Calibri" panose="020F0502020204030204" pitchFamily="34" charset="0"/>
              </a:rPr>
              <a:t>In Java, we use the keyword extends for inheritance relationship between classes. Like for example:</a:t>
            </a:r>
          </a:p>
          <a:p>
            <a:pPr marL="457200" indent="-457200">
              <a:buFont typeface="+mj-lt"/>
              <a:buAutoNum type="arabicPeriod"/>
            </a:pPr>
            <a:r>
              <a:rPr lang="en-US" sz="2900" dirty="0">
                <a:latin typeface="Calibri" panose="020F0502020204030204" pitchFamily="34" charset="0"/>
                <a:ea typeface="Calibri" panose="020F0502020204030204" pitchFamily="34" charset="0"/>
                <a:cs typeface="Calibri" panose="020F0502020204030204" pitchFamily="34" charset="0"/>
              </a:rPr>
              <a:t>In our application we have used the base class and extends the same</a:t>
            </a:r>
          </a:p>
          <a:p>
            <a:pPr marL="0" indent="0">
              <a:buNone/>
            </a:pPr>
            <a:endParaRPr lang="en-US" sz="29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mj-lt"/>
              <a:buAutoNum type="arabicPeriod"/>
            </a:pPr>
            <a:endParaRPr lang="en-US" sz="2900" dirty="0">
              <a:latin typeface="Calibri" panose="020F0502020204030204" pitchFamily="34" charset="0"/>
              <a:ea typeface="Calibri" panose="020F0502020204030204" pitchFamily="34" charset="0"/>
              <a:cs typeface="Calibri" panose="020F0502020204030204" pitchFamily="34" charset="0"/>
            </a:endParaRPr>
          </a:p>
          <a:p>
            <a:pPr marL="457200" indent="-457200">
              <a:buFont typeface="+mj-lt"/>
              <a:buAutoNum type="arabicPeriod"/>
            </a:pPr>
            <a:endParaRPr lang="en-US" sz="2400" dirty="0"/>
          </a:p>
        </p:txBody>
      </p:sp>
      <p:pic>
        <p:nvPicPr>
          <p:cNvPr id="7" name="Picture 6">
            <a:extLst>
              <a:ext uri="{FF2B5EF4-FFF2-40B4-BE49-F238E27FC236}">
                <a16:creationId xmlns:a16="http://schemas.microsoft.com/office/drawing/2014/main" id="{F7A08999-FDFE-BAC4-C703-1A80813D0AD9}"/>
              </a:ext>
            </a:extLst>
          </p:cNvPr>
          <p:cNvPicPr>
            <a:picLocks noChangeAspect="1"/>
          </p:cNvPicPr>
          <p:nvPr/>
        </p:nvPicPr>
        <p:blipFill>
          <a:blip r:embed="rId2"/>
          <a:stretch>
            <a:fillRect/>
          </a:stretch>
        </p:blipFill>
        <p:spPr>
          <a:xfrm>
            <a:off x="804333" y="4038599"/>
            <a:ext cx="4004734" cy="2595737"/>
          </a:xfrm>
          <a:prstGeom prst="rect">
            <a:avLst/>
          </a:prstGeom>
        </p:spPr>
      </p:pic>
    </p:spTree>
    <p:extLst>
      <p:ext uri="{BB962C8B-B14F-4D97-AF65-F5344CB8AC3E}">
        <p14:creationId xmlns:p14="http://schemas.microsoft.com/office/powerpoint/2010/main" val="12757320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62000"/>
          </a:xfrm>
        </p:spPr>
        <p:txBody>
          <a:bodyPr>
            <a:normAutofit/>
          </a:bodyPr>
          <a:lstStyle/>
          <a:p>
            <a:pPr algn="ctr"/>
            <a:r>
              <a:rPr lang="en-US" cap="none" dirty="0">
                <a:solidFill>
                  <a:srgbClr val="FFFF00"/>
                </a:solidFill>
              </a:rPr>
              <a:t>Polymorphism</a:t>
            </a:r>
          </a:p>
        </p:txBody>
      </p:sp>
      <p:sp>
        <p:nvSpPr>
          <p:cNvPr id="3" name="Content Placeholder 2"/>
          <p:cNvSpPr>
            <a:spLocks noGrp="1"/>
          </p:cNvSpPr>
          <p:nvPr>
            <p:ph idx="1"/>
          </p:nvPr>
        </p:nvSpPr>
        <p:spPr>
          <a:xfrm>
            <a:off x="287867" y="2099733"/>
            <a:ext cx="6409266" cy="4483628"/>
          </a:xfrm>
        </p:spPr>
        <p:txBody>
          <a:bodyPr>
            <a:normAutofit fontScale="25000" lnSpcReduction="20000"/>
          </a:bodyPr>
          <a:lstStyle/>
          <a:p>
            <a:pPr lvl="1">
              <a:buNone/>
            </a:pPr>
            <a:endParaRPr lang="en-US" sz="3000" dirty="0">
              <a:latin typeface="Calibri" panose="020F0502020204030204" pitchFamily="34" charset="0"/>
              <a:ea typeface="Calibri" panose="020F0502020204030204" pitchFamily="34" charset="0"/>
              <a:cs typeface="Calibri" panose="020F0502020204030204" pitchFamily="34" charset="0"/>
            </a:endParaRPr>
          </a:p>
          <a:p>
            <a:pPr>
              <a:buNone/>
            </a:pPr>
            <a:r>
              <a:rPr lang="en-US" sz="6200" b="1" u="sng" dirty="0">
                <a:latin typeface="Calibri" panose="020F0502020204030204" pitchFamily="34" charset="0"/>
                <a:ea typeface="Calibri" panose="020F0502020204030204" pitchFamily="34" charset="0"/>
                <a:cs typeface="Calibri" panose="020F0502020204030204" pitchFamily="34" charset="0"/>
              </a:rPr>
              <a:t>Method Overloading </a:t>
            </a:r>
            <a:endParaRPr lang="en-US" sz="6200" dirty="0">
              <a:latin typeface="Calibri" panose="020F0502020204030204" pitchFamily="34" charset="0"/>
              <a:ea typeface="Calibri" panose="020F0502020204030204" pitchFamily="34" charset="0"/>
              <a:cs typeface="Calibri" panose="020F0502020204030204" pitchFamily="34" charset="0"/>
            </a:endParaRP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It happens within the same class.</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The names of the methods should be same.</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Whereas the count or type of the parameters should be different.</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Depending upon the parameters that you pass that method will be called.</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In our project we have created a method with the same name called </a:t>
            </a:r>
            <a:r>
              <a:rPr lang="en-US" sz="5600" dirty="0" err="1">
                <a:latin typeface="Calibri" panose="020F0502020204030204" pitchFamily="34" charset="0"/>
                <a:ea typeface="Calibri" panose="020F0502020204030204" pitchFamily="34" charset="0"/>
                <a:cs typeface="Calibri" panose="020F0502020204030204" pitchFamily="34" charset="0"/>
              </a:rPr>
              <a:t>formsubmission</a:t>
            </a:r>
            <a:r>
              <a:rPr lang="en-US" sz="5600" dirty="0">
                <a:latin typeface="Calibri" panose="020F0502020204030204" pitchFamily="34" charset="0"/>
                <a:ea typeface="Calibri" panose="020F0502020204030204" pitchFamily="34" charset="0"/>
                <a:cs typeface="Calibri" panose="020F0502020204030204" pitchFamily="34" charset="0"/>
              </a:rPr>
              <a:t> </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Basically in our project there are Two types of forms</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User Base form (</a:t>
            </a:r>
            <a:r>
              <a:rPr lang="en-US" sz="5600" dirty="0" err="1">
                <a:latin typeface="Calibri" panose="020F0502020204030204" pitchFamily="34" charset="0"/>
                <a:ea typeface="Calibri" panose="020F0502020204030204" pitchFamily="34" charset="0"/>
                <a:cs typeface="Calibri" panose="020F0502020204030204" pitchFamily="34" charset="0"/>
              </a:rPr>
              <a:t>formName</a:t>
            </a:r>
            <a:r>
              <a:rPr lang="en-US" sz="5600" dirty="0">
                <a:latin typeface="Calibri" panose="020F0502020204030204" pitchFamily="34" charset="0"/>
                <a:ea typeface="Calibri" panose="020F0502020204030204" pitchFamily="34" charset="0"/>
                <a:cs typeface="Calibri" panose="020F0502020204030204" pitchFamily="34" charset="0"/>
              </a:rPr>
              <a:t> , </a:t>
            </a:r>
            <a:r>
              <a:rPr lang="en-US" sz="5600" dirty="0" err="1">
                <a:latin typeface="Calibri" panose="020F0502020204030204" pitchFamily="34" charset="0"/>
                <a:ea typeface="Calibri" panose="020F0502020204030204" pitchFamily="34" charset="0"/>
                <a:cs typeface="Calibri" panose="020F0502020204030204" pitchFamily="34" charset="0"/>
              </a:rPr>
              <a:t>EMployeeID</a:t>
            </a:r>
            <a:r>
              <a:rPr lang="en-US" sz="5600" dirty="0">
                <a:latin typeface="Calibri" panose="020F0502020204030204" pitchFamily="34" charset="0"/>
                <a:ea typeface="Calibri" panose="020F0502020204030204" pitchFamily="34" charset="0"/>
                <a:cs typeface="Calibri" panose="020F0502020204030204" pitchFamily="34" charset="0"/>
              </a:rPr>
              <a:t>)</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Non User Based form(</a:t>
            </a:r>
            <a:r>
              <a:rPr lang="en-US" sz="5600" dirty="0" err="1">
                <a:latin typeface="Calibri" panose="020F0502020204030204" pitchFamily="34" charset="0"/>
                <a:ea typeface="Calibri" panose="020F0502020204030204" pitchFamily="34" charset="0"/>
                <a:cs typeface="Calibri" panose="020F0502020204030204" pitchFamily="34" charset="0"/>
              </a:rPr>
              <a:t>formName</a:t>
            </a:r>
            <a:r>
              <a:rPr lang="en-US" sz="5600" dirty="0">
                <a:latin typeface="Calibri" panose="020F0502020204030204" pitchFamily="34" charset="0"/>
                <a:ea typeface="Calibri" panose="020F0502020204030204" pitchFamily="34" charset="0"/>
                <a:cs typeface="Calibri" panose="020F0502020204030204" pitchFamily="34" charset="0"/>
              </a:rPr>
              <a:t>)</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So as per the requirement we pass the parameters inside the form submission method</a:t>
            </a:r>
          </a:p>
          <a:p>
            <a:endParaRPr lang="en-US" sz="2800" dirty="0">
              <a:latin typeface="Calibri" panose="020F0502020204030204" pitchFamily="34" charset="0"/>
              <a:ea typeface="Calibri" panose="020F0502020204030204" pitchFamily="34" charset="0"/>
              <a:cs typeface="Calibri" panose="020F0502020204030204" pitchFamily="34" charset="0"/>
            </a:endParaRPr>
          </a:p>
          <a:p>
            <a:pPr lvl="0"/>
            <a:endParaRPr lang="en-US" dirty="0"/>
          </a:p>
        </p:txBody>
      </p:sp>
      <p:sp>
        <p:nvSpPr>
          <p:cNvPr id="4" name="Content Placeholder 2">
            <a:extLst>
              <a:ext uri="{FF2B5EF4-FFF2-40B4-BE49-F238E27FC236}">
                <a16:creationId xmlns:a16="http://schemas.microsoft.com/office/drawing/2014/main" id="{A0FA4C95-D8DD-46BE-F581-CFA2D09A682D}"/>
              </a:ext>
            </a:extLst>
          </p:cNvPr>
          <p:cNvSpPr txBox="1">
            <a:spLocks/>
          </p:cNvSpPr>
          <p:nvPr/>
        </p:nvSpPr>
        <p:spPr>
          <a:xfrm>
            <a:off x="6654801" y="2099732"/>
            <a:ext cx="5249332" cy="42719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buFont typeface="Arial" panose="020B0604020202020204" pitchFamily="34" charset="0"/>
              <a:buNone/>
            </a:pPr>
            <a:r>
              <a:rPr lang="en-US" sz="1800" b="1" u="sng" dirty="0">
                <a:latin typeface="Calibri" panose="020F0502020204030204" pitchFamily="34" charset="0"/>
                <a:ea typeface="Calibri" panose="020F0502020204030204" pitchFamily="34" charset="0"/>
                <a:cs typeface="Calibri" panose="020F0502020204030204" pitchFamily="34" charset="0"/>
              </a:rPr>
              <a:t>Method Overriding </a:t>
            </a:r>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This happens across two classes. Parent class and child class</a:t>
            </a:r>
          </a:p>
          <a:p>
            <a:r>
              <a:rPr lang="en-US" sz="1800" dirty="0">
                <a:latin typeface="Calibri" panose="020F0502020204030204" pitchFamily="34" charset="0"/>
                <a:ea typeface="Calibri" panose="020F0502020204030204" pitchFamily="34" charset="0"/>
                <a:cs typeface="Calibri" panose="020F0502020204030204" pitchFamily="34" charset="0"/>
              </a:rPr>
              <a:t>We need to use extend key word here. </a:t>
            </a:r>
          </a:p>
          <a:p>
            <a:r>
              <a:rPr lang="en-US" sz="1800" dirty="0">
                <a:latin typeface="Calibri" panose="020F0502020204030204" pitchFamily="34" charset="0"/>
                <a:ea typeface="Calibri" panose="020F0502020204030204" pitchFamily="34" charset="0"/>
                <a:cs typeface="Calibri" panose="020F0502020204030204" pitchFamily="34" charset="0"/>
              </a:rPr>
              <a:t>Here Count/Type/return type of parameters are same i.e. signature of the method is same  for a method present in both parent and child class</a:t>
            </a:r>
          </a:p>
          <a:p>
            <a:r>
              <a:rPr lang="en-US" sz="1800" dirty="0">
                <a:latin typeface="Calibri" panose="020F0502020204030204" pitchFamily="34" charset="0"/>
                <a:ea typeface="Calibri" panose="020F0502020204030204" pitchFamily="34" charset="0"/>
                <a:cs typeface="Calibri" panose="020F0502020204030204" pitchFamily="34" charset="0"/>
              </a:rPr>
              <a:t>If you are calling a method in child class. It will override the method in parent class </a:t>
            </a:r>
          </a:p>
          <a:p>
            <a:r>
              <a:rPr lang="en-US" sz="1800" dirty="0">
                <a:latin typeface="Calibri" panose="020F0502020204030204" pitchFamily="34" charset="0"/>
                <a:ea typeface="Calibri" panose="020F0502020204030204" pitchFamily="34" charset="0"/>
                <a:cs typeface="Calibri" panose="020F0502020204030204" pitchFamily="34" charset="0"/>
              </a:rPr>
              <a:t>This is method overriding in java</a:t>
            </a:r>
          </a:p>
          <a:p>
            <a:endParaRPr lang="en-US" dirty="0"/>
          </a:p>
        </p:txBody>
      </p:sp>
      <p:sp>
        <p:nvSpPr>
          <p:cNvPr id="5" name="Content Placeholder 2">
            <a:extLst>
              <a:ext uri="{FF2B5EF4-FFF2-40B4-BE49-F238E27FC236}">
                <a16:creationId xmlns:a16="http://schemas.microsoft.com/office/drawing/2014/main" id="{E1A5868B-DEC9-5968-AADB-99DFCF3F9EF8}"/>
              </a:ext>
            </a:extLst>
          </p:cNvPr>
          <p:cNvSpPr txBox="1">
            <a:spLocks/>
          </p:cNvSpPr>
          <p:nvPr/>
        </p:nvSpPr>
        <p:spPr>
          <a:xfrm>
            <a:off x="414866" y="762001"/>
            <a:ext cx="11565467" cy="142240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sz="2800" dirty="0">
                <a:latin typeface="Calibri" panose="020F0502020204030204" pitchFamily="34" charset="0"/>
                <a:ea typeface="Calibri" panose="020F0502020204030204" pitchFamily="34" charset="0"/>
                <a:cs typeface="Calibri" panose="020F0502020204030204" pitchFamily="34" charset="0"/>
              </a:rPr>
              <a:t>Polymorphism is …Performing a same action in different ways.</a:t>
            </a:r>
          </a:p>
          <a:p>
            <a:r>
              <a:rPr lang="en-US" sz="2800" dirty="0">
                <a:latin typeface="Calibri" panose="020F0502020204030204" pitchFamily="34" charset="0"/>
                <a:ea typeface="Calibri" panose="020F0502020204030204" pitchFamily="34" charset="0"/>
                <a:cs typeface="Calibri" panose="020F0502020204030204" pitchFamily="34" charset="0"/>
              </a:rPr>
              <a:t>In java we can achieve polymorphism by two ways </a:t>
            </a:r>
          </a:p>
          <a:p>
            <a:pPr lvl="1"/>
            <a:r>
              <a:rPr lang="en-US" sz="2500" dirty="0">
                <a:latin typeface="Calibri" panose="020F0502020204030204" pitchFamily="34" charset="0"/>
                <a:ea typeface="Calibri" panose="020F0502020204030204" pitchFamily="34" charset="0"/>
                <a:cs typeface="Calibri" panose="020F0502020204030204" pitchFamily="34" charset="0"/>
              </a:rPr>
              <a:t>Method Overloading </a:t>
            </a:r>
          </a:p>
          <a:p>
            <a:pPr lvl="1"/>
            <a:r>
              <a:rPr lang="en-US" sz="2500" dirty="0">
                <a:latin typeface="Calibri" panose="020F0502020204030204" pitchFamily="34" charset="0"/>
                <a:ea typeface="Calibri" panose="020F0502020204030204" pitchFamily="34" charset="0"/>
                <a:cs typeface="Calibri" panose="020F0502020204030204" pitchFamily="34" charset="0"/>
              </a:rPr>
              <a:t>Method Overriding </a:t>
            </a:r>
          </a:p>
          <a:p>
            <a:pPr lvl="1">
              <a:buFont typeface="Arial" panose="020B0604020202020204" pitchFamily="34" charset="0"/>
              <a:buNone/>
            </a:pPr>
            <a:endParaRPr lang="en-US" sz="2500" dirty="0">
              <a:latin typeface="Calibri" panose="020F0502020204030204" pitchFamily="34" charset="0"/>
              <a:ea typeface="Calibri" panose="020F0502020204030204" pitchFamily="34" charset="0"/>
              <a:cs typeface="Calibri" panose="020F0502020204030204" pitchFamily="34" charset="0"/>
            </a:endParaRPr>
          </a:p>
          <a:p>
            <a:endParaRPr lang="en-US" sz="2800" dirty="0">
              <a:latin typeface="Calibri" panose="020F0502020204030204" pitchFamily="34" charset="0"/>
              <a:ea typeface="Calibri" panose="020F0502020204030204" pitchFamily="34" charset="0"/>
              <a:cs typeface="Calibri" panose="020F0502020204030204" pitchFamily="34" charset="0"/>
            </a:endParaRPr>
          </a:p>
          <a:p>
            <a:endParaRPr lang="en-US" dirty="0"/>
          </a:p>
        </p:txBody>
      </p:sp>
    </p:spTree>
  </p:cSld>
  <p:clrMapOvr>
    <a:overrideClrMapping bg1="dk1" tx1="lt1" bg2="dk2" tx2="lt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34999"/>
          </a:xfrm>
        </p:spPr>
        <p:txBody>
          <a:bodyPr>
            <a:normAutofit fontScale="90000"/>
          </a:bodyPr>
          <a:lstStyle/>
          <a:p>
            <a:br>
              <a:rPr lang="en-US" b="1" u="sng" dirty="0"/>
            </a:br>
            <a:r>
              <a:rPr lang="en-US" sz="3800" cap="none" dirty="0">
                <a:solidFill>
                  <a:srgbClr val="FFFF00"/>
                </a:solidFill>
              </a:rPr>
              <a:t>Abstraction</a:t>
            </a:r>
            <a:br>
              <a:rPr lang="en-US" dirty="0"/>
            </a:br>
            <a:endParaRPr lang="en-US" dirty="0"/>
          </a:p>
        </p:txBody>
      </p:sp>
      <p:sp>
        <p:nvSpPr>
          <p:cNvPr id="3" name="Content Placeholder 2"/>
          <p:cNvSpPr>
            <a:spLocks noGrp="1"/>
          </p:cNvSpPr>
          <p:nvPr>
            <p:ph idx="1"/>
          </p:nvPr>
        </p:nvSpPr>
        <p:spPr>
          <a:xfrm>
            <a:off x="157708" y="552451"/>
            <a:ext cx="11435023" cy="1535642"/>
          </a:xfrm>
        </p:spPr>
        <p:txBody>
          <a:bodyPr>
            <a:noAutofit/>
          </a:bodyPr>
          <a:lstStyle/>
          <a:p>
            <a:pPr>
              <a:buNone/>
            </a:pPr>
            <a:r>
              <a:rPr lang="en-US" sz="1600" b="1" u="sng" dirty="0"/>
              <a:t>Abstraction</a:t>
            </a:r>
            <a:endParaRPr lang="en-US" sz="1100" dirty="0"/>
          </a:p>
          <a:p>
            <a:pPr lvl="0"/>
            <a:r>
              <a:rPr lang="en-US" sz="1400" dirty="0"/>
              <a:t>It is nothing but Hiding of the implementation of code. It shows what it does rather than how it does. In Java we can achieve abstraction (hiding of code) in two ways in Java</a:t>
            </a:r>
          </a:p>
          <a:p>
            <a:pPr lvl="1"/>
            <a:r>
              <a:rPr lang="en-US" sz="1400" dirty="0"/>
              <a:t>1. Abstract class</a:t>
            </a:r>
          </a:p>
          <a:p>
            <a:pPr lvl="1"/>
            <a:r>
              <a:rPr lang="en-US" sz="1400" dirty="0"/>
              <a:t> 2. Interface class</a:t>
            </a:r>
          </a:p>
        </p:txBody>
      </p:sp>
      <p:sp>
        <p:nvSpPr>
          <p:cNvPr id="4" name="Content Placeholder 2">
            <a:extLst>
              <a:ext uri="{FF2B5EF4-FFF2-40B4-BE49-F238E27FC236}">
                <a16:creationId xmlns:a16="http://schemas.microsoft.com/office/drawing/2014/main" id="{690A8E60-B184-AF5B-E567-475861EF38EF}"/>
              </a:ext>
            </a:extLst>
          </p:cNvPr>
          <p:cNvSpPr txBox="1">
            <a:spLocks/>
          </p:cNvSpPr>
          <p:nvPr/>
        </p:nvSpPr>
        <p:spPr>
          <a:xfrm>
            <a:off x="6228023" y="2463801"/>
            <a:ext cx="5604932" cy="419946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buFont typeface="Arial" panose="020B0604020202020204" pitchFamily="34" charset="0"/>
              <a:buNone/>
            </a:pPr>
            <a:r>
              <a:rPr lang="en-US" b="1" dirty="0">
                <a:latin typeface="Calibri" panose="020F0502020204030204" pitchFamily="34" charset="0"/>
                <a:ea typeface="Calibri" panose="020F0502020204030204" pitchFamily="34" charset="0"/>
                <a:cs typeface="Calibri" panose="020F0502020204030204" pitchFamily="34" charset="0"/>
              </a:rPr>
              <a:t>Interface Class </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We achieve 100% of abstraction using Interface class</a:t>
            </a:r>
          </a:p>
          <a:p>
            <a:r>
              <a:rPr lang="en-US" sz="1800" dirty="0">
                <a:latin typeface="Calibri" panose="020F0502020204030204" pitchFamily="34" charset="0"/>
                <a:ea typeface="Calibri" panose="020F0502020204030204" pitchFamily="34" charset="0"/>
                <a:cs typeface="Calibri" panose="020F0502020204030204" pitchFamily="34" charset="0"/>
              </a:rPr>
              <a:t>Use Interface key word to create a interface class </a:t>
            </a:r>
          </a:p>
          <a:p>
            <a:r>
              <a:rPr lang="en-US" sz="1800" dirty="0">
                <a:latin typeface="Calibri" panose="020F0502020204030204" pitchFamily="34" charset="0"/>
                <a:ea typeface="Calibri" panose="020F0502020204030204" pitchFamily="34" charset="0"/>
                <a:cs typeface="Calibri" panose="020F0502020204030204" pitchFamily="34" charset="0"/>
              </a:rPr>
              <a:t>Interface class contains only Unimplemented Methods</a:t>
            </a:r>
          </a:p>
          <a:p>
            <a:r>
              <a:rPr lang="en-US" sz="1800" dirty="0">
                <a:latin typeface="Calibri" panose="020F0502020204030204" pitchFamily="34" charset="0"/>
                <a:ea typeface="Calibri" panose="020F0502020204030204" pitchFamily="34" charset="0"/>
                <a:cs typeface="Calibri" panose="020F0502020204030204" pitchFamily="34" charset="0"/>
              </a:rPr>
              <a:t>And …These Unimplemented methods will be implemented in a separate class </a:t>
            </a:r>
          </a:p>
          <a:p>
            <a:r>
              <a:rPr lang="en-US" sz="1800" dirty="0">
                <a:latin typeface="Calibri" panose="020F0502020204030204" pitchFamily="34" charset="0"/>
                <a:ea typeface="Calibri" panose="020F0502020204030204" pitchFamily="34" charset="0"/>
                <a:cs typeface="Calibri" panose="020F0502020204030204" pitchFamily="34" charset="0"/>
              </a:rPr>
              <a:t>And…We use implements key word here</a:t>
            </a:r>
          </a:p>
          <a:p>
            <a:r>
              <a:rPr lang="en-US" sz="1800" dirty="0">
                <a:latin typeface="Calibri" panose="020F0502020204030204" pitchFamily="34" charset="0"/>
                <a:ea typeface="Calibri" panose="020F0502020204030204" pitchFamily="34" charset="0"/>
                <a:cs typeface="Calibri" panose="020F0502020204030204" pitchFamily="34" charset="0"/>
              </a:rPr>
              <a:t>And…We can Implement multiple interface classes</a:t>
            </a:r>
          </a:p>
        </p:txBody>
      </p:sp>
      <p:sp>
        <p:nvSpPr>
          <p:cNvPr id="5" name="Content Placeholder 2">
            <a:extLst>
              <a:ext uri="{FF2B5EF4-FFF2-40B4-BE49-F238E27FC236}">
                <a16:creationId xmlns:a16="http://schemas.microsoft.com/office/drawing/2014/main" id="{10B3FC5C-DDBE-2973-2CB0-0D60E195B865}"/>
              </a:ext>
            </a:extLst>
          </p:cNvPr>
          <p:cNvSpPr txBox="1">
            <a:spLocks/>
          </p:cNvSpPr>
          <p:nvPr/>
        </p:nvSpPr>
        <p:spPr>
          <a:xfrm>
            <a:off x="397933" y="2518474"/>
            <a:ext cx="5367868" cy="3787075"/>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buFont typeface="Arial" panose="020B0604020202020204" pitchFamily="34" charset="0"/>
              <a:buNone/>
            </a:pPr>
            <a:r>
              <a:rPr lang="en-US" sz="1800" b="1" dirty="0">
                <a:solidFill>
                  <a:srgbClr val="FF0000"/>
                </a:solidFill>
                <a:latin typeface="Calibri" panose="020F0502020204030204" pitchFamily="34" charset="0"/>
                <a:ea typeface="Calibri" panose="020F0502020204030204" pitchFamily="34" charset="0"/>
                <a:cs typeface="Calibri" panose="020F0502020204030204" pitchFamily="34" charset="0"/>
              </a:rPr>
              <a:t>Abstract Class </a:t>
            </a:r>
            <a:endParaRPr lang="en-US" sz="18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r>
              <a:rPr lang="en-US" sz="1600" dirty="0">
                <a:solidFill>
                  <a:srgbClr val="FF0000"/>
                </a:solidFill>
                <a:latin typeface="Calibri" panose="020F0502020204030204" pitchFamily="34" charset="0"/>
                <a:ea typeface="Calibri" panose="020F0502020204030204" pitchFamily="34" charset="0"/>
                <a:cs typeface="Calibri" panose="020F0502020204030204" pitchFamily="34" charset="0"/>
              </a:rPr>
              <a:t>Using abstract class we can achieve 0 -100 % abstraction(hiding of code) </a:t>
            </a:r>
          </a:p>
          <a:p>
            <a:r>
              <a:rPr lang="en-US" sz="1600" dirty="0">
                <a:solidFill>
                  <a:srgbClr val="FF0000"/>
                </a:solidFill>
                <a:latin typeface="Calibri" panose="020F0502020204030204" pitchFamily="34" charset="0"/>
                <a:ea typeface="Calibri" panose="020F0502020204030204" pitchFamily="34" charset="0"/>
                <a:cs typeface="Calibri" panose="020F0502020204030204" pitchFamily="34" charset="0"/>
              </a:rPr>
              <a:t>You need to declare a class with Abstract key word </a:t>
            </a:r>
          </a:p>
          <a:p>
            <a:r>
              <a:rPr lang="en-US" sz="1600" dirty="0">
                <a:solidFill>
                  <a:srgbClr val="FF0000"/>
                </a:solidFill>
                <a:latin typeface="Calibri" panose="020F0502020204030204" pitchFamily="34" charset="0"/>
                <a:ea typeface="Calibri" panose="020F0502020204030204" pitchFamily="34" charset="0"/>
                <a:cs typeface="Calibri" panose="020F0502020204030204" pitchFamily="34" charset="0"/>
              </a:rPr>
              <a:t>Abstract class can contain both </a:t>
            </a:r>
          </a:p>
          <a:p>
            <a:pPr lvl="1"/>
            <a:r>
              <a:rPr lang="en-US" sz="1600" dirty="0">
                <a:solidFill>
                  <a:srgbClr val="FF0000"/>
                </a:solidFill>
                <a:latin typeface="Calibri" panose="020F0502020204030204" pitchFamily="34" charset="0"/>
                <a:ea typeface="Calibri" panose="020F0502020204030204" pitchFamily="34" charset="0"/>
                <a:cs typeface="Calibri" panose="020F0502020204030204" pitchFamily="34" charset="0"/>
              </a:rPr>
              <a:t>Implemented Methods(which has code in it)</a:t>
            </a:r>
          </a:p>
          <a:p>
            <a:pPr lvl="1"/>
            <a:r>
              <a:rPr lang="en-US" sz="1600" dirty="0">
                <a:solidFill>
                  <a:srgbClr val="FF0000"/>
                </a:solidFill>
                <a:latin typeface="Calibri" panose="020F0502020204030204" pitchFamily="34" charset="0"/>
                <a:ea typeface="Calibri" panose="020F0502020204030204" pitchFamily="34" charset="0"/>
                <a:cs typeface="Calibri" panose="020F0502020204030204" pitchFamily="34" charset="0"/>
              </a:rPr>
              <a:t>Unimplemented Methods (which do not have code)</a:t>
            </a:r>
          </a:p>
          <a:p>
            <a:r>
              <a:rPr lang="en-US" sz="1600" dirty="0">
                <a:solidFill>
                  <a:srgbClr val="FF0000"/>
                </a:solidFill>
                <a:latin typeface="Calibri" panose="020F0502020204030204" pitchFamily="34" charset="0"/>
                <a:ea typeface="Calibri" panose="020F0502020204030204" pitchFamily="34" charset="0"/>
                <a:cs typeface="Calibri" panose="020F0502020204030204" pitchFamily="34" charset="0"/>
              </a:rPr>
              <a:t>We will use l the Unimplemented Methods will be implemented in separate class </a:t>
            </a:r>
          </a:p>
          <a:p>
            <a:r>
              <a:rPr lang="en-US" sz="1600" dirty="0">
                <a:solidFill>
                  <a:srgbClr val="FF0000"/>
                </a:solidFill>
                <a:latin typeface="Calibri" panose="020F0502020204030204" pitchFamily="34" charset="0"/>
                <a:ea typeface="Calibri" panose="020F0502020204030204" pitchFamily="34" charset="0"/>
                <a:cs typeface="Calibri" panose="020F0502020204030204" pitchFamily="34" charset="0"/>
              </a:rPr>
              <a:t>extends(Inheritance) key word </a:t>
            </a:r>
          </a:p>
          <a:p>
            <a:r>
              <a:rPr lang="en-US" sz="1600" dirty="0">
                <a:solidFill>
                  <a:srgbClr val="FF0000"/>
                </a:solidFill>
                <a:latin typeface="Calibri" panose="020F0502020204030204" pitchFamily="34" charset="0"/>
                <a:ea typeface="Calibri" panose="020F0502020204030204" pitchFamily="34" charset="0"/>
                <a:cs typeface="Calibri" panose="020F0502020204030204" pitchFamily="34" charset="0"/>
              </a:rPr>
              <a:t>We can extend only single abstract class </a:t>
            </a:r>
          </a:p>
        </p:txBody>
      </p:sp>
    </p:spTree>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68866"/>
          </a:xfrm>
        </p:spPr>
        <p:txBody>
          <a:bodyPr>
            <a:normAutofit/>
          </a:bodyPr>
          <a:lstStyle/>
          <a:p>
            <a:r>
              <a:rPr lang="en-US" cap="none" dirty="0">
                <a:solidFill>
                  <a:srgbClr val="FFFF00"/>
                </a:solidFill>
              </a:rPr>
              <a:t>Constructors</a:t>
            </a:r>
            <a:r>
              <a:rPr lang="en-US" b="1" u="sng" dirty="0"/>
              <a:t> </a:t>
            </a:r>
            <a:endParaRPr lang="en-US" dirty="0"/>
          </a:p>
        </p:txBody>
      </p:sp>
      <p:sp>
        <p:nvSpPr>
          <p:cNvPr id="3" name="Content Placeholder 2"/>
          <p:cNvSpPr>
            <a:spLocks noGrp="1"/>
          </p:cNvSpPr>
          <p:nvPr>
            <p:ph idx="1"/>
          </p:nvPr>
        </p:nvSpPr>
        <p:spPr>
          <a:xfrm>
            <a:off x="253999" y="990600"/>
            <a:ext cx="11624733" cy="5638800"/>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It’s similar to method. But the name of this method is same as the class name.</a:t>
            </a:r>
          </a:p>
          <a:p>
            <a:pPr lvl="0"/>
            <a:r>
              <a:rPr lang="en-US" sz="2400" dirty="0">
                <a:latin typeface="Calibri" panose="020F0502020204030204" pitchFamily="34" charset="0"/>
                <a:ea typeface="Calibri" panose="020F0502020204030204" pitchFamily="34" charset="0"/>
                <a:cs typeface="Calibri" panose="020F0502020204030204" pitchFamily="34" charset="0"/>
              </a:rPr>
              <a:t>It is used to set the initial values of the variables</a:t>
            </a:r>
          </a:p>
          <a:p>
            <a:pPr lvl="0"/>
            <a:r>
              <a:rPr lang="en-US" sz="2400" dirty="0">
                <a:latin typeface="Calibri" panose="020F0502020204030204" pitchFamily="34" charset="0"/>
                <a:ea typeface="Calibri" panose="020F0502020204030204" pitchFamily="34" charset="0"/>
                <a:cs typeface="Calibri" panose="020F0502020204030204" pitchFamily="34" charset="0"/>
              </a:rPr>
              <a:t>Constructors does not have any return type</a:t>
            </a:r>
          </a:p>
          <a:p>
            <a:pPr lvl="0"/>
            <a:r>
              <a:rPr lang="en-US" sz="2400" dirty="0">
                <a:latin typeface="Calibri" panose="020F0502020204030204" pitchFamily="34" charset="0"/>
                <a:ea typeface="Calibri" panose="020F0502020204030204" pitchFamily="34" charset="0"/>
                <a:cs typeface="Calibri" panose="020F0502020204030204" pitchFamily="34" charset="0"/>
              </a:rPr>
              <a:t>It is called whenever an instance of the class is created</a:t>
            </a:r>
          </a:p>
          <a:p>
            <a:pPr lvl="0"/>
            <a:r>
              <a:rPr lang="en-US" sz="2400" dirty="0">
                <a:latin typeface="Calibri" panose="020F0502020204030204" pitchFamily="34" charset="0"/>
                <a:ea typeface="Calibri" panose="020F0502020204030204" pitchFamily="34" charset="0"/>
                <a:cs typeface="Calibri" panose="020F0502020204030204" pitchFamily="34" charset="0"/>
              </a:rPr>
              <a:t>Every time an object is created using new() keyword at least one constructor is called.</a:t>
            </a:r>
          </a:p>
          <a:p>
            <a:pPr lvl="0"/>
            <a:r>
              <a:rPr lang="en-US" sz="2400" dirty="0">
                <a:latin typeface="Calibri" panose="020F0502020204030204" pitchFamily="34" charset="0"/>
                <a:ea typeface="Calibri" panose="020F0502020204030204" pitchFamily="34" charset="0"/>
                <a:cs typeface="Calibri" panose="020F0502020204030204" pitchFamily="34" charset="0"/>
              </a:rPr>
              <a:t>If you are not creating a constructor. Default constructor will be called by java and it will set the initial values</a:t>
            </a:r>
          </a:p>
          <a:p>
            <a:r>
              <a:rPr lang="en-US" sz="2400" dirty="0">
                <a:latin typeface="Calibri" panose="020F0502020204030204" pitchFamily="34" charset="0"/>
                <a:ea typeface="Calibri" panose="020F0502020204030204" pitchFamily="34" charset="0"/>
                <a:cs typeface="Calibri" panose="020F0502020204030204" pitchFamily="34" charset="0"/>
              </a:rPr>
              <a:t>There are two types of constructors</a:t>
            </a:r>
          </a:p>
          <a:p>
            <a:pPr lvl="1"/>
            <a:r>
              <a:rPr lang="en-US" sz="2000" dirty="0">
                <a:latin typeface="Calibri" panose="020F0502020204030204" pitchFamily="34" charset="0"/>
                <a:ea typeface="Calibri" panose="020F0502020204030204" pitchFamily="34" charset="0"/>
                <a:cs typeface="Calibri" panose="020F0502020204030204" pitchFamily="34" charset="0"/>
              </a:rPr>
              <a:t>Non Parameterized</a:t>
            </a:r>
          </a:p>
          <a:p>
            <a:pPr lvl="1"/>
            <a:r>
              <a:rPr lang="en-US" sz="2000" dirty="0">
                <a:latin typeface="Calibri" panose="020F0502020204030204" pitchFamily="34" charset="0"/>
                <a:ea typeface="Calibri" panose="020F0502020204030204" pitchFamily="34" charset="0"/>
                <a:cs typeface="Calibri" panose="020F0502020204030204" pitchFamily="34" charset="0"/>
              </a:rPr>
              <a:t>Parameterized</a:t>
            </a:r>
          </a:p>
        </p:txBody>
      </p:sp>
    </p:spTree>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5461000" cy="880534"/>
          </a:xfrm>
        </p:spPr>
        <p:txBody>
          <a:bodyPr>
            <a:normAutofit/>
          </a:bodyPr>
          <a:lstStyle/>
          <a:p>
            <a:r>
              <a:rPr lang="en-US" cap="none" dirty="0">
                <a:solidFill>
                  <a:srgbClr val="FFFF00"/>
                </a:solidFill>
              </a:rPr>
              <a:t>Final Key Word </a:t>
            </a:r>
          </a:p>
        </p:txBody>
      </p:sp>
      <p:sp>
        <p:nvSpPr>
          <p:cNvPr id="3" name="Content Placeholder 2"/>
          <p:cNvSpPr>
            <a:spLocks noGrp="1"/>
          </p:cNvSpPr>
          <p:nvPr>
            <p:ph idx="1"/>
          </p:nvPr>
        </p:nvSpPr>
        <p:spPr>
          <a:xfrm>
            <a:off x="118533" y="736600"/>
            <a:ext cx="5342467" cy="5892800"/>
          </a:xfrm>
        </p:spPr>
        <p:txBody>
          <a:bodyPr>
            <a:norm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Basically Final key word is a Non-Access Modifier. I mean we cannot change them. An we can user the Final key word with  </a:t>
            </a:r>
          </a:p>
          <a:p>
            <a:pPr algn="just"/>
            <a:r>
              <a:rPr lang="en-IN" dirty="0">
                <a:latin typeface="Calibri" panose="020F0502020204030204" pitchFamily="34" charset="0"/>
                <a:ea typeface="Calibri" panose="020F0502020204030204" pitchFamily="34" charset="0"/>
                <a:cs typeface="Calibri" panose="020F0502020204030204" pitchFamily="34" charset="0"/>
              </a:rPr>
              <a:t>Variable, method, class</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If we make any variable as final, we cannot change the value of final variable. In our project we have created a set of constants like location of test data, properties file, resource file and made them as final.</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And…If we make any method as final, Then We cannot override it.</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If you make any class as final, you cannot extend it.</a:t>
            </a:r>
          </a:p>
          <a:p>
            <a:pPr marL="514350" indent="-514350">
              <a:buFont typeface="+mj-lt"/>
              <a:buAutoNum type="arabicPeriod"/>
            </a:pP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7" name="Title 1">
            <a:extLst>
              <a:ext uri="{FF2B5EF4-FFF2-40B4-BE49-F238E27FC236}">
                <a16:creationId xmlns:a16="http://schemas.microsoft.com/office/drawing/2014/main" id="{F2E5D48B-3C74-7EC7-F77E-4C01ECA0DC7B}"/>
              </a:ext>
            </a:extLst>
          </p:cNvPr>
          <p:cNvSpPr txBox="1">
            <a:spLocks/>
          </p:cNvSpPr>
          <p:nvPr/>
        </p:nvSpPr>
        <p:spPr>
          <a:xfrm>
            <a:off x="5858932" y="0"/>
            <a:ext cx="6333067" cy="1016000"/>
          </a:xfrm>
          <a:prstGeom prst="rect">
            <a:avLst/>
          </a:prstGeom>
        </p:spPr>
        <p:txBody>
          <a:bodyPr vert="horz" lIns="91440" tIns="45720" rIns="91440" bIns="45720" rtlCol="0" anchor="ctr">
            <a:normAutofit fontScale="300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br>
              <a:rPr lang="en-US" dirty="0"/>
            </a:br>
            <a:r>
              <a:rPr lang="en-US" sz="12000" cap="none" dirty="0">
                <a:solidFill>
                  <a:srgbClr val="FFFF00"/>
                </a:solidFill>
              </a:rPr>
              <a:t>Static key work</a:t>
            </a:r>
            <a:br>
              <a:rPr lang="en-US" sz="5700" cap="none" dirty="0">
                <a:solidFill>
                  <a:srgbClr val="FFFF00"/>
                </a:solidFill>
              </a:rPr>
            </a:br>
            <a:br>
              <a:rPr lang="en-US" sz="5700" cap="none" dirty="0">
                <a:solidFill>
                  <a:srgbClr val="FFFF00"/>
                </a:solidFill>
              </a:rPr>
            </a:br>
            <a:endParaRPr lang="en-US" sz="5700" cap="none" dirty="0">
              <a:solidFill>
                <a:srgbClr val="FFFF00"/>
              </a:solidFill>
            </a:endParaRPr>
          </a:p>
        </p:txBody>
      </p:sp>
      <p:sp>
        <p:nvSpPr>
          <p:cNvPr id="8" name="Content Placeholder 2">
            <a:extLst>
              <a:ext uri="{FF2B5EF4-FFF2-40B4-BE49-F238E27FC236}">
                <a16:creationId xmlns:a16="http://schemas.microsoft.com/office/drawing/2014/main" id="{36BACADA-B68D-E76D-0A35-C9664BC86887}"/>
              </a:ext>
            </a:extLst>
          </p:cNvPr>
          <p:cNvSpPr txBox="1">
            <a:spLocks/>
          </p:cNvSpPr>
          <p:nvPr/>
        </p:nvSpPr>
        <p:spPr>
          <a:xfrm>
            <a:off x="5588000" y="660399"/>
            <a:ext cx="6603999" cy="619760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just"/>
            <a:r>
              <a:rPr lang="en-US" dirty="0">
                <a:latin typeface="Calibri" panose="020F0502020204030204" pitchFamily="34" charset="0"/>
                <a:ea typeface="Calibri" panose="020F0502020204030204" pitchFamily="34" charset="0"/>
                <a:cs typeface="Calibri" panose="020F0502020204030204" pitchFamily="34" charset="0"/>
              </a:rPr>
              <a:t>Static keyword is used for memory management mainly. We can apply static keyword with variables, methods, blocks and </a:t>
            </a:r>
            <a:r>
              <a:rPr lang="en-US" dirty="0">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nested classes</a:t>
            </a:r>
          </a:p>
          <a:p>
            <a:pPr algn="just"/>
            <a:r>
              <a:rPr lang="en-US" dirty="0">
                <a:latin typeface="Calibri" panose="020F0502020204030204" pitchFamily="34" charset="0"/>
                <a:ea typeface="Calibri" panose="020F0502020204030204" pitchFamily="34" charset="0"/>
                <a:cs typeface="Calibri" panose="020F0502020204030204" pitchFamily="34" charset="0"/>
              </a:rPr>
              <a:t>. The static keyword belongs to the class than an instance of the class.</a:t>
            </a:r>
          </a:p>
          <a:p>
            <a:pPr algn="just"/>
            <a:r>
              <a:rPr lang="en-US" dirty="0">
                <a:latin typeface="Calibri" panose="020F0502020204030204" pitchFamily="34" charset="0"/>
                <a:ea typeface="Calibri" panose="020F0502020204030204" pitchFamily="34" charset="0"/>
                <a:cs typeface="Calibri" panose="020F0502020204030204" pitchFamily="34" charset="0"/>
              </a:rPr>
              <a:t>The static can be:</a:t>
            </a:r>
          </a:p>
          <a:p>
            <a:pPr algn="just">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Variable (also known as a class variable)</a:t>
            </a:r>
          </a:p>
          <a:p>
            <a:pPr algn="just">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Method (also known as a class method)</a:t>
            </a:r>
          </a:p>
          <a:p>
            <a:pPr algn="just">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Block</a:t>
            </a:r>
          </a:p>
          <a:p>
            <a:pPr algn="just">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Nested class</a:t>
            </a:r>
          </a:p>
          <a:p>
            <a:pPr marL="0" indent="0">
              <a:buFont typeface="Arial" panose="020B0604020202020204" pitchFamily="34" charset="0"/>
              <a:buNone/>
            </a:pPr>
            <a:endParaRPr lang="en-US" dirty="0">
              <a:solidFill>
                <a:srgbClr val="333333"/>
              </a:solidFill>
              <a:effectLst/>
              <a:latin typeface="inter-regular"/>
            </a:endParaRPr>
          </a:p>
        </p:txBody>
      </p:sp>
    </p:spTree>
    <p:extLst>
      <p:ext uri="{BB962C8B-B14F-4D97-AF65-F5344CB8AC3E}">
        <p14:creationId xmlns:p14="http://schemas.microsoft.com/office/powerpoint/2010/main" val="2010120617"/>
      </p:ext>
    </p:extLst>
  </p:cSld>
  <p:clrMapOvr>
    <a:overrideClrMapping bg1="dk1" tx1="lt1" bg2="dk2" tx2="lt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568702" cy="567267"/>
          </a:xfrm>
        </p:spPr>
        <p:txBody>
          <a:bodyPr>
            <a:normAutofit/>
          </a:bodyPr>
          <a:lstStyle/>
          <a:p>
            <a:r>
              <a:rPr lang="en-US" sz="3000" cap="none" dirty="0">
                <a:solidFill>
                  <a:srgbClr val="FFFF00"/>
                </a:solidFill>
              </a:rPr>
              <a:t>Final</a:t>
            </a:r>
          </a:p>
        </p:txBody>
      </p:sp>
      <p:sp>
        <p:nvSpPr>
          <p:cNvPr id="3" name="Content Placeholder 2"/>
          <p:cNvSpPr>
            <a:spLocks noGrp="1"/>
          </p:cNvSpPr>
          <p:nvPr>
            <p:ph idx="1"/>
          </p:nvPr>
        </p:nvSpPr>
        <p:spPr>
          <a:xfrm>
            <a:off x="107951" y="567267"/>
            <a:ext cx="3623733" cy="5892800"/>
          </a:xfrm>
        </p:spPr>
        <p:txBody>
          <a:bodyPr>
            <a:normAutofit fontScale="92500" lnSpcReduction="20000"/>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Basically Final key word is a Non-Access Modifier. I mean we cannot change them. An we can user the Final key word with  </a:t>
            </a:r>
          </a:p>
          <a:p>
            <a:pPr algn="just"/>
            <a:r>
              <a:rPr lang="en-IN" dirty="0">
                <a:latin typeface="Calibri" panose="020F0502020204030204" pitchFamily="34" charset="0"/>
                <a:ea typeface="Calibri" panose="020F0502020204030204" pitchFamily="34" charset="0"/>
                <a:cs typeface="Calibri" panose="020F0502020204030204" pitchFamily="34" charset="0"/>
              </a:rPr>
              <a:t>Variable, method, class</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If we make any variable as final, we cannot change the value of final variable. In our project we have created a set of constants like location of test data, properties file, resource file and made them as final.</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And…If we make any method as final, Then We cannot override it.</a:t>
            </a:r>
          </a:p>
          <a:p>
            <a:pPr marL="514350" indent="-51435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If you make any class as final, you cannot extend it.</a:t>
            </a:r>
          </a:p>
          <a:p>
            <a:pPr marL="514350" indent="-514350">
              <a:buFont typeface="+mj-lt"/>
              <a:buAutoNum type="arabicPeriod"/>
            </a:pP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7" name="Title 1">
            <a:extLst>
              <a:ext uri="{FF2B5EF4-FFF2-40B4-BE49-F238E27FC236}">
                <a16:creationId xmlns:a16="http://schemas.microsoft.com/office/drawing/2014/main" id="{F2E5D48B-3C74-7EC7-F77E-4C01ECA0DC7B}"/>
              </a:ext>
            </a:extLst>
          </p:cNvPr>
          <p:cNvSpPr txBox="1">
            <a:spLocks/>
          </p:cNvSpPr>
          <p:nvPr/>
        </p:nvSpPr>
        <p:spPr>
          <a:xfrm>
            <a:off x="7713134" y="0"/>
            <a:ext cx="4478865" cy="508000"/>
          </a:xfrm>
          <a:prstGeom prst="rect">
            <a:avLst/>
          </a:prstGeom>
        </p:spPr>
        <p:txBody>
          <a:bodyPr vert="horz" lIns="91440" tIns="45720" rIns="91440" bIns="45720" rtlCol="0" anchor="ctr">
            <a:normAutofit fontScale="250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br>
              <a:rPr lang="en-US" dirty="0"/>
            </a:br>
            <a:r>
              <a:rPr lang="en-US" sz="12000" cap="none" dirty="0">
                <a:solidFill>
                  <a:srgbClr val="FFFF00"/>
                </a:solidFill>
              </a:rPr>
              <a:t>Finalize</a:t>
            </a:r>
            <a:endParaRPr lang="en-US" sz="5700" cap="none" dirty="0">
              <a:solidFill>
                <a:srgbClr val="FFFF00"/>
              </a:solidFill>
            </a:endParaRPr>
          </a:p>
        </p:txBody>
      </p:sp>
      <p:sp>
        <p:nvSpPr>
          <p:cNvPr id="8" name="Content Placeholder 2">
            <a:extLst>
              <a:ext uri="{FF2B5EF4-FFF2-40B4-BE49-F238E27FC236}">
                <a16:creationId xmlns:a16="http://schemas.microsoft.com/office/drawing/2014/main" id="{36BACADA-B68D-E76D-0A35-C9664BC86887}"/>
              </a:ext>
            </a:extLst>
          </p:cNvPr>
          <p:cNvSpPr txBox="1">
            <a:spLocks/>
          </p:cNvSpPr>
          <p:nvPr/>
        </p:nvSpPr>
        <p:spPr>
          <a:xfrm>
            <a:off x="3894667" y="567267"/>
            <a:ext cx="3970866" cy="619760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just"/>
            <a:r>
              <a:rPr lang="en-US" dirty="0">
                <a:latin typeface="Calibri" panose="020F0502020204030204" pitchFamily="34" charset="0"/>
                <a:ea typeface="Calibri" panose="020F0502020204030204" pitchFamily="34" charset="0"/>
                <a:cs typeface="Calibri" panose="020F0502020204030204" pitchFamily="34" charset="0"/>
              </a:rPr>
              <a:t>Finally is the block in Java Exception Handling to execute the important code whether the exception occurs or not.</a:t>
            </a:r>
          </a:p>
          <a:p>
            <a:pPr algn="just"/>
            <a:r>
              <a:rPr lang="en-US" dirty="0">
                <a:latin typeface="Calibri" panose="020F0502020204030204" pitchFamily="34" charset="0"/>
                <a:ea typeface="Calibri" panose="020F0502020204030204" pitchFamily="34" charset="0"/>
                <a:cs typeface="Calibri" panose="020F0502020204030204" pitchFamily="34" charset="0"/>
              </a:rPr>
              <a:t>Finally block is always related to the try and catch block in exception handling.</a:t>
            </a:r>
          </a:p>
          <a:p>
            <a:pPr algn="just"/>
            <a:r>
              <a:rPr lang="en-US" dirty="0">
                <a:latin typeface="Calibri" panose="020F0502020204030204" pitchFamily="34" charset="0"/>
                <a:ea typeface="Calibri" panose="020F0502020204030204" pitchFamily="34" charset="0"/>
                <a:cs typeface="Calibri" panose="020F0502020204030204" pitchFamily="34" charset="0"/>
              </a:rPr>
              <a:t>Finally block runs the code even if exception occurs or not. Finally block cleans up all the resources used in try block</a:t>
            </a:r>
          </a:p>
        </p:txBody>
      </p:sp>
      <p:sp>
        <p:nvSpPr>
          <p:cNvPr id="4" name="Content Placeholder 2">
            <a:extLst>
              <a:ext uri="{FF2B5EF4-FFF2-40B4-BE49-F238E27FC236}">
                <a16:creationId xmlns:a16="http://schemas.microsoft.com/office/drawing/2014/main" id="{151CD881-105D-E61C-FD14-5BD9AE581D13}"/>
              </a:ext>
            </a:extLst>
          </p:cNvPr>
          <p:cNvSpPr txBox="1">
            <a:spLocks/>
          </p:cNvSpPr>
          <p:nvPr/>
        </p:nvSpPr>
        <p:spPr>
          <a:xfrm>
            <a:off x="7865533" y="660399"/>
            <a:ext cx="4218515" cy="619760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just"/>
            <a:r>
              <a:rPr lang="en-US" dirty="0">
                <a:latin typeface="Calibri" panose="020F0502020204030204" pitchFamily="34" charset="0"/>
                <a:ea typeface="Calibri" panose="020F0502020204030204" pitchFamily="34" charset="0"/>
                <a:cs typeface="Calibri" panose="020F0502020204030204" pitchFamily="34" charset="0"/>
              </a:rPr>
              <a:t>Finalize is the method in Java which is used to perform clean up processing just before object is garbage collected.. </a:t>
            </a:r>
          </a:p>
          <a:p>
            <a:pPr algn="just"/>
            <a:r>
              <a:rPr lang="en-US" dirty="0">
                <a:latin typeface="Calibri" panose="020F0502020204030204" pitchFamily="34" charset="0"/>
                <a:ea typeface="Calibri" panose="020F0502020204030204" pitchFamily="34" charset="0"/>
                <a:cs typeface="Calibri" panose="020F0502020204030204" pitchFamily="34" charset="0"/>
              </a:rPr>
              <a:t>Finalize() method is used with the objects.</a:t>
            </a:r>
          </a:p>
          <a:p>
            <a:pPr algn="just"/>
            <a:r>
              <a:rPr lang="en-US" dirty="0">
                <a:latin typeface="Calibri" panose="020F0502020204030204" pitchFamily="34" charset="0"/>
                <a:ea typeface="Calibri" panose="020F0502020204030204" pitchFamily="34" charset="0"/>
                <a:cs typeface="Calibri" panose="020F0502020204030204" pitchFamily="34" charset="0"/>
              </a:rPr>
              <a:t>Finalize method performs the cleaning activities with respect to the object before its destruction.</a:t>
            </a:r>
          </a:p>
          <a:p>
            <a:pPr algn="just"/>
            <a:r>
              <a:rPr lang="en-US" dirty="0">
                <a:latin typeface="Calibri" panose="020F0502020204030204" pitchFamily="34" charset="0"/>
                <a:ea typeface="Calibri" panose="020F0502020204030204" pitchFamily="34" charset="0"/>
                <a:cs typeface="Calibri" panose="020F0502020204030204" pitchFamily="34" charset="0"/>
              </a:rPr>
              <a:t>Finalize method is executed just before the object is destroyed.</a:t>
            </a:r>
          </a:p>
        </p:txBody>
      </p:sp>
      <p:sp>
        <p:nvSpPr>
          <p:cNvPr id="5" name="Title 1">
            <a:extLst>
              <a:ext uri="{FF2B5EF4-FFF2-40B4-BE49-F238E27FC236}">
                <a16:creationId xmlns:a16="http://schemas.microsoft.com/office/drawing/2014/main" id="{F16E0703-1FDC-B447-ED6C-928B0AD79F2A}"/>
              </a:ext>
            </a:extLst>
          </p:cNvPr>
          <p:cNvSpPr txBox="1">
            <a:spLocks/>
          </p:cNvSpPr>
          <p:nvPr/>
        </p:nvSpPr>
        <p:spPr>
          <a:xfrm>
            <a:off x="3894667" y="194733"/>
            <a:ext cx="3217333" cy="372534"/>
          </a:xfrm>
          <a:prstGeom prst="rect">
            <a:avLst/>
          </a:prstGeom>
        </p:spPr>
        <p:txBody>
          <a:bodyPr vert="horz" lIns="91440" tIns="45720" rIns="91440" bIns="45720" rtlCol="0" anchor="ctr">
            <a:normAutofit fontScale="25000" lnSpcReduction="20000"/>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br>
              <a:rPr lang="en-US" dirty="0"/>
            </a:br>
            <a:r>
              <a:rPr lang="en-US" sz="12000" cap="none" dirty="0">
                <a:solidFill>
                  <a:srgbClr val="FFFF00"/>
                </a:solidFill>
              </a:rPr>
              <a:t>Finally</a:t>
            </a:r>
            <a:br>
              <a:rPr lang="en-US" sz="5700" cap="none" dirty="0">
                <a:solidFill>
                  <a:srgbClr val="FFFF00"/>
                </a:solidFill>
              </a:rPr>
            </a:br>
            <a:br>
              <a:rPr lang="en-US" sz="5700" cap="none" dirty="0">
                <a:solidFill>
                  <a:srgbClr val="FFFF00"/>
                </a:solidFill>
              </a:rPr>
            </a:br>
            <a:endParaRPr lang="en-US" sz="5700" cap="none" dirty="0">
              <a:solidFill>
                <a:srgbClr val="FFFF00"/>
              </a:solidFill>
            </a:endParaRPr>
          </a:p>
        </p:txBody>
      </p:sp>
    </p:spTree>
    <p:extLst>
      <p:ext uri="{BB962C8B-B14F-4D97-AF65-F5344CB8AC3E}">
        <p14:creationId xmlns:p14="http://schemas.microsoft.com/office/powerpoint/2010/main" val="903991487"/>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17007"/>
          </a:xfrm>
        </p:spPr>
        <p:txBody>
          <a:bodyPr>
            <a:normAutofit/>
          </a:bodyPr>
          <a:lstStyle/>
          <a:p>
            <a:r>
              <a:rPr lang="en-US" cap="none" dirty="0">
                <a:solidFill>
                  <a:srgbClr val="FFFF00"/>
                </a:solidFill>
                <a:latin typeface="Aptos" panose="020B0004020202020204" pitchFamily="34" charset="0"/>
              </a:rPr>
              <a:t>Collections Framework</a:t>
            </a:r>
          </a:p>
        </p:txBody>
      </p:sp>
      <p:sp>
        <p:nvSpPr>
          <p:cNvPr id="3" name="Content Placeholder 2"/>
          <p:cNvSpPr>
            <a:spLocks noGrp="1"/>
          </p:cNvSpPr>
          <p:nvPr>
            <p:ph idx="1"/>
          </p:nvPr>
        </p:nvSpPr>
        <p:spPr>
          <a:xfrm>
            <a:off x="330199" y="745068"/>
            <a:ext cx="5498033" cy="5808132"/>
          </a:xfrm>
        </p:spPr>
        <p:txBody>
          <a:bodyPr>
            <a:normAutofit fontScale="70000" lnSpcReduction="20000"/>
          </a:bodyPr>
          <a:lstStyle/>
          <a:p>
            <a:pPr algn="just"/>
            <a:r>
              <a:rPr lang="en-US" dirty="0">
                <a:solidFill>
                  <a:srgbClr val="FFFFFF"/>
                </a:solidFill>
                <a:effectLst/>
                <a:latin typeface="Nunito" panose="020F0502020204030204" pitchFamily="2" charset="0"/>
              </a:rPr>
              <a:t>The Collections framework in Java basically provides us an ready made kind of architecture that helps us to store and manipulate the group of objects.</a:t>
            </a:r>
          </a:p>
          <a:p>
            <a:pPr algn="just"/>
            <a:r>
              <a:rPr lang="en-US" dirty="0">
                <a:solidFill>
                  <a:srgbClr val="FFFFFF"/>
                </a:solidFill>
                <a:effectLst/>
                <a:latin typeface="Nunito" panose="020F0502020204030204" pitchFamily="2" charset="0"/>
              </a:rPr>
              <a:t>With the Java Collections we can achieve all the operations that we perform on a data such as searching, sorting, insertion, manipulation, and deletion.</a:t>
            </a:r>
          </a:p>
          <a:p>
            <a:pPr algn="just"/>
            <a:r>
              <a:rPr lang="en-US" dirty="0">
                <a:solidFill>
                  <a:srgbClr val="FFFFFF"/>
                </a:solidFill>
                <a:effectLst/>
                <a:latin typeface="Nunito" panose="020F0502020204030204" pitchFamily="2" charset="0"/>
              </a:rPr>
              <a:t>Java Collection means a single unit of objects. Java Collection framework provides many interfaces (Set, List, Queue, Deque) and classes (</a:t>
            </a:r>
            <a:r>
              <a:rPr lang="en-US" dirty="0" err="1">
                <a:solidFill>
                  <a:srgbClr val="FFFFFF"/>
                </a:solidFill>
                <a:effectLst/>
                <a:latin typeface="Nunito" panose="020F0502020204030204" pitchFamily="2" charset="0"/>
                <a:hlinkClick r:id="rId3">
                  <a:extLst>
                    <a:ext uri="{A12FA001-AC4F-418D-AE19-62706E023703}">
                      <ahyp:hlinkClr xmlns:ahyp="http://schemas.microsoft.com/office/drawing/2018/hyperlinkcolor" val="tx"/>
                    </a:ext>
                  </a:extLst>
                </a:hlinkClick>
              </a:rPr>
              <a:t>ArrayList</a:t>
            </a:r>
            <a:r>
              <a:rPr lang="en-US" dirty="0">
                <a:solidFill>
                  <a:srgbClr val="FFFFFF"/>
                </a:solidFill>
                <a:effectLst/>
                <a:latin typeface="Nunito" panose="020F0502020204030204" pitchFamily="2" charset="0"/>
              </a:rPr>
              <a:t>, Vector, </a:t>
            </a:r>
            <a:r>
              <a:rPr lang="en-US" dirty="0">
                <a:solidFill>
                  <a:srgbClr val="FFFFFF"/>
                </a:solidFill>
                <a:effectLst/>
                <a:latin typeface="Nunito" panose="020F0502020204030204" pitchFamily="2" charset="0"/>
                <a:hlinkClick r:id="rId4">
                  <a:extLst>
                    <a:ext uri="{A12FA001-AC4F-418D-AE19-62706E023703}">
                      <ahyp:hlinkClr xmlns:ahyp="http://schemas.microsoft.com/office/drawing/2018/hyperlinkcolor" val="tx"/>
                    </a:ext>
                  </a:extLst>
                </a:hlinkClick>
              </a:rPr>
              <a:t>LinkedList</a:t>
            </a:r>
            <a:r>
              <a:rPr lang="en-US" dirty="0">
                <a:solidFill>
                  <a:srgbClr val="FFFFFF"/>
                </a:solidFill>
                <a:effectLst/>
                <a:latin typeface="Nunito" panose="020F0502020204030204" pitchFamily="2" charset="0"/>
              </a:rPr>
              <a:t>, </a:t>
            </a:r>
            <a:r>
              <a:rPr lang="en-US" dirty="0" err="1">
                <a:solidFill>
                  <a:srgbClr val="FFFFFF"/>
                </a:solidFill>
                <a:effectLst/>
                <a:latin typeface="Nunito" panose="020F0502020204030204" pitchFamily="2" charset="0"/>
                <a:hlinkClick r:id="rId5">
                  <a:extLst>
                    <a:ext uri="{A12FA001-AC4F-418D-AE19-62706E023703}">
                      <ahyp:hlinkClr xmlns:ahyp="http://schemas.microsoft.com/office/drawing/2018/hyperlinkcolor" val="tx"/>
                    </a:ext>
                  </a:extLst>
                </a:hlinkClick>
              </a:rPr>
              <a:t>PriorityQueue</a:t>
            </a:r>
            <a:r>
              <a:rPr lang="en-US" dirty="0">
                <a:solidFill>
                  <a:srgbClr val="FFFFFF"/>
                </a:solidFill>
                <a:effectLst/>
                <a:latin typeface="Nunito" panose="020F0502020204030204" pitchFamily="2" charset="0"/>
              </a:rPr>
              <a:t>, HashSet, </a:t>
            </a:r>
            <a:r>
              <a:rPr lang="en-US" dirty="0" err="1">
                <a:solidFill>
                  <a:srgbClr val="FFFFFF"/>
                </a:solidFill>
                <a:effectLst/>
                <a:latin typeface="Nunito" panose="020F0502020204030204" pitchFamily="2" charset="0"/>
              </a:rPr>
              <a:t>LinkedHashSet</a:t>
            </a:r>
            <a:r>
              <a:rPr lang="en-US" dirty="0">
                <a:solidFill>
                  <a:srgbClr val="FFFFFF"/>
                </a:solidFill>
                <a:effectLst/>
                <a:latin typeface="Nunito" panose="020F0502020204030204" pitchFamily="2" charset="0"/>
              </a:rPr>
              <a:t>, </a:t>
            </a:r>
            <a:r>
              <a:rPr lang="en-US" dirty="0" err="1">
                <a:solidFill>
                  <a:srgbClr val="FFFFFF"/>
                </a:solidFill>
                <a:effectLst/>
                <a:latin typeface="Nunito" panose="020F0502020204030204" pitchFamily="2" charset="0"/>
              </a:rPr>
              <a:t>TreeSet</a:t>
            </a:r>
            <a:r>
              <a:rPr lang="en-US" dirty="0">
                <a:solidFill>
                  <a:srgbClr val="FFFFFF"/>
                </a:solidFill>
                <a:effectLst/>
                <a:latin typeface="Nunito" panose="020F0502020204030204" pitchFamily="2" charset="0"/>
              </a:rPr>
              <a:t>).</a:t>
            </a:r>
            <a:endParaRPr lang="en-US" b="0" i="0" dirty="0">
              <a:solidFill>
                <a:srgbClr val="FFFFFF"/>
              </a:solidFill>
              <a:effectLst/>
              <a:latin typeface="Nunito" panose="020F0502020204030204" pitchFamily="2" charset="0"/>
            </a:endParaRPr>
          </a:p>
          <a:p>
            <a:r>
              <a:rPr lang="en-US" b="0" i="0" dirty="0">
                <a:solidFill>
                  <a:srgbClr val="FFFFFF"/>
                </a:solidFill>
                <a:effectLst/>
                <a:latin typeface="Nunito" panose="020F0502020204030204" pitchFamily="2" charset="0"/>
              </a:rPr>
              <a:t>Before the Collection Framework(or before JDK 1.2) was introduced, the standard methods for grouping Java objects (or collections) were </a:t>
            </a:r>
            <a:r>
              <a:rPr lang="en-US" b="1" i="0" dirty="0">
                <a:solidFill>
                  <a:srgbClr val="FFFFFF"/>
                </a:solidFill>
                <a:effectLst/>
                <a:latin typeface="Nunito" panose="020F0502020204030204" pitchFamily="2" charset="0"/>
              </a:rPr>
              <a:t>Arrays</a:t>
            </a:r>
            <a:r>
              <a:rPr lang="en-US" b="0" i="0" dirty="0">
                <a:solidFill>
                  <a:srgbClr val="FFFFFF"/>
                </a:solidFill>
                <a:effectLst/>
                <a:latin typeface="Nunito" panose="020F0502020204030204" pitchFamily="2" charset="0"/>
              </a:rPr>
              <a:t> or </a:t>
            </a:r>
            <a:r>
              <a:rPr lang="en-US" b="1" i="0" dirty="0">
                <a:solidFill>
                  <a:srgbClr val="FFFFFF"/>
                </a:solidFill>
                <a:effectLst/>
                <a:latin typeface="Nunito" panose="020F0502020204030204" pitchFamily="2" charset="0"/>
              </a:rPr>
              <a:t>Vectors</a:t>
            </a:r>
            <a:r>
              <a:rPr lang="en-US" b="0" i="0" dirty="0">
                <a:solidFill>
                  <a:srgbClr val="FFFFFF"/>
                </a:solidFill>
                <a:effectLst/>
                <a:latin typeface="Nunito" panose="020F0502020204030204" pitchFamily="2" charset="0"/>
              </a:rPr>
              <a:t>, or </a:t>
            </a:r>
            <a:r>
              <a:rPr lang="en-US" b="1" i="0" dirty="0" err="1">
                <a:solidFill>
                  <a:srgbClr val="FFFFFF"/>
                </a:solidFill>
                <a:effectLst/>
                <a:latin typeface="Nunito" panose="020F0502020204030204" pitchFamily="2" charset="0"/>
              </a:rPr>
              <a:t>Hashtables</a:t>
            </a:r>
            <a:r>
              <a:rPr lang="en-US" b="0" i="0" dirty="0">
                <a:solidFill>
                  <a:srgbClr val="FFFFFF"/>
                </a:solidFill>
                <a:effectLst/>
                <a:latin typeface="Nunito" panose="020F0502020204030204" pitchFamily="2" charset="0"/>
              </a:rPr>
              <a:t>. All of these collections had no common interface. Therefore, though the main aim of all the collections is the same, the implementation of all these collections was defined independently and had no correlation among them. And also, it is very difficult for the users to remember all the different </a:t>
            </a:r>
            <a:r>
              <a:rPr lang="en-US" b="1" i="0" u="sng" dirty="0">
                <a:effectLst/>
                <a:latin typeface="Nunito" panose="020F0502020204030204" pitchFamily="2" charset="0"/>
                <a:hlinkClick r:id="rId6"/>
              </a:rPr>
              <a:t>methods</a:t>
            </a:r>
            <a:r>
              <a:rPr lang="en-US" b="0" i="0" dirty="0">
                <a:solidFill>
                  <a:srgbClr val="FFFFFF"/>
                </a:solidFill>
                <a:effectLst/>
                <a:latin typeface="Nunito" panose="020F0502020204030204" pitchFamily="2" charset="0"/>
              </a:rPr>
              <a:t>, syntax, and </a:t>
            </a:r>
            <a:r>
              <a:rPr lang="en-US" b="1" i="0" u="sng" dirty="0">
                <a:effectLst/>
                <a:latin typeface="Nunito" panose="020F0502020204030204" pitchFamily="2" charset="0"/>
                <a:hlinkClick r:id="rId7"/>
              </a:rPr>
              <a:t>constructors</a:t>
            </a:r>
            <a:r>
              <a:rPr lang="en-US" b="0" i="0" dirty="0">
                <a:solidFill>
                  <a:srgbClr val="FFFFFF"/>
                </a:solidFill>
                <a:effectLst/>
                <a:latin typeface="Nunito" panose="020F0502020204030204" pitchFamily="2" charset="0"/>
              </a:rPr>
              <a:t> present in every collection class. </a:t>
            </a:r>
            <a:endParaRPr lang="en-US" dirty="0"/>
          </a:p>
        </p:txBody>
      </p:sp>
      <p:pic>
        <p:nvPicPr>
          <p:cNvPr id="5" name="Picture 4">
            <a:extLst>
              <a:ext uri="{FF2B5EF4-FFF2-40B4-BE49-F238E27FC236}">
                <a16:creationId xmlns:a16="http://schemas.microsoft.com/office/drawing/2014/main" id="{773A2C15-0585-E22D-3DF2-31DEEA2AE428}"/>
              </a:ext>
            </a:extLst>
          </p:cNvPr>
          <p:cNvPicPr>
            <a:picLocks noChangeAspect="1"/>
          </p:cNvPicPr>
          <p:nvPr/>
        </p:nvPicPr>
        <p:blipFill>
          <a:blip r:embed="rId8"/>
          <a:stretch>
            <a:fillRect/>
          </a:stretch>
        </p:blipFill>
        <p:spPr>
          <a:xfrm>
            <a:off x="5913690" y="745068"/>
            <a:ext cx="6210577" cy="5587999"/>
          </a:xfrm>
          <a:prstGeom prst="rect">
            <a:avLst/>
          </a:prstGeom>
        </p:spPr>
      </p:pic>
    </p:spTree>
    <p:extLst>
      <p:ext uri="{BB962C8B-B14F-4D97-AF65-F5344CB8AC3E}">
        <p14:creationId xmlns:p14="http://schemas.microsoft.com/office/powerpoint/2010/main" val="3344782869"/>
      </p:ext>
    </p:extLst>
  </p:cSld>
  <p:clrMapOvr>
    <a:overrideClrMapping bg1="dk1" tx1="lt1" bg2="dk2" tx2="lt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02732"/>
          </a:xfrm>
        </p:spPr>
        <p:txBody>
          <a:bodyPr>
            <a:normAutofit/>
          </a:bodyPr>
          <a:lstStyle/>
          <a:p>
            <a:r>
              <a:rPr lang="da-DK" cap="none" dirty="0">
                <a:solidFill>
                  <a:srgbClr val="FFFF00"/>
                </a:solidFill>
                <a:latin typeface="Aptos" panose="020B0004020202020204" pitchFamily="34" charset="0"/>
              </a:rPr>
              <a:t>List vs Set Vs Map</a:t>
            </a:r>
            <a:r>
              <a:rPr lang="en-US" cap="none" dirty="0">
                <a:solidFill>
                  <a:srgbClr val="FFFF00"/>
                </a:solidFill>
                <a:latin typeface="Aptos" panose="020B0004020202020204" pitchFamily="34" charset="0"/>
              </a:rPr>
              <a:t> </a:t>
            </a:r>
          </a:p>
        </p:txBody>
      </p:sp>
      <p:graphicFrame>
        <p:nvGraphicFramePr>
          <p:cNvPr id="5" name="Content Placeholder 4">
            <a:extLst>
              <a:ext uri="{FF2B5EF4-FFF2-40B4-BE49-F238E27FC236}">
                <a16:creationId xmlns:a16="http://schemas.microsoft.com/office/drawing/2014/main" id="{867713F0-1EBC-512B-F724-6993052B03E2}"/>
              </a:ext>
            </a:extLst>
          </p:cNvPr>
          <p:cNvGraphicFramePr>
            <a:graphicFrameLocks noGrp="1"/>
          </p:cNvGraphicFramePr>
          <p:nvPr>
            <p:ph idx="1"/>
          </p:nvPr>
        </p:nvGraphicFramePr>
        <p:xfrm>
          <a:off x="-2" y="702733"/>
          <a:ext cx="12192000" cy="6176030"/>
        </p:xfrm>
        <a:graphic>
          <a:graphicData uri="http://schemas.openxmlformats.org/drawingml/2006/table">
            <a:tbl>
              <a:tblPr/>
              <a:tblGrid>
                <a:gridCol w="3877735">
                  <a:extLst>
                    <a:ext uri="{9D8B030D-6E8A-4147-A177-3AD203B41FA5}">
                      <a16:colId xmlns:a16="http://schemas.microsoft.com/office/drawing/2014/main" val="232650209"/>
                    </a:ext>
                  </a:extLst>
                </a:gridCol>
                <a:gridCol w="4250265">
                  <a:extLst>
                    <a:ext uri="{9D8B030D-6E8A-4147-A177-3AD203B41FA5}">
                      <a16:colId xmlns:a16="http://schemas.microsoft.com/office/drawing/2014/main" val="1592836771"/>
                    </a:ext>
                  </a:extLst>
                </a:gridCol>
                <a:gridCol w="4064000">
                  <a:extLst>
                    <a:ext uri="{9D8B030D-6E8A-4147-A177-3AD203B41FA5}">
                      <a16:colId xmlns:a16="http://schemas.microsoft.com/office/drawing/2014/main" val="2917757974"/>
                    </a:ext>
                  </a:extLst>
                </a:gridCol>
              </a:tblGrid>
              <a:tr h="497395">
                <a:tc>
                  <a:txBody>
                    <a:bodyPr/>
                    <a:lstStyle/>
                    <a:p>
                      <a:pPr algn="ctr" fontAlgn="base"/>
                      <a:r>
                        <a:rPr lang="en-IN" sz="2400" b="0" u="sng" dirty="0">
                          <a:solidFill>
                            <a:srgbClr val="FFFF00"/>
                          </a:solidFill>
                          <a:effectLst/>
                          <a:hlinkClick r:id="rId2">
                            <a:extLst>
                              <a:ext uri="{A12FA001-AC4F-418D-AE19-62706E023703}">
                                <ahyp:hlinkClr xmlns:ahyp="http://schemas.microsoft.com/office/drawing/2018/hyperlinkcolor" val="tx"/>
                              </a:ext>
                            </a:extLst>
                          </a:hlinkClick>
                        </a:rPr>
                        <a:t>List</a:t>
                      </a:r>
                      <a:endParaRPr lang="en-IN" sz="2400" b="1" dirty="0">
                        <a:solidFill>
                          <a:srgbClr val="FFFF00"/>
                        </a:solidFill>
                        <a:effectLst/>
                      </a:endParaRP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ctr" fontAlgn="base"/>
                      <a:r>
                        <a:rPr lang="en-IN" sz="2400" b="0" u="sng" dirty="0">
                          <a:solidFill>
                            <a:srgbClr val="FFFF00"/>
                          </a:solidFill>
                          <a:effectLst/>
                          <a:hlinkClick r:id="rId3">
                            <a:extLst>
                              <a:ext uri="{A12FA001-AC4F-418D-AE19-62706E023703}">
                                <ahyp:hlinkClr xmlns:ahyp="http://schemas.microsoft.com/office/drawing/2018/hyperlinkcolor" val="tx"/>
                              </a:ext>
                            </a:extLst>
                          </a:hlinkClick>
                        </a:rPr>
                        <a:t>Set</a:t>
                      </a:r>
                      <a:endParaRPr lang="en-IN" sz="2400" b="1" dirty="0">
                        <a:solidFill>
                          <a:srgbClr val="FFFF00"/>
                        </a:solidFill>
                        <a:effectLst/>
                      </a:endParaRP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ctr" fontAlgn="base"/>
                      <a:r>
                        <a:rPr lang="en-IN" sz="2400" b="0" u="sng" dirty="0">
                          <a:solidFill>
                            <a:srgbClr val="FFFF00"/>
                          </a:solidFill>
                          <a:effectLst/>
                          <a:hlinkClick r:id="rId4">
                            <a:extLst>
                              <a:ext uri="{A12FA001-AC4F-418D-AE19-62706E023703}">
                                <ahyp:hlinkClr xmlns:ahyp="http://schemas.microsoft.com/office/drawing/2018/hyperlinkcolor" val="tx"/>
                              </a:ext>
                            </a:extLst>
                          </a:hlinkClick>
                        </a:rPr>
                        <a:t>Map</a:t>
                      </a:r>
                      <a:endParaRPr lang="en-IN" sz="2400" b="1" dirty="0">
                        <a:solidFill>
                          <a:srgbClr val="FFFF00"/>
                        </a:solidFill>
                        <a:effectLst/>
                      </a:endParaRP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4046433124"/>
                  </a:ext>
                </a:extLst>
              </a:tr>
              <a:tr h="549208">
                <a:tc>
                  <a:txBody>
                    <a:bodyPr/>
                    <a:lstStyle/>
                    <a:p>
                      <a:pPr algn="just" fontAlgn="base"/>
                      <a:r>
                        <a:rPr lang="en-US" sz="1400" b="0" dirty="0">
                          <a:effectLst/>
                        </a:rPr>
                        <a:t>The list interface allows duplicate elements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just" fontAlgn="base"/>
                      <a:r>
                        <a:rPr lang="en-US" sz="1400" b="0">
                          <a:effectLst/>
                        </a:rPr>
                        <a:t>Set does not allow duplicate elements.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just" fontAlgn="base"/>
                      <a:r>
                        <a:rPr lang="en-US" sz="1400" b="0">
                          <a:effectLst/>
                        </a:rPr>
                        <a:t>The map does not allow duplicate elements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3683714342"/>
                  </a:ext>
                </a:extLst>
              </a:tr>
              <a:tr h="808267">
                <a:tc>
                  <a:txBody>
                    <a:bodyPr/>
                    <a:lstStyle/>
                    <a:p>
                      <a:pPr algn="just" fontAlgn="base"/>
                      <a:r>
                        <a:rPr lang="en-US" sz="1400" b="0" dirty="0">
                          <a:effectLst/>
                        </a:rPr>
                        <a:t>The list maintains insertion order.</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just" fontAlgn="base"/>
                      <a:r>
                        <a:rPr lang="en-US" sz="1400" b="0">
                          <a:effectLst/>
                        </a:rPr>
                        <a:t>Set do not maintain any insertion order. </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just" fontAlgn="base"/>
                      <a:r>
                        <a:rPr lang="en-US" sz="1400" b="0">
                          <a:effectLst/>
                        </a:rPr>
                        <a:t>The map also does not maintain any insertion order. </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4121569504"/>
                  </a:ext>
                </a:extLst>
              </a:tr>
              <a:tr h="808267">
                <a:tc>
                  <a:txBody>
                    <a:bodyPr/>
                    <a:lstStyle/>
                    <a:p>
                      <a:pPr algn="just" fontAlgn="base"/>
                      <a:r>
                        <a:rPr lang="en-US" sz="1400" b="0" dirty="0">
                          <a:effectLst/>
                        </a:rPr>
                        <a:t>We can add any number of null values.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just" fontAlgn="base"/>
                      <a:r>
                        <a:rPr lang="en-US" sz="1400" b="0">
                          <a:effectLst/>
                        </a:rPr>
                        <a:t>But in set almost only one null value.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just" fontAlgn="base"/>
                      <a:r>
                        <a:rPr lang="en-US" sz="1400" b="0">
                          <a:effectLst/>
                        </a:rPr>
                        <a:t>The map allows a single null key at most and any number of null values.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2295349380"/>
                  </a:ext>
                </a:extLst>
              </a:tr>
              <a:tr h="1067327">
                <a:tc>
                  <a:txBody>
                    <a:bodyPr/>
                    <a:lstStyle/>
                    <a:p>
                      <a:pPr algn="just" fontAlgn="base"/>
                      <a:r>
                        <a:rPr lang="en-IN" sz="1400" b="0" dirty="0">
                          <a:effectLst/>
                        </a:rPr>
                        <a:t>List implementation classes are </a:t>
                      </a:r>
                      <a:r>
                        <a:rPr lang="en-IN" sz="1400" b="0" u="sng" dirty="0">
                          <a:effectLst/>
                          <a:hlinkClick r:id="rId5"/>
                        </a:rPr>
                        <a:t>Array List</a:t>
                      </a:r>
                      <a:r>
                        <a:rPr lang="en-IN" sz="1400" b="0" dirty="0">
                          <a:effectLst/>
                        </a:rPr>
                        <a:t>, </a:t>
                      </a:r>
                      <a:r>
                        <a:rPr lang="en-IN" sz="1400" b="0" u="sng" dirty="0">
                          <a:effectLst/>
                          <a:hlinkClick r:id="rId6"/>
                        </a:rPr>
                        <a:t>LinkedList</a:t>
                      </a:r>
                      <a:r>
                        <a:rPr lang="en-IN" sz="1400" b="0" dirty="0">
                          <a:effectLst/>
                        </a:rPr>
                        <a: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just" fontAlgn="base"/>
                      <a:r>
                        <a:rPr lang="en-US" sz="1400" b="0">
                          <a:effectLst/>
                        </a:rPr>
                        <a:t>Set implementation classes are </a:t>
                      </a:r>
                      <a:r>
                        <a:rPr lang="en-US" sz="1400" b="0" u="sng">
                          <a:effectLst/>
                          <a:hlinkClick r:id="rId7"/>
                        </a:rPr>
                        <a:t>HashSet</a:t>
                      </a:r>
                      <a:r>
                        <a:rPr lang="en-US" sz="1400" b="0">
                          <a:effectLst/>
                        </a:rPr>
                        <a:t>, </a:t>
                      </a:r>
                      <a:r>
                        <a:rPr lang="en-US" sz="1400" b="0" u="sng">
                          <a:effectLst/>
                          <a:hlinkClick r:id="rId8"/>
                        </a:rPr>
                        <a:t>LinkedHashSet</a:t>
                      </a:r>
                      <a:r>
                        <a:rPr lang="en-US" sz="1400" b="0">
                          <a:effectLst/>
                        </a:rPr>
                        <a:t>, and </a:t>
                      </a:r>
                      <a:r>
                        <a:rPr lang="en-US" sz="1400" b="0" u="sng">
                          <a:effectLst/>
                          <a:hlinkClick r:id="rId9"/>
                        </a:rPr>
                        <a:t>TreeSet</a:t>
                      </a:r>
                      <a:r>
                        <a:rPr lang="en-US" sz="1400" b="0">
                          <a:effectLst/>
                        </a:rPr>
                        <a:t>. </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just" fontAlgn="base"/>
                      <a:r>
                        <a:rPr lang="en-US" sz="1400" b="0">
                          <a:effectLst/>
                        </a:rPr>
                        <a:t>Map implementation classes are </a:t>
                      </a:r>
                      <a:r>
                        <a:rPr lang="en-US" sz="1400" b="0" u="sng">
                          <a:effectLst/>
                          <a:hlinkClick r:id="rId10"/>
                        </a:rPr>
                        <a:t>HashMap</a:t>
                      </a:r>
                      <a:r>
                        <a:rPr lang="en-US" sz="1400" b="0">
                          <a:effectLst/>
                        </a:rPr>
                        <a:t>, </a:t>
                      </a:r>
                      <a:r>
                        <a:rPr lang="en-US" sz="1400" b="0" u="sng">
                          <a:effectLst/>
                          <a:hlinkClick r:id="rId11"/>
                        </a:rPr>
                        <a:t>HashTable</a:t>
                      </a:r>
                      <a:r>
                        <a:rPr lang="en-US" sz="1400" b="0">
                          <a:effectLst/>
                        </a:rPr>
                        <a:t>, </a:t>
                      </a:r>
                      <a:r>
                        <a:rPr lang="en-US" sz="1400" b="0" u="sng">
                          <a:effectLst/>
                          <a:hlinkClick r:id="rId12"/>
                        </a:rPr>
                        <a:t>TreeMap</a:t>
                      </a:r>
                      <a:r>
                        <a:rPr lang="en-US" sz="1400" b="0">
                          <a:effectLst/>
                        </a:rPr>
                        <a:t>, </a:t>
                      </a:r>
                      <a:r>
                        <a:rPr lang="en-US" sz="1400" b="0" u="sng">
                          <a:effectLst/>
                          <a:hlinkClick r:id="rId13"/>
                        </a:rPr>
                        <a:t>ConcurrentHashMap</a:t>
                      </a:r>
                      <a:r>
                        <a:rPr lang="en-US" sz="1400" b="0">
                          <a:effectLst/>
                        </a:rPr>
                        <a:t>, and </a:t>
                      </a:r>
                      <a:r>
                        <a:rPr lang="en-US" sz="1400" b="0" u="sng">
                          <a:effectLst/>
                          <a:hlinkClick r:id="rId14"/>
                        </a:rPr>
                        <a:t>LinkedHashMap</a:t>
                      </a:r>
                      <a:r>
                        <a:rPr lang="en-US" sz="1400" b="0">
                          <a:effectLst/>
                        </a:rPr>
                        <a: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1424372200"/>
                  </a:ext>
                </a:extLst>
              </a:tr>
              <a:tr h="808267">
                <a:tc>
                  <a:txBody>
                    <a:bodyPr/>
                    <a:lstStyle/>
                    <a:p>
                      <a:pPr algn="just" fontAlgn="base"/>
                      <a:r>
                        <a:rPr lang="en-US" sz="1400" b="0">
                          <a:effectLst/>
                        </a:rPr>
                        <a:t>The list provides get() method to get the element at a specified index.</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just" fontAlgn="base"/>
                      <a:r>
                        <a:rPr lang="en-US" sz="1400" b="0" dirty="0">
                          <a:effectLst/>
                        </a:rPr>
                        <a:t>Set does not provide get method to get the elements at a specified index</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just" fontAlgn="base"/>
                      <a:r>
                        <a:rPr lang="en-US" sz="1400" b="0">
                          <a:effectLst/>
                        </a:rPr>
                        <a:t>The map does not  provide get method to get the elements at a specified index</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1474581593"/>
                  </a:ext>
                </a:extLst>
              </a:tr>
              <a:tr h="808267">
                <a:tc>
                  <a:txBody>
                    <a:bodyPr/>
                    <a:lstStyle/>
                    <a:p>
                      <a:pPr algn="just" fontAlgn="base"/>
                      <a:r>
                        <a:rPr lang="en-US" sz="1400" b="0">
                          <a:effectLst/>
                        </a:rPr>
                        <a:t>If you need to access the elements frequently by using the index then we can use the list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just" fontAlgn="base"/>
                      <a:r>
                        <a:rPr lang="en-US" sz="1400" b="0" dirty="0">
                          <a:effectLst/>
                        </a:rPr>
                        <a:t>If you want to create a collection of unique elements then we can use set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just" fontAlgn="base"/>
                      <a:r>
                        <a:rPr lang="en-US" sz="1400" b="0" dirty="0">
                          <a:effectLst/>
                        </a:rPr>
                        <a:t>If you want to store the data in the form of key/value pair then we can use the map.</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4292354097"/>
                  </a:ext>
                </a:extLst>
              </a:tr>
              <a:tr h="808267">
                <a:tc>
                  <a:txBody>
                    <a:bodyPr/>
                    <a:lstStyle/>
                    <a:p>
                      <a:pPr algn="just" fontAlgn="base"/>
                      <a:r>
                        <a:rPr lang="en-US" sz="1400" b="0">
                          <a:effectLst/>
                        </a:rPr>
                        <a:t>To traverse the list elements by using Listlterator.</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just" fontAlgn="base"/>
                      <a:r>
                        <a:rPr lang="en-US" sz="1400" b="0">
                          <a:effectLst/>
                        </a:rPr>
                        <a:t>Iterator can be used traverse the set elements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tc>
                  <a:txBody>
                    <a:bodyPr/>
                    <a:lstStyle/>
                    <a:p>
                      <a:pPr algn="just" fontAlgn="base"/>
                      <a:r>
                        <a:rPr lang="en-US" sz="1400" b="0" dirty="0">
                          <a:effectLst/>
                        </a:rPr>
                        <a:t>Through keyset, value, and entry set.</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2539950113"/>
                  </a:ext>
                </a:extLst>
              </a:tr>
            </a:tbl>
          </a:graphicData>
        </a:graphic>
      </p:graphicFrame>
    </p:spTree>
    <p:extLst>
      <p:ext uri="{BB962C8B-B14F-4D97-AF65-F5344CB8AC3E}">
        <p14:creationId xmlns:p14="http://schemas.microsoft.com/office/powerpoint/2010/main" val="36212481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02732"/>
          </a:xfrm>
        </p:spPr>
        <p:txBody>
          <a:bodyPr>
            <a:normAutofit/>
          </a:bodyPr>
          <a:lstStyle/>
          <a:p>
            <a:r>
              <a:rPr lang="en-US" b="1" cap="none" dirty="0">
                <a:solidFill>
                  <a:srgbClr val="FFFF00"/>
                </a:solidFill>
                <a:latin typeface="Aptos" panose="020B0004020202020204" pitchFamily="34" charset="0"/>
              </a:rPr>
              <a:t>Compile Time Polymorphism</a:t>
            </a:r>
            <a:endParaRPr lang="en-US" cap="none" dirty="0">
              <a:solidFill>
                <a:srgbClr val="FFFF00"/>
              </a:solidFill>
              <a:latin typeface="Aptos" panose="020B0004020202020204" pitchFamily="34" charset="0"/>
            </a:endParaRPr>
          </a:p>
        </p:txBody>
      </p:sp>
      <p:sp>
        <p:nvSpPr>
          <p:cNvPr id="3" name="Content Placeholder 2"/>
          <p:cNvSpPr>
            <a:spLocks noGrp="1"/>
          </p:cNvSpPr>
          <p:nvPr>
            <p:ph idx="1"/>
          </p:nvPr>
        </p:nvSpPr>
        <p:spPr>
          <a:xfrm>
            <a:off x="245533" y="778934"/>
            <a:ext cx="11726334" cy="5892800"/>
          </a:xfrm>
        </p:spPr>
        <p:txBody>
          <a:bodyPr>
            <a:normAutofit/>
          </a:bodyPr>
          <a:lstStyle/>
          <a:p>
            <a:r>
              <a:rPr lang="en-US" b="0" i="0" dirty="0">
                <a:effectLst/>
                <a:latin typeface="Calibri" panose="020F0502020204030204" pitchFamily="34" charset="0"/>
                <a:ea typeface="Calibri" panose="020F0502020204030204" pitchFamily="34" charset="0"/>
                <a:cs typeface="Calibri" panose="020F0502020204030204" pitchFamily="34" charset="0"/>
              </a:rPr>
              <a:t>Compile-time polymorphism is also known as static polymorphism or early binding. Compile-time polymorphism is a polymorphism that is resolved during the compilation process. </a:t>
            </a:r>
          </a:p>
          <a:p>
            <a:r>
              <a:rPr lang="en-US" b="0" i="0" dirty="0">
                <a:effectLst/>
                <a:latin typeface="Calibri" panose="020F0502020204030204" pitchFamily="34" charset="0"/>
                <a:ea typeface="Calibri" panose="020F0502020204030204" pitchFamily="34" charset="0"/>
                <a:cs typeface="Calibri" panose="020F0502020204030204" pitchFamily="34" charset="0"/>
              </a:rPr>
              <a:t>Overloading of methods is called through the reference variable of a class. Compile-time polymorphism is achieved by </a:t>
            </a:r>
            <a:r>
              <a:rPr lang="en-US" b="1" i="0" dirty="0">
                <a:effectLst/>
                <a:latin typeface="Calibri" panose="020F0502020204030204" pitchFamily="34" charset="0"/>
                <a:ea typeface="Calibri" panose="020F0502020204030204" pitchFamily="34" charset="0"/>
                <a:cs typeface="Calibri" panose="020F0502020204030204" pitchFamily="34" charset="0"/>
              </a:rPr>
              <a:t>method overloading </a:t>
            </a:r>
            <a:r>
              <a:rPr lang="en-US" b="0" i="0" dirty="0">
                <a:effectLst/>
                <a:latin typeface="Calibri" panose="020F0502020204030204" pitchFamily="34" charset="0"/>
                <a:ea typeface="Calibri" panose="020F0502020204030204" pitchFamily="34" charset="0"/>
                <a:cs typeface="Calibri" panose="020F0502020204030204" pitchFamily="34" charset="0"/>
              </a:rPr>
              <a:t>and </a:t>
            </a:r>
            <a:r>
              <a:rPr lang="en-US" b="1" i="0" dirty="0">
                <a:effectLst/>
                <a:latin typeface="Calibri" panose="020F0502020204030204" pitchFamily="34" charset="0"/>
                <a:ea typeface="Calibri" panose="020F0502020204030204" pitchFamily="34" charset="0"/>
                <a:cs typeface="Calibri" panose="020F0502020204030204" pitchFamily="34" charset="0"/>
              </a:rPr>
              <a:t>operator overloading.</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0291999"/>
      </p:ext>
    </p:extLst>
  </p:cSld>
  <p:clrMapOvr>
    <a:overrideClrMapping bg1="dk1" tx1="lt1" bg2="dk2" tx2="lt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02732"/>
          </a:xfrm>
        </p:spPr>
        <p:txBody>
          <a:bodyPr>
            <a:normAutofit/>
          </a:bodyPr>
          <a:lstStyle/>
          <a:p>
            <a:r>
              <a:rPr lang="en-US" b="1" cap="none" dirty="0">
                <a:solidFill>
                  <a:srgbClr val="FFFF00"/>
                </a:solidFill>
                <a:latin typeface="Aptos" panose="020B0004020202020204" pitchFamily="34" charset="0"/>
              </a:rPr>
              <a:t>Run Time Polymorphism</a:t>
            </a:r>
            <a:endParaRPr lang="en-US" cap="none" dirty="0">
              <a:solidFill>
                <a:srgbClr val="FFFF00"/>
              </a:solidFill>
              <a:latin typeface="Aptos" panose="020B0004020202020204" pitchFamily="34" charset="0"/>
            </a:endParaRPr>
          </a:p>
        </p:txBody>
      </p:sp>
      <p:sp>
        <p:nvSpPr>
          <p:cNvPr id="3" name="Content Placeholder 2"/>
          <p:cNvSpPr>
            <a:spLocks noGrp="1"/>
          </p:cNvSpPr>
          <p:nvPr>
            <p:ph idx="1"/>
          </p:nvPr>
        </p:nvSpPr>
        <p:spPr>
          <a:xfrm>
            <a:off x="245533" y="778934"/>
            <a:ext cx="11726334" cy="5892800"/>
          </a:xfrm>
        </p:spPr>
        <p:txBody>
          <a:bodyPr>
            <a:normAutofit/>
          </a:bodyPr>
          <a:lstStyle/>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250633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92667"/>
          </a:xfrm>
        </p:spPr>
        <p:txBody>
          <a:bodyPr>
            <a:normAutofit/>
          </a:bodyPr>
          <a:lstStyle/>
          <a:p>
            <a:r>
              <a:rPr lang="en-US" cap="none" dirty="0">
                <a:solidFill>
                  <a:srgbClr val="FFFF00"/>
                </a:solidFill>
                <a:latin typeface="Aptos" panose="020B0004020202020204" pitchFamily="34" charset="0"/>
                <a:cs typeface="Arial" panose="020B0604020202020204" pitchFamily="34" charset="0"/>
              </a:rPr>
              <a:t>Roles And Responsibilities</a:t>
            </a:r>
          </a:p>
        </p:txBody>
      </p:sp>
      <p:sp>
        <p:nvSpPr>
          <p:cNvPr id="3" name="Content Placeholder 2"/>
          <p:cNvSpPr>
            <a:spLocks noGrp="1"/>
          </p:cNvSpPr>
          <p:nvPr>
            <p:ph idx="1"/>
          </p:nvPr>
        </p:nvSpPr>
        <p:spPr>
          <a:xfrm>
            <a:off x="237067" y="592667"/>
            <a:ext cx="11836400" cy="6079065"/>
          </a:xfrm>
        </p:spPr>
        <p:txBody>
          <a:bodyPr>
            <a:normAutofit fontScale="25000" lnSpcReduction="20000"/>
          </a:bodyPr>
          <a:lstStyle/>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Coming to my roles and Responsibilities it’s a kind of combination for both Manual and Automation testing. Predominantly its &lt;Manual&gt; testing and whenever we have bandwidth, We are trying to automated our regression suite </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Actually we are following SCRUM methodology in our project. Like We are having each Iteration for a period of 3 months. That period is again in turn divided into each sprint of 2 weeks. We will have calls like sprint planning and sprint grooming</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In the PI planning we discuss and decide and place the user stories in the sprints. And then We get the Sprint Backlog for each sprint. And at the starting of each sprint our lead will assign them to us from the Sprint Backlog.</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We start analyzing them and if we have any questions we get clarified with our team lead or dev team. We have daily scrum as well where we tell our updates LIKE.. what I have done and what I will be doing today </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All the test case design will happen in the first week of the sprint. Then In the second week we get the code deployed to QA Environment and start of the test execution. If we have any defect we log and get them resolved.</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And the end of sprint we show case our work to product owner. And we also Collaborate with our developers, product owner, and other team members to understand requirements, discuss defects, and provide testing updates in the stand up calls.</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We also perform Sanity testing when ever the code is moved to the UAT environment and also when there is production deployment.</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At the end of the Iteration and before the production release we also do the Regression Testing to ensure that changes or fixes made by developers have not introduced new defects or broken existing functionality</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I would say 70% of Automation and 30% of Manual work that is what we are doing here in our current project.</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We will be Designing  and Execute test cases. Understanding the requirements( Like user stories), designing the test cases and test scenarios </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Log reported problems, track defects and their resolution. Create automation whenever available for regression testing</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Involved in execution of the test cases using written on Selenium Automation tool. We are using HP ALM to log defects and execute our test cases</a:t>
            </a:r>
          </a:p>
          <a:p>
            <a:pPr marL="514350" indent="-514350">
              <a:buFont typeface="+mj-lt"/>
              <a:buAutoNum type="arabicPeriod"/>
            </a:pPr>
            <a:r>
              <a:rPr lang="en-US" sz="5600" dirty="0">
                <a:latin typeface="Calibri" panose="020F0502020204030204" pitchFamily="34" charset="0"/>
                <a:ea typeface="Calibri" panose="020F0502020204030204" pitchFamily="34" charset="0"/>
                <a:cs typeface="Calibri" panose="020F0502020204030204" pitchFamily="34" charset="0"/>
              </a:rPr>
              <a:t>We are Using JIRA for Project Management</a:t>
            </a:r>
          </a:p>
          <a:p>
            <a:pPr marL="514350" indent="-514350">
              <a:buFont typeface="+mj-lt"/>
              <a:buAutoNum type="arabicPeriod"/>
            </a:pPr>
            <a:endParaRPr lang="en-US" dirty="0"/>
          </a:p>
          <a:p>
            <a:pPr lvl="0"/>
            <a:endParaRPr lang="en-US" dirty="0"/>
          </a:p>
          <a:p>
            <a:pPr marL="0" indent="0">
              <a:buNone/>
            </a:pPr>
            <a:endParaRPr lang="en-US" b="1" dirty="0"/>
          </a:p>
        </p:txBody>
      </p:sp>
    </p:spTree>
    <p:extLst>
      <p:ext uri="{BB962C8B-B14F-4D97-AF65-F5344CB8AC3E}">
        <p14:creationId xmlns:p14="http://schemas.microsoft.com/office/powerpoint/2010/main" val="1087996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02732"/>
          </a:xfrm>
        </p:spPr>
        <p:txBody>
          <a:bodyPr>
            <a:normAutofit/>
          </a:bodyPr>
          <a:lstStyle/>
          <a:p>
            <a:r>
              <a:rPr lang="en-US" cap="none" dirty="0">
                <a:solidFill>
                  <a:srgbClr val="FFFF00"/>
                </a:solidFill>
                <a:latin typeface="Aptos" panose="020B0004020202020204" pitchFamily="34" charset="0"/>
              </a:rPr>
              <a:t>Array List </a:t>
            </a:r>
          </a:p>
        </p:txBody>
      </p:sp>
      <p:sp>
        <p:nvSpPr>
          <p:cNvPr id="3" name="Content Placeholder 2"/>
          <p:cNvSpPr>
            <a:spLocks noGrp="1"/>
          </p:cNvSpPr>
          <p:nvPr>
            <p:ph idx="1"/>
          </p:nvPr>
        </p:nvSpPr>
        <p:spPr>
          <a:xfrm>
            <a:off x="245533" y="778934"/>
            <a:ext cx="11726334" cy="5892800"/>
          </a:xfrm>
        </p:spPr>
        <p:txBody>
          <a:bodyPr>
            <a:normAutofit/>
          </a:bodyPr>
          <a:lstStyle/>
          <a:p>
            <a:r>
              <a:rPr lang="en-US" b="0" i="0" dirty="0">
                <a:solidFill>
                  <a:srgbClr val="FFFFFF"/>
                </a:solidFill>
                <a:effectLst/>
                <a:latin typeface="Nunito" pitchFamily="2" charset="0"/>
              </a:rPr>
              <a:t>Like … </a:t>
            </a:r>
            <a:r>
              <a:rPr lang="en-US" b="0" i="0" dirty="0" err="1">
                <a:solidFill>
                  <a:srgbClr val="FFFFFF"/>
                </a:solidFill>
                <a:effectLst/>
                <a:latin typeface="Nunito" pitchFamily="2" charset="0"/>
              </a:rPr>
              <a:t>ArrayList</a:t>
            </a:r>
            <a:r>
              <a:rPr lang="en-US" b="0" i="0" dirty="0">
                <a:solidFill>
                  <a:srgbClr val="FFFFFF"/>
                </a:solidFill>
                <a:effectLst/>
                <a:latin typeface="Nunito" pitchFamily="2" charset="0"/>
              </a:rPr>
              <a:t> is basically a Java class that is implemented using the List interface..</a:t>
            </a:r>
          </a:p>
          <a:p>
            <a:r>
              <a:rPr lang="en-US" b="0" i="0" dirty="0">
                <a:solidFill>
                  <a:srgbClr val="FFFFFF"/>
                </a:solidFill>
                <a:effectLst/>
                <a:latin typeface="Nunito" pitchFamily="2" charset="0"/>
              </a:rPr>
              <a:t> Java </a:t>
            </a:r>
            <a:r>
              <a:rPr lang="en-US" b="0" i="0" dirty="0" err="1">
                <a:solidFill>
                  <a:srgbClr val="FFFFFF"/>
                </a:solidFill>
                <a:effectLst/>
                <a:latin typeface="Nunito" pitchFamily="2" charset="0"/>
              </a:rPr>
              <a:t>ArrayList</a:t>
            </a:r>
            <a:r>
              <a:rPr lang="en-US" dirty="0">
                <a:solidFill>
                  <a:srgbClr val="FFFFFF"/>
                </a:solidFill>
                <a:effectLst/>
                <a:latin typeface="Nunito" pitchFamily="2" charset="0"/>
              </a:rPr>
              <a:t> </a:t>
            </a:r>
            <a:r>
              <a:rPr lang="en-US" b="0" i="0" dirty="0">
                <a:solidFill>
                  <a:srgbClr val="FFFFFF"/>
                </a:solidFill>
                <a:effectLst/>
                <a:latin typeface="Nunito" pitchFamily="2" charset="0"/>
              </a:rPr>
              <a:t>provides us with the functionality of a dynamic array like… where the size is not fixed as an array. Also as a part of the Collection framework, it has many features not available with arrays.</a:t>
            </a:r>
          </a:p>
          <a:p>
            <a:pPr marL="0" indent="0" algn="l" fontAlgn="base">
              <a:buNone/>
            </a:pPr>
            <a:r>
              <a:rPr lang="en-US" b="1" i="0" dirty="0">
                <a:solidFill>
                  <a:srgbClr val="FF0000"/>
                </a:solidFill>
                <a:effectLst/>
                <a:latin typeface="Nunito" pitchFamily="2" charset="0"/>
              </a:rPr>
              <a:t>Important Features of </a:t>
            </a:r>
            <a:r>
              <a:rPr lang="en-US" b="1" i="0" dirty="0" err="1">
                <a:solidFill>
                  <a:srgbClr val="FF0000"/>
                </a:solidFill>
                <a:effectLst/>
                <a:latin typeface="Nunito" pitchFamily="2" charset="0"/>
              </a:rPr>
              <a:t>ArrayList</a:t>
            </a:r>
            <a:r>
              <a:rPr lang="en-US" b="1" i="0" dirty="0">
                <a:solidFill>
                  <a:srgbClr val="FF0000"/>
                </a:solidFill>
                <a:effectLst/>
                <a:latin typeface="Nunito" pitchFamily="2" charset="0"/>
              </a:rPr>
              <a:t> in Java</a:t>
            </a:r>
          </a:p>
          <a:p>
            <a:pPr algn="l" fontAlgn="base">
              <a:buFont typeface="Arial" panose="020B0604020202020204" pitchFamily="34" charset="0"/>
              <a:buChar char="•"/>
            </a:pPr>
            <a:r>
              <a:rPr lang="en-US" b="0" i="0" dirty="0" err="1">
                <a:solidFill>
                  <a:srgbClr val="FFFFFF"/>
                </a:solidFill>
                <a:effectLst/>
                <a:latin typeface="Nunito" pitchFamily="2" charset="0"/>
              </a:rPr>
              <a:t>ArrayList</a:t>
            </a:r>
            <a:r>
              <a:rPr lang="en-US" b="0" i="0" dirty="0">
                <a:solidFill>
                  <a:srgbClr val="FFFFFF"/>
                </a:solidFill>
                <a:effectLst/>
                <a:latin typeface="Nunito" pitchFamily="2" charset="0"/>
              </a:rPr>
              <a:t> inherits </a:t>
            </a:r>
            <a:r>
              <a:rPr lang="en-US" b="0" i="0" u="sng" dirty="0" err="1">
                <a:solidFill>
                  <a:srgbClr val="FFFFFF"/>
                </a:solidFill>
                <a:effectLst/>
                <a:latin typeface="Nunito" pitchFamily="2" charset="0"/>
                <a:hlinkClick r:id="rId2"/>
              </a:rPr>
              <a:t>AbstractList</a:t>
            </a:r>
            <a:r>
              <a:rPr lang="en-US" b="0" i="0" dirty="0">
                <a:solidFill>
                  <a:srgbClr val="FFFFFF"/>
                </a:solidFill>
                <a:effectLst/>
                <a:latin typeface="Nunito" pitchFamily="2" charset="0"/>
              </a:rPr>
              <a:t> class and implements the </a:t>
            </a:r>
            <a:r>
              <a:rPr lang="en-US" b="0" i="0" u="sng" dirty="0">
                <a:solidFill>
                  <a:srgbClr val="FFFFFF"/>
                </a:solidFill>
                <a:effectLst/>
                <a:latin typeface="Nunito" pitchFamily="2" charset="0"/>
                <a:hlinkClick r:id="rId3"/>
              </a:rPr>
              <a:t>List interface</a:t>
            </a:r>
            <a:r>
              <a:rPr lang="en-US" b="0" i="0" dirty="0">
                <a:solidFill>
                  <a:srgbClr val="FFFFFF"/>
                </a:solidFill>
                <a:effectLst/>
                <a:latin typeface="Nunito" pitchFamily="2" charset="0"/>
              </a:rPr>
              <a:t>.</a:t>
            </a:r>
          </a:p>
          <a:p>
            <a:pPr algn="l" fontAlgn="base">
              <a:buFont typeface="Arial" panose="020B0604020202020204" pitchFamily="34" charset="0"/>
              <a:buChar char="•"/>
            </a:pPr>
            <a:r>
              <a:rPr lang="en-US" b="0" i="0" dirty="0" err="1">
                <a:solidFill>
                  <a:srgbClr val="FFFFFF"/>
                </a:solidFill>
                <a:effectLst/>
                <a:latin typeface="Nunito" pitchFamily="2" charset="0"/>
              </a:rPr>
              <a:t>ArrayList</a:t>
            </a:r>
            <a:r>
              <a:rPr lang="en-US" b="0" i="0" dirty="0">
                <a:solidFill>
                  <a:srgbClr val="FFFFFF"/>
                </a:solidFill>
                <a:effectLst/>
                <a:latin typeface="Nunito" pitchFamily="2" charset="0"/>
              </a:rPr>
              <a:t> is initialized by size. However, the size is increased automatically if the collection grows or reduces…  if the </a:t>
            </a:r>
            <a:r>
              <a:rPr lang="en-US" b="0" i="0" u="sng" dirty="0">
                <a:solidFill>
                  <a:srgbClr val="FFFFFF"/>
                </a:solidFill>
                <a:effectLst/>
                <a:latin typeface="Nunito" pitchFamily="2" charset="0"/>
                <a:hlinkClick r:id="rId4"/>
              </a:rPr>
              <a:t>objects</a:t>
            </a:r>
            <a:r>
              <a:rPr lang="en-US" b="0" i="0" dirty="0">
                <a:solidFill>
                  <a:srgbClr val="FFFFFF"/>
                </a:solidFill>
                <a:effectLst/>
                <a:latin typeface="Nunito" pitchFamily="2" charset="0"/>
              </a:rPr>
              <a:t> are added or removed from the collection.</a:t>
            </a:r>
          </a:p>
          <a:p>
            <a:pPr algn="l" fontAlgn="base">
              <a:buFont typeface="Arial" panose="020B0604020202020204" pitchFamily="34" charset="0"/>
              <a:buChar char="•"/>
            </a:pPr>
            <a:r>
              <a:rPr lang="en-US" b="0" i="0" dirty="0">
                <a:solidFill>
                  <a:srgbClr val="FFFFFF"/>
                </a:solidFill>
                <a:effectLst/>
                <a:latin typeface="Nunito" pitchFamily="2" charset="0"/>
              </a:rPr>
              <a:t>We can to randomly access the list items in the </a:t>
            </a:r>
            <a:r>
              <a:rPr lang="en-US" b="0" i="0" dirty="0" err="1">
                <a:solidFill>
                  <a:srgbClr val="FFFFFF"/>
                </a:solidFill>
                <a:effectLst/>
                <a:latin typeface="Nunito" pitchFamily="2" charset="0"/>
              </a:rPr>
              <a:t>Arraylist</a:t>
            </a:r>
            <a:r>
              <a:rPr lang="en-US" b="0" i="0" dirty="0">
                <a:solidFill>
                  <a:srgbClr val="FFFFFF"/>
                </a:solidFill>
                <a:effectLst/>
                <a:latin typeface="Nunito" pitchFamily="2" charset="0"/>
              </a:rPr>
              <a:t>.</a:t>
            </a:r>
          </a:p>
          <a:p>
            <a:pPr algn="l" fontAlgn="base">
              <a:buFont typeface="Arial" panose="020B0604020202020204" pitchFamily="34" charset="0"/>
              <a:buChar char="•"/>
            </a:pPr>
            <a:r>
              <a:rPr lang="en-US" b="0" i="0" dirty="0">
                <a:solidFill>
                  <a:srgbClr val="FFFFFF"/>
                </a:solidFill>
                <a:effectLst/>
                <a:latin typeface="Nunito" pitchFamily="2" charset="0"/>
              </a:rPr>
              <a:t>And we can not be used it for </a:t>
            </a:r>
            <a:r>
              <a:rPr lang="en-US" b="0" i="0" u="sng" dirty="0">
                <a:solidFill>
                  <a:srgbClr val="FFFFFF"/>
                </a:solidFill>
                <a:effectLst/>
                <a:latin typeface="Nunito" pitchFamily="2" charset="0"/>
                <a:hlinkClick r:id="rId5"/>
              </a:rPr>
              <a:t>primitive types</a:t>
            </a:r>
            <a:r>
              <a:rPr lang="en-US" b="0" i="0" dirty="0">
                <a:solidFill>
                  <a:srgbClr val="FFFFFF"/>
                </a:solidFill>
                <a:effectLst/>
                <a:latin typeface="Nunito" pitchFamily="2" charset="0"/>
              </a:rPr>
              <a:t>, like int, char, etc. We need to have a  </a:t>
            </a:r>
            <a:r>
              <a:rPr lang="en-US" b="0" i="0" u="sng" dirty="0">
                <a:solidFill>
                  <a:srgbClr val="FFFFFF"/>
                </a:solidFill>
                <a:effectLst/>
                <a:latin typeface="Nunito" pitchFamily="2" charset="0"/>
                <a:hlinkClick r:id="rId6"/>
              </a:rPr>
              <a:t>wrapper class</a:t>
            </a:r>
            <a:r>
              <a:rPr lang="en-US" b="0" i="0" dirty="0">
                <a:solidFill>
                  <a:srgbClr val="FFFFFF"/>
                </a:solidFill>
                <a:effectLst/>
                <a:latin typeface="Nunito" pitchFamily="2" charset="0"/>
              </a:rPr>
              <a:t> for such cases.</a:t>
            </a:r>
          </a:p>
          <a:p>
            <a:pPr algn="l" fontAlgn="base">
              <a:buFont typeface="Arial" panose="020B0604020202020204" pitchFamily="34" charset="0"/>
              <a:buChar char="•"/>
            </a:pPr>
            <a:r>
              <a:rPr lang="en-US" b="0" i="0" dirty="0" err="1">
                <a:solidFill>
                  <a:srgbClr val="FFFFFF"/>
                </a:solidFill>
                <a:effectLst/>
                <a:latin typeface="Nunito" pitchFamily="2" charset="0"/>
              </a:rPr>
              <a:t>ArrayList</a:t>
            </a:r>
            <a:r>
              <a:rPr lang="en-US" b="0" i="0" dirty="0">
                <a:solidFill>
                  <a:srgbClr val="FFFFFF"/>
                </a:solidFill>
                <a:effectLst/>
                <a:latin typeface="Nunito" pitchFamily="2" charset="0"/>
              </a:rPr>
              <a:t> is not Synchronized. </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345945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02732"/>
          </a:xfrm>
        </p:spPr>
        <p:txBody>
          <a:bodyPr>
            <a:normAutofit/>
          </a:bodyPr>
          <a:lstStyle/>
          <a:p>
            <a:r>
              <a:rPr lang="en-US" cap="none" dirty="0">
                <a:solidFill>
                  <a:srgbClr val="FFFF00"/>
                </a:solidFill>
                <a:latin typeface="Aptos" panose="020B0004020202020204" pitchFamily="34" charset="0"/>
              </a:rPr>
              <a:t>List Vs Set</a:t>
            </a:r>
          </a:p>
        </p:txBody>
      </p:sp>
      <p:pic>
        <p:nvPicPr>
          <p:cNvPr id="5" name="Picture 4">
            <a:extLst>
              <a:ext uri="{FF2B5EF4-FFF2-40B4-BE49-F238E27FC236}">
                <a16:creationId xmlns:a16="http://schemas.microsoft.com/office/drawing/2014/main" id="{2EB0CF8E-1A41-E5D4-AC0F-88EB8ED6C87F}"/>
              </a:ext>
            </a:extLst>
          </p:cNvPr>
          <p:cNvPicPr>
            <a:picLocks noChangeAspect="1"/>
          </p:cNvPicPr>
          <p:nvPr/>
        </p:nvPicPr>
        <p:blipFill>
          <a:blip r:embed="rId2"/>
          <a:stretch>
            <a:fillRect/>
          </a:stretch>
        </p:blipFill>
        <p:spPr>
          <a:xfrm>
            <a:off x="694267" y="601134"/>
            <a:ext cx="10701866" cy="6002866"/>
          </a:xfrm>
          <a:prstGeom prst="rect">
            <a:avLst/>
          </a:prstGeom>
        </p:spPr>
      </p:pic>
    </p:spTree>
    <p:extLst>
      <p:ext uri="{BB962C8B-B14F-4D97-AF65-F5344CB8AC3E}">
        <p14:creationId xmlns:p14="http://schemas.microsoft.com/office/powerpoint/2010/main" val="1714737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02732"/>
          </a:xfrm>
        </p:spPr>
        <p:txBody>
          <a:bodyPr>
            <a:normAutofit/>
          </a:bodyPr>
          <a:lstStyle/>
          <a:p>
            <a:r>
              <a:rPr lang="en-US" b="1" cap="none" dirty="0">
                <a:solidFill>
                  <a:srgbClr val="FFFF00"/>
                </a:solidFill>
                <a:latin typeface="Aptos" panose="020B0004020202020204" pitchFamily="34" charset="0"/>
              </a:rPr>
              <a:t>Hash Map </a:t>
            </a:r>
            <a:endParaRPr lang="en-US" cap="none" dirty="0">
              <a:solidFill>
                <a:srgbClr val="FFFF00"/>
              </a:solidFill>
              <a:latin typeface="Aptos" panose="020B0004020202020204" pitchFamily="34" charset="0"/>
            </a:endParaRPr>
          </a:p>
        </p:txBody>
      </p:sp>
      <p:sp>
        <p:nvSpPr>
          <p:cNvPr id="3" name="Content Placeholder 2"/>
          <p:cNvSpPr>
            <a:spLocks noGrp="1"/>
          </p:cNvSpPr>
          <p:nvPr>
            <p:ph idx="1"/>
          </p:nvPr>
        </p:nvSpPr>
        <p:spPr>
          <a:xfrm>
            <a:off x="245533" y="778934"/>
            <a:ext cx="11726334" cy="5892800"/>
          </a:xfrm>
        </p:spPr>
        <p:txBody>
          <a:bodyPr>
            <a:normAutofit fontScale="85000" lnSpcReduction="20000"/>
          </a:bodyPr>
          <a:lstStyle/>
          <a:p>
            <a:pPr marL="0" indent="0" algn="l" rtl="0" fontAlgn="base">
              <a:buNone/>
            </a:pPr>
            <a:r>
              <a:rPr lang="en-US" b="0" i="0" dirty="0">
                <a:solidFill>
                  <a:srgbClr val="FFFFFF"/>
                </a:solidFill>
                <a:effectLst/>
                <a:latin typeface="Nunito" pitchFamily="2" charset="0"/>
              </a:rPr>
              <a:t>A HashMap is Basically used to store and retrieve values based on keys. </a:t>
            </a:r>
          </a:p>
          <a:p>
            <a:pPr fontAlgn="base"/>
            <a:r>
              <a:rPr lang="en-US" b="1" dirty="0">
                <a:solidFill>
                  <a:srgbClr val="FF0000"/>
                </a:solidFill>
                <a:effectLst/>
                <a:latin typeface="Nunito" pitchFamily="2" charset="0"/>
              </a:rPr>
              <a:t>Stores key-value pairs</a:t>
            </a:r>
            <a:r>
              <a:rPr lang="en-US" b="1" i="0" dirty="0">
                <a:solidFill>
                  <a:srgbClr val="FFFFFF"/>
                </a:solidFill>
                <a:effectLst/>
                <a:latin typeface="Nunito" pitchFamily="2" charset="0"/>
              </a:rPr>
              <a:t>:</a:t>
            </a:r>
            <a:r>
              <a:rPr lang="en-US" b="0" i="0" dirty="0">
                <a:solidFill>
                  <a:srgbClr val="FFFFFF"/>
                </a:solidFill>
                <a:effectLst/>
                <a:latin typeface="Nunito" pitchFamily="2" charset="0"/>
              </a:rPr>
              <a:t> Each element in a HashMap consists of a key-value pair. The key is used to look up the associated value.</a:t>
            </a:r>
          </a:p>
          <a:p>
            <a:pPr algn="l" fontAlgn="base">
              <a:buFont typeface="Arial" panose="020B0604020202020204" pitchFamily="34" charset="0"/>
              <a:buChar char="•"/>
            </a:pPr>
            <a:r>
              <a:rPr lang="en-US" b="1" dirty="0">
                <a:solidFill>
                  <a:srgbClr val="FF0000"/>
                </a:solidFill>
                <a:effectLst/>
                <a:latin typeface="Nunito" pitchFamily="2" charset="0"/>
              </a:rPr>
              <a:t>Supports null keys and values</a:t>
            </a:r>
            <a:r>
              <a:rPr lang="en-US" b="0" i="0" dirty="0">
                <a:solidFill>
                  <a:srgbClr val="FFFFFF"/>
                </a:solidFill>
                <a:effectLst/>
                <a:latin typeface="Nunito" pitchFamily="2" charset="0"/>
              </a:rPr>
              <a:t>: </a:t>
            </a:r>
            <a:r>
              <a:rPr lang="en-US" b="0" i="0" dirty="0" err="1">
                <a:solidFill>
                  <a:srgbClr val="FFFFFF"/>
                </a:solidFill>
                <a:effectLst/>
                <a:latin typeface="Nunito" pitchFamily="2" charset="0"/>
              </a:rPr>
              <a:t>HashMaps</a:t>
            </a:r>
            <a:r>
              <a:rPr lang="en-US" b="0" i="0" dirty="0">
                <a:solidFill>
                  <a:srgbClr val="FFFFFF"/>
                </a:solidFill>
                <a:effectLst/>
                <a:latin typeface="Nunito" pitchFamily="2" charset="0"/>
              </a:rPr>
              <a:t> allow for null values and keys. This means that a null key can be used to store a value, and a null value can be associated with a key. And also like..</a:t>
            </a:r>
            <a:r>
              <a:rPr lang="en-US" b="0" i="0" dirty="0">
                <a:solidFill>
                  <a:srgbClr val="BDC1C6"/>
                </a:solidFill>
                <a:effectLst/>
                <a:latin typeface="Google Sans"/>
              </a:rPr>
              <a:t> </a:t>
            </a:r>
            <a:r>
              <a:rPr lang="en-US" dirty="0">
                <a:solidFill>
                  <a:srgbClr val="FFFFFF"/>
                </a:solidFill>
                <a:effectLst/>
                <a:latin typeface="Nunito" pitchFamily="2" charset="0"/>
              </a:rPr>
              <a:t>HashMap allows us to store one null key and many null values </a:t>
            </a:r>
          </a:p>
          <a:p>
            <a:pPr algn="l" fontAlgn="base">
              <a:buFont typeface="Arial" panose="020B0604020202020204" pitchFamily="34" charset="0"/>
              <a:buChar char="•"/>
            </a:pPr>
            <a:r>
              <a:rPr lang="en-US" b="1" dirty="0">
                <a:solidFill>
                  <a:srgbClr val="FF0000"/>
                </a:solidFill>
                <a:effectLst/>
                <a:latin typeface="Nunito" pitchFamily="2" charset="0"/>
              </a:rPr>
              <a:t>Not ordered</a:t>
            </a:r>
            <a:r>
              <a:rPr lang="en-US" b="1" i="0" dirty="0">
                <a:solidFill>
                  <a:srgbClr val="FFFFFF"/>
                </a:solidFill>
                <a:effectLst/>
                <a:latin typeface="Nunito" pitchFamily="2" charset="0"/>
              </a:rPr>
              <a:t>:</a:t>
            </a:r>
            <a:r>
              <a:rPr lang="en-US" b="0" i="0" dirty="0">
                <a:solidFill>
                  <a:srgbClr val="FFFFFF"/>
                </a:solidFill>
                <a:effectLst/>
                <a:latin typeface="Nunito" pitchFamily="2" charset="0"/>
              </a:rPr>
              <a:t> </a:t>
            </a:r>
            <a:r>
              <a:rPr lang="en-US" b="0" i="0" dirty="0" err="1">
                <a:solidFill>
                  <a:srgbClr val="FFFFFF"/>
                </a:solidFill>
                <a:effectLst/>
                <a:latin typeface="Nunito" pitchFamily="2" charset="0"/>
              </a:rPr>
              <a:t>HashMaps</a:t>
            </a:r>
            <a:r>
              <a:rPr lang="en-US" b="0" i="0" dirty="0">
                <a:solidFill>
                  <a:srgbClr val="FFFFFF"/>
                </a:solidFill>
                <a:effectLst/>
                <a:latin typeface="Nunito" pitchFamily="2" charset="0"/>
              </a:rPr>
              <a:t> are basically not ordered, So the order in which elements are added to the map is not preserved. However, </a:t>
            </a:r>
            <a:r>
              <a:rPr lang="en-US" b="0" i="0" dirty="0" err="1">
                <a:solidFill>
                  <a:srgbClr val="FFFFFF"/>
                </a:solidFill>
                <a:effectLst/>
                <a:latin typeface="Nunito" pitchFamily="2" charset="0"/>
              </a:rPr>
              <a:t>LinkedHashMap</a:t>
            </a:r>
            <a:r>
              <a:rPr lang="en-US" b="0" i="0" dirty="0">
                <a:solidFill>
                  <a:srgbClr val="FFFFFF"/>
                </a:solidFill>
                <a:effectLst/>
                <a:latin typeface="Nunito" pitchFamily="2" charset="0"/>
              </a:rPr>
              <a:t> preserves the insertion order.</a:t>
            </a:r>
          </a:p>
          <a:p>
            <a:pPr algn="l" fontAlgn="base">
              <a:buFont typeface="Arial" panose="020B0604020202020204" pitchFamily="34" charset="0"/>
              <a:buChar char="•"/>
            </a:pPr>
            <a:r>
              <a:rPr lang="en-US" b="1" dirty="0">
                <a:solidFill>
                  <a:srgbClr val="FF0000"/>
                </a:solidFill>
                <a:effectLst/>
                <a:latin typeface="Nunito" pitchFamily="2" charset="0"/>
              </a:rPr>
              <a:t>Allows duplicates</a:t>
            </a:r>
            <a:r>
              <a:rPr lang="en-US" b="0" i="0" dirty="0">
                <a:solidFill>
                  <a:srgbClr val="FFFFFF"/>
                </a:solidFill>
                <a:effectLst/>
                <a:latin typeface="Nunito" pitchFamily="2" charset="0"/>
              </a:rPr>
              <a:t>: </a:t>
            </a:r>
            <a:r>
              <a:rPr lang="en-US" b="0" i="0" dirty="0" err="1">
                <a:solidFill>
                  <a:srgbClr val="FFFFFF"/>
                </a:solidFill>
                <a:effectLst/>
                <a:latin typeface="Nunito" pitchFamily="2" charset="0"/>
              </a:rPr>
              <a:t>HashMaps</a:t>
            </a:r>
            <a:r>
              <a:rPr lang="en-US" b="0" i="0" dirty="0">
                <a:solidFill>
                  <a:srgbClr val="FFFFFF"/>
                </a:solidFill>
                <a:effectLst/>
                <a:latin typeface="Nunito" pitchFamily="2" charset="0"/>
              </a:rPr>
              <a:t> allow for duplicate values, but not duplicate keys. If a duplicate key is added, the previous value associated with the key is overwritten.</a:t>
            </a:r>
          </a:p>
          <a:p>
            <a:pPr algn="l" fontAlgn="base">
              <a:buFont typeface="Arial" panose="020B0604020202020204" pitchFamily="34" charset="0"/>
              <a:buChar char="•"/>
            </a:pPr>
            <a:r>
              <a:rPr lang="en-US" b="1" i="0" dirty="0">
                <a:solidFill>
                  <a:srgbClr val="FF0000"/>
                </a:solidFill>
                <a:effectLst/>
                <a:latin typeface="Nunito" pitchFamily="2" charset="0"/>
              </a:rPr>
              <a:t>Fast access time</a:t>
            </a:r>
            <a:r>
              <a:rPr lang="en-US" b="0" i="0" dirty="0">
                <a:solidFill>
                  <a:srgbClr val="FFFFFF"/>
                </a:solidFill>
                <a:effectLst/>
                <a:latin typeface="Nunito" pitchFamily="2" charset="0"/>
              </a:rPr>
              <a:t>: </a:t>
            </a:r>
            <a:r>
              <a:rPr lang="en-US" b="0" i="0" dirty="0" err="1">
                <a:solidFill>
                  <a:srgbClr val="FFFFFF"/>
                </a:solidFill>
                <a:effectLst/>
                <a:latin typeface="Nunito" pitchFamily="2" charset="0"/>
              </a:rPr>
              <a:t>HashMaps</a:t>
            </a:r>
            <a:r>
              <a:rPr lang="en-US" b="0" i="0" dirty="0">
                <a:solidFill>
                  <a:srgbClr val="FFFFFF"/>
                </a:solidFill>
                <a:effectLst/>
                <a:latin typeface="Nunito" pitchFamily="2" charset="0"/>
              </a:rPr>
              <a:t> provide constant time access to elements, which means that retrieval and insertion of elements are very fast, usually O(1) time complexity.</a:t>
            </a:r>
          </a:p>
          <a:p>
            <a:pPr algn="l" fontAlgn="base">
              <a:buFont typeface="Arial" panose="020B0604020202020204" pitchFamily="34" charset="0"/>
              <a:buChar char="•"/>
            </a:pPr>
            <a:r>
              <a:rPr lang="en-US" b="1" dirty="0">
                <a:solidFill>
                  <a:srgbClr val="FF0000"/>
                </a:solidFill>
                <a:effectLst/>
                <a:latin typeface="Nunito" pitchFamily="2" charset="0"/>
              </a:rPr>
              <a:t>Uses hashing function</a:t>
            </a:r>
            <a:r>
              <a:rPr lang="en-US" b="0" i="0" dirty="0">
                <a:solidFill>
                  <a:srgbClr val="FFFFFF"/>
                </a:solidFill>
                <a:effectLst/>
                <a:latin typeface="Nunito" pitchFamily="2" charset="0"/>
              </a:rPr>
              <a:t>: </a:t>
            </a:r>
            <a:r>
              <a:rPr lang="en-US" b="0" i="0" dirty="0" err="1">
                <a:solidFill>
                  <a:srgbClr val="FFFFFF"/>
                </a:solidFill>
                <a:effectLst/>
                <a:latin typeface="Nunito" pitchFamily="2" charset="0"/>
              </a:rPr>
              <a:t>HashMaps</a:t>
            </a:r>
            <a:r>
              <a:rPr lang="en-US" b="0" i="0" dirty="0">
                <a:solidFill>
                  <a:srgbClr val="FFFFFF"/>
                </a:solidFill>
                <a:effectLst/>
                <a:latin typeface="Nunito" pitchFamily="2" charset="0"/>
              </a:rPr>
              <a:t> uses a hash function to map keys to indices in an array. This allows for a quick lookup of values based on keys.</a:t>
            </a:r>
          </a:p>
          <a:p>
            <a:pPr algn="l" fontAlgn="base">
              <a:buFont typeface="Arial" panose="020B0604020202020204" pitchFamily="34" charset="0"/>
              <a:buChar char="•"/>
            </a:pPr>
            <a:r>
              <a:rPr lang="en-US" b="1" dirty="0">
                <a:solidFill>
                  <a:srgbClr val="FF0000"/>
                </a:solidFill>
                <a:effectLst/>
                <a:latin typeface="Nunito" pitchFamily="2" charset="0"/>
              </a:rPr>
              <a:t>Thread-unsafe</a:t>
            </a:r>
            <a:r>
              <a:rPr lang="en-US" b="0" i="0" dirty="0">
                <a:solidFill>
                  <a:srgbClr val="FFFFFF"/>
                </a:solidFill>
                <a:effectLst/>
                <a:latin typeface="Nunito" pitchFamily="2" charset="0"/>
              </a:rPr>
              <a:t>: </a:t>
            </a:r>
            <a:r>
              <a:rPr lang="en-US" b="0" i="0" dirty="0" err="1">
                <a:solidFill>
                  <a:srgbClr val="FFFFFF"/>
                </a:solidFill>
                <a:effectLst/>
                <a:latin typeface="Nunito" pitchFamily="2" charset="0"/>
              </a:rPr>
              <a:t>HashMaps</a:t>
            </a:r>
            <a:r>
              <a:rPr lang="en-US" b="0" i="0" dirty="0">
                <a:solidFill>
                  <a:srgbClr val="FFFFFF"/>
                </a:solidFill>
                <a:effectLst/>
                <a:latin typeface="Nunito" pitchFamily="2" charset="0"/>
              </a:rPr>
              <a:t> are not thread-safe, which means that if multiple threads access the same </a:t>
            </a:r>
            <a:r>
              <a:rPr lang="en-US" b="0" i="0" dirty="0" err="1">
                <a:solidFill>
                  <a:srgbClr val="FFFFFF"/>
                </a:solidFill>
                <a:effectLst/>
                <a:latin typeface="Nunito" pitchFamily="2" charset="0"/>
              </a:rPr>
              <a:t>hashmap</a:t>
            </a:r>
            <a:r>
              <a:rPr lang="en-US" b="0" i="0" dirty="0">
                <a:solidFill>
                  <a:srgbClr val="FFFFFF"/>
                </a:solidFill>
                <a:effectLst/>
                <a:latin typeface="Nunito" pitchFamily="2" charset="0"/>
              </a:rPr>
              <a:t> simultaneously, it can lead to data inconsistencies. If thread safety is required, </a:t>
            </a:r>
            <a:r>
              <a:rPr lang="en-US" b="0" i="0" dirty="0" err="1">
                <a:solidFill>
                  <a:srgbClr val="FFFFFF"/>
                </a:solidFill>
                <a:effectLst/>
                <a:latin typeface="Nunito" pitchFamily="2" charset="0"/>
              </a:rPr>
              <a:t>ConcurrentHashMap</a:t>
            </a:r>
            <a:r>
              <a:rPr lang="en-US" b="0" i="0" dirty="0">
                <a:solidFill>
                  <a:srgbClr val="FFFFFF"/>
                </a:solidFill>
                <a:effectLst/>
                <a:latin typeface="Nunito" pitchFamily="2" charset="0"/>
              </a:rPr>
              <a:t> can be used.</a:t>
            </a:r>
          </a:p>
          <a:p>
            <a:pPr algn="l" fontAlgn="base">
              <a:buFont typeface="Arial" panose="020B0604020202020204" pitchFamily="34" charset="0"/>
              <a:buChar char="•"/>
            </a:pPr>
            <a:r>
              <a:rPr lang="en-US" b="1" dirty="0">
                <a:solidFill>
                  <a:srgbClr val="FF0000"/>
                </a:solidFill>
                <a:effectLst/>
                <a:latin typeface="Nunito" pitchFamily="2" charset="0"/>
              </a:rPr>
              <a:t>Capacity and load factor</a:t>
            </a:r>
            <a:r>
              <a:rPr lang="en-US" b="0" i="0" dirty="0">
                <a:solidFill>
                  <a:srgbClr val="FFFFFF"/>
                </a:solidFill>
                <a:effectLst/>
                <a:latin typeface="Nunito" pitchFamily="2" charset="0"/>
              </a:rPr>
              <a:t>: </a:t>
            </a:r>
            <a:r>
              <a:rPr lang="en-US" b="0" i="0" dirty="0" err="1">
                <a:solidFill>
                  <a:srgbClr val="FFFFFF"/>
                </a:solidFill>
                <a:effectLst/>
                <a:latin typeface="Nunito" pitchFamily="2" charset="0"/>
              </a:rPr>
              <a:t>HashMaps</a:t>
            </a:r>
            <a:r>
              <a:rPr lang="en-US" b="0" i="0" dirty="0">
                <a:solidFill>
                  <a:srgbClr val="FFFFFF"/>
                </a:solidFill>
                <a:effectLst/>
                <a:latin typeface="Nunito" pitchFamily="2" charset="0"/>
              </a:rPr>
              <a:t> have a capacity, which is the number of elements that it </a:t>
            </a:r>
            <a:r>
              <a:rPr lang="en-US" b="1" dirty="0">
                <a:solidFill>
                  <a:srgbClr val="FF0000"/>
                </a:solidFill>
                <a:effectLst/>
                <a:latin typeface="Nunito" pitchFamily="2" charset="0"/>
              </a:rPr>
              <a:t>can</a:t>
            </a:r>
            <a:r>
              <a:rPr lang="en-US" b="0" i="0" dirty="0">
                <a:solidFill>
                  <a:srgbClr val="FFFFFF"/>
                </a:solidFill>
                <a:effectLst/>
                <a:latin typeface="Nunito" pitchFamily="2" charset="0"/>
              </a:rPr>
              <a:t> hold, and a load factor, which is the measure of how full the </a:t>
            </a:r>
            <a:r>
              <a:rPr lang="en-US" b="0" i="0" dirty="0" err="1">
                <a:solidFill>
                  <a:srgbClr val="FFFFFF"/>
                </a:solidFill>
                <a:effectLst/>
                <a:latin typeface="Nunito" pitchFamily="2" charset="0"/>
              </a:rPr>
              <a:t>hashmap</a:t>
            </a:r>
            <a:r>
              <a:rPr lang="en-US" b="0" i="0" dirty="0">
                <a:solidFill>
                  <a:srgbClr val="FFFFFF"/>
                </a:solidFill>
                <a:effectLst/>
                <a:latin typeface="Nunito" pitchFamily="2" charset="0"/>
              </a:rPr>
              <a:t> can be before it is resized.</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89172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8200"/>
          </a:xfrm>
        </p:spPr>
        <p:txBody>
          <a:bodyPr>
            <a:normAutofit/>
          </a:bodyPr>
          <a:lstStyle/>
          <a:p>
            <a:r>
              <a:rPr lang="en-US" cap="none" dirty="0">
                <a:solidFill>
                  <a:srgbClr val="FFFF00"/>
                </a:solidFill>
                <a:latin typeface="Aptos" panose="020B0004020202020204" pitchFamily="34" charset="0"/>
              </a:rPr>
              <a:t>Types of Software Testing</a:t>
            </a:r>
          </a:p>
        </p:txBody>
      </p:sp>
      <p:pic>
        <p:nvPicPr>
          <p:cNvPr id="7" name="Content Placeholder 6">
            <a:extLst>
              <a:ext uri="{FF2B5EF4-FFF2-40B4-BE49-F238E27FC236}">
                <a16:creationId xmlns:a16="http://schemas.microsoft.com/office/drawing/2014/main" id="{CCF87585-9B25-67FF-C13B-53901EB5AFC2}"/>
              </a:ext>
            </a:extLst>
          </p:cNvPr>
          <p:cNvPicPr>
            <a:picLocks noGrp="1" noChangeAspect="1"/>
          </p:cNvPicPr>
          <p:nvPr>
            <p:ph idx="1"/>
          </p:nvPr>
        </p:nvPicPr>
        <p:blipFill>
          <a:blip r:embed="rId2"/>
          <a:stretch>
            <a:fillRect/>
          </a:stretch>
        </p:blipFill>
        <p:spPr>
          <a:xfrm>
            <a:off x="800100" y="904875"/>
            <a:ext cx="10477499" cy="5553075"/>
          </a:xfr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600"/>
          </a:xfrm>
        </p:spPr>
        <p:txBody>
          <a:bodyPr>
            <a:normAutofit/>
          </a:bodyPr>
          <a:lstStyle/>
          <a:p>
            <a:r>
              <a:rPr lang="en-US" b="1" cap="none" dirty="0">
                <a:solidFill>
                  <a:srgbClr val="FFFF00"/>
                </a:solidFill>
                <a:latin typeface="Aptos" panose="020B0004020202020204" pitchFamily="34" charset="0"/>
              </a:rPr>
              <a:t>STLC Life Cycle</a:t>
            </a:r>
            <a:endParaRPr lang="en-US" cap="none" dirty="0">
              <a:solidFill>
                <a:srgbClr val="FFFF00"/>
              </a:solidFill>
              <a:latin typeface="Aptos" panose="020B0004020202020204" pitchFamily="34" charset="0"/>
            </a:endParaRPr>
          </a:p>
        </p:txBody>
      </p:sp>
      <p:sp>
        <p:nvSpPr>
          <p:cNvPr id="3" name="Content Placeholder 2"/>
          <p:cNvSpPr>
            <a:spLocks noGrp="1"/>
          </p:cNvSpPr>
          <p:nvPr>
            <p:ph idx="1"/>
          </p:nvPr>
        </p:nvSpPr>
        <p:spPr>
          <a:xfrm>
            <a:off x="313267" y="609601"/>
            <a:ext cx="11726333" cy="6112932"/>
          </a:xfrm>
        </p:spPr>
        <p:txBody>
          <a:bodyPr>
            <a:normAutofit lnSpcReduction="10000"/>
          </a:bodyPr>
          <a:lstStyle/>
          <a:p>
            <a:r>
              <a:rPr lang="en-US" dirty="0">
                <a:latin typeface="Calibri" panose="020F0502020204030204" pitchFamily="34" charset="0"/>
                <a:ea typeface="Calibri" panose="020F0502020204030204" pitchFamily="34" charset="0"/>
                <a:cs typeface="Calibri" panose="020F0502020204030204" pitchFamily="34" charset="0"/>
              </a:rPr>
              <a:t>There are following six major phases in every Software Testing Life Cycle Model (STLC Model):</a:t>
            </a:r>
          </a:p>
          <a:p>
            <a:pPr lvl="1"/>
            <a:r>
              <a:rPr lang="en-US" dirty="0">
                <a:latin typeface="Calibri" panose="020F0502020204030204" pitchFamily="34" charset="0"/>
                <a:ea typeface="Calibri" panose="020F0502020204030204" pitchFamily="34" charset="0"/>
                <a:cs typeface="Calibri" panose="020F0502020204030204" pitchFamily="34" charset="0"/>
              </a:rPr>
              <a:t>Requirement Analysis</a:t>
            </a:r>
          </a:p>
          <a:p>
            <a:pPr lvl="1"/>
            <a:r>
              <a:rPr lang="en-US" dirty="0">
                <a:latin typeface="Calibri" panose="020F0502020204030204" pitchFamily="34" charset="0"/>
                <a:ea typeface="Calibri" panose="020F0502020204030204" pitchFamily="34" charset="0"/>
                <a:cs typeface="Calibri" panose="020F0502020204030204" pitchFamily="34" charset="0"/>
              </a:rPr>
              <a:t>Test Planning</a:t>
            </a:r>
          </a:p>
          <a:p>
            <a:pPr lvl="1"/>
            <a:r>
              <a:rPr lang="en-US" dirty="0">
                <a:latin typeface="Calibri" panose="020F0502020204030204" pitchFamily="34" charset="0"/>
                <a:ea typeface="Calibri" panose="020F0502020204030204" pitchFamily="34" charset="0"/>
                <a:cs typeface="Calibri" panose="020F0502020204030204" pitchFamily="34" charset="0"/>
              </a:rPr>
              <a:t>Test case development</a:t>
            </a:r>
          </a:p>
          <a:p>
            <a:pPr lvl="1"/>
            <a:r>
              <a:rPr lang="en-US" dirty="0">
                <a:latin typeface="Calibri" panose="020F0502020204030204" pitchFamily="34" charset="0"/>
                <a:ea typeface="Calibri" panose="020F0502020204030204" pitchFamily="34" charset="0"/>
                <a:cs typeface="Calibri" panose="020F0502020204030204" pitchFamily="34" charset="0"/>
              </a:rPr>
              <a:t>Test Environment setup</a:t>
            </a:r>
          </a:p>
          <a:p>
            <a:pPr lvl="1"/>
            <a:r>
              <a:rPr lang="en-US" dirty="0">
                <a:latin typeface="Calibri" panose="020F0502020204030204" pitchFamily="34" charset="0"/>
                <a:ea typeface="Calibri" panose="020F0502020204030204" pitchFamily="34" charset="0"/>
                <a:cs typeface="Calibri" panose="020F0502020204030204" pitchFamily="34" charset="0"/>
              </a:rPr>
              <a:t>Test Execution</a:t>
            </a:r>
          </a:p>
          <a:p>
            <a:pPr lvl="1"/>
            <a:r>
              <a:rPr lang="en-US" dirty="0">
                <a:latin typeface="Calibri" panose="020F0502020204030204" pitchFamily="34" charset="0"/>
                <a:ea typeface="Calibri" panose="020F0502020204030204" pitchFamily="34" charset="0"/>
                <a:cs typeface="Calibri" panose="020F0502020204030204" pitchFamily="34" charset="0"/>
              </a:rPr>
              <a:t>Test Cycle closure</a:t>
            </a:r>
          </a:p>
          <a:p>
            <a:pPr lvl="0"/>
            <a:r>
              <a:rPr lang="en-US" b="1" dirty="0">
                <a:latin typeface="Calibri" panose="020F0502020204030204" pitchFamily="34" charset="0"/>
                <a:ea typeface="Calibri" panose="020F0502020204030204" pitchFamily="34" charset="0"/>
                <a:cs typeface="Calibri" panose="020F0502020204030204" pitchFamily="34" charset="0"/>
              </a:rPr>
              <a:t>Requirement Analysis</a:t>
            </a:r>
            <a:r>
              <a:rPr lang="en-US" dirty="0">
                <a:latin typeface="Calibri" panose="020F0502020204030204" pitchFamily="34" charset="0"/>
                <a:ea typeface="Calibri" panose="020F0502020204030204" pitchFamily="34" charset="0"/>
                <a:cs typeface="Calibri" panose="020F0502020204030204" pitchFamily="34" charset="0"/>
              </a:rPr>
              <a:t> − Here we try to understand and analyze our story and If we have doubts we get them cleared with Product Owner or Development Team</a:t>
            </a:r>
          </a:p>
          <a:p>
            <a:pPr lvl="0"/>
            <a:r>
              <a:rPr lang="en-US" b="1" dirty="0">
                <a:latin typeface="Calibri" panose="020F0502020204030204" pitchFamily="34" charset="0"/>
                <a:ea typeface="Calibri" panose="020F0502020204030204" pitchFamily="34" charset="0"/>
                <a:cs typeface="Calibri" panose="020F0502020204030204" pitchFamily="34" charset="0"/>
              </a:rPr>
              <a:t>Test Planning</a:t>
            </a:r>
            <a:r>
              <a:rPr lang="en-US" dirty="0">
                <a:latin typeface="Calibri" panose="020F0502020204030204" pitchFamily="34" charset="0"/>
                <a:ea typeface="Calibri" panose="020F0502020204030204" pitchFamily="34" charset="0"/>
                <a:cs typeface="Calibri" panose="020F0502020204030204" pitchFamily="34" charset="0"/>
              </a:rPr>
              <a:t> − Test Team plans the strategy and approach.</a:t>
            </a:r>
          </a:p>
          <a:p>
            <a:pPr lvl="0"/>
            <a:r>
              <a:rPr lang="en-US" b="1" dirty="0">
                <a:latin typeface="Calibri" panose="020F0502020204030204" pitchFamily="34" charset="0"/>
                <a:ea typeface="Calibri" panose="020F0502020204030204" pitchFamily="34" charset="0"/>
                <a:cs typeface="Calibri" panose="020F0502020204030204" pitchFamily="34" charset="0"/>
              </a:rPr>
              <a:t>Test Case Designing</a:t>
            </a:r>
            <a:r>
              <a:rPr lang="en-US" dirty="0">
                <a:latin typeface="Calibri" panose="020F0502020204030204" pitchFamily="34" charset="0"/>
                <a:ea typeface="Calibri" panose="020F0502020204030204" pitchFamily="34" charset="0"/>
                <a:cs typeface="Calibri" panose="020F0502020204030204" pitchFamily="34" charset="0"/>
              </a:rPr>
              <a:t> − Here we Develop Test scenarios and the test cases.</a:t>
            </a:r>
          </a:p>
          <a:p>
            <a:pPr lvl="0"/>
            <a:r>
              <a:rPr lang="en-US" b="1" dirty="0">
                <a:latin typeface="Calibri" panose="020F0502020204030204" pitchFamily="34" charset="0"/>
                <a:ea typeface="Calibri" panose="020F0502020204030204" pitchFamily="34" charset="0"/>
                <a:cs typeface="Calibri" panose="020F0502020204030204" pitchFamily="34" charset="0"/>
              </a:rPr>
              <a:t>Test Environment Setup</a:t>
            </a:r>
            <a:r>
              <a:rPr lang="en-US" dirty="0">
                <a:latin typeface="Calibri" panose="020F0502020204030204" pitchFamily="34" charset="0"/>
                <a:ea typeface="Calibri" panose="020F0502020204030204" pitchFamily="34" charset="0"/>
                <a:cs typeface="Calibri" panose="020F0502020204030204" pitchFamily="34" charset="0"/>
              </a:rPr>
              <a:t> − When integrated environment is ready to validate the product.</a:t>
            </a:r>
          </a:p>
          <a:p>
            <a:pPr lvl="0"/>
            <a:r>
              <a:rPr lang="en-US" b="1" dirty="0">
                <a:latin typeface="Calibri" panose="020F0502020204030204" pitchFamily="34" charset="0"/>
                <a:ea typeface="Calibri" panose="020F0502020204030204" pitchFamily="34" charset="0"/>
                <a:cs typeface="Calibri" panose="020F0502020204030204" pitchFamily="34" charset="0"/>
              </a:rPr>
              <a:t>Test Execution</a:t>
            </a:r>
            <a:r>
              <a:rPr lang="en-US" dirty="0">
                <a:latin typeface="Calibri" panose="020F0502020204030204" pitchFamily="34" charset="0"/>
                <a:ea typeface="Calibri" panose="020F0502020204030204" pitchFamily="34" charset="0"/>
                <a:cs typeface="Calibri" panose="020F0502020204030204" pitchFamily="34" charset="0"/>
              </a:rPr>
              <a:t> − Real-time validation of product and finding bugs.</a:t>
            </a:r>
          </a:p>
          <a:p>
            <a:pPr lvl="0"/>
            <a:r>
              <a:rPr lang="en-US" b="1" dirty="0">
                <a:latin typeface="Calibri" panose="020F0502020204030204" pitchFamily="34" charset="0"/>
                <a:ea typeface="Calibri" panose="020F0502020204030204" pitchFamily="34" charset="0"/>
                <a:cs typeface="Calibri" panose="020F0502020204030204" pitchFamily="34" charset="0"/>
              </a:rPr>
              <a:t>Test Closure</a:t>
            </a:r>
            <a:r>
              <a:rPr lang="en-US" dirty="0">
                <a:latin typeface="Calibri" panose="020F0502020204030204" pitchFamily="34" charset="0"/>
                <a:ea typeface="Calibri" panose="020F0502020204030204" pitchFamily="34" charset="0"/>
                <a:cs typeface="Calibri" panose="020F0502020204030204" pitchFamily="34" charset="0"/>
              </a:rPr>
              <a:t> − Once testing is completed, metrics , reports, results are documented in this phase.</a:t>
            </a:r>
          </a:p>
          <a:p>
            <a:endParaRPr lang="en-US" dirty="0"/>
          </a:p>
          <a:p>
            <a:pPr lvl="0">
              <a:buNone/>
            </a:pPr>
            <a:endParaRPr lang="en-US" dirty="0"/>
          </a:p>
          <a:p>
            <a:pPr lvl="0"/>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r>
              <a:rPr lang="en-US" cap="none" dirty="0">
                <a:solidFill>
                  <a:srgbClr val="FFFF00"/>
                </a:solidFill>
                <a:latin typeface="Aptos" panose="020B0004020202020204" pitchFamily="34" charset="0"/>
              </a:rPr>
              <a:t>White ,Black and Gray Box Testing</a:t>
            </a:r>
          </a:p>
        </p:txBody>
      </p:sp>
      <p:sp>
        <p:nvSpPr>
          <p:cNvPr id="3" name="Content Placeholder 2"/>
          <p:cNvSpPr>
            <a:spLocks noGrp="1"/>
          </p:cNvSpPr>
          <p:nvPr>
            <p:ph idx="1"/>
          </p:nvPr>
        </p:nvSpPr>
        <p:spPr>
          <a:xfrm>
            <a:off x="262467" y="681037"/>
            <a:ext cx="11709400" cy="5982230"/>
          </a:xfrm>
        </p:spPr>
        <p:txBody>
          <a:bodyPr>
            <a:normAutofit lnSpcReduction="10000"/>
          </a:bodyPr>
          <a:lstStyle/>
          <a:p>
            <a:pPr>
              <a:buNone/>
            </a:pPr>
            <a:r>
              <a:rPr lang="en-US" sz="2400" b="1" u="sng" dirty="0">
                <a:latin typeface="Calibri" panose="020F0502020204030204" pitchFamily="34" charset="0"/>
                <a:ea typeface="Calibri" panose="020F0502020204030204" pitchFamily="34" charset="0"/>
                <a:cs typeface="Calibri" panose="020F0502020204030204" pitchFamily="34" charset="0"/>
              </a:rPr>
              <a:t>White-box testing</a:t>
            </a:r>
            <a:endParaRPr lang="en-US" sz="2400" b="1"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The white box testing is done by Developer, where they check every line of a code before giving it to the Testing team. Since the code is visible for the Developer during the testing, that's why it is also known as White box testing. </a:t>
            </a:r>
          </a:p>
          <a:p>
            <a:pPr>
              <a:buNone/>
            </a:pPr>
            <a:r>
              <a:rPr lang="en-US" sz="2400" b="1" u="sng" dirty="0">
                <a:latin typeface="Calibri" panose="020F0502020204030204" pitchFamily="34" charset="0"/>
                <a:ea typeface="Calibri" panose="020F0502020204030204" pitchFamily="34" charset="0"/>
                <a:cs typeface="Calibri" panose="020F0502020204030204" pitchFamily="34" charset="0"/>
              </a:rPr>
              <a:t>Black box testing</a:t>
            </a:r>
            <a:endParaRPr lang="en-US" sz="2400" b="1"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The black box testing is done by the Testers, where they can check the functionality of an application or the software according to the requirement. In this, the code is not visible while performing the testing; that's why it is known as black-box testing.</a:t>
            </a:r>
          </a:p>
          <a:p>
            <a:pPr>
              <a:buNone/>
            </a:pPr>
            <a:r>
              <a:rPr lang="en-US" sz="2400" b="1" u="sng" dirty="0">
                <a:latin typeface="Calibri" panose="020F0502020204030204" pitchFamily="34" charset="0"/>
                <a:ea typeface="Calibri" panose="020F0502020204030204" pitchFamily="34" charset="0"/>
                <a:cs typeface="Calibri" panose="020F0502020204030204" pitchFamily="34" charset="0"/>
              </a:rPr>
              <a:t>Gray Box testing</a:t>
            </a:r>
            <a:endParaRPr lang="en-US" sz="2400" b="1"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Gray box testing is a combination of white box and Black box testing. It can be performed by a person who knew both coding and testing. And if the single person performs white box, as well as black-box testing for the application, is known as Gray box testing.</a:t>
            </a:r>
          </a:p>
          <a:p>
            <a:endParaRPr lang="en-US" dirty="0"/>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711200"/>
          </a:xfrm>
        </p:spPr>
        <p:txBody>
          <a:bodyPr>
            <a:normAutofit/>
          </a:bodyPr>
          <a:lstStyle/>
          <a:p>
            <a:r>
              <a:rPr lang="en-US" cap="none" dirty="0">
                <a:solidFill>
                  <a:srgbClr val="FFFF00"/>
                </a:solidFill>
                <a:latin typeface="Aptos" panose="020B0004020202020204" pitchFamily="34" charset="0"/>
              </a:rPr>
              <a:t>Regression , Smoke and Sanity, Retesting</a:t>
            </a:r>
          </a:p>
        </p:txBody>
      </p:sp>
      <p:sp>
        <p:nvSpPr>
          <p:cNvPr id="3" name="Content Placeholder 2"/>
          <p:cNvSpPr>
            <a:spLocks noGrp="1"/>
          </p:cNvSpPr>
          <p:nvPr>
            <p:ph idx="1"/>
          </p:nvPr>
        </p:nvSpPr>
        <p:spPr>
          <a:xfrm>
            <a:off x="372533" y="795867"/>
            <a:ext cx="11624734" cy="5901266"/>
          </a:xfrm>
        </p:spPr>
        <p:txBody>
          <a:bodyPr>
            <a:normAutofit fontScale="55000" lnSpcReduction="20000"/>
          </a:bodyPr>
          <a:lstStyle/>
          <a:p>
            <a:pPr>
              <a:buNone/>
            </a:pPr>
            <a:r>
              <a:rPr lang="en-US" sz="2500" b="1" u="sng" dirty="0">
                <a:solidFill>
                  <a:srgbClr val="FF0000"/>
                </a:solidFill>
                <a:latin typeface="Calibri" panose="020F0502020204030204" pitchFamily="34" charset="0"/>
                <a:ea typeface="Calibri" panose="020F0502020204030204" pitchFamily="34" charset="0"/>
                <a:cs typeface="Calibri" panose="020F0502020204030204" pitchFamily="34" charset="0"/>
              </a:rPr>
              <a:t>What is Regression Testing?</a:t>
            </a:r>
            <a:endParaRPr lang="en-US" sz="2500" u="sng"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r>
              <a:rPr lang="en-US" sz="2500" dirty="0">
                <a:latin typeface="Calibri" panose="020F0502020204030204" pitchFamily="34" charset="0"/>
                <a:ea typeface="Calibri" panose="020F0502020204030204" pitchFamily="34" charset="0"/>
                <a:cs typeface="Calibri" panose="020F0502020204030204" pitchFamily="34" charset="0"/>
              </a:rPr>
              <a:t>REGRESSION TESTING is to confirm that a recent program or code change does not have negative impact on the existing features.</a:t>
            </a:r>
          </a:p>
          <a:p>
            <a:r>
              <a:rPr lang="en-US" sz="2500" dirty="0">
                <a:latin typeface="Calibri" panose="020F0502020204030204" pitchFamily="34" charset="0"/>
                <a:ea typeface="Calibri" panose="020F0502020204030204" pitchFamily="34" charset="0"/>
                <a:cs typeface="Calibri" panose="020F0502020204030204" pitchFamily="34" charset="0"/>
              </a:rPr>
              <a:t>This testing is done to make sure that new code changes should not have side effects on the existing functionalities. It ensures that the old code still works once the latest code changes are done.</a:t>
            </a:r>
          </a:p>
          <a:p>
            <a:pPr>
              <a:buNone/>
            </a:pPr>
            <a:r>
              <a:rPr lang="en-US" sz="2600" b="1" u="sng" dirty="0">
                <a:solidFill>
                  <a:srgbClr val="FF0000"/>
                </a:solidFill>
                <a:latin typeface="Calibri" panose="020F0502020204030204" pitchFamily="34" charset="0"/>
                <a:ea typeface="Calibri" panose="020F0502020204030204" pitchFamily="34" charset="0"/>
                <a:cs typeface="Calibri" panose="020F0502020204030204" pitchFamily="34" charset="0"/>
              </a:rPr>
              <a:t>Smoke Testing</a:t>
            </a:r>
          </a:p>
          <a:p>
            <a:r>
              <a:rPr lang="en-US" sz="2500" dirty="0">
                <a:latin typeface="Calibri" panose="020F0502020204030204" pitchFamily="34" charset="0"/>
                <a:ea typeface="Calibri" panose="020F0502020204030204" pitchFamily="34" charset="0"/>
                <a:cs typeface="Calibri" panose="020F0502020204030204" pitchFamily="34" charset="0"/>
              </a:rPr>
              <a:t>Smoke Testing determines whether the deployed software build is stable or not. </a:t>
            </a:r>
          </a:p>
          <a:p>
            <a:r>
              <a:rPr lang="en-US" sz="2500" dirty="0">
                <a:latin typeface="Calibri" panose="020F0502020204030204" pitchFamily="34" charset="0"/>
                <a:ea typeface="Calibri" panose="020F0502020204030204" pitchFamily="34" charset="0"/>
                <a:cs typeface="Calibri" panose="020F0502020204030204" pitchFamily="34" charset="0"/>
              </a:rPr>
              <a:t>Smoke testing is also known as "Build Verification Testing" or “Confidence Testing.”</a:t>
            </a:r>
          </a:p>
          <a:p>
            <a:r>
              <a:rPr lang="en-US" sz="2500" dirty="0">
                <a:latin typeface="Calibri" panose="020F0502020204030204" pitchFamily="34" charset="0"/>
                <a:ea typeface="Calibri" panose="020F0502020204030204" pitchFamily="34" charset="0"/>
                <a:cs typeface="Calibri" panose="020F0502020204030204" pitchFamily="34" charset="0"/>
              </a:rPr>
              <a:t>Smoke testing is a confirmation for QA team to proceed with further software testing.  Basically smoke test suite consists of a minimal set of tests run on each build to test software functionalities. </a:t>
            </a:r>
          </a:p>
          <a:p>
            <a:pPr>
              <a:buNone/>
            </a:pPr>
            <a:r>
              <a:rPr lang="en-US" sz="2600" b="1" u="sng" dirty="0">
                <a:solidFill>
                  <a:srgbClr val="FF0000"/>
                </a:solidFill>
                <a:latin typeface="Calibri" panose="020F0502020204030204" pitchFamily="34" charset="0"/>
                <a:ea typeface="Calibri" panose="020F0502020204030204" pitchFamily="34" charset="0"/>
                <a:cs typeface="Calibri" panose="020F0502020204030204" pitchFamily="34" charset="0"/>
              </a:rPr>
              <a:t>Sanity Testing </a:t>
            </a:r>
          </a:p>
          <a:p>
            <a:r>
              <a:rPr lang="en-US" sz="2500" dirty="0">
                <a:latin typeface="Calibri" panose="020F0502020204030204" pitchFamily="34" charset="0"/>
                <a:ea typeface="Calibri" panose="020F0502020204030204" pitchFamily="34" charset="0"/>
                <a:cs typeface="Calibri" panose="020F0502020204030204" pitchFamily="34" charset="0"/>
              </a:rPr>
              <a:t>Sanity Testing is a subset of regression testing. </a:t>
            </a:r>
          </a:p>
          <a:p>
            <a:r>
              <a:rPr lang="en-US" sz="2500" dirty="0">
                <a:latin typeface="Calibri" panose="020F0502020204030204" pitchFamily="34" charset="0"/>
                <a:ea typeface="Calibri" panose="020F0502020204030204" pitchFamily="34" charset="0"/>
                <a:cs typeface="Calibri" panose="020F0502020204030204" pitchFamily="34" charset="0"/>
              </a:rPr>
              <a:t>Sanity testing is generally performed on build where the production deployment is required immediately like after a critical bug fix. </a:t>
            </a:r>
          </a:p>
          <a:p>
            <a:r>
              <a:rPr lang="en-US" sz="2500" dirty="0">
                <a:latin typeface="Calibri" panose="020F0502020204030204" pitchFamily="34" charset="0"/>
                <a:ea typeface="Calibri" panose="020F0502020204030204" pitchFamily="34" charset="0"/>
                <a:cs typeface="Calibri" panose="020F0502020204030204" pitchFamily="34" charset="0"/>
              </a:rPr>
              <a:t>Sanity testing is performed to ensure that the code changes that are made are working as properly. </a:t>
            </a:r>
          </a:p>
          <a:p>
            <a:pPr marL="0" indent="0">
              <a:buNone/>
            </a:pPr>
            <a:r>
              <a:rPr lang="en-US" sz="2800" b="0" i="0" dirty="0">
                <a:solidFill>
                  <a:srgbClr val="FFFF00"/>
                </a:solidFill>
                <a:effectLst/>
                <a:latin typeface="Google Sans"/>
              </a:rPr>
              <a:t>Smoke testing ensures that very critical functionalities of a program are working fine, sanity testing checks that the proposed or newly implemented functionality works as expected</a:t>
            </a:r>
            <a:r>
              <a:rPr lang="en-US" sz="2800" b="0" i="0" dirty="0">
                <a:solidFill>
                  <a:srgbClr val="FFFF00"/>
                </a:solidFill>
                <a:effectLst/>
                <a:highlight>
                  <a:srgbClr val="1F1F1F"/>
                </a:highlight>
                <a:latin typeface="Google Sans"/>
              </a:rPr>
              <a:t>.</a:t>
            </a:r>
            <a:endParaRPr lang="en-US" sz="2500" dirty="0">
              <a:solidFill>
                <a:srgbClr val="FFFF00"/>
              </a:solidFill>
              <a:latin typeface="Calibri" panose="020F0502020204030204" pitchFamily="34" charset="0"/>
              <a:ea typeface="Calibri" panose="020F0502020204030204" pitchFamily="34" charset="0"/>
              <a:cs typeface="Calibri" panose="020F0502020204030204" pitchFamily="34" charset="0"/>
            </a:endParaRPr>
          </a:p>
          <a:p>
            <a:pPr>
              <a:buNone/>
            </a:pPr>
            <a:r>
              <a:rPr lang="en-US" sz="2600" b="1" u="sng" dirty="0">
                <a:solidFill>
                  <a:srgbClr val="FF0000"/>
                </a:solidFill>
                <a:latin typeface="Calibri" panose="020F0502020204030204" pitchFamily="34" charset="0"/>
                <a:ea typeface="Calibri" panose="020F0502020204030204" pitchFamily="34" charset="0"/>
                <a:cs typeface="Calibri" panose="020F0502020204030204" pitchFamily="34" charset="0"/>
              </a:rPr>
              <a:t>What is Retesting???</a:t>
            </a:r>
          </a:p>
          <a:p>
            <a:r>
              <a:rPr lang="en-US" sz="2500" dirty="0">
                <a:latin typeface="Calibri" panose="020F0502020204030204" pitchFamily="34" charset="0"/>
                <a:ea typeface="Calibri" panose="020F0502020204030204" pitchFamily="34" charset="0"/>
                <a:cs typeface="Calibri" panose="020F0502020204030204" pitchFamily="34" charset="0"/>
              </a:rPr>
              <a:t>Testing the defect alone Only like Defect Fix.</a:t>
            </a:r>
          </a:p>
          <a:p>
            <a:endParaRPr lang="en-US" dirty="0"/>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77333"/>
          </a:xfrm>
        </p:spPr>
        <p:txBody>
          <a:bodyPr>
            <a:normAutofit/>
          </a:bodyPr>
          <a:lstStyle/>
          <a:p>
            <a:r>
              <a:rPr lang="en-US" cap="none" dirty="0">
                <a:solidFill>
                  <a:srgbClr val="FFFF00"/>
                </a:solidFill>
                <a:latin typeface="Aptos" panose="020B0004020202020204" pitchFamily="34" charset="0"/>
              </a:rPr>
              <a:t>Defect Life Cycle</a:t>
            </a:r>
          </a:p>
        </p:txBody>
      </p:sp>
      <p:sp>
        <p:nvSpPr>
          <p:cNvPr id="4" name="Content Placeholder 3"/>
          <p:cNvSpPr>
            <a:spLocks noGrp="1"/>
          </p:cNvSpPr>
          <p:nvPr>
            <p:ph sz="half" idx="1"/>
          </p:nvPr>
        </p:nvSpPr>
        <p:spPr>
          <a:xfrm>
            <a:off x="304799" y="787399"/>
            <a:ext cx="11650133" cy="5884333"/>
          </a:xfrm>
        </p:spPr>
        <p:txBody>
          <a:bodyPr>
            <a:normAutofit fontScale="40000" lnSpcReduction="20000"/>
          </a:bodyPr>
          <a:lstStyle/>
          <a:p>
            <a:pPr algn="just"/>
            <a:r>
              <a:rPr lang="en-US" sz="4300" dirty="0">
                <a:latin typeface="Calibri" panose="020F0502020204030204" pitchFamily="34" charset="0"/>
                <a:ea typeface="Calibri" panose="020F0502020204030204" pitchFamily="34" charset="0"/>
                <a:cs typeface="Calibri" panose="020F0502020204030204" pitchFamily="34" charset="0"/>
              </a:rPr>
              <a:t>In the Defect Life Cycle we have different statuses like </a:t>
            </a:r>
            <a:r>
              <a:rPr lang="en-US" sz="4300" dirty="0">
                <a:solidFill>
                  <a:srgbClr val="FF0000"/>
                </a:solidFill>
                <a:latin typeface="Calibri" panose="020F0502020204030204" pitchFamily="34" charset="0"/>
                <a:ea typeface="Calibri" panose="020F0502020204030204" pitchFamily="34" charset="0"/>
                <a:cs typeface="Calibri" panose="020F0502020204030204" pitchFamily="34" charset="0"/>
              </a:rPr>
              <a:t>New, Assigned , Open, Fixed , Retest, Reopen ,Closed, Rejected , Deferred</a:t>
            </a:r>
          </a:p>
          <a:p>
            <a:pPr lvl="0" algn="just"/>
            <a:r>
              <a:rPr lang="en-US" sz="4300" dirty="0">
                <a:latin typeface="Calibri" panose="020F0502020204030204" pitchFamily="34" charset="0"/>
                <a:ea typeface="Calibri" panose="020F0502020204030204" pitchFamily="34" charset="0"/>
                <a:cs typeface="Calibri" panose="020F0502020204030204" pitchFamily="34" charset="0"/>
              </a:rPr>
              <a:t>When a new defect is logged and posted for the first time. It is assigned a status as </a:t>
            </a:r>
            <a:r>
              <a:rPr lang="en-US" sz="4300" dirty="0">
                <a:solidFill>
                  <a:srgbClr val="FF0000"/>
                </a:solidFill>
                <a:latin typeface="Calibri" panose="020F0502020204030204" pitchFamily="34" charset="0"/>
                <a:ea typeface="Calibri" panose="020F0502020204030204" pitchFamily="34" charset="0"/>
                <a:cs typeface="Calibri" panose="020F0502020204030204" pitchFamily="34" charset="0"/>
              </a:rPr>
              <a:t>NEW</a:t>
            </a:r>
            <a:r>
              <a:rPr lang="en-US" sz="4300" dirty="0">
                <a:latin typeface="Calibri" panose="020F0502020204030204" pitchFamily="34" charset="0"/>
                <a:ea typeface="Calibri" panose="020F0502020204030204" pitchFamily="34" charset="0"/>
                <a:cs typeface="Calibri" panose="020F0502020204030204" pitchFamily="34" charset="0"/>
              </a:rPr>
              <a:t>.</a:t>
            </a:r>
          </a:p>
          <a:p>
            <a:pPr lvl="0" algn="just"/>
            <a:r>
              <a:rPr lang="en-US" sz="4300" dirty="0">
                <a:latin typeface="Calibri" panose="020F0502020204030204" pitchFamily="34" charset="0"/>
                <a:ea typeface="Calibri" panose="020F0502020204030204" pitchFamily="34" charset="0"/>
                <a:cs typeface="Calibri" panose="020F0502020204030204" pitchFamily="34" charset="0"/>
              </a:rPr>
              <a:t>Defect is assigned to the developer who is working on that module and then the status is marked as </a:t>
            </a:r>
            <a:r>
              <a:rPr lang="en-US" sz="4300" dirty="0">
                <a:solidFill>
                  <a:srgbClr val="FF0000"/>
                </a:solidFill>
                <a:latin typeface="Calibri" panose="020F0502020204030204" pitchFamily="34" charset="0"/>
                <a:ea typeface="Calibri" panose="020F0502020204030204" pitchFamily="34" charset="0"/>
                <a:cs typeface="Calibri" panose="020F0502020204030204" pitchFamily="34" charset="0"/>
              </a:rPr>
              <a:t>Assigned</a:t>
            </a:r>
            <a:r>
              <a:rPr lang="en-US" sz="4300" dirty="0">
                <a:latin typeface="Calibri" panose="020F0502020204030204" pitchFamily="34" charset="0"/>
                <a:ea typeface="Calibri" panose="020F0502020204030204" pitchFamily="34" charset="0"/>
                <a:cs typeface="Calibri" panose="020F0502020204030204" pitchFamily="34" charset="0"/>
              </a:rPr>
              <a:t> </a:t>
            </a:r>
          </a:p>
          <a:p>
            <a:pPr lvl="0" algn="just"/>
            <a:r>
              <a:rPr lang="en-US" sz="4300" dirty="0">
                <a:latin typeface="Calibri" panose="020F0502020204030204" pitchFamily="34" charset="0"/>
                <a:ea typeface="Calibri" panose="020F0502020204030204" pitchFamily="34" charset="0"/>
                <a:cs typeface="Calibri" panose="020F0502020204030204" pitchFamily="34" charset="0"/>
              </a:rPr>
              <a:t>And….The developer starts analyzing and works on the defect fix and the status would be updated as </a:t>
            </a:r>
            <a:r>
              <a:rPr lang="en-US" sz="4300" dirty="0">
                <a:solidFill>
                  <a:srgbClr val="FF0000"/>
                </a:solidFill>
                <a:latin typeface="Calibri" panose="020F0502020204030204" pitchFamily="34" charset="0"/>
                <a:ea typeface="Calibri" panose="020F0502020204030204" pitchFamily="34" charset="0"/>
                <a:cs typeface="Calibri" panose="020F0502020204030204" pitchFamily="34" charset="0"/>
              </a:rPr>
              <a:t>Open</a:t>
            </a:r>
            <a:r>
              <a:rPr lang="en-US" sz="4300" dirty="0">
                <a:latin typeface="Calibri" panose="020F0502020204030204" pitchFamily="34" charset="0"/>
                <a:ea typeface="Calibri" panose="020F0502020204030204" pitchFamily="34" charset="0"/>
                <a:cs typeface="Calibri" panose="020F0502020204030204" pitchFamily="34" charset="0"/>
              </a:rPr>
              <a:t> </a:t>
            </a:r>
          </a:p>
          <a:p>
            <a:pPr lvl="0" algn="just"/>
            <a:r>
              <a:rPr lang="en-US" sz="4300" dirty="0">
                <a:latin typeface="Calibri" panose="020F0502020204030204" pitchFamily="34" charset="0"/>
                <a:ea typeface="Calibri" panose="020F0502020204030204" pitchFamily="34" charset="0"/>
                <a:cs typeface="Calibri" panose="020F0502020204030204" pitchFamily="34" charset="0"/>
              </a:rPr>
              <a:t>And the next status would be like </a:t>
            </a:r>
            <a:r>
              <a:rPr lang="en-US" sz="4300" b="1" dirty="0">
                <a:latin typeface="Calibri" panose="020F0502020204030204" pitchFamily="34" charset="0"/>
                <a:ea typeface="Calibri" panose="020F0502020204030204" pitchFamily="34" charset="0"/>
                <a:cs typeface="Calibri" panose="020F0502020204030204" pitchFamily="34" charset="0"/>
              </a:rPr>
              <a:t>Fixed</a:t>
            </a:r>
            <a:r>
              <a:rPr lang="en-US" sz="4300" dirty="0">
                <a:latin typeface="Calibri" panose="020F0502020204030204" pitchFamily="34" charset="0"/>
                <a:ea typeface="Calibri" panose="020F0502020204030204" pitchFamily="34" charset="0"/>
                <a:cs typeface="Calibri" panose="020F0502020204030204" pitchFamily="34" charset="0"/>
              </a:rPr>
              <a:t>  When a developer makes a necessary code change and verifies the change, he or she can make bug status as "</a:t>
            </a:r>
            <a:r>
              <a:rPr lang="en-US" sz="4300" dirty="0">
                <a:solidFill>
                  <a:srgbClr val="FF0000"/>
                </a:solidFill>
                <a:latin typeface="Calibri" panose="020F0502020204030204" pitchFamily="34" charset="0"/>
                <a:ea typeface="Calibri" panose="020F0502020204030204" pitchFamily="34" charset="0"/>
                <a:cs typeface="Calibri" panose="020F0502020204030204" pitchFamily="34" charset="0"/>
              </a:rPr>
              <a:t>Fixed</a:t>
            </a:r>
            <a:r>
              <a:rPr lang="en-US" sz="4300" dirty="0">
                <a:latin typeface="Calibri" panose="020F0502020204030204" pitchFamily="34" charset="0"/>
                <a:ea typeface="Calibri" panose="020F0502020204030204" pitchFamily="34" charset="0"/>
                <a:cs typeface="Calibri" panose="020F0502020204030204" pitchFamily="34" charset="0"/>
              </a:rPr>
              <a:t>.“</a:t>
            </a:r>
          </a:p>
          <a:p>
            <a:pPr lvl="0" algn="just"/>
            <a:r>
              <a:rPr lang="en-US" sz="4300" dirty="0">
                <a:latin typeface="Calibri" panose="020F0502020204030204" pitchFamily="34" charset="0"/>
                <a:ea typeface="Calibri" panose="020F0502020204030204" pitchFamily="34" charset="0"/>
                <a:cs typeface="Calibri" panose="020F0502020204030204" pitchFamily="34" charset="0"/>
              </a:rPr>
              <a:t>And the status would be moved to </a:t>
            </a:r>
            <a:r>
              <a:rPr lang="en-US" sz="4300" b="1" dirty="0">
                <a:latin typeface="Calibri" panose="020F0502020204030204" pitchFamily="34" charset="0"/>
                <a:ea typeface="Calibri" panose="020F0502020204030204" pitchFamily="34" charset="0"/>
                <a:cs typeface="Calibri" panose="020F0502020204030204" pitchFamily="34" charset="0"/>
              </a:rPr>
              <a:t>Retest </a:t>
            </a:r>
            <a:r>
              <a:rPr lang="en-US" sz="4300" dirty="0">
                <a:latin typeface="Calibri" panose="020F0502020204030204" pitchFamily="34" charset="0"/>
                <a:ea typeface="Calibri" panose="020F0502020204030204" pitchFamily="34" charset="0"/>
                <a:cs typeface="Calibri" panose="020F0502020204030204" pitchFamily="34" charset="0"/>
              </a:rPr>
              <a:t>where the Tester does the retesting of the code to check whether the defect is fixed by the developer or not and changes the status to "</a:t>
            </a:r>
            <a:r>
              <a:rPr lang="en-US" sz="4300" dirty="0">
                <a:solidFill>
                  <a:srgbClr val="FF0000"/>
                </a:solidFill>
                <a:latin typeface="Calibri" panose="020F0502020204030204" pitchFamily="34" charset="0"/>
                <a:ea typeface="Calibri" panose="020F0502020204030204" pitchFamily="34" charset="0"/>
                <a:cs typeface="Calibri" panose="020F0502020204030204" pitchFamily="34" charset="0"/>
              </a:rPr>
              <a:t>Re-test</a:t>
            </a:r>
            <a:r>
              <a:rPr lang="en-US" sz="4300" dirty="0">
                <a:latin typeface="Calibri" panose="020F0502020204030204" pitchFamily="34" charset="0"/>
                <a:ea typeface="Calibri" panose="020F0502020204030204" pitchFamily="34" charset="0"/>
                <a:cs typeface="Calibri" panose="020F0502020204030204" pitchFamily="34" charset="0"/>
              </a:rPr>
              <a:t>.“</a:t>
            </a:r>
          </a:p>
          <a:p>
            <a:pPr algn="just"/>
            <a:r>
              <a:rPr lang="en-US" sz="4300" b="1" dirty="0">
                <a:latin typeface="Calibri" panose="020F0502020204030204" pitchFamily="34" charset="0"/>
                <a:ea typeface="Calibri" panose="020F0502020204030204" pitchFamily="34" charset="0"/>
                <a:cs typeface="Calibri" panose="020F0502020204030204" pitchFamily="34" charset="0"/>
              </a:rPr>
              <a:t>Closed</a:t>
            </a:r>
            <a:r>
              <a:rPr lang="en-US" sz="4300" dirty="0">
                <a:latin typeface="Calibri" panose="020F0502020204030204" pitchFamily="34" charset="0"/>
                <a:ea typeface="Calibri" panose="020F0502020204030204" pitchFamily="34" charset="0"/>
                <a:cs typeface="Calibri" panose="020F0502020204030204" pitchFamily="34" charset="0"/>
              </a:rPr>
              <a:t>: If the bug is no longer exists then tester assigns the status "</a:t>
            </a:r>
            <a:r>
              <a:rPr lang="en-US" sz="4300" dirty="0">
                <a:solidFill>
                  <a:srgbClr val="FF0000"/>
                </a:solidFill>
                <a:latin typeface="Calibri" panose="020F0502020204030204" pitchFamily="34" charset="0"/>
                <a:ea typeface="Calibri" panose="020F0502020204030204" pitchFamily="34" charset="0"/>
                <a:cs typeface="Calibri" panose="020F0502020204030204" pitchFamily="34" charset="0"/>
              </a:rPr>
              <a:t>Closed</a:t>
            </a:r>
            <a:r>
              <a:rPr lang="en-US" sz="4300" dirty="0">
                <a:latin typeface="Calibri" panose="020F0502020204030204" pitchFamily="34" charset="0"/>
                <a:ea typeface="Calibri" panose="020F0502020204030204" pitchFamily="34" charset="0"/>
                <a:cs typeface="Calibri" panose="020F0502020204030204" pitchFamily="34" charset="0"/>
              </a:rPr>
              <a:t>." </a:t>
            </a:r>
          </a:p>
          <a:p>
            <a:pPr lvl="0" algn="just"/>
            <a:r>
              <a:rPr lang="en-US" sz="4300" b="1" dirty="0">
                <a:latin typeface="Calibri" panose="020F0502020204030204" pitchFamily="34" charset="0"/>
                <a:ea typeface="Calibri" panose="020F0502020204030204" pitchFamily="34" charset="0"/>
                <a:cs typeface="Calibri" panose="020F0502020204030204" pitchFamily="34" charset="0"/>
              </a:rPr>
              <a:t>And… we have Reopen</a:t>
            </a:r>
            <a:r>
              <a:rPr lang="en-US" sz="4300" dirty="0">
                <a:latin typeface="Calibri" panose="020F0502020204030204" pitchFamily="34" charset="0"/>
                <a:ea typeface="Calibri" panose="020F0502020204030204" pitchFamily="34" charset="0"/>
                <a:cs typeface="Calibri" panose="020F0502020204030204" pitchFamily="34" charset="0"/>
              </a:rPr>
              <a:t>: If the bug persists even after the developer has fixed the bug, the tester changes the status to "</a:t>
            </a:r>
            <a:r>
              <a:rPr lang="en-US" sz="4300" dirty="0">
                <a:solidFill>
                  <a:srgbClr val="FF0000"/>
                </a:solidFill>
                <a:latin typeface="Calibri" panose="020F0502020204030204" pitchFamily="34" charset="0"/>
                <a:ea typeface="Calibri" panose="020F0502020204030204" pitchFamily="34" charset="0"/>
                <a:cs typeface="Calibri" panose="020F0502020204030204" pitchFamily="34" charset="0"/>
              </a:rPr>
              <a:t>reopened</a:t>
            </a:r>
            <a:r>
              <a:rPr lang="en-US" sz="4300" dirty="0">
                <a:latin typeface="Calibri" panose="020F0502020204030204" pitchFamily="34" charset="0"/>
                <a:ea typeface="Calibri" panose="020F0502020204030204" pitchFamily="34" charset="0"/>
                <a:cs typeface="Calibri" panose="020F0502020204030204" pitchFamily="34" charset="0"/>
              </a:rPr>
              <a:t>". Once again the bug goes through the life cycle.</a:t>
            </a:r>
          </a:p>
          <a:p>
            <a:pPr lvl="0" algn="just"/>
            <a:r>
              <a:rPr lang="en-US" sz="4300" b="1" dirty="0">
                <a:latin typeface="Calibri" panose="020F0502020204030204" pitchFamily="34" charset="0"/>
                <a:ea typeface="Calibri" panose="020F0502020204030204" pitchFamily="34" charset="0"/>
                <a:cs typeface="Calibri" panose="020F0502020204030204" pitchFamily="34" charset="0"/>
              </a:rPr>
              <a:t>Duplicate</a:t>
            </a:r>
            <a:r>
              <a:rPr lang="en-US" sz="4300" dirty="0">
                <a:latin typeface="Calibri" panose="020F0502020204030204" pitchFamily="34" charset="0"/>
                <a:ea typeface="Calibri" panose="020F0502020204030204" pitchFamily="34" charset="0"/>
                <a:cs typeface="Calibri" panose="020F0502020204030204" pitchFamily="34" charset="0"/>
              </a:rPr>
              <a:t>: If the defect is repeated twice or the defect corresponds to the same concept of the bug, the status is changed to “</a:t>
            </a:r>
            <a:r>
              <a:rPr lang="en-US" sz="4300" dirty="0">
                <a:solidFill>
                  <a:srgbClr val="FF0000"/>
                </a:solidFill>
                <a:latin typeface="Calibri" panose="020F0502020204030204" pitchFamily="34" charset="0"/>
                <a:ea typeface="Calibri" panose="020F0502020204030204" pitchFamily="34" charset="0"/>
                <a:cs typeface="Calibri" panose="020F0502020204030204" pitchFamily="34" charset="0"/>
              </a:rPr>
              <a:t>Duplicate</a:t>
            </a:r>
            <a:r>
              <a:rPr lang="en-US" sz="4300" dirty="0">
                <a:latin typeface="Calibri" panose="020F0502020204030204" pitchFamily="34" charset="0"/>
                <a:ea typeface="Calibri" panose="020F0502020204030204" pitchFamily="34" charset="0"/>
                <a:cs typeface="Calibri" panose="020F0502020204030204" pitchFamily="34" charset="0"/>
              </a:rPr>
              <a:t>."</a:t>
            </a:r>
          </a:p>
          <a:p>
            <a:pPr lvl="0" algn="just"/>
            <a:r>
              <a:rPr lang="en-US" sz="4300" b="1" dirty="0">
                <a:latin typeface="Calibri" panose="020F0502020204030204" pitchFamily="34" charset="0"/>
                <a:ea typeface="Calibri" panose="020F0502020204030204" pitchFamily="34" charset="0"/>
                <a:cs typeface="Calibri" panose="020F0502020204030204" pitchFamily="34" charset="0"/>
              </a:rPr>
              <a:t>Rejected</a:t>
            </a:r>
            <a:r>
              <a:rPr lang="en-US" sz="4300" dirty="0">
                <a:latin typeface="Calibri" panose="020F0502020204030204" pitchFamily="34" charset="0"/>
                <a:ea typeface="Calibri" panose="020F0502020204030204" pitchFamily="34" charset="0"/>
                <a:cs typeface="Calibri" panose="020F0502020204030204" pitchFamily="34" charset="0"/>
              </a:rPr>
              <a:t>: If the developer feels the defect is not a genuine defect then it changes the defect to “</a:t>
            </a:r>
            <a:r>
              <a:rPr lang="en-US" sz="4300" dirty="0">
                <a:solidFill>
                  <a:srgbClr val="FF0000"/>
                </a:solidFill>
                <a:latin typeface="Calibri" panose="020F0502020204030204" pitchFamily="34" charset="0"/>
                <a:ea typeface="Calibri" panose="020F0502020204030204" pitchFamily="34" charset="0"/>
                <a:cs typeface="Calibri" panose="020F0502020204030204" pitchFamily="34" charset="0"/>
              </a:rPr>
              <a:t>Rejected</a:t>
            </a:r>
            <a:r>
              <a:rPr lang="en-US" sz="4300" dirty="0">
                <a:latin typeface="Calibri" panose="020F0502020204030204" pitchFamily="34" charset="0"/>
                <a:ea typeface="Calibri" panose="020F0502020204030204" pitchFamily="34" charset="0"/>
                <a:cs typeface="Calibri" panose="020F0502020204030204" pitchFamily="34" charset="0"/>
              </a:rPr>
              <a:t>."</a:t>
            </a:r>
          </a:p>
          <a:p>
            <a:pPr lvl="0" algn="just"/>
            <a:r>
              <a:rPr lang="en-US" sz="4300" dirty="0">
                <a:solidFill>
                  <a:srgbClr val="FF0000"/>
                </a:solidFill>
                <a:latin typeface="Calibri" panose="020F0502020204030204" pitchFamily="34" charset="0"/>
                <a:ea typeface="Calibri" panose="020F0502020204030204" pitchFamily="34" charset="0"/>
                <a:cs typeface="Calibri" panose="020F0502020204030204" pitchFamily="34" charset="0"/>
              </a:rPr>
              <a:t>Deferred</a:t>
            </a:r>
            <a:r>
              <a:rPr lang="en-US" sz="4300" dirty="0">
                <a:latin typeface="Calibri" panose="020F0502020204030204" pitchFamily="34" charset="0"/>
                <a:ea typeface="Calibri" panose="020F0502020204030204" pitchFamily="34" charset="0"/>
                <a:cs typeface="Calibri" panose="020F0502020204030204" pitchFamily="34" charset="0"/>
              </a:rPr>
              <a:t>: If the defect is not of a prime priority and if it is expected to get fixed in the next release, then status will be marked as "</a:t>
            </a:r>
            <a:r>
              <a:rPr lang="en-US" sz="4300" dirty="0">
                <a:solidFill>
                  <a:srgbClr val="FF0000"/>
                </a:solidFill>
                <a:latin typeface="Calibri" panose="020F0502020204030204" pitchFamily="34" charset="0"/>
                <a:ea typeface="Calibri" panose="020F0502020204030204" pitchFamily="34" charset="0"/>
                <a:cs typeface="Calibri" panose="020F0502020204030204" pitchFamily="34" charset="0"/>
              </a:rPr>
              <a:t>Deferred</a:t>
            </a:r>
            <a:r>
              <a:rPr lang="en-US" sz="4300" dirty="0">
                <a:latin typeface="Calibri" panose="020F0502020204030204" pitchFamily="34" charset="0"/>
                <a:ea typeface="Calibri" panose="020F0502020204030204" pitchFamily="34" charset="0"/>
                <a:cs typeface="Calibri" panose="020F0502020204030204" pitchFamily="34" charset="0"/>
              </a:rPr>
              <a:t>“.</a:t>
            </a:r>
          </a:p>
          <a:p>
            <a:pPr lvl="0"/>
            <a:endParaRPr lang="en-US" sz="3700" dirty="0"/>
          </a:p>
          <a:p>
            <a:pPr marL="0" indent="0">
              <a:buNone/>
            </a:pP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77333"/>
          </a:xfrm>
        </p:spPr>
        <p:txBody>
          <a:bodyPr>
            <a:normAutofit/>
          </a:bodyPr>
          <a:lstStyle/>
          <a:p>
            <a:r>
              <a:rPr lang="en-US" cap="none" dirty="0">
                <a:solidFill>
                  <a:srgbClr val="FFFF00"/>
                </a:solidFill>
                <a:latin typeface="Aptos" panose="020B0004020202020204" pitchFamily="34" charset="0"/>
              </a:rPr>
              <a:t>Defect Life Cycle</a:t>
            </a:r>
          </a:p>
        </p:txBody>
      </p:sp>
      <p:sp>
        <p:nvSpPr>
          <p:cNvPr id="4" name="Content Placeholder 3"/>
          <p:cNvSpPr>
            <a:spLocks noGrp="1"/>
          </p:cNvSpPr>
          <p:nvPr>
            <p:ph sz="half" idx="1"/>
          </p:nvPr>
        </p:nvSpPr>
        <p:spPr>
          <a:xfrm>
            <a:off x="304799" y="787399"/>
            <a:ext cx="11650133" cy="5884333"/>
          </a:xfrm>
        </p:spPr>
        <p:txBody>
          <a:bodyPr>
            <a:normAutofit fontScale="85000" lnSpcReduction="20000"/>
          </a:bodyPr>
          <a:lstStyle/>
          <a:p>
            <a:r>
              <a:rPr lang="en-US" b="1" u="sng" dirty="0">
                <a:latin typeface="Calibri" panose="020F0502020204030204" pitchFamily="34" charset="0"/>
                <a:ea typeface="Calibri" panose="020F0502020204030204" pitchFamily="34" charset="0"/>
                <a:cs typeface="Calibri" panose="020F0502020204030204" pitchFamily="34" charset="0"/>
              </a:rPr>
              <a:t>Defect</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It is nothing but Deviation from the requirement document. In defect we have </a:t>
            </a:r>
          </a:p>
          <a:p>
            <a:pPr lvl="0"/>
            <a:r>
              <a:rPr lang="en-US" dirty="0">
                <a:latin typeface="Calibri" panose="020F0502020204030204" pitchFamily="34" charset="0"/>
                <a:ea typeface="Calibri" panose="020F0502020204030204" pitchFamily="34" charset="0"/>
                <a:cs typeface="Calibri" panose="020F0502020204030204" pitchFamily="34" charset="0"/>
              </a:rPr>
              <a:t>Summary: </a:t>
            </a:r>
          </a:p>
          <a:p>
            <a:pPr lvl="1"/>
            <a:r>
              <a:rPr lang="en-US" dirty="0">
                <a:latin typeface="Calibri" panose="020F0502020204030204" pitchFamily="34" charset="0"/>
                <a:ea typeface="Calibri" panose="020F0502020204030204" pitchFamily="34" charset="0"/>
                <a:cs typeface="Calibri" panose="020F0502020204030204" pitchFamily="34" charset="0"/>
              </a:rPr>
              <a:t>Step to Reproduce:</a:t>
            </a:r>
          </a:p>
          <a:p>
            <a:pPr lvl="1"/>
            <a:r>
              <a:rPr lang="en-US" dirty="0">
                <a:latin typeface="Calibri" panose="020F0502020204030204" pitchFamily="34" charset="0"/>
                <a:ea typeface="Calibri" panose="020F0502020204030204" pitchFamily="34" charset="0"/>
                <a:cs typeface="Calibri" panose="020F0502020204030204" pitchFamily="34" charset="0"/>
              </a:rPr>
              <a:t>Expected </a:t>
            </a:r>
          </a:p>
          <a:p>
            <a:pPr lvl="1"/>
            <a:r>
              <a:rPr lang="en-US" dirty="0">
                <a:latin typeface="Calibri" panose="020F0502020204030204" pitchFamily="34" charset="0"/>
                <a:ea typeface="Calibri" panose="020F0502020204030204" pitchFamily="34" charset="0"/>
                <a:cs typeface="Calibri" panose="020F0502020204030204" pitchFamily="34" charset="0"/>
              </a:rPr>
              <a:t>Actual </a:t>
            </a:r>
          </a:p>
          <a:p>
            <a:pPr lvl="1"/>
            <a:r>
              <a:rPr lang="en-US" dirty="0">
                <a:latin typeface="Calibri" panose="020F0502020204030204" pitchFamily="34" charset="0"/>
                <a:ea typeface="Calibri" panose="020F0502020204030204" pitchFamily="34" charset="0"/>
                <a:cs typeface="Calibri" panose="020F0502020204030204" pitchFamily="34" charset="0"/>
              </a:rPr>
              <a:t>Severity of Defect:</a:t>
            </a:r>
          </a:p>
          <a:p>
            <a:pPr lvl="1"/>
            <a:r>
              <a:rPr lang="en-US" dirty="0">
                <a:latin typeface="Calibri" panose="020F0502020204030204" pitchFamily="34" charset="0"/>
                <a:ea typeface="Calibri" panose="020F0502020204030204" pitchFamily="34" charset="0"/>
                <a:cs typeface="Calibri" panose="020F0502020204030204" pitchFamily="34" charset="0"/>
              </a:rPr>
              <a:t>Priority of Defect: </a:t>
            </a:r>
          </a:p>
          <a:p>
            <a:r>
              <a:rPr lang="en-US" b="1" u="sng" dirty="0">
                <a:latin typeface="Calibri" panose="020F0502020204030204" pitchFamily="34" charset="0"/>
                <a:ea typeface="Calibri" panose="020F0502020204030204" pitchFamily="34" charset="0"/>
                <a:cs typeface="Calibri" panose="020F0502020204030204" pitchFamily="34" charset="0"/>
              </a:rPr>
              <a:t>Defect Life Cycle </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We have status in Defect life cycle. All these are configurable in ALM by admin</a:t>
            </a:r>
          </a:p>
          <a:p>
            <a:pPr lvl="1"/>
            <a:r>
              <a:rPr lang="en-US" b="1" u="sng" dirty="0">
                <a:latin typeface="Calibri" panose="020F0502020204030204" pitchFamily="34" charset="0"/>
                <a:ea typeface="Calibri" panose="020F0502020204030204" pitchFamily="34" charset="0"/>
                <a:cs typeface="Calibri" panose="020F0502020204030204" pitchFamily="34" charset="0"/>
              </a:rPr>
              <a:t>New  --</a:t>
            </a:r>
            <a:r>
              <a:rPr lang="en-US" dirty="0">
                <a:latin typeface="Calibri" panose="020F0502020204030204" pitchFamily="34" charset="0"/>
                <a:ea typeface="Calibri" panose="020F0502020204030204" pitchFamily="34" charset="0"/>
                <a:cs typeface="Calibri" panose="020F0502020204030204" pitchFamily="34" charset="0"/>
              </a:rPr>
              <a:t> When a tester find the defects for the first time. </a:t>
            </a:r>
          </a:p>
          <a:p>
            <a:pPr lvl="1"/>
            <a:r>
              <a:rPr lang="en-US" b="1" u="sng" dirty="0">
                <a:latin typeface="Calibri" panose="020F0502020204030204" pitchFamily="34" charset="0"/>
                <a:ea typeface="Calibri" panose="020F0502020204030204" pitchFamily="34" charset="0"/>
                <a:cs typeface="Calibri" panose="020F0502020204030204" pitchFamily="34" charset="0"/>
              </a:rPr>
              <a:t>Assigned </a:t>
            </a:r>
            <a:r>
              <a:rPr lang="en-US" dirty="0">
                <a:latin typeface="Calibri" panose="020F0502020204030204" pitchFamily="34" charset="0"/>
                <a:ea typeface="Calibri" panose="020F0502020204030204" pitchFamily="34" charset="0"/>
                <a:cs typeface="Calibri" panose="020F0502020204030204" pitchFamily="34" charset="0"/>
              </a:rPr>
              <a:t>Once the defect is found and it’s valid then it is assigned to developer</a:t>
            </a:r>
          </a:p>
          <a:p>
            <a:pPr lvl="1"/>
            <a:r>
              <a:rPr lang="en-US" b="1" u="sng" dirty="0">
                <a:latin typeface="Calibri" panose="020F0502020204030204" pitchFamily="34" charset="0"/>
                <a:ea typeface="Calibri" panose="020F0502020204030204" pitchFamily="34" charset="0"/>
                <a:cs typeface="Calibri" panose="020F0502020204030204" pitchFamily="34" charset="0"/>
              </a:rPr>
              <a:t>Open </a:t>
            </a:r>
            <a:r>
              <a:rPr lang="en-US" dirty="0">
                <a:latin typeface="Calibri" panose="020F0502020204030204" pitchFamily="34" charset="0"/>
                <a:ea typeface="Calibri" panose="020F0502020204030204" pitchFamily="34" charset="0"/>
                <a:cs typeface="Calibri" panose="020F0502020204030204" pitchFamily="34" charset="0"/>
              </a:rPr>
              <a:t>He has started to fix/work on this defect</a:t>
            </a:r>
          </a:p>
          <a:p>
            <a:pPr lvl="1"/>
            <a:r>
              <a:rPr lang="en-US" b="1" u="sng" dirty="0">
                <a:latin typeface="Calibri" panose="020F0502020204030204" pitchFamily="34" charset="0"/>
                <a:ea typeface="Calibri" panose="020F0502020204030204" pitchFamily="34" charset="0"/>
                <a:cs typeface="Calibri" panose="020F0502020204030204" pitchFamily="34" charset="0"/>
              </a:rPr>
              <a:t>Fixed </a:t>
            </a:r>
            <a:r>
              <a:rPr lang="en-US" dirty="0">
                <a:latin typeface="Calibri" panose="020F0502020204030204" pitchFamily="34" charset="0"/>
                <a:ea typeface="Calibri" panose="020F0502020204030204" pitchFamily="34" charset="0"/>
                <a:cs typeface="Calibri" panose="020F0502020204030204" pitchFamily="34" charset="0"/>
              </a:rPr>
              <a:t>The developer had made all the changes and defect is fixed</a:t>
            </a:r>
          </a:p>
          <a:p>
            <a:pPr lvl="1"/>
            <a:r>
              <a:rPr lang="en-US" b="1" u="sng" dirty="0">
                <a:latin typeface="Calibri" panose="020F0502020204030204" pitchFamily="34" charset="0"/>
                <a:ea typeface="Calibri" panose="020F0502020204030204" pitchFamily="34" charset="0"/>
                <a:cs typeface="Calibri" panose="020F0502020204030204" pitchFamily="34" charset="0"/>
              </a:rPr>
              <a:t>Test </a:t>
            </a:r>
            <a:r>
              <a:rPr lang="en-US" dirty="0">
                <a:latin typeface="Calibri" panose="020F0502020204030204" pitchFamily="34" charset="0"/>
                <a:ea typeface="Calibri" panose="020F0502020204030204" pitchFamily="34" charset="0"/>
                <a:cs typeface="Calibri" panose="020F0502020204030204" pitchFamily="34" charset="0"/>
              </a:rPr>
              <a:t>Defect</a:t>
            </a:r>
            <a:r>
              <a:rPr lang="en-US" b="1" u="sng"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is ready to test and as a tester you need to test the defect</a:t>
            </a:r>
          </a:p>
          <a:p>
            <a:pPr lvl="1"/>
            <a:r>
              <a:rPr lang="en-US" b="1" u="sng" dirty="0">
                <a:latin typeface="Calibri" panose="020F0502020204030204" pitchFamily="34" charset="0"/>
                <a:ea typeface="Calibri" panose="020F0502020204030204" pitchFamily="34" charset="0"/>
                <a:cs typeface="Calibri" panose="020F0502020204030204" pitchFamily="34" charset="0"/>
              </a:rPr>
              <a:t>Verified</a:t>
            </a:r>
            <a:r>
              <a:rPr lang="en-US" dirty="0">
                <a:latin typeface="Calibri" panose="020F0502020204030204" pitchFamily="34" charset="0"/>
                <a:ea typeface="Calibri" panose="020F0502020204030204" pitchFamily="34" charset="0"/>
                <a:cs typeface="Calibri" panose="020F0502020204030204" pitchFamily="34" charset="0"/>
              </a:rPr>
              <a:t> Verify the defect and make sure its working fine</a:t>
            </a:r>
          </a:p>
          <a:p>
            <a:pPr lvl="1"/>
            <a:r>
              <a:rPr lang="en-US" b="1" u="sng" dirty="0">
                <a:latin typeface="Calibri" panose="020F0502020204030204" pitchFamily="34" charset="0"/>
                <a:ea typeface="Calibri" panose="020F0502020204030204" pitchFamily="34" charset="0"/>
                <a:cs typeface="Calibri" panose="020F0502020204030204" pitchFamily="34" charset="0"/>
              </a:rPr>
              <a:t>Closed</a:t>
            </a:r>
            <a:r>
              <a:rPr lang="en-US" dirty="0">
                <a:latin typeface="Calibri" panose="020F0502020204030204" pitchFamily="34" charset="0"/>
                <a:ea typeface="Calibri" panose="020F0502020204030204" pitchFamily="34" charset="0"/>
                <a:cs typeface="Calibri" panose="020F0502020204030204" pitchFamily="34" charset="0"/>
              </a:rPr>
              <a:t> This defect is working fine</a:t>
            </a:r>
          </a:p>
          <a:p>
            <a:pPr lvl="1"/>
            <a:r>
              <a:rPr lang="en-US" b="1" u="sng" dirty="0">
                <a:latin typeface="Calibri" panose="020F0502020204030204" pitchFamily="34" charset="0"/>
                <a:ea typeface="Calibri" panose="020F0502020204030204" pitchFamily="34" charset="0"/>
                <a:cs typeface="Calibri" panose="020F0502020204030204" pitchFamily="34" charset="0"/>
              </a:rPr>
              <a:t>Deferred</a:t>
            </a:r>
            <a:r>
              <a:rPr lang="en-US" dirty="0">
                <a:latin typeface="Calibri" panose="020F0502020204030204" pitchFamily="34" charset="0"/>
                <a:ea typeface="Calibri" panose="020F0502020204030204" pitchFamily="34" charset="0"/>
                <a:cs typeface="Calibri" panose="020F0502020204030204" pitchFamily="34" charset="0"/>
              </a:rPr>
              <a:t>: It is valid defect; A defect will be marked as Deferred when there is not time for developer to fix it. I will fix in coming release</a:t>
            </a:r>
          </a:p>
          <a:p>
            <a:pPr lvl="0"/>
            <a:endParaRPr lang="en-US" sz="3700" dirty="0"/>
          </a:p>
          <a:p>
            <a:pPr marL="0" indent="0">
              <a:buNone/>
            </a:pPr>
            <a:endParaRPr lang="en-US" dirty="0"/>
          </a:p>
        </p:txBody>
      </p:sp>
    </p:spTree>
    <p:extLst>
      <p:ext uri="{BB962C8B-B14F-4D97-AF65-F5344CB8AC3E}">
        <p14:creationId xmlns:p14="http://schemas.microsoft.com/office/powerpoint/2010/main" val="20233495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75733"/>
          </a:xfrm>
        </p:spPr>
        <p:txBody>
          <a:bodyPr>
            <a:normAutofit/>
          </a:bodyPr>
          <a:lstStyle/>
          <a:p>
            <a:r>
              <a:rPr lang="en-US" cap="none" dirty="0">
                <a:solidFill>
                  <a:srgbClr val="FFFF00"/>
                </a:solidFill>
                <a:latin typeface="Aptos" panose="020B0004020202020204" pitchFamily="34" charset="0"/>
              </a:rPr>
              <a:t>Severity of Defect</a:t>
            </a:r>
          </a:p>
        </p:txBody>
      </p:sp>
      <p:sp>
        <p:nvSpPr>
          <p:cNvPr id="5" name="Content Placeholder 4"/>
          <p:cNvSpPr>
            <a:spLocks noGrp="1"/>
          </p:cNvSpPr>
          <p:nvPr>
            <p:ph idx="1"/>
          </p:nvPr>
        </p:nvSpPr>
        <p:spPr>
          <a:xfrm>
            <a:off x="270933" y="702732"/>
            <a:ext cx="11692467" cy="5901267"/>
          </a:xfrm>
        </p:spPr>
        <p:txBody>
          <a:bodyPr>
            <a:normAutofit/>
          </a:bodyPr>
          <a:lstStyle/>
          <a:p>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Severity of Defect</a:t>
            </a:r>
          </a:p>
          <a:p>
            <a:pPr lvl="1"/>
            <a:r>
              <a:rPr lang="en-US" sz="2400" dirty="0">
                <a:latin typeface="Calibri" panose="020F0502020204030204" pitchFamily="34" charset="0"/>
                <a:ea typeface="Calibri" panose="020F0502020204030204" pitchFamily="34" charset="0"/>
                <a:cs typeface="Calibri" panose="020F0502020204030204" pitchFamily="34" charset="0"/>
              </a:rPr>
              <a:t>Defect Severity is a degree of impact on the software application . </a:t>
            </a:r>
          </a:p>
          <a:p>
            <a:pPr lvl="1"/>
            <a:r>
              <a:rPr lang="en-US" sz="2400" dirty="0">
                <a:latin typeface="Calibri" panose="020F0502020204030204" pitchFamily="34" charset="0"/>
                <a:ea typeface="Calibri" panose="020F0502020204030204" pitchFamily="34" charset="0"/>
                <a:cs typeface="Calibri" panose="020F0502020204030204" pitchFamily="34" charset="0"/>
              </a:rPr>
              <a:t>A higher effect of defect on system functionality will lead to a higher severity level. </a:t>
            </a:r>
          </a:p>
          <a:p>
            <a:pPr lvl="1"/>
            <a:r>
              <a:rPr lang="en-US" sz="2400" dirty="0">
                <a:latin typeface="Calibri" panose="020F0502020204030204" pitchFamily="34" charset="0"/>
                <a:ea typeface="Calibri" panose="020F0502020204030204" pitchFamily="34" charset="0"/>
                <a:cs typeface="Calibri" panose="020F0502020204030204" pitchFamily="34" charset="0"/>
              </a:rPr>
              <a:t>We the testers usually determines the severity level of a defect.</a:t>
            </a:r>
            <a:endParaRPr lang="en-US" dirty="0">
              <a:latin typeface="Calibri" panose="020F0502020204030204" pitchFamily="34" charset="0"/>
              <a:ea typeface="Calibri" panose="020F0502020204030204" pitchFamily="34" charset="0"/>
              <a:cs typeface="Calibri" panose="020F0502020204030204" pitchFamily="34" charset="0"/>
            </a:endParaRPr>
          </a:p>
          <a:p>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Types of Severity</a:t>
            </a:r>
          </a:p>
          <a:p>
            <a:pPr lvl="1"/>
            <a:r>
              <a:rPr lang="en-US" sz="2000" dirty="0">
                <a:latin typeface="Calibri" panose="020F0502020204030204" pitchFamily="34" charset="0"/>
                <a:ea typeface="Calibri" panose="020F0502020204030204" pitchFamily="34" charset="0"/>
                <a:cs typeface="Calibri" panose="020F0502020204030204" pitchFamily="34" charset="0"/>
              </a:rPr>
              <a:t>We have like critical, major, medium and low severity</a:t>
            </a:r>
          </a:p>
          <a:p>
            <a:pPr lvl="1"/>
            <a:r>
              <a:rPr lang="en-US" sz="2000" b="1" dirty="0">
                <a:latin typeface="Calibri" panose="020F0502020204030204" pitchFamily="34" charset="0"/>
                <a:ea typeface="Calibri" panose="020F0502020204030204" pitchFamily="34" charset="0"/>
                <a:cs typeface="Calibri" panose="020F0502020204030204" pitchFamily="34" charset="0"/>
              </a:rPr>
              <a:t>Critical</a:t>
            </a:r>
            <a:r>
              <a:rPr lang="en-US" sz="2000" dirty="0">
                <a:latin typeface="Calibri" panose="020F0502020204030204" pitchFamily="34" charset="0"/>
                <a:ea typeface="Calibri" panose="020F0502020204030204" pitchFamily="34" charset="0"/>
                <a:cs typeface="Calibri" panose="020F0502020204030204" pitchFamily="34" charset="0"/>
              </a:rPr>
              <a:t>: This defect indicates complete shut-down of the process, nothing can proceed further</a:t>
            </a:r>
          </a:p>
          <a:p>
            <a:pPr lvl="1"/>
            <a:r>
              <a:rPr lang="en-US" sz="2000" b="1" dirty="0">
                <a:latin typeface="Calibri" panose="020F0502020204030204" pitchFamily="34" charset="0"/>
                <a:ea typeface="Calibri" panose="020F0502020204030204" pitchFamily="34" charset="0"/>
                <a:cs typeface="Calibri" panose="020F0502020204030204" pitchFamily="34" charset="0"/>
              </a:rPr>
              <a:t>Major</a:t>
            </a:r>
            <a:r>
              <a:rPr lang="en-US" sz="2000" dirty="0">
                <a:latin typeface="Calibri" panose="020F0502020204030204" pitchFamily="34" charset="0"/>
                <a:ea typeface="Calibri" panose="020F0502020204030204" pitchFamily="34" charset="0"/>
                <a:cs typeface="Calibri" panose="020F0502020204030204" pitchFamily="34" charset="0"/>
              </a:rPr>
              <a:t>: It is a highly severe defect and collapses the system. However, certain parts of the system remain functional</a:t>
            </a:r>
          </a:p>
          <a:p>
            <a:pPr lvl="1"/>
            <a:r>
              <a:rPr lang="en-US" sz="2000" b="1" dirty="0">
                <a:latin typeface="Calibri" panose="020F0502020204030204" pitchFamily="34" charset="0"/>
                <a:ea typeface="Calibri" panose="020F0502020204030204" pitchFamily="34" charset="0"/>
                <a:cs typeface="Calibri" panose="020F0502020204030204" pitchFamily="34" charset="0"/>
              </a:rPr>
              <a:t>Medium</a:t>
            </a:r>
            <a:r>
              <a:rPr lang="en-US" sz="2000" dirty="0">
                <a:latin typeface="Calibri" panose="020F0502020204030204" pitchFamily="34" charset="0"/>
                <a:ea typeface="Calibri" panose="020F0502020204030204" pitchFamily="34" charset="0"/>
                <a:cs typeface="Calibri" panose="020F0502020204030204" pitchFamily="34" charset="0"/>
              </a:rPr>
              <a:t>: It causes some undesirable behavior, but the system is still functional</a:t>
            </a:r>
          </a:p>
          <a:p>
            <a:pPr lvl="1"/>
            <a:r>
              <a:rPr lang="en-US" sz="2000" b="1" dirty="0">
                <a:latin typeface="Calibri" panose="020F0502020204030204" pitchFamily="34" charset="0"/>
                <a:ea typeface="Calibri" panose="020F0502020204030204" pitchFamily="34" charset="0"/>
                <a:cs typeface="Calibri" panose="020F0502020204030204" pitchFamily="34" charset="0"/>
              </a:rPr>
              <a:t>Low</a:t>
            </a:r>
            <a:r>
              <a:rPr lang="en-US" sz="2000" dirty="0">
                <a:latin typeface="Calibri" panose="020F0502020204030204" pitchFamily="34" charset="0"/>
                <a:ea typeface="Calibri" panose="020F0502020204030204" pitchFamily="34" charset="0"/>
                <a:cs typeface="Calibri" panose="020F0502020204030204" pitchFamily="34" charset="0"/>
              </a:rPr>
              <a:t>: It won't cause any major break-down of the system</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592667"/>
          </a:xfrm>
        </p:spPr>
        <p:txBody>
          <a:bodyPr>
            <a:normAutofit/>
          </a:bodyPr>
          <a:lstStyle/>
          <a:p>
            <a:r>
              <a:rPr lang="en-US" cap="none" dirty="0">
                <a:solidFill>
                  <a:srgbClr val="FFFF00"/>
                </a:solidFill>
                <a:latin typeface="Aptos" panose="020B0004020202020204" pitchFamily="34" charset="0"/>
                <a:cs typeface="Arial" panose="020B0604020202020204" pitchFamily="34" charset="0"/>
              </a:rPr>
              <a:t>Project</a:t>
            </a:r>
            <a:r>
              <a:rPr lang="en-US" dirty="0">
                <a:solidFill>
                  <a:srgbClr val="FFFF00"/>
                </a:solidFill>
                <a:latin typeface="Aptos" panose="020B0004020202020204" pitchFamily="34" charset="0"/>
                <a:cs typeface="Arial" panose="020B0604020202020204" pitchFamily="34" charset="0"/>
              </a:rPr>
              <a:t> IAM</a:t>
            </a:r>
          </a:p>
        </p:txBody>
      </p:sp>
      <p:sp>
        <p:nvSpPr>
          <p:cNvPr id="3" name="Content Placeholder 2"/>
          <p:cNvSpPr>
            <a:spLocks noGrp="1"/>
          </p:cNvSpPr>
          <p:nvPr>
            <p:ph idx="1"/>
          </p:nvPr>
        </p:nvSpPr>
        <p:spPr>
          <a:xfrm>
            <a:off x="118533" y="592666"/>
            <a:ext cx="11912600" cy="5808134"/>
          </a:xfrm>
        </p:spPr>
        <p:txBody>
          <a:bodyPr>
            <a:normAutofit fontScale="25000" lnSpcReduction="20000"/>
          </a:bodyPr>
          <a:lstStyle/>
          <a:p>
            <a:pPr lvl="0"/>
            <a:r>
              <a:rPr lang="en-US" sz="5600" dirty="0">
                <a:latin typeface="Calibri" panose="020F0502020204030204" pitchFamily="34" charset="0"/>
                <a:ea typeface="Calibri" panose="020F0502020204030204" pitchFamily="34" charset="0"/>
                <a:cs typeface="Calibri" panose="020F0502020204030204" pitchFamily="34" charset="0"/>
              </a:rPr>
              <a:t>The project which I am working on is IAM – That is Identity and access Management system. This is basically used to grant access or revoke access for a user.</a:t>
            </a:r>
          </a:p>
          <a:p>
            <a:pPr lvl="0"/>
            <a:r>
              <a:rPr lang="en-US" sz="5600" dirty="0">
                <a:latin typeface="Calibri" panose="020F0502020204030204" pitchFamily="34" charset="0"/>
                <a:ea typeface="Calibri" panose="020F0502020204030204" pitchFamily="34" charset="0"/>
                <a:cs typeface="Calibri" panose="020F0502020204030204" pitchFamily="34" charset="0"/>
              </a:rPr>
              <a:t>We have four modules in this </a:t>
            </a:r>
          </a:p>
          <a:p>
            <a:pPr marL="0" indent="0">
              <a:buNone/>
            </a:pPr>
            <a:r>
              <a:rPr lang="en-US" sz="5600" dirty="0">
                <a:latin typeface="Calibri" panose="020F0502020204030204" pitchFamily="34" charset="0"/>
                <a:ea typeface="Calibri" panose="020F0502020204030204" pitchFamily="34" charset="0"/>
                <a:cs typeface="Calibri" panose="020F0502020204030204" pitchFamily="34" charset="0"/>
              </a:rPr>
              <a:t>            -      1. Form Builder ,2. Access Request ,3. Access Approval ,4. Access Workflow </a:t>
            </a:r>
          </a:p>
          <a:p>
            <a:pPr algn="just">
              <a:lnSpc>
                <a:spcPct val="107000"/>
              </a:lnSpc>
              <a:spcAft>
                <a:spcPts val="800"/>
              </a:spcAft>
            </a:pPr>
            <a:r>
              <a:rPr lang="en-IN" sz="5600" dirty="0">
                <a:latin typeface="Calibri" panose="020F0502020204030204" pitchFamily="34" charset="0"/>
                <a:ea typeface="Calibri" panose="020F0502020204030204" pitchFamily="34" charset="0"/>
                <a:cs typeface="Calibri" panose="020F0502020204030204" pitchFamily="34" charset="0"/>
              </a:rPr>
              <a:t>On High level Form Builder module (which is accessible only to Business users) is a place where we create/configure the form that is required for the user to raise a request for that AD Group. We have different type of AD Groups. Once the form is ready and it will be made active by publishing it to the end users. </a:t>
            </a:r>
          </a:p>
          <a:p>
            <a:pPr lvl="0"/>
            <a:r>
              <a:rPr lang="en-US" sz="5600" dirty="0">
                <a:latin typeface="Calibri" panose="020F0502020204030204" pitchFamily="34" charset="0"/>
                <a:ea typeface="Calibri" panose="020F0502020204030204" pitchFamily="34" charset="0"/>
                <a:cs typeface="Calibri" panose="020F0502020204030204" pitchFamily="34" charset="0"/>
              </a:rPr>
              <a:t>Any one across the organization can access the Access Request tool and raise a request for resource. This resource can be anything like access to data base, access to any application or access to any item in the organization</a:t>
            </a:r>
          </a:p>
          <a:p>
            <a:pPr lvl="0"/>
            <a:r>
              <a:rPr lang="en-US" sz="5600" dirty="0">
                <a:latin typeface="Calibri" panose="020F0502020204030204" pitchFamily="34" charset="0"/>
                <a:ea typeface="Calibri" panose="020F0502020204030204" pitchFamily="34" charset="0"/>
                <a:cs typeface="Calibri" panose="020F0502020204030204" pitchFamily="34" charset="0"/>
              </a:rPr>
              <a:t>Once the request is raised a unique tracking ID will be generated for that request . The same tracking ID will be routed to the Manger of the requestor. Then the Manager can either Approve/Decline your request</a:t>
            </a:r>
          </a:p>
          <a:p>
            <a:pPr lvl="0"/>
            <a:r>
              <a:rPr lang="en-US" sz="5600" dirty="0">
                <a:latin typeface="Calibri" panose="020F0502020204030204" pitchFamily="34" charset="0"/>
                <a:ea typeface="Calibri" panose="020F0502020204030204" pitchFamily="34" charset="0"/>
                <a:cs typeface="Calibri" panose="020F0502020204030204" pitchFamily="34" charset="0"/>
              </a:rPr>
              <a:t>If the manger approves the request, then it will be routed to the Workflow application. In the workflow an Analyst will provision the request and then grant or revoke the access for that end-</a:t>
            </a:r>
            <a:r>
              <a:rPr lang="en-US" sz="5600" dirty="0" err="1">
                <a:latin typeface="Calibri" panose="020F0502020204030204" pitchFamily="34" charset="0"/>
                <a:ea typeface="Calibri" panose="020F0502020204030204" pitchFamily="34" charset="0"/>
                <a:cs typeface="Calibri" panose="020F0502020204030204" pitchFamily="34" charset="0"/>
              </a:rPr>
              <a:t>user.If</a:t>
            </a:r>
            <a:r>
              <a:rPr lang="en-US" sz="5600" dirty="0">
                <a:latin typeface="Calibri" panose="020F0502020204030204" pitchFamily="34" charset="0"/>
                <a:ea typeface="Calibri" panose="020F0502020204030204" pitchFamily="34" charset="0"/>
                <a:cs typeface="Calibri" panose="020F0502020204030204" pitchFamily="34" charset="0"/>
              </a:rPr>
              <a:t> the Manager declines the request, then it will be cancelled</a:t>
            </a:r>
          </a:p>
          <a:p>
            <a:pPr lvl="0"/>
            <a:r>
              <a:rPr lang="en-US" sz="5600" dirty="0">
                <a:latin typeface="Calibri" panose="020F0502020204030204" pitchFamily="34" charset="0"/>
                <a:ea typeface="Calibri" panose="020F0502020204030204" pitchFamily="34" charset="0"/>
                <a:cs typeface="Calibri" panose="020F0502020204030204" pitchFamily="34" charset="0"/>
              </a:rPr>
              <a:t>From Testing perspective we used to check all the flows and check whether the application is working as per the given acceptance criteria . </a:t>
            </a:r>
          </a:p>
          <a:p>
            <a:pPr lvl="0"/>
            <a:r>
              <a:rPr lang="en-US" sz="5600" dirty="0">
                <a:latin typeface="Calibri" panose="020F0502020204030204" pitchFamily="34" charset="0"/>
                <a:ea typeface="Calibri" panose="020F0502020204030204" pitchFamily="34" charset="0"/>
                <a:cs typeface="Calibri" panose="020F0502020204030204" pitchFamily="34" charset="0"/>
              </a:rPr>
              <a:t>We used to check the routing.. Emails. For approvals and cancellation. We Used to automate our regression testing whenever we got the band width </a:t>
            </a:r>
          </a:p>
          <a:p>
            <a:pPr algn="just">
              <a:lnSpc>
                <a:spcPct val="107000"/>
              </a:lnSpc>
              <a:spcAft>
                <a:spcPts val="800"/>
              </a:spcAft>
            </a:pPr>
            <a:r>
              <a:rPr lang="en-IN" sz="5600" dirty="0">
                <a:latin typeface="Calibri" panose="020F0502020204030204" pitchFamily="34" charset="0"/>
                <a:ea typeface="Calibri" panose="020F0502020204030204" pitchFamily="34" charset="0"/>
                <a:cs typeface="Calibri" panose="020F0502020204030204" pitchFamily="34" charset="0"/>
              </a:rPr>
              <a:t>Request Module is accessible by everyone across the organization and a user can raise a request for the resource. </a:t>
            </a:r>
          </a:p>
          <a:p>
            <a:pPr algn="just">
              <a:lnSpc>
                <a:spcPct val="107000"/>
              </a:lnSpc>
              <a:spcAft>
                <a:spcPts val="800"/>
              </a:spcAft>
            </a:pPr>
            <a:r>
              <a:rPr lang="en-IN" sz="5600" dirty="0">
                <a:latin typeface="Calibri" panose="020F0502020204030204" pitchFamily="34" charset="0"/>
                <a:ea typeface="Calibri" panose="020F0502020204030204" pitchFamily="34" charset="0"/>
                <a:cs typeface="Calibri" panose="020F0502020204030204" pitchFamily="34" charset="0"/>
              </a:rPr>
              <a:t>Approval module is accessible by only Managers or Resource owners and the request raised in the Request module will be displayed to the appropriate approvers based on the Reporting to manager and resource that has been selected by the user</a:t>
            </a:r>
          </a:p>
          <a:p>
            <a:pPr algn="just">
              <a:lnSpc>
                <a:spcPct val="107000"/>
              </a:lnSpc>
              <a:spcAft>
                <a:spcPts val="800"/>
              </a:spcAft>
            </a:pPr>
            <a:r>
              <a:rPr lang="en-IN" sz="5600" dirty="0">
                <a:latin typeface="Calibri" panose="020F0502020204030204" pitchFamily="34" charset="0"/>
                <a:ea typeface="Calibri" panose="020F0502020204030204" pitchFamily="34" charset="0"/>
                <a:cs typeface="Calibri" panose="020F0502020204030204" pitchFamily="34" charset="0"/>
              </a:rPr>
              <a:t>Finally in the Work Flow Module analyst will provision the request based on the Approvals from Manger and resource owners. </a:t>
            </a:r>
            <a:endParaRPr lang="en-US" sz="5600" dirty="0">
              <a:latin typeface="Calibri" panose="020F0502020204030204" pitchFamily="34" charset="0"/>
              <a:ea typeface="Calibri" panose="020F0502020204030204" pitchFamily="34" charset="0"/>
              <a:cs typeface="Calibri" panose="020F0502020204030204" pitchFamily="34" charset="0"/>
            </a:endParaRPr>
          </a:p>
          <a:p>
            <a:pPr lvl="0"/>
            <a:endParaRPr lang="en-US" sz="5600" dirty="0">
              <a:latin typeface="Calibri" panose="020F0502020204030204" pitchFamily="34" charset="0"/>
              <a:ea typeface="Calibri" panose="020F0502020204030204" pitchFamily="34" charset="0"/>
              <a:cs typeface="Calibri" panose="020F0502020204030204" pitchFamily="34" charset="0"/>
            </a:endParaRPr>
          </a:p>
          <a:p>
            <a:pPr lvl="0"/>
            <a:endParaRPr lang="en-US" dirty="0"/>
          </a:p>
          <a:p>
            <a:pPr marL="0" indent="0">
              <a:buNone/>
            </a:pPr>
            <a:endParaRPr lang="en-US" b="1" dirty="0"/>
          </a:p>
        </p:txBody>
      </p:sp>
    </p:spTree>
    <p:extLst>
      <p:ext uri="{BB962C8B-B14F-4D97-AF65-F5344CB8AC3E}">
        <p14:creationId xmlns:p14="http://schemas.microsoft.com/office/powerpoint/2010/main" val="20157491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600"/>
          </a:xfrm>
        </p:spPr>
        <p:txBody>
          <a:bodyPr>
            <a:normAutofit/>
          </a:bodyPr>
          <a:lstStyle/>
          <a:p>
            <a:r>
              <a:rPr lang="en-US" cap="none" dirty="0">
                <a:solidFill>
                  <a:srgbClr val="FFFF00"/>
                </a:solidFill>
                <a:latin typeface="Aptos" panose="020B0004020202020204" pitchFamily="34" charset="0"/>
              </a:rPr>
              <a:t>Priority of Defect</a:t>
            </a:r>
          </a:p>
        </p:txBody>
      </p:sp>
      <p:sp>
        <p:nvSpPr>
          <p:cNvPr id="3" name="Content Placeholder 2"/>
          <p:cNvSpPr>
            <a:spLocks noGrp="1"/>
          </p:cNvSpPr>
          <p:nvPr>
            <p:ph idx="1"/>
          </p:nvPr>
        </p:nvSpPr>
        <p:spPr>
          <a:xfrm>
            <a:off x="296333" y="753533"/>
            <a:ext cx="11650134" cy="5952067"/>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Priority defines the order in which a defect should be fixed. Higher the priority the sooner the defect should be resolved.</a:t>
            </a:r>
          </a:p>
          <a:p>
            <a:r>
              <a:rPr lang="en-US" dirty="0">
                <a:latin typeface="Calibri" panose="020F0502020204030204" pitchFamily="34" charset="0"/>
                <a:ea typeface="Calibri" panose="020F0502020204030204" pitchFamily="34" charset="0"/>
                <a:cs typeface="Calibri" panose="020F0502020204030204" pitchFamily="34" charset="0"/>
              </a:rPr>
              <a:t>It is mostly set my developer or Product owner</a:t>
            </a:r>
          </a:p>
          <a:p>
            <a:endParaRPr lang="en-US" dirty="0">
              <a:latin typeface="Calibri" panose="020F0502020204030204" pitchFamily="34" charset="0"/>
              <a:ea typeface="Calibri" panose="020F0502020204030204" pitchFamily="34" charset="0"/>
              <a:cs typeface="Calibri" panose="020F0502020204030204" pitchFamily="34" charset="0"/>
            </a:endParaRPr>
          </a:p>
          <a:p>
            <a:pPr>
              <a:buNone/>
            </a:pPr>
            <a:r>
              <a:rPr lang="en-US" b="1" u="sng" dirty="0">
                <a:latin typeface="Calibri" panose="020F0502020204030204" pitchFamily="34" charset="0"/>
                <a:ea typeface="Calibri" panose="020F0502020204030204" pitchFamily="34" charset="0"/>
                <a:cs typeface="Calibri" panose="020F0502020204030204" pitchFamily="34" charset="0"/>
              </a:rPr>
              <a:t>Priority Types</a:t>
            </a:r>
            <a:endParaRPr lang="en-US" dirty="0">
              <a:latin typeface="Calibri" panose="020F0502020204030204" pitchFamily="34" charset="0"/>
              <a:ea typeface="Calibri" panose="020F0502020204030204" pitchFamily="34" charset="0"/>
              <a:cs typeface="Calibri" panose="020F0502020204030204" pitchFamily="34" charset="0"/>
            </a:endParaRPr>
          </a:p>
          <a:p>
            <a:pPr lvl="0"/>
            <a:r>
              <a:rPr lang="en-US" dirty="0">
                <a:latin typeface="Calibri" panose="020F0502020204030204" pitchFamily="34" charset="0"/>
                <a:ea typeface="Calibri" panose="020F0502020204030204" pitchFamily="34" charset="0"/>
                <a:cs typeface="Calibri" panose="020F0502020204030204" pitchFamily="34" charset="0"/>
              </a:rPr>
              <a:t>We have like three Priorities in the defect</a:t>
            </a:r>
          </a:p>
          <a:p>
            <a:r>
              <a:rPr lang="en-US" b="1" dirty="0">
                <a:latin typeface="Calibri" panose="020F0502020204030204" pitchFamily="34" charset="0"/>
                <a:ea typeface="Calibri" panose="020F0502020204030204" pitchFamily="34" charset="0"/>
                <a:cs typeface="Calibri" panose="020F0502020204030204" pitchFamily="34" charset="0"/>
              </a:rPr>
              <a:t>High</a:t>
            </a:r>
            <a:r>
              <a:rPr lang="en-US" dirty="0">
                <a:latin typeface="Calibri" panose="020F0502020204030204" pitchFamily="34" charset="0"/>
                <a:ea typeface="Calibri" panose="020F0502020204030204" pitchFamily="34" charset="0"/>
                <a:cs typeface="Calibri" panose="020F0502020204030204" pitchFamily="34" charset="0"/>
              </a:rPr>
              <a:t>: The defect must be resolved as soon as possible as it affects the system severely and cannot be used until it is fixed – </a:t>
            </a:r>
            <a:r>
              <a:rPr lang="en-US" i="1" u="sng" dirty="0">
                <a:latin typeface="Calibri" panose="020F0502020204030204" pitchFamily="34" charset="0"/>
                <a:ea typeface="Calibri" panose="020F0502020204030204" pitchFamily="34" charset="0"/>
                <a:cs typeface="Calibri" panose="020F0502020204030204" pitchFamily="34" charset="0"/>
              </a:rPr>
              <a:t>Typically SLA(Service Level Agreement) is 2 Days</a:t>
            </a:r>
            <a:endParaRPr lang="en-US" dirty="0">
              <a:latin typeface="Calibri" panose="020F0502020204030204" pitchFamily="34" charset="0"/>
              <a:ea typeface="Calibri" panose="020F0502020204030204" pitchFamily="34" charset="0"/>
              <a:cs typeface="Calibri" panose="020F0502020204030204" pitchFamily="34" charset="0"/>
            </a:endParaRPr>
          </a:p>
          <a:p>
            <a:pPr lvl="0"/>
            <a:r>
              <a:rPr lang="en-US" b="1" dirty="0">
                <a:latin typeface="Calibri" panose="020F0502020204030204" pitchFamily="34" charset="0"/>
                <a:ea typeface="Calibri" panose="020F0502020204030204" pitchFamily="34" charset="0"/>
                <a:cs typeface="Calibri" panose="020F0502020204030204" pitchFamily="34" charset="0"/>
              </a:rPr>
              <a:t>Low</a:t>
            </a:r>
            <a:r>
              <a:rPr lang="en-US" dirty="0">
                <a:latin typeface="Calibri" panose="020F0502020204030204" pitchFamily="34" charset="0"/>
                <a:ea typeface="Calibri" panose="020F0502020204030204" pitchFamily="34" charset="0"/>
                <a:cs typeface="Calibri" panose="020F0502020204030204" pitchFamily="34" charset="0"/>
              </a:rPr>
              <a:t>: The Defect is an irritant but repair can be done once the more serious Defect has been fixed</a:t>
            </a:r>
          </a:p>
          <a:p>
            <a:pPr lvl="0"/>
            <a:r>
              <a:rPr lang="en-US" b="1" dirty="0">
                <a:latin typeface="Calibri" panose="020F0502020204030204" pitchFamily="34" charset="0"/>
                <a:ea typeface="Calibri" panose="020F0502020204030204" pitchFamily="34" charset="0"/>
                <a:cs typeface="Calibri" panose="020F0502020204030204" pitchFamily="34" charset="0"/>
              </a:rPr>
              <a:t>Medium</a:t>
            </a:r>
            <a:r>
              <a:rPr lang="en-US" dirty="0">
                <a:latin typeface="Calibri" panose="020F0502020204030204" pitchFamily="34" charset="0"/>
                <a:ea typeface="Calibri" panose="020F0502020204030204" pitchFamily="34" charset="0"/>
                <a:cs typeface="Calibri" panose="020F0502020204030204" pitchFamily="34" charset="0"/>
              </a:rPr>
              <a:t>: During the normal course of the development activities defect should be resolved. It can wait until a new version is created</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1037"/>
          </a:xfrm>
        </p:spPr>
        <p:txBody>
          <a:bodyPr>
            <a:normAutofit/>
          </a:bodyPr>
          <a:lstStyle/>
          <a:p>
            <a:r>
              <a:rPr lang="en-US" cap="none" dirty="0">
                <a:solidFill>
                  <a:srgbClr val="FFFF00"/>
                </a:solidFill>
                <a:latin typeface="Aptos" panose="020B0004020202020204" pitchFamily="34" charset="0"/>
              </a:rPr>
              <a:t>Defect Logged last one</a:t>
            </a:r>
          </a:p>
        </p:txBody>
      </p:sp>
      <p:sp>
        <p:nvSpPr>
          <p:cNvPr id="5" name="Content Placeholder 4"/>
          <p:cNvSpPr>
            <a:spLocks noGrp="1"/>
          </p:cNvSpPr>
          <p:nvPr>
            <p:ph idx="1"/>
          </p:nvPr>
        </p:nvSpPr>
        <p:spPr>
          <a:xfrm>
            <a:off x="262467" y="762000"/>
            <a:ext cx="11091333" cy="5414963"/>
          </a:xfrm>
        </p:spPr>
        <p:txBody>
          <a:bodyPr>
            <a:normAutofit/>
          </a:bodyPr>
          <a:lstStyle/>
          <a:p>
            <a:pPr lvl="0" algn="just"/>
            <a:r>
              <a:rPr lang="en-US" dirty="0">
                <a:latin typeface="Calibri" panose="020F0502020204030204" pitchFamily="34" charset="0"/>
                <a:ea typeface="Calibri" panose="020F0502020204030204" pitchFamily="34" charset="0"/>
                <a:cs typeface="Calibri" panose="020F0502020204030204" pitchFamily="34" charset="0"/>
              </a:rPr>
              <a:t>In our project we have like AD group. In order to access any application </a:t>
            </a:r>
          </a:p>
          <a:p>
            <a:pPr lvl="0" algn="just"/>
            <a:r>
              <a:rPr lang="en-US" dirty="0">
                <a:latin typeface="Calibri" panose="020F0502020204030204" pitchFamily="34" charset="0"/>
                <a:ea typeface="Calibri" panose="020F0502020204030204" pitchFamily="34" charset="0"/>
                <a:cs typeface="Calibri" panose="020F0502020204030204" pitchFamily="34" charset="0"/>
              </a:rPr>
              <a:t>We need to have our id tagged to that AD group </a:t>
            </a:r>
          </a:p>
          <a:p>
            <a:pPr lvl="0" algn="just"/>
            <a:r>
              <a:rPr lang="en-US" dirty="0">
                <a:latin typeface="Calibri" panose="020F0502020204030204" pitchFamily="34" charset="0"/>
                <a:ea typeface="Calibri" panose="020F0502020204030204" pitchFamily="34" charset="0"/>
                <a:cs typeface="Calibri" panose="020F0502020204030204" pitchFamily="34" charset="0"/>
              </a:rPr>
              <a:t>Previously in our project I have logged a very tricky bug. I would say </a:t>
            </a:r>
          </a:p>
          <a:p>
            <a:pPr lvl="0" algn="just"/>
            <a:r>
              <a:rPr lang="en-US" dirty="0">
                <a:latin typeface="Calibri" panose="020F0502020204030204" pitchFamily="34" charset="0"/>
                <a:ea typeface="Calibri" panose="020F0502020204030204" pitchFamily="34" charset="0"/>
                <a:cs typeface="Calibri" panose="020F0502020204030204" pitchFamily="34" charset="0"/>
              </a:rPr>
              <a:t>There were leading spaces in the AD Group. For  that reason when a user is raising a request and even after approval and provisioning of the request , the user did not get the access. It was due to the leading spaces in the Data base. That was the defect. So, What happened was when new AD group created by business team they have given spaces by mistake .. And that lead to all the issues</a:t>
            </a:r>
          </a:p>
          <a:p>
            <a:endParaRPr lang="en-US" dirty="0"/>
          </a:p>
        </p:txBody>
      </p:sp>
    </p:spTree>
    <p:extLst>
      <p:ext uri="{BB962C8B-B14F-4D97-AF65-F5344CB8AC3E}">
        <p14:creationId xmlns:p14="http://schemas.microsoft.com/office/powerpoint/2010/main" val="35661202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67267"/>
          </a:xfrm>
        </p:spPr>
        <p:txBody>
          <a:bodyPr>
            <a:normAutofit/>
          </a:bodyPr>
          <a:lstStyle/>
          <a:p>
            <a:r>
              <a:rPr lang="en-US" cap="none" dirty="0">
                <a:solidFill>
                  <a:srgbClr val="FFFF00"/>
                </a:solidFill>
                <a:latin typeface="Aptos" panose="020B0004020202020204" pitchFamily="34" charset="0"/>
              </a:rPr>
              <a:t>Alpha Beta Testing</a:t>
            </a:r>
          </a:p>
        </p:txBody>
      </p:sp>
      <p:sp>
        <p:nvSpPr>
          <p:cNvPr id="3" name="Content Placeholder 2"/>
          <p:cNvSpPr>
            <a:spLocks noGrp="1"/>
          </p:cNvSpPr>
          <p:nvPr>
            <p:ph idx="1"/>
          </p:nvPr>
        </p:nvSpPr>
        <p:spPr>
          <a:xfrm>
            <a:off x="330199" y="863600"/>
            <a:ext cx="11599333" cy="5723467"/>
          </a:xfrm>
        </p:spPr>
        <p:txBody>
          <a:bodyPr>
            <a:normAutofit/>
          </a:bodyPr>
          <a:lstStyle/>
          <a:p>
            <a:pPr fontAlgn="base"/>
            <a:r>
              <a:rPr lang="en-US" u="sng" dirty="0">
                <a:hlinkClick r:id="rId2"/>
              </a:rPr>
              <a:t>Alpha Testing</a:t>
            </a:r>
            <a:r>
              <a:rPr lang="en-US" dirty="0"/>
              <a:t> is a type of software testing performed to identify bugs before releasing the product to real users or to the public. Alpha Testing is one of the user acceptance testing.</a:t>
            </a:r>
          </a:p>
          <a:p>
            <a:pPr fontAlgn="base"/>
            <a:endParaRPr lang="en-US" dirty="0"/>
          </a:p>
          <a:p>
            <a:pPr fontAlgn="base"/>
            <a:r>
              <a:rPr lang="en-US" u="sng" dirty="0">
                <a:hlinkClick r:id="rId3"/>
              </a:rPr>
              <a:t>Beta Testing</a:t>
            </a:r>
            <a:r>
              <a:rPr lang="en-US" dirty="0"/>
              <a:t> is performed by real users of the software application in a real environment. Beta testing is one of the type of User Acceptance Testing.</a:t>
            </a:r>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75733"/>
          </a:xfrm>
        </p:spPr>
        <p:txBody>
          <a:bodyPr>
            <a:normAutofit/>
          </a:bodyPr>
          <a:lstStyle/>
          <a:p>
            <a:r>
              <a:rPr lang="en-US" cap="none" dirty="0">
                <a:solidFill>
                  <a:srgbClr val="FFFF00"/>
                </a:solidFill>
                <a:latin typeface="Aptos" panose="020B0004020202020204" pitchFamily="34" charset="0"/>
              </a:rPr>
              <a:t>JIRA</a:t>
            </a:r>
          </a:p>
        </p:txBody>
      </p:sp>
      <p:sp>
        <p:nvSpPr>
          <p:cNvPr id="3" name="Content Placeholder 2"/>
          <p:cNvSpPr>
            <a:spLocks noGrp="1"/>
          </p:cNvSpPr>
          <p:nvPr>
            <p:ph idx="1"/>
          </p:nvPr>
        </p:nvSpPr>
        <p:spPr>
          <a:xfrm>
            <a:off x="209550" y="575733"/>
            <a:ext cx="11728450" cy="5901267"/>
          </a:xfrm>
        </p:spPr>
        <p:txBody>
          <a:bodyPr>
            <a:norm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It is used for </a:t>
            </a:r>
            <a:r>
              <a:rPr lang="en-US" sz="2800" b="1" dirty="0">
                <a:latin typeface="Calibri" panose="020F0502020204030204" pitchFamily="34" charset="0"/>
                <a:ea typeface="Calibri" panose="020F0502020204030204" pitchFamily="34" charset="0"/>
                <a:cs typeface="Calibri" panose="020F0502020204030204" pitchFamily="34" charset="0"/>
              </a:rPr>
              <a:t>bug tracking, issue tracking,</a:t>
            </a:r>
            <a:r>
              <a:rPr lang="en-US" sz="2800" dirty="0">
                <a:latin typeface="Calibri" panose="020F0502020204030204" pitchFamily="34" charset="0"/>
                <a:ea typeface="Calibri" panose="020F0502020204030204" pitchFamily="34" charset="0"/>
                <a:cs typeface="Calibri" panose="020F0502020204030204" pitchFamily="34" charset="0"/>
              </a:rPr>
              <a:t> and </a:t>
            </a:r>
            <a:r>
              <a:rPr lang="en-US" sz="2800" b="1" dirty="0">
                <a:latin typeface="Calibri" panose="020F0502020204030204" pitchFamily="34" charset="0"/>
                <a:ea typeface="Calibri" panose="020F0502020204030204" pitchFamily="34" charset="0"/>
                <a:cs typeface="Calibri" panose="020F0502020204030204" pitchFamily="34" charset="0"/>
              </a:rPr>
              <a:t>project management</a:t>
            </a:r>
            <a:r>
              <a:rPr lang="en-US" sz="2800" dirty="0">
                <a:latin typeface="Calibri" panose="020F0502020204030204" pitchFamily="34" charset="0"/>
                <a:ea typeface="Calibri" panose="020F0502020204030204" pitchFamily="34" charset="0"/>
                <a:cs typeface="Calibri" panose="020F0502020204030204" pitchFamily="34" charset="0"/>
              </a:rPr>
              <a:t>.</a:t>
            </a:r>
          </a:p>
          <a:p>
            <a:pPr>
              <a:buNone/>
            </a:pPr>
            <a:r>
              <a:rPr lang="en-US" sz="2800" dirty="0">
                <a:latin typeface="Calibri" panose="020F0502020204030204" pitchFamily="34" charset="0"/>
                <a:ea typeface="Calibri" panose="020F0502020204030204" pitchFamily="34" charset="0"/>
                <a:cs typeface="Calibri" panose="020F0502020204030204" pitchFamily="34" charset="0"/>
              </a:rPr>
              <a:t>An Issue is classified as follows −</a:t>
            </a:r>
          </a:p>
          <a:p>
            <a:pPr lvl="1"/>
            <a:r>
              <a:rPr lang="en-US" sz="2400" b="1" dirty="0">
                <a:solidFill>
                  <a:srgbClr val="FFFF00"/>
                </a:solidFill>
                <a:latin typeface="Calibri" panose="020F0502020204030204" pitchFamily="34" charset="0"/>
                <a:ea typeface="Calibri" panose="020F0502020204030204" pitchFamily="34" charset="0"/>
                <a:cs typeface="Calibri" panose="020F0502020204030204" pitchFamily="34" charset="0"/>
              </a:rPr>
              <a:t>Sub-Task</a:t>
            </a:r>
            <a:r>
              <a:rPr lang="en-US" sz="2400" dirty="0">
                <a:latin typeface="Calibri" panose="020F0502020204030204" pitchFamily="34" charset="0"/>
                <a:ea typeface="Calibri" panose="020F0502020204030204" pitchFamily="34" charset="0"/>
                <a:cs typeface="Calibri" panose="020F0502020204030204" pitchFamily="34" charset="0"/>
              </a:rPr>
              <a:t> − This is the sub-task of an issue. In a logged issue, there can be different tasks to resolve it, which are called as sub-tasks.</a:t>
            </a:r>
          </a:p>
          <a:p>
            <a:pPr lvl="1"/>
            <a:r>
              <a:rPr lang="en-US" sz="2400" b="1" dirty="0">
                <a:solidFill>
                  <a:srgbClr val="FFFF00"/>
                </a:solidFill>
                <a:latin typeface="Calibri" panose="020F0502020204030204" pitchFamily="34" charset="0"/>
                <a:ea typeface="Calibri" panose="020F0502020204030204" pitchFamily="34" charset="0"/>
                <a:cs typeface="Calibri" panose="020F0502020204030204" pitchFamily="34" charset="0"/>
              </a:rPr>
              <a:t>Bug</a:t>
            </a:r>
            <a:r>
              <a:rPr lang="en-US" sz="2400" dirty="0">
                <a:latin typeface="Calibri" panose="020F0502020204030204" pitchFamily="34" charset="0"/>
                <a:ea typeface="Calibri" panose="020F0502020204030204" pitchFamily="34" charset="0"/>
                <a:cs typeface="Calibri" panose="020F0502020204030204" pitchFamily="34" charset="0"/>
              </a:rPr>
              <a:t> −</a:t>
            </a:r>
            <a:r>
              <a:rPr lang="en-IN" sz="2400" b="0" i="0" dirty="0">
                <a:solidFill>
                  <a:srgbClr val="9FADBC"/>
                </a:solidFill>
                <a:effectLst/>
                <a:latin typeface="-apple-system"/>
              </a:rPr>
              <a:t>A problem or error.</a:t>
            </a:r>
            <a:r>
              <a:rPr lang="en-US" sz="2400" dirty="0">
                <a:latin typeface="Calibri" panose="020F0502020204030204" pitchFamily="34" charset="0"/>
                <a:ea typeface="Calibri" panose="020F0502020204030204" pitchFamily="34" charset="0"/>
                <a:cs typeface="Calibri" panose="020F0502020204030204" pitchFamily="34" charset="0"/>
              </a:rPr>
              <a:t> Basically these prevents the functions of the product.</a:t>
            </a:r>
          </a:p>
          <a:p>
            <a:pPr lvl="1"/>
            <a:r>
              <a:rPr lang="en-US" sz="2400" b="1" dirty="0">
                <a:solidFill>
                  <a:srgbClr val="FF0000"/>
                </a:solidFill>
                <a:latin typeface="Calibri" panose="020F0502020204030204" pitchFamily="34" charset="0"/>
                <a:ea typeface="Calibri" panose="020F0502020204030204" pitchFamily="34" charset="0"/>
                <a:cs typeface="Calibri" panose="020F0502020204030204" pitchFamily="34" charset="0"/>
              </a:rPr>
              <a:t>Epic</a:t>
            </a:r>
            <a:r>
              <a:rPr lang="en-US" sz="2400" dirty="0">
                <a:latin typeface="Calibri" panose="020F0502020204030204" pitchFamily="34" charset="0"/>
                <a:ea typeface="Calibri" panose="020F0502020204030204" pitchFamily="34" charset="0"/>
                <a:cs typeface="Calibri" panose="020F0502020204030204" pitchFamily="34" charset="0"/>
              </a:rPr>
              <a:t> − A big user story that needs to be broken down. Created by JIRA Software - do not edit or delete.</a:t>
            </a:r>
          </a:p>
          <a:p>
            <a:pPr lvl="1"/>
            <a:r>
              <a:rPr lang="en-US" sz="2400" b="1" dirty="0">
                <a:solidFill>
                  <a:srgbClr val="FFFF00"/>
                </a:solidFill>
                <a:latin typeface="Calibri" panose="020F0502020204030204" pitchFamily="34" charset="0"/>
                <a:ea typeface="Calibri" panose="020F0502020204030204" pitchFamily="34" charset="0"/>
                <a:cs typeface="Calibri" panose="020F0502020204030204" pitchFamily="34" charset="0"/>
              </a:rPr>
              <a:t>Improvement</a:t>
            </a:r>
            <a:r>
              <a:rPr lang="en-US" sz="2400" dirty="0">
                <a:latin typeface="Calibri" panose="020F0502020204030204" pitchFamily="34" charset="0"/>
                <a:ea typeface="Calibri" panose="020F0502020204030204" pitchFamily="34" charset="0"/>
                <a:cs typeface="Calibri" panose="020F0502020204030204" pitchFamily="34" charset="0"/>
              </a:rPr>
              <a:t> − An improvement or enhancement to an existing feature or task.</a:t>
            </a:r>
          </a:p>
          <a:p>
            <a:pPr lvl="1"/>
            <a:r>
              <a:rPr lang="en-US" sz="2400" b="1" dirty="0">
                <a:solidFill>
                  <a:srgbClr val="FF0000"/>
                </a:solidFill>
                <a:latin typeface="Calibri" panose="020F0502020204030204" pitchFamily="34" charset="0"/>
                <a:ea typeface="Calibri" panose="020F0502020204030204" pitchFamily="34" charset="0"/>
                <a:cs typeface="Calibri" panose="020F0502020204030204" pitchFamily="34" charset="0"/>
              </a:rPr>
              <a:t>New Feature</a:t>
            </a:r>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 A new feature of the product, which is yet to be developed.</a:t>
            </a:r>
          </a:p>
          <a:p>
            <a:pPr lvl="1"/>
            <a:r>
              <a:rPr lang="en-US" sz="2400" b="1" dirty="0">
                <a:solidFill>
                  <a:srgbClr val="FF0000"/>
                </a:solidFill>
                <a:latin typeface="Calibri" panose="020F0502020204030204" pitchFamily="34" charset="0"/>
                <a:ea typeface="Calibri" panose="020F0502020204030204" pitchFamily="34" charset="0"/>
                <a:cs typeface="Calibri" panose="020F0502020204030204" pitchFamily="34" charset="0"/>
              </a:rPr>
              <a:t>User Story</a:t>
            </a:r>
            <a:r>
              <a:rPr lang="en-US" sz="2400" dirty="0">
                <a:latin typeface="Calibri" panose="020F0502020204030204" pitchFamily="34" charset="0"/>
                <a:ea typeface="Calibri" panose="020F0502020204030204" pitchFamily="34" charset="0"/>
                <a:cs typeface="Calibri" panose="020F0502020204030204" pitchFamily="34" charset="0"/>
              </a:rPr>
              <a:t> − Functionality or a feature expressed as a user goal</a:t>
            </a:r>
            <a:r>
              <a:rPr lang="en-US" sz="2400" b="0" i="0" dirty="0">
                <a:solidFill>
                  <a:srgbClr val="9FADBC"/>
                </a:solidFill>
                <a:effectLst/>
                <a:latin typeface="-apple-system"/>
              </a:rPr>
              <a:t>.</a:t>
            </a:r>
            <a:r>
              <a:rPr lang="en-US" sz="2400" dirty="0">
                <a:latin typeface="Calibri" panose="020F0502020204030204" pitchFamily="34" charset="0"/>
                <a:ea typeface="Calibri" panose="020F0502020204030204" pitchFamily="34" charset="0"/>
                <a:cs typeface="Calibri" panose="020F0502020204030204" pitchFamily="34" charset="0"/>
              </a:rPr>
              <a:t>.</a:t>
            </a:r>
          </a:p>
          <a:p>
            <a:pPr lvl="1"/>
            <a:r>
              <a:rPr lang="en-US" sz="2400" b="1" dirty="0">
                <a:solidFill>
                  <a:srgbClr val="FFFF00"/>
                </a:solidFill>
                <a:latin typeface="Calibri" panose="020F0502020204030204" pitchFamily="34" charset="0"/>
                <a:ea typeface="Calibri" panose="020F0502020204030204" pitchFamily="34" charset="0"/>
                <a:cs typeface="Calibri" panose="020F0502020204030204" pitchFamily="34" charset="0"/>
              </a:rPr>
              <a:t>Task</a:t>
            </a:r>
            <a:r>
              <a:rPr lang="en-US" sz="2400" dirty="0">
                <a:latin typeface="Calibri" panose="020F0502020204030204" pitchFamily="34" charset="0"/>
                <a:ea typeface="Calibri" panose="020F0502020204030204" pitchFamily="34" charset="0"/>
                <a:cs typeface="Calibri" panose="020F0502020204030204" pitchFamily="34" charset="0"/>
              </a:rPr>
              <a:t> − A task that needs to be done to achieve team’s goal.</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75733"/>
          </a:xfrm>
        </p:spPr>
        <p:txBody>
          <a:bodyPr>
            <a:normAutofit/>
          </a:bodyPr>
          <a:lstStyle/>
          <a:p>
            <a:r>
              <a:rPr lang="en-US" cap="none" dirty="0">
                <a:solidFill>
                  <a:srgbClr val="FFFF00"/>
                </a:solidFill>
                <a:latin typeface="Aptos" panose="020B0004020202020204" pitchFamily="34" charset="0"/>
              </a:rPr>
              <a:t>JIRA- Defect Screen</a:t>
            </a:r>
          </a:p>
        </p:txBody>
      </p:sp>
      <p:sp>
        <p:nvSpPr>
          <p:cNvPr id="3" name="Content Placeholder 2"/>
          <p:cNvSpPr>
            <a:spLocks noGrp="1"/>
          </p:cNvSpPr>
          <p:nvPr>
            <p:ph idx="1"/>
          </p:nvPr>
        </p:nvSpPr>
        <p:spPr>
          <a:xfrm>
            <a:off x="209550" y="575733"/>
            <a:ext cx="11728450" cy="5901267"/>
          </a:xfrm>
        </p:spPr>
        <p:txBody>
          <a:bodyPr>
            <a:normAutofit fontScale="40000" lnSpcReduction="20000"/>
          </a:bodyPr>
          <a:lstStyle/>
          <a:p>
            <a:r>
              <a:rPr lang="en-US" dirty="0"/>
              <a:t>So first we need to have access in JIRA and after logging to the JIRA application we need to click on the ‘</a:t>
            </a:r>
            <a:r>
              <a:rPr lang="en-US" dirty="0" err="1"/>
              <a:t>Creat</a:t>
            </a:r>
            <a:r>
              <a:rPr lang="en-US" dirty="0"/>
              <a:t>’ Button after that it will open up a window pop up asking all the details related to the defect</a:t>
            </a:r>
          </a:p>
          <a:p>
            <a:r>
              <a:rPr lang="en-US" sz="2500" dirty="0">
                <a:solidFill>
                  <a:srgbClr val="FF0000"/>
                </a:solidFill>
              </a:rPr>
              <a:t>Select the Project: </a:t>
            </a:r>
            <a:r>
              <a:rPr lang="en-US" sz="2500" dirty="0"/>
              <a:t>Once we create a defect It will ask for the project type in which we want to log the defect. If we have multiple projects, we may need to select the relevant one.</a:t>
            </a:r>
          </a:p>
          <a:p>
            <a:r>
              <a:rPr lang="en-US" sz="2500" dirty="0">
                <a:solidFill>
                  <a:srgbClr val="FF0000"/>
                </a:solidFill>
              </a:rPr>
              <a:t>Choose Issue Type</a:t>
            </a:r>
            <a:r>
              <a:rPr lang="en-US" sz="2500" dirty="0"/>
              <a:t>: Select the "Issue Type" that corresponds to a defect or bug. This is usually named "Bug," "Defect," or something similar. The available issue types can vary depending on your project's configuration.</a:t>
            </a:r>
          </a:p>
          <a:p>
            <a:r>
              <a:rPr lang="en-US" sz="2500" dirty="0">
                <a:solidFill>
                  <a:srgbClr val="FF0000"/>
                </a:solidFill>
              </a:rPr>
              <a:t>Fill in the Details: </a:t>
            </a:r>
            <a:r>
              <a:rPr lang="en-US" sz="2500" dirty="0"/>
              <a:t>We</a:t>
            </a:r>
            <a:r>
              <a:rPr lang="en-US" sz="2500" dirty="0">
                <a:solidFill>
                  <a:srgbClr val="FF0000"/>
                </a:solidFill>
              </a:rPr>
              <a:t> </a:t>
            </a:r>
            <a:r>
              <a:rPr lang="en-US" sz="2500" dirty="0"/>
              <a:t> need to provide details about the defect. Like:</a:t>
            </a:r>
          </a:p>
          <a:p>
            <a:r>
              <a:rPr lang="en-US" sz="2500" dirty="0">
                <a:solidFill>
                  <a:srgbClr val="FF0000"/>
                </a:solidFill>
              </a:rPr>
              <a:t>Summary</a:t>
            </a:r>
            <a:r>
              <a:rPr lang="en-US" sz="2500" dirty="0"/>
              <a:t>: Like where we will be giving a brief and descriptive title for the defect.</a:t>
            </a:r>
          </a:p>
          <a:p>
            <a:r>
              <a:rPr lang="en-US" sz="2500" dirty="0">
                <a:solidFill>
                  <a:srgbClr val="FF0000"/>
                </a:solidFill>
              </a:rPr>
              <a:t>Description</a:t>
            </a:r>
            <a:r>
              <a:rPr lang="en-US" sz="2500" dirty="0"/>
              <a:t>: Here in the Description we need to give the detailed explanation of the issue, including what's wrong, how to reproduce it, and any other relevant information.</a:t>
            </a:r>
          </a:p>
          <a:p>
            <a:r>
              <a:rPr lang="en-US" sz="2500" dirty="0">
                <a:solidFill>
                  <a:srgbClr val="FF0000"/>
                </a:solidFill>
              </a:rPr>
              <a:t>Priority</a:t>
            </a:r>
            <a:r>
              <a:rPr lang="en-US" sz="2500" dirty="0"/>
              <a:t>: Set the priority level for the defect (e.g., High, Medium, Low).</a:t>
            </a:r>
          </a:p>
          <a:p>
            <a:r>
              <a:rPr lang="en-US" sz="2500" dirty="0">
                <a:solidFill>
                  <a:srgbClr val="FF0000"/>
                </a:solidFill>
              </a:rPr>
              <a:t>Assignee</a:t>
            </a:r>
            <a:r>
              <a:rPr lang="en-US" sz="2500" dirty="0"/>
              <a:t>: Assign the defect to a specific team member if applicable.</a:t>
            </a:r>
          </a:p>
          <a:p>
            <a:r>
              <a:rPr lang="en-US" sz="2500" dirty="0">
                <a:solidFill>
                  <a:srgbClr val="FF0000"/>
                </a:solidFill>
              </a:rPr>
              <a:t>Reporter</a:t>
            </a:r>
            <a:r>
              <a:rPr lang="en-US" sz="2500" dirty="0"/>
              <a:t>: By default, this will be name of the person who is logging the defect.</a:t>
            </a:r>
          </a:p>
          <a:p>
            <a:r>
              <a:rPr lang="en-US" sz="2500" dirty="0">
                <a:solidFill>
                  <a:srgbClr val="FF0000"/>
                </a:solidFill>
              </a:rPr>
              <a:t>Components</a:t>
            </a:r>
            <a:r>
              <a:rPr lang="en-US" sz="2500" dirty="0"/>
              <a:t>: Specify the component or module where the defect is found.</a:t>
            </a:r>
          </a:p>
          <a:p>
            <a:r>
              <a:rPr lang="en-US" sz="2500" dirty="0">
                <a:solidFill>
                  <a:srgbClr val="FF0000"/>
                </a:solidFill>
              </a:rPr>
              <a:t>Labels</a:t>
            </a:r>
            <a:r>
              <a:rPr lang="en-US" sz="2500" dirty="0"/>
              <a:t>: Add labels for categorization (e.g., "UI,“, Sanity </a:t>
            </a:r>
            <a:r>
              <a:rPr lang="en-US" sz="2500"/>
              <a:t>,Regression,  </a:t>
            </a:r>
            <a:r>
              <a:rPr lang="en-US" sz="2500" dirty="0"/>
              <a:t>"Backend," "Critical").</a:t>
            </a:r>
          </a:p>
          <a:p>
            <a:r>
              <a:rPr lang="en-US" sz="2500" dirty="0">
                <a:solidFill>
                  <a:srgbClr val="FF0000"/>
                </a:solidFill>
              </a:rPr>
              <a:t>Environment</a:t>
            </a:r>
            <a:r>
              <a:rPr lang="en-US" sz="2500" dirty="0"/>
              <a:t>: Describe the environment in which the defect was observed (e.g., browser, operating system).</a:t>
            </a:r>
          </a:p>
          <a:p>
            <a:r>
              <a:rPr lang="en-US" sz="2500" dirty="0">
                <a:solidFill>
                  <a:srgbClr val="FF0000"/>
                </a:solidFill>
              </a:rPr>
              <a:t>Attachments</a:t>
            </a:r>
            <a:r>
              <a:rPr lang="en-US" sz="2500" dirty="0"/>
              <a:t>: You can attach files like screenshots or log files if they are relevant.</a:t>
            </a:r>
          </a:p>
          <a:p>
            <a:r>
              <a:rPr lang="en-US" sz="2500" dirty="0">
                <a:solidFill>
                  <a:srgbClr val="FF0000"/>
                </a:solidFill>
              </a:rPr>
              <a:t>Submit the Defect</a:t>
            </a:r>
            <a:r>
              <a:rPr lang="en-US" sz="2500" dirty="0"/>
              <a:t>: After filling in the necessary information, click the "Create" button or similar action to submit the defect.</a:t>
            </a:r>
          </a:p>
          <a:p>
            <a:r>
              <a:rPr lang="en-US" sz="2500" dirty="0"/>
              <a:t>Additional Information: Depending on your project's configuration, there might be additional fields or custom fields to fill out. Ensure you provide as much information as needed to accurately describe the defect.</a:t>
            </a:r>
          </a:p>
          <a:p>
            <a:r>
              <a:rPr lang="en-US" sz="2500" dirty="0"/>
              <a:t>Notification: Once the defect is created, it will typically generate a notification to relevant team members or stakeholders. They will be able to view, comment on, and work on the defect.</a:t>
            </a:r>
          </a:p>
          <a:p>
            <a:r>
              <a:rPr lang="en-US" sz="2500" dirty="0"/>
              <a:t>Manage and Track the Defect: You can continue to monitor and manage the defect through JIRA. This includes updating its status as it progresses through the workflow, adding comments, and attaching more information if necessary.</a:t>
            </a:r>
          </a:p>
        </p:txBody>
      </p:sp>
    </p:spTree>
    <p:extLst>
      <p:ext uri="{BB962C8B-B14F-4D97-AF65-F5344CB8AC3E}">
        <p14:creationId xmlns:p14="http://schemas.microsoft.com/office/powerpoint/2010/main" val="1024794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75733"/>
          </a:xfrm>
        </p:spPr>
        <p:txBody>
          <a:bodyPr>
            <a:normAutofit/>
          </a:bodyPr>
          <a:lstStyle/>
          <a:p>
            <a:r>
              <a:rPr lang="en-US" cap="none" dirty="0">
                <a:solidFill>
                  <a:srgbClr val="FFFF00"/>
                </a:solidFill>
                <a:latin typeface="Aptos" panose="020B0004020202020204" pitchFamily="34" charset="0"/>
              </a:rPr>
              <a:t>Boundary Value , Equivalence Class, Decision Table</a:t>
            </a:r>
          </a:p>
        </p:txBody>
      </p:sp>
      <p:sp>
        <p:nvSpPr>
          <p:cNvPr id="3" name="Content Placeholder 2"/>
          <p:cNvSpPr>
            <a:spLocks noGrp="1"/>
          </p:cNvSpPr>
          <p:nvPr>
            <p:ph idx="1"/>
          </p:nvPr>
        </p:nvSpPr>
        <p:spPr>
          <a:xfrm>
            <a:off x="209550" y="575733"/>
            <a:ext cx="11728450" cy="5901267"/>
          </a:xfrm>
        </p:spPr>
        <p:txBody>
          <a:bodyPr>
            <a:normAutofit fontScale="85000" lnSpcReduction="10000"/>
          </a:bodyPr>
          <a:lstStyle/>
          <a:p>
            <a:pPr algn="just">
              <a:buFont typeface="Arial" panose="020B0604020202020204" pitchFamily="34" charset="0"/>
              <a:buChar char="•"/>
            </a:pPr>
            <a:r>
              <a:rPr lang="en-US" dirty="0">
                <a:solidFill>
                  <a:srgbClr val="FFFF00"/>
                </a:solidFill>
                <a:latin typeface="Aptos" panose="020B0004020202020204" pitchFamily="34" charset="0"/>
                <a:hlinkClick r:id="rId2">
                  <a:extLst>
                    <a:ext uri="{A12FA001-AC4F-418D-AE19-62706E023703}">
                      <ahyp:hlinkClr xmlns:ahyp="http://schemas.microsoft.com/office/drawing/2018/hyperlinkcolor" val="tx"/>
                    </a:ext>
                  </a:extLst>
                </a:hlinkClick>
              </a:rPr>
              <a:t>Boundary Value Analysis</a:t>
            </a:r>
            <a:r>
              <a:rPr lang="en-US" dirty="0">
                <a:solidFill>
                  <a:srgbClr val="FFFF00"/>
                </a:solidFill>
                <a:latin typeface="Aptos" panose="020B0004020202020204" pitchFamily="34" charset="0"/>
              </a:rPr>
              <a:t> </a:t>
            </a:r>
            <a:r>
              <a:rPr lang="en-US" b="0" i="0" dirty="0">
                <a:solidFill>
                  <a:srgbClr val="FFFFFF"/>
                </a:solidFill>
                <a:effectLst/>
                <a:latin typeface="Nunito" pitchFamily="2" charset="0"/>
              </a:rPr>
              <a:t>In this.. We will be testing with the boundary values for a given condition. </a:t>
            </a:r>
            <a:r>
              <a:rPr lang="en-US" dirty="0">
                <a:solidFill>
                  <a:srgbClr val="FFFFFF"/>
                </a:solidFill>
                <a:effectLst/>
                <a:latin typeface="Nunito" pitchFamily="2" charset="0"/>
              </a:rPr>
              <a:t>For a given input variable, we need to identify the minimum and maximum allowable values. And then determine the values just below and above these boundaries. These are the boundary values. </a:t>
            </a:r>
          </a:p>
          <a:p>
            <a:pPr algn="just">
              <a:buFont typeface="Arial" panose="020B0604020202020204" pitchFamily="34" charset="0"/>
              <a:buChar char="•"/>
            </a:pPr>
            <a:r>
              <a:rPr lang="en-US" b="0" i="0" dirty="0">
                <a:solidFill>
                  <a:srgbClr val="FFFFFF"/>
                </a:solidFill>
                <a:effectLst/>
                <a:latin typeface="Nunito" pitchFamily="2" charset="0"/>
              </a:rPr>
              <a:t>Like for example </a:t>
            </a:r>
            <a:r>
              <a:rPr lang="en-US" dirty="0">
                <a:solidFill>
                  <a:srgbClr val="FFFFFF"/>
                </a:solidFill>
                <a:effectLst/>
                <a:latin typeface="Nunito" pitchFamily="2" charset="0"/>
              </a:rPr>
              <a:t>assume </a:t>
            </a:r>
            <a:r>
              <a:rPr lang="en-US" b="0" i="0" dirty="0">
                <a:solidFill>
                  <a:srgbClr val="FFFFFF"/>
                </a:solidFill>
                <a:effectLst/>
                <a:latin typeface="Nunito" pitchFamily="2" charset="0"/>
              </a:rPr>
              <a:t>there is text box which accepts va</a:t>
            </a:r>
            <a:r>
              <a:rPr lang="en-US" dirty="0">
                <a:solidFill>
                  <a:srgbClr val="FFFFFF"/>
                </a:solidFill>
                <a:effectLst/>
                <a:latin typeface="Nunito" pitchFamily="2" charset="0"/>
              </a:rPr>
              <a:t>lue between 18 to 60</a:t>
            </a:r>
            <a:r>
              <a:rPr lang="en-US" b="0" i="0" dirty="0">
                <a:solidFill>
                  <a:srgbClr val="FFFFFF"/>
                </a:solidFill>
                <a:effectLst/>
                <a:latin typeface="Nunito" pitchFamily="2" charset="0"/>
              </a:rPr>
              <a:t>. Then with the Boundary value analysis we will be testing with the inputs 17,18,19, and 59,60,61. where valid inputs are 18,19,59,60 and Invalid inputs are 17 &amp; 61.</a:t>
            </a:r>
          </a:p>
          <a:p>
            <a:pPr algn="just"/>
            <a:r>
              <a:rPr lang="en-US" b="0" i="0" dirty="0">
                <a:solidFill>
                  <a:srgbClr val="FFFFFF"/>
                </a:solidFill>
                <a:effectLst/>
                <a:latin typeface="Nunito" pitchFamily="2" charset="0"/>
              </a:rPr>
              <a:t> </a:t>
            </a:r>
            <a:r>
              <a:rPr lang="en-US" cap="none" dirty="0">
                <a:solidFill>
                  <a:srgbClr val="FFFF00"/>
                </a:solidFill>
                <a:latin typeface="Aptos" panose="020B0004020202020204" pitchFamily="34" charset="0"/>
              </a:rPr>
              <a:t>Equivalence Class partitioning: </a:t>
            </a:r>
            <a:r>
              <a:rPr lang="en-US" dirty="0">
                <a:solidFill>
                  <a:srgbClr val="FFFFFF"/>
                </a:solidFill>
                <a:effectLst/>
                <a:latin typeface="Nunito" pitchFamily="2" charset="0"/>
              </a:rPr>
              <a:t>Here in this we divide the input into a set of equivalence classes like valid set and invalid set. Say for example if there is Text box which accepts values in range of 18 to 60. In that case we have like Invalid set: any value less than 18 and greater than 60. And the valid set would be any value between 18 and 60.</a:t>
            </a:r>
          </a:p>
          <a:p>
            <a:pPr algn="just"/>
            <a:r>
              <a:rPr lang="en-US" sz="2100" dirty="0">
                <a:solidFill>
                  <a:srgbClr val="FFFF00"/>
                </a:solidFill>
                <a:latin typeface="Aptos" panose="020B0004020202020204" pitchFamily="34" charset="0"/>
              </a:rPr>
              <a:t>Decision</a:t>
            </a:r>
            <a:r>
              <a:rPr lang="en-US" dirty="0">
                <a:solidFill>
                  <a:srgbClr val="D1D5DB"/>
                </a:solidFill>
                <a:effectLst/>
                <a:latin typeface="Söhne"/>
              </a:rPr>
              <a:t> </a:t>
            </a:r>
            <a:r>
              <a:rPr lang="en-US" sz="2100" dirty="0">
                <a:solidFill>
                  <a:srgbClr val="FFFF00"/>
                </a:solidFill>
                <a:latin typeface="Aptos" panose="020B0004020202020204" pitchFamily="34" charset="0"/>
              </a:rPr>
              <a:t>Table</a:t>
            </a:r>
            <a:r>
              <a:rPr lang="en-US" dirty="0">
                <a:solidFill>
                  <a:srgbClr val="FFFFFF"/>
                </a:solidFill>
                <a:effectLst/>
                <a:latin typeface="Nunito" pitchFamily="2" charset="0"/>
              </a:rPr>
              <a:t>: Basically in this we test the application behavior for different input combinations. In this we check for different input combinations and their corresponding Output in a tabular form. It is also called as a Cause-Effect table where Cause and effects are captured for better test coverage.</a:t>
            </a:r>
          </a:p>
          <a:p>
            <a:pPr marL="0" indent="0" algn="just">
              <a:buNone/>
            </a:pPr>
            <a:r>
              <a:rPr lang="en-US" b="0" i="0" dirty="0">
                <a:solidFill>
                  <a:srgbClr val="D1D5DB"/>
                </a:solidFill>
                <a:effectLst/>
                <a:latin typeface="Söhne"/>
              </a:rPr>
              <a:t>----------------------------------------------------------------------------------------------------------------------------------------------------------------------------- </a:t>
            </a:r>
          </a:p>
          <a:p>
            <a:pPr marL="0" indent="0" algn="just">
              <a:buNone/>
            </a:pPr>
            <a:r>
              <a:rPr lang="en-US" dirty="0">
                <a:solidFill>
                  <a:srgbClr val="FFFFFF"/>
                </a:solidFill>
                <a:effectLst/>
                <a:latin typeface="Nunito" pitchFamily="2" charset="0"/>
              </a:rPr>
              <a:t>	The main goal of these test case design techniques is to reduce the number of test cases required to test a software application while ensuring that all important scenarios are covered. This techniques is especially useful for testing inputs with a large range of possible values.</a:t>
            </a:r>
          </a:p>
          <a:p>
            <a:pPr marL="0" indent="0">
              <a:buNone/>
            </a:pPr>
            <a:endParaRPr lang="en-US" dirty="0"/>
          </a:p>
        </p:txBody>
      </p:sp>
    </p:spTree>
    <p:extLst>
      <p:ext uri="{BB962C8B-B14F-4D97-AF65-F5344CB8AC3E}">
        <p14:creationId xmlns:p14="http://schemas.microsoft.com/office/powerpoint/2010/main" val="40386188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75733"/>
          </a:xfrm>
        </p:spPr>
        <p:txBody>
          <a:bodyPr>
            <a:normAutofit/>
          </a:bodyPr>
          <a:lstStyle/>
          <a:p>
            <a:r>
              <a:rPr lang="en-US" cap="none" dirty="0">
                <a:solidFill>
                  <a:srgbClr val="FFFF00"/>
                </a:solidFill>
                <a:latin typeface="Aptos" panose="020B0004020202020204" pitchFamily="34" charset="0"/>
              </a:rPr>
              <a:t>Developer is Not Accepting Defect</a:t>
            </a:r>
          </a:p>
        </p:txBody>
      </p:sp>
      <p:sp>
        <p:nvSpPr>
          <p:cNvPr id="3" name="Content Placeholder 2"/>
          <p:cNvSpPr>
            <a:spLocks noGrp="1"/>
          </p:cNvSpPr>
          <p:nvPr>
            <p:ph idx="1"/>
          </p:nvPr>
        </p:nvSpPr>
        <p:spPr>
          <a:xfrm>
            <a:off x="209550" y="575733"/>
            <a:ext cx="11728450" cy="5901267"/>
          </a:xfrm>
        </p:spPr>
        <p:txBody>
          <a:bodyPr>
            <a:normAutofit/>
          </a:bodyPr>
          <a:lstStyle/>
          <a:p>
            <a:pPr marL="342900" indent="-342900" algn="just">
              <a:buFont typeface="+mj-lt"/>
              <a:buAutoNum type="arabicPeriod"/>
            </a:pPr>
            <a:r>
              <a:rPr lang="en-US" sz="1700" dirty="0">
                <a:solidFill>
                  <a:srgbClr val="FFFFFF"/>
                </a:solidFill>
                <a:effectLst/>
                <a:latin typeface="Nunito" pitchFamily="2" charset="0"/>
              </a:rPr>
              <a:t>Yeah … </a:t>
            </a:r>
            <a:r>
              <a:rPr lang="en-US" sz="1700" dirty="0" err="1">
                <a:solidFill>
                  <a:srgbClr val="FFFFFF"/>
                </a:solidFill>
                <a:effectLst/>
                <a:latin typeface="Nunito" pitchFamily="2" charset="0"/>
              </a:rPr>
              <a:t>ha..ha</a:t>
            </a:r>
            <a:r>
              <a:rPr lang="en-US" sz="1700" dirty="0">
                <a:solidFill>
                  <a:srgbClr val="FFFFFF"/>
                </a:solidFill>
                <a:effectLst/>
                <a:latin typeface="Nunito" pitchFamily="2" charset="0"/>
              </a:rPr>
              <a:t>… &lt;smile&gt; this happens most of the times… </a:t>
            </a:r>
          </a:p>
          <a:p>
            <a:pPr marL="342900" indent="-342900" algn="just">
              <a:buFont typeface="+mj-lt"/>
              <a:buAutoNum type="arabicPeriod"/>
            </a:pPr>
            <a:r>
              <a:rPr lang="en-US" sz="1700" dirty="0">
                <a:solidFill>
                  <a:srgbClr val="FFFFFF"/>
                </a:solidFill>
                <a:effectLst/>
                <a:latin typeface="Nunito" pitchFamily="2" charset="0"/>
              </a:rPr>
              <a:t>First thing is like we need to make sure that the defect is well-documented, clear, and also reproducible. And we need to add all the necessary information to </a:t>
            </a:r>
          </a:p>
          <a:p>
            <a:pPr marL="342900" indent="-342900" algn="just">
              <a:buFont typeface="+mj-lt"/>
              <a:buAutoNum type="arabicPeriod"/>
            </a:pPr>
            <a:r>
              <a:rPr lang="en-US" sz="1700" dirty="0">
                <a:solidFill>
                  <a:srgbClr val="FFFFFF"/>
                </a:solidFill>
                <a:effectLst/>
                <a:latin typeface="Nunito" pitchFamily="2" charset="0"/>
              </a:rPr>
              <a:t>And the best thing is to have a connect with the concerned developer who worked on that module and explain the developer the issue by sharing the screen and also explain them the impact of the defect, such as how it affects functionality or the end-user experience. </a:t>
            </a:r>
          </a:p>
          <a:p>
            <a:pPr marL="342900" indent="-342900" algn="just">
              <a:buFont typeface="+mj-lt"/>
              <a:buAutoNum type="arabicPeriod"/>
            </a:pPr>
            <a:r>
              <a:rPr lang="en-US" sz="1700" dirty="0">
                <a:solidFill>
                  <a:srgbClr val="FFFFFF"/>
                </a:solidFill>
                <a:effectLst/>
                <a:latin typeface="Nunito" pitchFamily="2" charset="0"/>
              </a:rPr>
              <a:t>We should attach proper screen shots of the of the defects, including screenshots, logs, and also we need to add the step-by-step instructions for reproducing it. The more evidence we can provide, the more easy it will be. And also we need to include the minute details like user with which logged in , Test data used, Access Group details.</a:t>
            </a:r>
          </a:p>
          <a:p>
            <a:pPr marL="342900" indent="-342900" algn="just">
              <a:buFont typeface="+mj-lt"/>
              <a:buAutoNum type="arabicPeriod"/>
            </a:pPr>
            <a:r>
              <a:rPr lang="en-US" sz="1700" dirty="0">
                <a:solidFill>
                  <a:srgbClr val="FFFFFF"/>
                </a:solidFill>
                <a:effectLst/>
                <a:latin typeface="Nunito" pitchFamily="2" charset="0"/>
              </a:rPr>
              <a:t>And also its good to Keep a record of all communications and actions related to the defect. This can be valuable in case the situation escalates and also it will be easy for future reference.</a:t>
            </a:r>
          </a:p>
          <a:p>
            <a:pPr marL="342900" indent="-342900" algn="just">
              <a:buFont typeface="+mj-lt"/>
              <a:buAutoNum type="arabicPeriod"/>
            </a:pPr>
            <a:r>
              <a:rPr lang="en-US" sz="1700" dirty="0">
                <a:solidFill>
                  <a:srgbClr val="FFFFFF"/>
                </a:solidFill>
                <a:effectLst/>
                <a:latin typeface="Nunito" pitchFamily="2" charset="0"/>
              </a:rPr>
              <a:t>We can show them the acceptance criteria and tell them that this what is written here but it not working as expected. I mean we can tell them that this is deviation from the requirement and help them understand the issue</a:t>
            </a:r>
          </a:p>
          <a:p>
            <a:pPr marL="342900" indent="-342900" algn="just">
              <a:buFont typeface="+mj-lt"/>
              <a:buAutoNum type="arabicPeriod"/>
            </a:pPr>
            <a:r>
              <a:rPr lang="en-US" sz="1700" dirty="0">
                <a:solidFill>
                  <a:srgbClr val="FFFFFF"/>
                </a:solidFill>
                <a:effectLst/>
                <a:latin typeface="Nunito" pitchFamily="2" charset="0"/>
              </a:rPr>
              <a:t>And even after all these things and efforts if still the developer is not accepting the defect we can involve our  team lead or the best person would be the product owner in this case. And ask them to mediate and help resolve the dispute.</a:t>
            </a:r>
          </a:p>
        </p:txBody>
      </p:sp>
    </p:spTree>
    <p:extLst>
      <p:ext uri="{BB962C8B-B14F-4D97-AF65-F5344CB8AC3E}">
        <p14:creationId xmlns:p14="http://schemas.microsoft.com/office/powerpoint/2010/main" val="20675152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75733"/>
          </a:xfrm>
        </p:spPr>
        <p:txBody>
          <a:bodyPr>
            <a:normAutofit/>
          </a:bodyPr>
          <a:lstStyle/>
          <a:p>
            <a:r>
              <a:rPr lang="en-US" cap="none" dirty="0">
                <a:solidFill>
                  <a:srgbClr val="FFFF00"/>
                </a:solidFill>
                <a:latin typeface="Aptos" panose="020B0004020202020204" pitchFamily="34" charset="0"/>
              </a:rPr>
              <a:t>RTM</a:t>
            </a:r>
          </a:p>
        </p:txBody>
      </p:sp>
      <p:sp>
        <p:nvSpPr>
          <p:cNvPr id="3" name="Content Placeholder 2"/>
          <p:cNvSpPr>
            <a:spLocks noGrp="1"/>
          </p:cNvSpPr>
          <p:nvPr>
            <p:ph idx="1"/>
          </p:nvPr>
        </p:nvSpPr>
        <p:spPr>
          <a:xfrm>
            <a:off x="209550" y="575733"/>
            <a:ext cx="11728450" cy="2040467"/>
          </a:xfrm>
        </p:spPr>
        <p:txBody>
          <a:bodyPr>
            <a:normAutofit/>
          </a:bodyPr>
          <a:lstStyle/>
          <a:p>
            <a:pPr marL="0" indent="0" algn="just">
              <a:buNone/>
            </a:pPr>
            <a:r>
              <a:rPr lang="en-US" sz="1700" dirty="0">
                <a:solidFill>
                  <a:srgbClr val="FFFF00"/>
                </a:solidFill>
                <a:effectLst/>
                <a:latin typeface="Nunito" pitchFamily="2" charset="0"/>
              </a:rPr>
              <a:t>Requirement Traceability Matrix: </a:t>
            </a:r>
          </a:p>
          <a:p>
            <a:pPr algn="just"/>
            <a:r>
              <a:rPr lang="en-US" sz="1700" dirty="0">
                <a:solidFill>
                  <a:srgbClr val="FFFFFF"/>
                </a:solidFill>
                <a:effectLst/>
                <a:latin typeface="Nunito" pitchFamily="2" charset="0"/>
              </a:rPr>
              <a:t>RTM is a document that is basically used to map and traces user requirement with test cases. </a:t>
            </a:r>
          </a:p>
          <a:p>
            <a:pPr algn="just"/>
            <a:r>
              <a:rPr lang="en-US" sz="1700" dirty="0">
                <a:solidFill>
                  <a:srgbClr val="FFFFFF"/>
                </a:solidFill>
                <a:effectLst/>
                <a:latin typeface="Nunito" pitchFamily="2" charset="0"/>
              </a:rPr>
              <a:t>Basically in this we capture all requirements and their corresponding test cases in a single document. The main purpose of Requirement Traceability Matrix is to validate that all requirements are checked via test cases such that no functionality is missed during Software testing.</a:t>
            </a:r>
          </a:p>
        </p:txBody>
      </p:sp>
      <p:pic>
        <p:nvPicPr>
          <p:cNvPr id="5" name="Picture 4">
            <a:extLst>
              <a:ext uri="{FF2B5EF4-FFF2-40B4-BE49-F238E27FC236}">
                <a16:creationId xmlns:a16="http://schemas.microsoft.com/office/drawing/2014/main" id="{A769BDFA-6759-0472-931E-4DCE1CE2E3DE}"/>
              </a:ext>
            </a:extLst>
          </p:cNvPr>
          <p:cNvPicPr>
            <a:picLocks noChangeAspect="1"/>
          </p:cNvPicPr>
          <p:nvPr/>
        </p:nvPicPr>
        <p:blipFill>
          <a:blip r:embed="rId2"/>
          <a:stretch>
            <a:fillRect/>
          </a:stretch>
        </p:blipFill>
        <p:spPr>
          <a:xfrm>
            <a:off x="381000" y="2616200"/>
            <a:ext cx="6035318" cy="3977985"/>
          </a:xfrm>
          <a:prstGeom prst="rect">
            <a:avLst/>
          </a:prstGeom>
        </p:spPr>
      </p:pic>
    </p:spTree>
    <p:extLst>
      <p:ext uri="{BB962C8B-B14F-4D97-AF65-F5344CB8AC3E}">
        <p14:creationId xmlns:p14="http://schemas.microsoft.com/office/powerpoint/2010/main" val="14104270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75733"/>
          </a:xfrm>
        </p:spPr>
        <p:txBody>
          <a:bodyPr>
            <a:normAutofit/>
          </a:bodyPr>
          <a:lstStyle/>
          <a:p>
            <a:r>
              <a:rPr lang="en-US" cap="none" dirty="0">
                <a:solidFill>
                  <a:srgbClr val="FFFF00"/>
                </a:solidFill>
                <a:latin typeface="Aptos" panose="020B0004020202020204" pitchFamily="34" charset="0"/>
              </a:rPr>
              <a:t>Defect vs Error vs Bug</a:t>
            </a:r>
          </a:p>
        </p:txBody>
      </p:sp>
      <p:sp>
        <p:nvSpPr>
          <p:cNvPr id="3" name="Content Placeholder 2"/>
          <p:cNvSpPr>
            <a:spLocks noGrp="1"/>
          </p:cNvSpPr>
          <p:nvPr>
            <p:ph idx="1"/>
          </p:nvPr>
        </p:nvSpPr>
        <p:spPr>
          <a:xfrm>
            <a:off x="209550" y="575733"/>
            <a:ext cx="11728450" cy="5858934"/>
          </a:xfrm>
        </p:spPr>
        <p:txBody>
          <a:bodyPr>
            <a:normAutofit/>
          </a:bodyPr>
          <a:lstStyle/>
          <a:p>
            <a:pPr marL="0" indent="0" algn="just">
              <a:buNone/>
            </a:pPr>
            <a:endParaRPr lang="en-US" sz="1700" dirty="0">
              <a:solidFill>
                <a:srgbClr val="FFFFFF"/>
              </a:solidFill>
              <a:effectLst/>
              <a:latin typeface="Nunito" pitchFamily="2" charset="0"/>
            </a:endParaRPr>
          </a:p>
        </p:txBody>
      </p:sp>
    </p:spTree>
    <p:extLst>
      <p:ext uri="{BB962C8B-B14F-4D97-AF65-F5344CB8AC3E}">
        <p14:creationId xmlns:p14="http://schemas.microsoft.com/office/powerpoint/2010/main" val="35467255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75733"/>
          </a:xfrm>
        </p:spPr>
        <p:txBody>
          <a:bodyPr>
            <a:normAutofit/>
          </a:bodyPr>
          <a:lstStyle/>
          <a:p>
            <a:r>
              <a:rPr lang="en-US" cap="none" dirty="0">
                <a:solidFill>
                  <a:srgbClr val="FFFF00"/>
                </a:solidFill>
                <a:latin typeface="Aptos" panose="020B0004020202020204" pitchFamily="34" charset="0"/>
              </a:rPr>
              <a:t>Test Plan</a:t>
            </a:r>
          </a:p>
        </p:txBody>
      </p:sp>
      <p:sp>
        <p:nvSpPr>
          <p:cNvPr id="3" name="Content Placeholder 2"/>
          <p:cNvSpPr>
            <a:spLocks noGrp="1"/>
          </p:cNvSpPr>
          <p:nvPr>
            <p:ph idx="1"/>
          </p:nvPr>
        </p:nvSpPr>
        <p:spPr>
          <a:xfrm>
            <a:off x="209550" y="575733"/>
            <a:ext cx="11728450" cy="5901267"/>
          </a:xfrm>
        </p:spPr>
        <p:txBody>
          <a:bodyPr>
            <a:normAutofit/>
          </a:bodyPr>
          <a:lstStyle/>
          <a:p>
            <a:r>
              <a:rPr lang="en-US" sz="2000">
                <a:solidFill>
                  <a:srgbClr val="FFFF00"/>
                </a:solidFill>
                <a:effectLst/>
                <a:latin typeface="Nunito" pitchFamily="2" charset="0"/>
              </a:rPr>
              <a:t>Please write here</a:t>
            </a:r>
            <a:endParaRPr lang="en-US" sz="2000">
              <a:solidFill>
                <a:srgbClr val="FFFFFF"/>
              </a:solidFill>
              <a:effectLst/>
              <a:latin typeface="Nunito" pitchFamily="2" charset="0"/>
            </a:endParaRPr>
          </a:p>
          <a:p>
            <a:endParaRPr lang="en-US" dirty="0"/>
          </a:p>
        </p:txBody>
      </p:sp>
    </p:spTree>
    <p:extLst>
      <p:ext uri="{BB962C8B-B14F-4D97-AF65-F5344CB8AC3E}">
        <p14:creationId xmlns:p14="http://schemas.microsoft.com/office/powerpoint/2010/main" val="32610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592667"/>
          </a:xfrm>
        </p:spPr>
        <p:txBody>
          <a:bodyPr>
            <a:normAutofit/>
          </a:bodyPr>
          <a:lstStyle/>
          <a:p>
            <a:r>
              <a:rPr lang="en-US" cap="none" dirty="0">
                <a:solidFill>
                  <a:srgbClr val="FFFF00"/>
                </a:solidFill>
                <a:latin typeface="Aptos" panose="020B0004020202020204" pitchFamily="34" charset="0"/>
                <a:cs typeface="Arial" panose="020B0604020202020204" pitchFamily="34" charset="0"/>
              </a:rPr>
              <a:t>Collections Made Easy (CME)</a:t>
            </a:r>
            <a:endParaRPr lang="en-US" dirty="0">
              <a:solidFill>
                <a:srgbClr val="FFFF00"/>
              </a:solidFill>
              <a:latin typeface="Aptos" panose="020B0004020202020204" pitchFamily="34" charset="0"/>
              <a:cs typeface="Arial" panose="020B0604020202020204" pitchFamily="34" charset="0"/>
            </a:endParaRPr>
          </a:p>
        </p:txBody>
      </p:sp>
      <p:sp>
        <p:nvSpPr>
          <p:cNvPr id="3" name="Content Placeholder 2"/>
          <p:cNvSpPr>
            <a:spLocks noGrp="1"/>
          </p:cNvSpPr>
          <p:nvPr>
            <p:ph idx="1"/>
          </p:nvPr>
        </p:nvSpPr>
        <p:spPr>
          <a:xfrm>
            <a:off x="118533" y="592666"/>
            <a:ext cx="11912600" cy="5808134"/>
          </a:xfrm>
        </p:spPr>
        <p:txBody>
          <a:bodyPr>
            <a:normAutofit fontScale="25000" lnSpcReduction="20000"/>
          </a:bodyPr>
          <a:lstStyle/>
          <a:p>
            <a:pPr lvl="0"/>
            <a:r>
              <a:rPr lang="en-US" sz="5600" dirty="0">
                <a:latin typeface="Calibri" panose="020F0502020204030204" pitchFamily="34" charset="0"/>
                <a:ea typeface="Calibri" panose="020F0502020204030204" pitchFamily="34" charset="0"/>
                <a:cs typeface="Calibri" panose="020F0502020204030204" pitchFamily="34" charset="0"/>
              </a:rPr>
              <a:t>The project which I am working on is IAM – That is Identity and access Management system. This is basically used to grant access or revoke access for a user.</a:t>
            </a:r>
          </a:p>
          <a:p>
            <a:pPr lvl="0"/>
            <a:r>
              <a:rPr lang="en-US" sz="5600" dirty="0">
                <a:latin typeface="Calibri" panose="020F0502020204030204" pitchFamily="34" charset="0"/>
                <a:ea typeface="Calibri" panose="020F0502020204030204" pitchFamily="34" charset="0"/>
                <a:cs typeface="Calibri" panose="020F0502020204030204" pitchFamily="34" charset="0"/>
              </a:rPr>
              <a:t>We have four modules in this </a:t>
            </a:r>
          </a:p>
          <a:p>
            <a:pPr marL="0" indent="0">
              <a:buNone/>
            </a:pPr>
            <a:r>
              <a:rPr lang="en-US" sz="5600" dirty="0">
                <a:latin typeface="Calibri" panose="020F0502020204030204" pitchFamily="34" charset="0"/>
                <a:ea typeface="Calibri" panose="020F0502020204030204" pitchFamily="34" charset="0"/>
                <a:cs typeface="Calibri" panose="020F0502020204030204" pitchFamily="34" charset="0"/>
              </a:rPr>
              <a:t>            -      1. Form Builder ,2. Access Request ,3. Access Approval ,4. Access Workflow </a:t>
            </a:r>
          </a:p>
          <a:p>
            <a:pPr algn="just">
              <a:lnSpc>
                <a:spcPct val="107000"/>
              </a:lnSpc>
              <a:spcAft>
                <a:spcPts val="800"/>
              </a:spcAft>
            </a:pPr>
            <a:r>
              <a:rPr lang="en-IN" sz="5600" dirty="0">
                <a:latin typeface="Calibri" panose="020F0502020204030204" pitchFamily="34" charset="0"/>
                <a:ea typeface="Calibri" panose="020F0502020204030204" pitchFamily="34" charset="0"/>
                <a:cs typeface="Calibri" panose="020F0502020204030204" pitchFamily="34" charset="0"/>
              </a:rPr>
              <a:t>On High level Form Builder module (which is accessible only to Business users) is a place where we create/configure the form that is required for the user to raise a request for that AD Group. We have different type of AD Groups. Once the form is ready and it will be made active by publishing it to the end users. </a:t>
            </a:r>
          </a:p>
          <a:p>
            <a:pPr lvl="0"/>
            <a:r>
              <a:rPr lang="en-US" sz="5600" dirty="0">
                <a:latin typeface="Calibri" panose="020F0502020204030204" pitchFamily="34" charset="0"/>
                <a:ea typeface="Calibri" panose="020F0502020204030204" pitchFamily="34" charset="0"/>
                <a:cs typeface="Calibri" panose="020F0502020204030204" pitchFamily="34" charset="0"/>
              </a:rPr>
              <a:t>Any one across the organization can access the Access Request tool and raise a request for resource. This resource can be anything like access to data base, access to any application or access to any item in the organization</a:t>
            </a:r>
          </a:p>
          <a:p>
            <a:pPr lvl="0"/>
            <a:r>
              <a:rPr lang="en-US" sz="5600" dirty="0">
                <a:latin typeface="Calibri" panose="020F0502020204030204" pitchFamily="34" charset="0"/>
                <a:ea typeface="Calibri" panose="020F0502020204030204" pitchFamily="34" charset="0"/>
                <a:cs typeface="Calibri" panose="020F0502020204030204" pitchFamily="34" charset="0"/>
              </a:rPr>
              <a:t>Once the request is raised a unique tracking ID will be generated for that request . The same tracking ID will be routed to the Manger of the requestor. Then the Manager can either Approve/Decline your request</a:t>
            </a:r>
          </a:p>
          <a:p>
            <a:pPr lvl="0"/>
            <a:r>
              <a:rPr lang="en-US" sz="5600" dirty="0">
                <a:latin typeface="Calibri" panose="020F0502020204030204" pitchFamily="34" charset="0"/>
                <a:ea typeface="Calibri" panose="020F0502020204030204" pitchFamily="34" charset="0"/>
                <a:cs typeface="Calibri" panose="020F0502020204030204" pitchFamily="34" charset="0"/>
              </a:rPr>
              <a:t>If the manger approves the request, then it will be routed to the Workflow application. In the workflow an Analyst will provision the request and then grant or revoke the access for that end-</a:t>
            </a:r>
            <a:r>
              <a:rPr lang="en-US" sz="5600" dirty="0" err="1">
                <a:latin typeface="Calibri" panose="020F0502020204030204" pitchFamily="34" charset="0"/>
                <a:ea typeface="Calibri" panose="020F0502020204030204" pitchFamily="34" charset="0"/>
                <a:cs typeface="Calibri" panose="020F0502020204030204" pitchFamily="34" charset="0"/>
              </a:rPr>
              <a:t>user.If</a:t>
            </a:r>
            <a:r>
              <a:rPr lang="en-US" sz="5600" dirty="0">
                <a:latin typeface="Calibri" panose="020F0502020204030204" pitchFamily="34" charset="0"/>
                <a:ea typeface="Calibri" panose="020F0502020204030204" pitchFamily="34" charset="0"/>
                <a:cs typeface="Calibri" panose="020F0502020204030204" pitchFamily="34" charset="0"/>
              </a:rPr>
              <a:t> the Manager declines the request, then it will be cancelled</a:t>
            </a:r>
          </a:p>
          <a:p>
            <a:pPr lvl="0"/>
            <a:r>
              <a:rPr lang="en-US" sz="5600" dirty="0">
                <a:latin typeface="Calibri" panose="020F0502020204030204" pitchFamily="34" charset="0"/>
                <a:ea typeface="Calibri" panose="020F0502020204030204" pitchFamily="34" charset="0"/>
                <a:cs typeface="Calibri" panose="020F0502020204030204" pitchFamily="34" charset="0"/>
              </a:rPr>
              <a:t>From Testing perspective we used to check all the flows and check whether the application is working as per the given acceptance criteria . </a:t>
            </a:r>
          </a:p>
          <a:p>
            <a:pPr lvl="0"/>
            <a:r>
              <a:rPr lang="en-US" sz="5600" dirty="0">
                <a:latin typeface="Calibri" panose="020F0502020204030204" pitchFamily="34" charset="0"/>
                <a:ea typeface="Calibri" panose="020F0502020204030204" pitchFamily="34" charset="0"/>
                <a:cs typeface="Calibri" panose="020F0502020204030204" pitchFamily="34" charset="0"/>
              </a:rPr>
              <a:t>We used to check the routing.. Emails. For approvals and cancellation. We Used to automate our regression testing whenever we got the band width </a:t>
            </a:r>
          </a:p>
          <a:p>
            <a:pPr algn="just">
              <a:lnSpc>
                <a:spcPct val="107000"/>
              </a:lnSpc>
              <a:spcAft>
                <a:spcPts val="800"/>
              </a:spcAft>
            </a:pPr>
            <a:r>
              <a:rPr lang="en-IN" sz="5600" dirty="0">
                <a:latin typeface="Calibri" panose="020F0502020204030204" pitchFamily="34" charset="0"/>
                <a:ea typeface="Calibri" panose="020F0502020204030204" pitchFamily="34" charset="0"/>
                <a:cs typeface="Calibri" panose="020F0502020204030204" pitchFamily="34" charset="0"/>
              </a:rPr>
              <a:t>Request Module is accessible by everyone across the organization and a user can raise a request for the resource. </a:t>
            </a:r>
          </a:p>
          <a:p>
            <a:pPr algn="just">
              <a:lnSpc>
                <a:spcPct val="107000"/>
              </a:lnSpc>
              <a:spcAft>
                <a:spcPts val="800"/>
              </a:spcAft>
            </a:pPr>
            <a:r>
              <a:rPr lang="en-IN" sz="5600" dirty="0">
                <a:latin typeface="Calibri" panose="020F0502020204030204" pitchFamily="34" charset="0"/>
                <a:ea typeface="Calibri" panose="020F0502020204030204" pitchFamily="34" charset="0"/>
                <a:cs typeface="Calibri" panose="020F0502020204030204" pitchFamily="34" charset="0"/>
              </a:rPr>
              <a:t>Approval module is accessible by only Managers or Resource owners and the request raised in the Request module will be displayed to the appropriate approvers based on the Reporting to manager and resource that has been selected by the user</a:t>
            </a:r>
          </a:p>
          <a:p>
            <a:pPr algn="just">
              <a:lnSpc>
                <a:spcPct val="107000"/>
              </a:lnSpc>
              <a:spcAft>
                <a:spcPts val="800"/>
              </a:spcAft>
            </a:pPr>
            <a:r>
              <a:rPr lang="en-IN" sz="5600" dirty="0">
                <a:latin typeface="Calibri" panose="020F0502020204030204" pitchFamily="34" charset="0"/>
                <a:ea typeface="Calibri" panose="020F0502020204030204" pitchFamily="34" charset="0"/>
                <a:cs typeface="Calibri" panose="020F0502020204030204" pitchFamily="34" charset="0"/>
              </a:rPr>
              <a:t>Finally in the Work Flow Module analyst will provision the request based on the Approvals from Manger and resource owners. </a:t>
            </a:r>
            <a:endParaRPr lang="en-US" sz="5600" dirty="0">
              <a:latin typeface="Calibri" panose="020F0502020204030204" pitchFamily="34" charset="0"/>
              <a:ea typeface="Calibri" panose="020F0502020204030204" pitchFamily="34" charset="0"/>
              <a:cs typeface="Calibri" panose="020F0502020204030204" pitchFamily="34" charset="0"/>
            </a:endParaRPr>
          </a:p>
          <a:p>
            <a:pPr lvl="0"/>
            <a:endParaRPr lang="en-US" sz="5600" dirty="0">
              <a:latin typeface="Calibri" panose="020F0502020204030204" pitchFamily="34" charset="0"/>
              <a:ea typeface="Calibri" panose="020F0502020204030204" pitchFamily="34" charset="0"/>
              <a:cs typeface="Calibri" panose="020F0502020204030204" pitchFamily="34" charset="0"/>
            </a:endParaRPr>
          </a:p>
          <a:p>
            <a:pPr lvl="0"/>
            <a:endParaRPr lang="en-US" dirty="0"/>
          </a:p>
          <a:p>
            <a:pPr marL="0" indent="0">
              <a:buNone/>
            </a:pPr>
            <a:endParaRPr lang="en-US" b="1" dirty="0"/>
          </a:p>
        </p:txBody>
      </p:sp>
    </p:spTree>
    <p:extLst>
      <p:ext uri="{BB962C8B-B14F-4D97-AF65-F5344CB8AC3E}">
        <p14:creationId xmlns:p14="http://schemas.microsoft.com/office/powerpoint/2010/main" val="41125747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75733"/>
          </a:xfrm>
        </p:spPr>
        <p:txBody>
          <a:bodyPr>
            <a:normAutofit/>
          </a:bodyPr>
          <a:lstStyle/>
          <a:p>
            <a:r>
              <a:rPr lang="en-US" cap="none" dirty="0">
                <a:solidFill>
                  <a:srgbClr val="FFFF00"/>
                </a:solidFill>
                <a:latin typeface="Aptos" panose="020B0004020202020204" pitchFamily="34" charset="0"/>
              </a:rPr>
              <a:t>Test Case vs Test Scenario</a:t>
            </a:r>
          </a:p>
        </p:txBody>
      </p:sp>
      <p:sp>
        <p:nvSpPr>
          <p:cNvPr id="3" name="Content Placeholder 2"/>
          <p:cNvSpPr>
            <a:spLocks noGrp="1"/>
          </p:cNvSpPr>
          <p:nvPr>
            <p:ph idx="1"/>
          </p:nvPr>
        </p:nvSpPr>
        <p:spPr>
          <a:xfrm>
            <a:off x="209550" y="575733"/>
            <a:ext cx="11728450" cy="5901267"/>
          </a:xfrm>
        </p:spPr>
        <p:txBody>
          <a:bodyPr>
            <a:normAutofit/>
          </a:bodyPr>
          <a:lstStyle/>
          <a:p>
            <a:r>
              <a:rPr lang="en-US" sz="2000" dirty="0">
                <a:solidFill>
                  <a:srgbClr val="FFFF00"/>
                </a:solidFill>
                <a:effectLst/>
                <a:latin typeface="Nunito" pitchFamily="2" charset="0"/>
              </a:rPr>
              <a:t>Please write here</a:t>
            </a:r>
            <a:endParaRPr lang="en-US" sz="2000" dirty="0">
              <a:solidFill>
                <a:srgbClr val="FFFFFF"/>
              </a:solidFill>
              <a:effectLst/>
              <a:latin typeface="Nunito" pitchFamily="2" charset="0"/>
            </a:endParaRPr>
          </a:p>
          <a:p>
            <a:endParaRPr lang="en-US" dirty="0"/>
          </a:p>
        </p:txBody>
      </p:sp>
    </p:spTree>
    <p:extLst>
      <p:ext uri="{BB962C8B-B14F-4D97-AF65-F5344CB8AC3E}">
        <p14:creationId xmlns:p14="http://schemas.microsoft.com/office/powerpoint/2010/main" val="97639409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575733"/>
          </a:xfrm>
        </p:spPr>
        <p:txBody>
          <a:bodyPr>
            <a:normAutofit/>
          </a:bodyPr>
          <a:lstStyle/>
          <a:p>
            <a:r>
              <a:rPr lang="en-US" cap="none" dirty="0">
                <a:solidFill>
                  <a:srgbClr val="FFFF00"/>
                </a:solidFill>
                <a:latin typeface="Aptos" panose="020B0004020202020204" pitchFamily="34" charset="0"/>
              </a:rPr>
              <a:t>No Time for Testing What to Do</a:t>
            </a:r>
          </a:p>
        </p:txBody>
      </p:sp>
      <p:sp>
        <p:nvSpPr>
          <p:cNvPr id="3" name="Content Placeholder 2"/>
          <p:cNvSpPr>
            <a:spLocks noGrp="1"/>
          </p:cNvSpPr>
          <p:nvPr>
            <p:ph idx="1"/>
          </p:nvPr>
        </p:nvSpPr>
        <p:spPr>
          <a:xfrm>
            <a:off x="209550" y="575733"/>
            <a:ext cx="11728450" cy="5901267"/>
          </a:xfrm>
        </p:spPr>
        <p:txBody>
          <a:bodyPr>
            <a:normAutofit/>
          </a:bodyPr>
          <a:lstStyle/>
          <a:p>
            <a:r>
              <a:rPr lang="en-US" sz="2000" dirty="0">
                <a:solidFill>
                  <a:srgbClr val="FFFF00"/>
                </a:solidFill>
                <a:effectLst/>
                <a:latin typeface="Nunito" pitchFamily="2" charset="0"/>
              </a:rPr>
              <a:t>Please write here</a:t>
            </a:r>
            <a:endParaRPr lang="en-US" sz="2000" dirty="0">
              <a:solidFill>
                <a:srgbClr val="FFFFFF"/>
              </a:solidFill>
              <a:effectLst/>
              <a:latin typeface="Nunito" pitchFamily="2" charset="0"/>
            </a:endParaRPr>
          </a:p>
          <a:p>
            <a:endParaRPr lang="en-US" dirty="0"/>
          </a:p>
        </p:txBody>
      </p:sp>
    </p:spTree>
    <p:extLst>
      <p:ext uri="{BB962C8B-B14F-4D97-AF65-F5344CB8AC3E}">
        <p14:creationId xmlns:p14="http://schemas.microsoft.com/office/powerpoint/2010/main" val="50649722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31836"/>
          </a:xfrm>
        </p:spPr>
        <p:txBody>
          <a:bodyPr>
            <a:normAutofit/>
          </a:bodyPr>
          <a:lstStyle/>
          <a:p>
            <a:r>
              <a:rPr lang="en-US" cap="none" dirty="0">
                <a:solidFill>
                  <a:srgbClr val="FFFF00"/>
                </a:solidFill>
                <a:latin typeface="Aptos" panose="020B0004020202020204" pitchFamily="34" charset="0"/>
                <a:hlinkClick r:id="rId2" action="ppaction://hlinksldjump"/>
              </a:rPr>
              <a:t>Stubs and Drivers</a:t>
            </a:r>
            <a:endParaRPr lang="en-US" cap="none" dirty="0">
              <a:solidFill>
                <a:srgbClr val="FFFF00"/>
              </a:solidFill>
              <a:latin typeface="Aptos" panose="020B0004020202020204" pitchFamily="34" charset="0"/>
            </a:endParaRPr>
          </a:p>
        </p:txBody>
      </p:sp>
      <p:sp>
        <p:nvSpPr>
          <p:cNvPr id="3" name="Content Placeholder 2"/>
          <p:cNvSpPr>
            <a:spLocks noGrp="1"/>
          </p:cNvSpPr>
          <p:nvPr>
            <p:ph idx="1"/>
          </p:nvPr>
        </p:nvSpPr>
        <p:spPr>
          <a:xfrm>
            <a:off x="347133" y="838200"/>
            <a:ext cx="11616267" cy="5841999"/>
          </a:xfrm>
        </p:spPr>
        <p:txBody>
          <a:bodyPr>
            <a:normAutofit/>
          </a:bodyPr>
          <a:lstStyle/>
          <a:p>
            <a:pPr fontAlgn="base">
              <a:buNone/>
            </a:pPr>
            <a:r>
              <a:rPr lang="en-US" b="1" u="sng" dirty="0"/>
              <a:t>Stubs</a:t>
            </a:r>
            <a:r>
              <a:rPr lang="en-US" b="1" dirty="0"/>
              <a:t>  </a:t>
            </a:r>
            <a:endParaRPr lang="en-US" dirty="0"/>
          </a:p>
          <a:p>
            <a:pPr lvl="0" fontAlgn="base"/>
            <a:r>
              <a:rPr lang="en-US" dirty="0"/>
              <a:t>Stubs are developed by software developers to use them in place of modules, if the respective modules aren’t developed, missing. In developing stage or unavailable currently while Top-down testing of modules. </a:t>
            </a:r>
          </a:p>
          <a:p>
            <a:pPr lvl="0" fontAlgn="base"/>
            <a:r>
              <a:rPr lang="en-US" dirty="0"/>
              <a:t>Stubs are mainly used in Top-Down integration testing while the Drivers are used in Bottom-up integration testing increase the efficiency of testing process</a:t>
            </a:r>
          </a:p>
          <a:p>
            <a:pPr lvl="0" fontAlgn="base">
              <a:buNone/>
            </a:pPr>
            <a:endParaRPr lang="en-US" dirty="0"/>
          </a:p>
          <a:p>
            <a:pPr lvl="0" fontAlgn="base">
              <a:buNone/>
            </a:pPr>
            <a:r>
              <a:rPr lang="en-US" b="1" u="sng" dirty="0"/>
              <a:t>Drivers</a:t>
            </a:r>
            <a:br>
              <a:rPr lang="en-US" dirty="0"/>
            </a:br>
            <a:r>
              <a:rPr lang="en-US" dirty="0"/>
              <a:t>Drivers serve same purpose as stubs serve, but drivers are used in Bottom-up integration testing and also more complex than stubs.</a:t>
            </a:r>
          </a:p>
          <a:p>
            <a:pPr lvl="0" fontAlgn="base"/>
            <a:r>
              <a:rPr lang="en-US" dirty="0"/>
              <a:t>Drivers are also used when some modules are missing and unavailable at time of testing of a specific module because of some unavoidable reasons to act in absence of required module. </a:t>
            </a:r>
          </a:p>
          <a:p>
            <a:pPr lvl="0" fontAlgn="base"/>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3B97D-7769-4250-5BE0-1E77B96ABFE7}"/>
              </a:ext>
            </a:extLst>
          </p:cNvPr>
          <p:cNvSpPr>
            <a:spLocks noGrp="1"/>
          </p:cNvSpPr>
          <p:nvPr>
            <p:ph type="title"/>
          </p:nvPr>
        </p:nvSpPr>
        <p:spPr>
          <a:xfrm>
            <a:off x="0" y="1"/>
            <a:ext cx="12192000" cy="731835"/>
          </a:xfrm>
        </p:spPr>
        <p:txBody>
          <a:bodyPr>
            <a:normAutofit/>
          </a:bodyPr>
          <a:lstStyle/>
          <a:p>
            <a:r>
              <a:rPr lang="en-IN" b="1" cap="none" dirty="0">
                <a:solidFill>
                  <a:srgbClr val="FFFF00"/>
                </a:solidFill>
                <a:latin typeface="Aptos" panose="020B0004020202020204" pitchFamily="34" charset="0"/>
              </a:rPr>
              <a:t>What Is </a:t>
            </a:r>
            <a:r>
              <a:rPr lang="en-IN" b="1" cap="none" dirty="0" err="1">
                <a:solidFill>
                  <a:srgbClr val="FFFF00"/>
                </a:solidFill>
                <a:latin typeface="Aptos" panose="020B0004020202020204" pitchFamily="34" charset="0"/>
              </a:rPr>
              <a:t>Pega</a:t>
            </a:r>
            <a:endParaRPr lang="en-IN" b="1" cap="none" dirty="0">
              <a:solidFill>
                <a:srgbClr val="FFFF00"/>
              </a:solidFill>
              <a:latin typeface="Aptos" panose="020B0004020202020204" pitchFamily="34" charset="0"/>
            </a:endParaRPr>
          </a:p>
        </p:txBody>
      </p:sp>
      <p:sp>
        <p:nvSpPr>
          <p:cNvPr id="3" name="Content Placeholder 2">
            <a:extLst>
              <a:ext uri="{FF2B5EF4-FFF2-40B4-BE49-F238E27FC236}">
                <a16:creationId xmlns:a16="http://schemas.microsoft.com/office/drawing/2014/main" id="{9390C674-CCC5-A6C0-4874-4D9A13F1A3EF}"/>
              </a:ext>
            </a:extLst>
          </p:cNvPr>
          <p:cNvSpPr>
            <a:spLocks noGrp="1"/>
          </p:cNvSpPr>
          <p:nvPr>
            <p:ph idx="1"/>
          </p:nvPr>
        </p:nvSpPr>
        <p:spPr>
          <a:xfrm>
            <a:off x="254000" y="795867"/>
            <a:ext cx="11734800" cy="5791200"/>
          </a:xfrm>
        </p:spPr>
        <p:txBody>
          <a:bodyPr>
            <a:normAutofit/>
          </a:bodyPr>
          <a:lstStyle/>
          <a:p>
            <a:r>
              <a:rPr lang="en-US" b="0" i="0" dirty="0">
                <a:effectLst/>
                <a:latin typeface="arial" panose="020B0604020202020204" pitchFamily="34" charset="0"/>
              </a:rPr>
              <a:t>PEGA is a </a:t>
            </a:r>
            <a:r>
              <a:rPr lang="en-US" dirty="0">
                <a:latin typeface="arial" panose="020B0604020202020204" pitchFamily="34" charset="0"/>
              </a:rPr>
              <a:t>one of the most </a:t>
            </a:r>
            <a:r>
              <a:rPr lang="en-US" b="0" i="0" dirty="0">
                <a:effectLst/>
                <a:latin typeface="arial" panose="020B0604020202020204" pitchFamily="34" charset="0"/>
              </a:rPr>
              <a:t>popular Business Process Management (BPM) tool created on Java concepts that allow users to create applications at faster phase.</a:t>
            </a:r>
            <a:endParaRPr lang="en-US" b="0" i="0" dirty="0">
              <a:solidFill>
                <a:srgbClr val="D1D5DB"/>
              </a:solidFill>
              <a:effectLst/>
              <a:latin typeface="Söhne"/>
            </a:endParaRPr>
          </a:p>
          <a:p>
            <a:r>
              <a:rPr lang="en-US" dirty="0">
                <a:effectLst/>
                <a:latin typeface="arial" panose="020B0604020202020204" pitchFamily="34" charset="0"/>
              </a:rPr>
              <a:t>And also, Pega Platform allows us to quickly and easily build applications. It is like Complete visual-driven application development that lets us to deliver develop applications at faster phase, with no coding required. It’s a kind of drop with no coding required in that.</a:t>
            </a:r>
          </a:p>
          <a:p>
            <a:r>
              <a:rPr lang="en-US" dirty="0">
                <a:latin typeface="arial" panose="020B0604020202020204" pitchFamily="34" charset="0"/>
              </a:rPr>
              <a:t>PEGA is basically an application development tool for BPM Applications. It does not require programming/coding knowledge to develop applications.</a:t>
            </a:r>
          </a:p>
          <a:p>
            <a:r>
              <a:rPr lang="en-US" b="0" i="0" dirty="0">
                <a:effectLst/>
                <a:latin typeface="arial" panose="020B0604020202020204" pitchFamily="34" charset="0"/>
              </a:rPr>
              <a:t>And </a:t>
            </a:r>
            <a:r>
              <a:rPr lang="en-US" dirty="0">
                <a:effectLst/>
                <a:latin typeface="arial" panose="020B0604020202020204" pitchFamily="34" charset="0"/>
              </a:rPr>
              <a:t>this </a:t>
            </a:r>
            <a:r>
              <a:rPr lang="en-US" b="0" i="0" dirty="0">
                <a:effectLst/>
                <a:latin typeface="arial" panose="020B0604020202020204" pitchFamily="34" charset="0"/>
              </a:rPr>
              <a:t>created in Java and uses OOPS concepts</a:t>
            </a:r>
            <a:r>
              <a:rPr lang="en-US" b="0" i="0" dirty="0">
                <a:solidFill>
                  <a:srgbClr val="FF0000"/>
                </a:solidFill>
                <a:effectLst/>
                <a:latin typeface="arial" panose="020B0604020202020204" pitchFamily="34" charset="0"/>
              </a:rPr>
              <a:t>.</a:t>
            </a:r>
            <a:endParaRPr lang="en-US" dirty="0">
              <a:latin typeface="arial" panose="020B0604020202020204" pitchFamily="34" charset="0"/>
            </a:endParaRPr>
          </a:p>
          <a:p>
            <a:r>
              <a:rPr lang="en-US" b="0" i="0" dirty="0">
                <a:effectLst/>
                <a:latin typeface="arial" panose="020B0604020202020204" pitchFamily="34" charset="0"/>
              </a:rPr>
              <a:t>Most of the companies are opting for PEGA due to its</a:t>
            </a:r>
            <a:r>
              <a:rPr lang="en-US" b="1" i="0" dirty="0">
                <a:effectLst/>
                <a:latin typeface="arial" panose="020B0604020202020204" pitchFamily="34" charset="0"/>
              </a:rPr>
              <a:t> reduce costs and improve business</a:t>
            </a:r>
            <a:r>
              <a:rPr lang="en-US" b="0" i="0" dirty="0">
                <a:effectLst/>
                <a:latin typeface="arial" panose="020B0604020202020204" pitchFamily="34" charset="0"/>
              </a:rPr>
              <a:t>. </a:t>
            </a:r>
            <a:endParaRPr lang="en-US" b="0" i="0" dirty="0">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2780774553"/>
      </p:ext>
    </p:extLst>
  </p:cSld>
  <p:clrMapOvr>
    <a:overrideClrMapping bg1="dk1" tx1="lt1" bg2="dk2" tx2="lt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0996-6C93-16FC-26CF-C21B54205C1F}"/>
              </a:ext>
            </a:extLst>
          </p:cNvPr>
          <p:cNvSpPr>
            <a:spLocks noGrp="1"/>
          </p:cNvSpPr>
          <p:nvPr>
            <p:ph type="title"/>
          </p:nvPr>
        </p:nvSpPr>
        <p:spPr>
          <a:xfrm>
            <a:off x="0" y="1"/>
            <a:ext cx="12192000" cy="685800"/>
          </a:xfrm>
        </p:spPr>
        <p:txBody>
          <a:bodyPr>
            <a:normAutofit/>
          </a:bodyPr>
          <a:lstStyle/>
          <a:p>
            <a:pPr lvl="0"/>
            <a:r>
              <a:rPr lang="en-US" b="1" cap="none" dirty="0">
                <a:solidFill>
                  <a:srgbClr val="FFFF00"/>
                </a:solidFill>
                <a:latin typeface="Aptos" panose="020B0004020202020204" pitchFamily="34" charset="0"/>
              </a:rPr>
              <a:t>Work-List &amp; Work-Basket</a:t>
            </a:r>
            <a:endParaRPr lang="en-IN" cap="none" dirty="0">
              <a:solidFill>
                <a:srgbClr val="FFFF00"/>
              </a:solidFill>
              <a:latin typeface="Aptos" panose="020B0004020202020204" pitchFamily="34" charset="0"/>
            </a:endParaRPr>
          </a:p>
        </p:txBody>
      </p:sp>
      <p:sp>
        <p:nvSpPr>
          <p:cNvPr id="4" name="Content Placeholder 3">
            <a:extLst>
              <a:ext uri="{FF2B5EF4-FFF2-40B4-BE49-F238E27FC236}">
                <a16:creationId xmlns:a16="http://schemas.microsoft.com/office/drawing/2014/main" id="{F9908BA4-AE87-91CD-2A84-48694D8933A2}"/>
              </a:ext>
            </a:extLst>
          </p:cNvPr>
          <p:cNvSpPr>
            <a:spLocks noGrp="1"/>
          </p:cNvSpPr>
          <p:nvPr>
            <p:ph sz="half" idx="1"/>
          </p:nvPr>
        </p:nvSpPr>
        <p:spPr>
          <a:xfrm>
            <a:off x="296333" y="685802"/>
            <a:ext cx="11675534" cy="5918198"/>
          </a:xfrm>
        </p:spPr>
        <p:txBody>
          <a:bodyPr>
            <a:normAutofit/>
          </a:bodyPr>
          <a:lstStyle/>
          <a:p>
            <a:pPr marL="0" indent="0">
              <a:buNone/>
            </a:pPr>
            <a:r>
              <a:rPr lang="en-IN" dirty="0">
                <a:solidFill>
                  <a:srgbClr val="FF0000"/>
                </a:solidFill>
              </a:rPr>
              <a:t>Work Basket</a:t>
            </a:r>
          </a:p>
          <a:p>
            <a:r>
              <a:rPr lang="en-US" sz="1600" dirty="0">
                <a:latin typeface="Calibri" panose="020F0502020204030204" pitchFamily="34" charset="0"/>
                <a:ea typeface="Calibri" panose="020F0502020204030204" pitchFamily="34" charset="0"/>
                <a:cs typeface="Calibri" panose="020F0502020204030204" pitchFamily="34" charset="0"/>
              </a:rPr>
              <a:t>A workbasket basically contains open assignments and any user who has access to that work basket can take a assignment from that and can work on that. A workbasket can be linked to an organization unit, or a work group, and a calendar. And also items in the workbasket </a:t>
            </a:r>
            <a:r>
              <a:rPr lang="en-US" sz="1600" b="0" i="0" dirty="0">
                <a:solidFill>
                  <a:srgbClr val="E2EEFF"/>
                </a:solidFill>
                <a:effectLst/>
                <a:latin typeface="Calibri" panose="020F0502020204030204" pitchFamily="34" charset="0"/>
                <a:ea typeface="Calibri" panose="020F0502020204030204" pitchFamily="34" charset="0"/>
                <a:cs typeface="Calibri" panose="020F0502020204030204" pitchFamily="34" charset="0"/>
              </a:rPr>
              <a:t>are not associated with an operator.</a:t>
            </a:r>
            <a:endParaRPr lang="en-US" sz="1600" dirty="0">
              <a:latin typeface="Calibri" panose="020F0502020204030204" pitchFamily="34" charset="0"/>
              <a:ea typeface="Calibri" panose="020F0502020204030204" pitchFamily="34" charset="0"/>
              <a:cs typeface="Calibri" panose="020F0502020204030204" pitchFamily="34" charset="0"/>
            </a:endParaRPr>
          </a:p>
          <a:p>
            <a:pPr algn="l">
              <a:spcBef>
                <a:spcPts val="500"/>
              </a:spcBef>
              <a:spcAft>
                <a:spcPts val="300"/>
              </a:spcAft>
            </a:pPr>
            <a:r>
              <a:rPr lang="en-US" sz="1800" dirty="0">
                <a:latin typeface="Calibri" panose="020F0502020204030204" pitchFamily="34" charset="0"/>
                <a:ea typeface="Calibri" panose="020F0502020204030204" pitchFamily="34" charset="0"/>
                <a:cs typeface="Calibri" panose="020F0502020204030204" pitchFamily="34" charset="0"/>
              </a:rPr>
              <a:t>Assignments can leave a workbasket in three ways:</a:t>
            </a:r>
          </a:p>
          <a:p>
            <a:pPr lvl="1">
              <a:spcBef>
                <a:spcPts val="600"/>
              </a:spcBef>
              <a:spcAft>
                <a:spcPts val="600"/>
              </a:spcAft>
            </a:pPr>
            <a:r>
              <a:rPr lang="en-US" sz="1600" dirty="0">
                <a:latin typeface="Calibri" panose="020F0502020204030204" pitchFamily="34" charset="0"/>
                <a:ea typeface="Calibri" panose="020F0502020204030204" pitchFamily="34" charset="0"/>
                <a:cs typeface="Calibri" panose="020F0502020204030204" pitchFamily="34" charset="0"/>
              </a:rPr>
              <a:t>Users who are access to that workbasket can pick an assignment from the workbasket and work on it</a:t>
            </a:r>
          </a:p>
          <a:p>
            <a:pPr lvl="1">
              <a:spcBef>
                <a:spcPts val="600"/>
              </a:spcBef>
              <a:spcAft>
                <a:spcPts val="600"/>
              </a:spcAft>
            </a:pPr>
            <a:r>
              <a:rPr lang="en-US" sz="1600" dirty="0">
                <a:latin typeface="Calibri" panose="020F0502020204030204" pitchFamily="34" charset="0"/>
                <a:ea typeface="Calibri" panose="020F0502020204030204" pitchFamily="34" charset="0"/>
                <a:cs typeface="Calibri" panose="020F0502020204030204" pitchFamily="34" charset="0"/>
              </a:rPr>
              <a:t>Also, application can automatically route assignments in a workbasket to users based on work schedules, due dates, skills, workloads, and as per the configurations made.</a:t>
            </a:r>
          </a:p>
          <a:p>
            <a:pPr lvl="1">
              <a:spcBef>
                <a:spcPts val="600"/>
              </a:spcBef>
              <a:spcAft>
                <a:spcPts val="600"/>
              </a:spcAft>
            </a:pPr>
            <a:r>
              <a:rPr lang="en-US" sz="1600" dirty="0">
                <a:latin typeface="Calibri" panose="020F0502020204030204" pitchFamily="34" charset="0"/>
                <a:ea typeface="Calibri" panose="020F0502020204030204" pitchFamily="34" charset="0"/>
                <a:cs typeface="Calibri" panose="020F0502020204030204" pitchFamily="34" charset="0"/>
              </a:rPr>
              <a:t>Managers can transfer assignments from a workbasket to user worklists.</a:t>
            </a:r>
          </a:p>
          <a:p>
            <a:pPr marL="0" indent="0">
              <a:buNone/>
            </a:pPr>
            <a:r>
              <a:rPr lang="en-US" dirty="0">
                <a:solidFill>
                  <a:srgbClr val="FF0000"/>
                </a:solidFill>
              </a:rPr>
              <a:t>Work List</a:t>
            </a:r>
          </a:p>
          <a:p>
            <a:r>
              <a:rPr lang="en-US" sz="1600" dirty="0">
                <a:latin typeface="Calibri" panose="020F0502020204030204" pitchFamily="34" charset="0"/>
                <a:ea typeface="Calibri" panose="020F0502020204030204" pitchFamily="34" charset="0"/>
                <a:cs typeface="Calibri" panose="020F0502020204030204" pitchFamily="34" charset="0"/>
              </a:rPr>
              <a:t>Work list means the items in that can be worked by only that particular user. </a:t>
            </a:r>
          </a:p>
          <a:p>
            <a:r>
              <a:rPr lang="en-US" sz="1600" dirty="0">
                <a:latin typeface="Calibri" panose="020F0502020204030204" pitchFamily="34" charset="0"/>
                <a:ea typeface="Calibri" panose="020F0502020204030204" pitchFamily="34" charset="0"/>
                <a:cs typeface="Calibri" panose="020F0502020204030204" pitchFamily="34" charset="0"/>
              </a:rPr>
              <a:t>And Basically a work List will contain open, outstanding Requests..  Like I mean which are not Resolved and user need to perform action on them.</a:t>
            </a:r>
          </a:p>
          <a:p>
            <a:endParaRPr lang="en-IN" dirty="0"/>
          </a:p>
          <a:p>
            <a:endParaRPr lang="en-IN" dirty="0"/>
          </a:p>
        </p:txBody>
      </p:sp>
    </p:spTree>
    <p:extLst>
      <p:ext uri="{BB962C8B-B14F-4D97-AF65-F5344CB8AC3E}">
        <p14:creationId xmlns:p14="http://schemas.microsoft.com/office/powerpoint/2010/main" val="4002147510"/>
      </p:ext>
    </p:extLst>
  </p:cSld>
  <p:clrMapOvr>
    <a:overrideClrMapping bg1="dk1" tx1="lt1" bg2="dk2" tx2="lt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DB0B2-95F7-E465-9249-9DFE6DA147EA}"/>
              </a:ext>
            </a:extLst>
          </p:cNvPr>
          <p:cNvSpPr>
            <a:spLocks noGrp="1"/>
          </p:cNvSpPr>
          <p:nvPr>
            <p:ph type="title"/>
          </p:nvPr>
        </p:nvSpPr>
        <p:spPr>
          <a:xfrm>
            <a:off x="0" y="1"/>
            <a:ext cx="12192000" cy="694266"/>
          </a:xfrm>
        </p:spPr>
        <p:txBody>
          <a:bodyPr>
            <a:normAutofit/>
          </a:bodyPr>
          <a:lstStyle/>
          <a:p>
            <a:r>
              <a:rPr lang="en-US" cap="none" dirty="0">
                <a:solidFill>
                  <a:srgbClr val="FFFF00"/>
                </a:solidFill>
                <a:latin typeface="Aptos" panose="020B0004020202020204" pitchFamily="34" charset="0"/>
              </a:rPr>
              <a:t>Clipboard</a:t>
            </a:r>
            <a:r>
              <a:rPr lang="en-US" b="1" dirty="0"/>
              <a:t> </a:t>
            </a:r>
            <a:r>
              <a:rPr lang="en-US" cap="none" dirty="0">
                <a:solidFill>
                  <a:srgbClr val="FFFF00"/>
                </a:solidFill>
                <a:latin typeface="Aptos" panose="020B0004020202020204" pitchFamily="34" charset="0"/>
              </a:rPr>
              <a:t>Tool</a:t>
            </a:r>
            <a:endParaRPr lang="en-IN" cap="none" dirty="0">
              <a:solidFill>
                <a:srgbClr val="FFFF00"/>
              </a:solidFill>
              <a:latin typeface="Aptos" panose="020B0004020202020204" pitchFamily="34" charset="0"/>
            </a:endParaRPr>
          </a:p>
        </p:txBody>
      </p:sp>
      <p:sp>
        <p:nvSpPr>
          <p:cNvPr id="3" name="Content Placeholder 2">
            <a:extLst>
              <a:ext uri="{FF2B5EF4-FFF2-40B4-BE49-F238E27FC236}">
                <a16:creationId xmlns:a16="http://schemas.microsoft.com/office/drawing/2014/main" id="{657E3AE8-42B7-C32C-A227-E214CEFB03E2}"/>
              </a:ext>
            </a:extLst>
          </p:cNvPr>
          <p:cNvSpPr>
            <a:spLocks noGrp="1"/>
          </p:cNvSpPr>
          <p:nvPr>
            <p:ph idx="1"/>
          </p:nvPr>
        </p:nvSpPr>
        <p:spPr>
          <a:xfrm>
            <a:off x="347133" y="999066"/>
            <a:ext cx="11582400" cy="3141133"/>
          </a:xfrm>
        </p:spPr>
        <p:txBody>
          <a:bodyPr>
            <a:normAutofit fontScale="85000" lnSpcReduction="10000"/>
          </a:bodyPr>
          <a:lstStyle/>
          <a:p>
            <a:r>
              <a:rPr lang="en-US" dirty="0"/>
              <a:t>Clipboard tool is used to display data in memory. And it organizes and presents all the pages in memory</a:t>
            </a:r>
          </a:p>
          <a:p>
            <a:r>
              <a:rPr lang="en-US" dirty="0"/>
              <a:t>And basically it displays all the properties on each page and the value of each property.</a:t>
            </a:r>
          </a:p>
          <a:p>
            <a:r>
              <a:rPr lang="en-US" dirty="0"/>
              <a:t>And also the clipboard has a hierarchical structure, consisting of nodes that are known as pages, most of which have a name and also an associated class to the same.</a:t>
            </a:r>
          </a:p>
          <a:p>
            <a:r>
              <a:rPr lang="en-US" b="0" i="0" dirty="0">
                <a:solidFill>
                  <a:srgbClr val="E8E8E8"/>
                </a:solidFill>
                <a:effectLst/>
                <a:latin typeface="Google Sans"/>
              </a:rPr>
              <a:t> </a:t>
            </a:r>
            <a:r>
              <a:rPr lang="en-US" dirty="0"/>
              <a:t>In Clipboard, we have 4 categories of pages viz .</a:t>
            </a:r>
          </a:p>
          <a:p>
            <a:pPr lvl="1"/>
            <a:r>
              <a:rPr lang="en-US" dirty="0"/>
              <a:t>1. </a:t>
            </a:r>
            <a:r>
              <a:rPr lang="en-US" dirty="0">
                <a:solidFill>
                  <a:srgbClr val="FF0000"/>
                </a:solidFill>
              </a:rPr>
              <a:t>User Pages, </a:t>
            </a:r>
            <a:r>
              <a:rPr lang="en-US" dirty="0"/>
              <a:t>2.</a:t>
            </a:r>
            <a:r>
              <a:rPr lang="en-US" dirty="0">
                <a:solidFill>
                  <a:srgbClr val="FF0000"/>
                </a:solidFill>
              </a:rPr>
              <a:t> Data Pages, </a:t>
            </a:r>
            <a:r>
              <a:rPr lang="en-US" dirty="0"/>
              <a:t>3. </a:t>
            </a:r>
            <a:r>
              <a:rPr lang="en-US" dirty="0">
                <a:solidFill>
                  <a:srgbClr val="FF0000"/>
                </a:solidFill>
              </a:rPr>
              <a:t>Linked property pages </a:t>
            </a:r>
            <a:r>
              <a:rPr lang="en-US" dirty="0"/>
              <a:t>and</a:t>
            </a:r>
            <a:r>
              <a:rPr lang="en-US" dirty="0">
                <a:solidFill>
                  <a:srgbClr val="FF0000"/>
                </a:solidFill>
              </a:rPr>
              <a:t> </a:t>
            </a:r>
            <a:r>
              <a:rPr lang="en-US" dirty="0"/>
              <a:t>4.</a:t>
            </a:r>
            <a:r>
              <a:rPr lang="en-US" dirty="0">
                <a:solidFill>
                  <a:srgbClr val="FF0000"/>
                </a:solidFill>
              </a:rPr>
              <a:t> System pages.</a:t>
            </a:r>
          </a:p>
          <a:p>
            <a:r>
              <a:rPr lang="en-US" dirty="0"/>
              <a:t>And we use this for debugging and troubleshooting aid for application.</a:t>
            </a:r>
          </a:p>
          <a:p>
            <a:r>
              <a:rPr lang="en-US" dirty="0"/>
              <a:t>In our application we use to update the termination date using the clipboard tool for testing purpose. </a:t>
            </a:r>
          </a:p>
          <a:p>
            <a:endParaRPr lang="en-US" dirty="0"/>
          </a:p>
          <a:p>
            <a:endParaRPr lang="en-IN" dirty="0"/>
          </a:p>
        </p:txBody>
      </p:sp>
      <p:sp>
        <p:nvSpPr>
          <p:cNvPr id="5" name="Content Placeholder 2">
            <a:extLst>
              <a:ext uri="{FF2B5EF4-FFF2-40B4-BE49-F238E27FC236}">
                <a16:creationId xmlns:a16="http://schemas.microsoft.com/office/drawing/2014/main" id="{B33396EE-F2AF-4B18-3DAB-E216C81AD694}"/>
              </a:ext>
            </a:extLst>
          </p:cNvPr>
          <p:cNvSpPr txBox="1">
            <a:spLocks/>
          </p:cNvSpPr>
          <p:nvPr/>
        </p:nvSpPr>
        <p:spPr>
          <a:xfrm>
            <a:off x="304800" y="3810000"/>
            <a:ext cx="11582400" cy="28109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endParaRPr lang="en-IN" dirty="0"/>
          </a:p>
        </p:txBody>
      </p:sp>
      <p:pic>
        <p:nvPicPr>
          <p:cNvPr id="7" name="Picture 6">
            <a:extLst>
              <a:ext uri="{FF2B5EF4-FFF2-40B4-BE49-F238E27FC236}">
                <a16:creationId xmlns:a16="http://schemas.microsoft.com/office/drawing/2014/main" id="{91A64F70-4023-1FCF-38A3-BC060CEFFC76}"/>
              </a:ext>
            </a:extLst>
          </p:cNvPr>
          <p:cNvPicPr>
            <a:picLocks noChangeAspect="1"/>
          </p:cNvPicPr>
          <p:nvPr/>
        </p:nvPicPr>
        <p:blipFill>
          <a:blip r:embed="rId3"/>
          <a:stretch>
            <a:fillRect/>
          </a:stretch>
        </p:blipFill>
        <p:spPr>
          <a:xfrm>
            <a:off x="550333" y="4140200"/>
            <a:ext cx="10896600" cy="2480733"/>
          </a:xfrm>
          <a:prstGeom prst="rect">
            <a:avLst/>
          </a:prstGeom>
        </p:spPr>
      </p:pic>
    </p:spTree>
    <p:extLst>
      <p:ext uri="{BB962C8B-B14F-4D97-AF65-F5344CB8AC3E}">
        <p14:creationId xmlns:p14="http://schemas.microsoft.com/office/powerpoint/2010/main" val="4018054590"/>
      </p:ext>
    </p:extLst>
  </p:cSld>
  <p:clrMapOvr>
    <a:overrideClrMapping bg1="dk1" tx1="lt1" bg2="dk2" tx2="lt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817D-42FF-305C-7DDA-E96FD2DFEDFA}"/>
              </a:ext>
            </a:extLst>
          </p:cNvPr>
          <p:cNvSpPr>
            <a:spLocks noGrp="1"/>
          </p:cNvSpPr>
          <p:nvPr>
            <p:ph type="title"/>
          </p:nvPr>
        </p:nvSpPr>
        <p:spPr>
          <a:xfrm>
            <a:off x="0" y="1"/>
            <a:ext cx="12192000" cy="681036"/>
          </a:xfrm>
        </p:spPr>
        <p:txBody>
          <a:bodyPr>
            <a:normAutofit/>
          </a:bodyPr>
          <a:lstStyle/>
          <a:p>
            <a:r>
              <a:rPr lang="en-US" cap="none" dirty="0">
                <a:solidFill>
                  <a:srgbClr val="FFFF00"/>
                </a:solidFill>
                <a:latin typeface="Aptos" panose="020B0004020202020204" pitchFamily="34" charset="0"/>
              </a:rPr>
              <a:t>Tracer</a:t>
            </a:r>
            <a:r>
              <a:rPr lang="en-US" b="1" dirty="0"/>
              <a:t> </a:t>
            </a:r>
            <a:r>
              <a:rPr lang="en-US" cap="none" dirty="0">
                <a:solidFill>
                  <a:srgbClr val="FFFF00"/>
                </a:solidFill>
                <a:latin typeface="Aptos" panose="020B0004020202020204" pitchFamily="34" charset="0"/>
              </a:rPr>
              <a:t>Tool</a:t>
            </a:r>
            <a:endParaRPr lang="en-IN" cap="none" dirty="0">
              <a:solidFill>
                <a:srgbClr val="FFFF00"/>
              </a:solidFill>
              <a:latin typeface="Aptos" panose="020B0004020202020204" pitchFamily="34" charset="0"/>
            </a:endParaRPr>
          </a:p>
        </p:txBody>
      </p:sp>
      <p:sp>
        <p:nvSpPr>
          <p:cNvPr id="3" name="Content Placeholder 2">
            <a:extLst>
              <a:ext uri="{FF2B5EF4-FFF2-40B4-BE49-F238E27FC236}">
                <a16:creationId xmlns:a16="http://schemas.microsoft.com/office/drawing/2014/main" id="{6F6D6BCC-CC02-DD3E-5B3C-1E2623B1EF3F}"/>
              </a:ext>
            </a:extLst>
          </p:cNvPr>
          <p:cNvSpPr>
            <a:spLocks noGrp="1"/>
          </p:cNvSpPr>
          <p:nvPr>
            <p:ph idx="1"/>
          </p:nvPr>
        </p:nvSpPr>
        <p:spPr>
          <a:xfrm>
            <a:off x="321733" y="795867"/>
            <a:ext cx="11582400" cy="5816600"/>
          </a:xfrm>
        </p:spPr>
        <p:txBody>
          <a:bodyPr>
            <a:normAutofit fontScale="85000" lnSpcReduction="10000"/>
          </a:bodyPr>
          <a:lstStyle/>
          <a:p>
            <a:pPr marL="0" indent="0">
              <a:buNone/>
            </a:pPr>
            <a:r>
              <a:rPr lang="en-US" b="1" u="sng" dirty="0">
                <a:solidFill>
                  <a:srgbClr val="FF0000"/>
                </a:solidFill>
              </a:rPr>
              <a:t>Tracer</a:t>
            </a:r>
          </a:p>
          <a:p>
            <a:r>
              <a:rPr lang="en-US" dirty="0"/>
              <a:t>Basically the Tracer tool allows us to capture and view the events that occur during case processing.</a:t>
            </a:r>
          </a:p>
          <a:p>
            <a:r>
              <a:rPr lang="en-US" dirty="0"/>
              <a:t>And also tracer  presents a complete log of the events that occur during case processing. </a:t>
            </a:r>
          </a:p>
          <a:p>
            <a:r>
              <a:rPr lang="en-US" dirty="0"/>
              <a:t>This log allows you to identify the source of execution errors, such as Java exceptions or incorrect property values.</a:t>
            </a:r>
          </a:p>
          <a:p>
            <a:r>
              <a:rPr lang="en-US" dirty="0"/>
              <a:t>Where as in the Clipboard tool, clipboard presents the current value of properties in memory.</a:t>
            </a:r>
          </a:p>
          <a:p>
            <a:r>
              <a:rPr lang="en-US" dirty="0"/>
              <a:t>And this is mostly used by the Developers.</a:t>
            </a:r>
          </a:p>
          <a:p>
            <a:pPr marL="0" indent="0">
              <a:buNone/>
            </a:pPr>
            <a:r>
              <a:rPr lang="en-IN" b="1" u="sng" dirty="0">
                <a:solidFill>
                  <a:srgbClr val="FF0000"/>
                </a:solidFill>
              </a:rPr>
              <a:t>Remote Tracer</a:t>
            </a:r>
          </a:p>
          <a:p>
            <a:pPr algn="l"/>
            <a:r>
              <a:rPr lang="en-US" sz="2100" dirty="0"/>
              <a:t>We can also can trace another session by using the Remote Tracer. The Remote Tracer lists every requestor that is connected to your Pega Platform server.</a:t>
            </a:r>
          </a:p>
          <a:p>
            <a:pPr algn="l"/>
            <a:r>
              <a:rPr lang="en-US" sz="2100" dirty="0"/>
              <a:t>The first letter of the session ID identifies the requestor type:</a:t>
            </a:r>
          </a:p>
          <a:p>
            <a:pPr lvl="1"/>
            <a:r>
              <a:rPr lang="en-US" sz="1900" dirty="0"/>
              <a:t>H – Internet Explorer-based users</a:t>
            </a:r>
          </a:p>
          <a:p>
            <a:pPr lvl="1"/>
            <a:r>
              <a:rPr lang="en-US" sz="1900" dirty="0"/>
              <a:t>B – Background users such as agents, service requestors other than for Service Portal rules, and daemons</a:t>
            </a:r>
          </a:p>
          <a:p>
            <a:pPr lvl="1"/>
            <a:r>
              <a:rPr lang="en-US" sz="1900" dirty="0"/>
              <a:t>A – External applications</a:t>
            </a:r>
          </a:p>
          <a:p>
            <a:pPr lvl="1"/>
            <a:r>
              <a:rPr lang="en-US" sz="1900" dirty="0"/>
              <a:t>P – Access through Service Portlet rules</a:t>
            </a:r>
          </a:p>
          <a:p>
            <a:endParaRPr lang="en-IN" dirty="0"/>
          </a:p>
        </p:txBody>
      </p:sp>
    </p:spTree>
    <p:extLst>
      <p:ext uri="{BB962C8B-B14F-4D97-AF65-F5344CB8AC3E}">
        <p14:creationId xmlns:p14="http://schemas.microsoft.com/office/powerpoint/2010/main" val="655248359"/>
      </p:ext>
    </p:extLst>
  </p:cSld>
  <p:clrMapOvr>
    <a:overrideClrMapping bg1="dk1" tx1="lt1" bg2="dk2" tx2="lt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7547-81BA-C1F2-A1BB-6883230C9952}"/>
              </a:ext>
            </a:extLst>
          </p:cNvPr>
          <p:cNvSpPr>
            <a:spLocks noGrp="1"/>
          </p:cNvSpPr>
          <p:nvPr>
            <p:ph type="title"/>
          </p:nvPr>
        </p:nvSpPr>
        <p:spPr>
          <a:xfrm>
            <a:off x="0" y="1"/>
            <a:ext cx="12192000" cy="681036"/>
          </a:xfrm>
        </p:spPr>
        <p:txBody>
          <a:bodyPr>
            <a:normAutofit/>
          </a:bodyPr>
          <a:lstStyle/>
          <a:p>
            <a:r>
              <a:rPr lang="en-IN" cap="none" dirty="0">
                <a:solidFill>
                  <a:srgbClr val="FFFF00"/>
                </a:solidFill>
                <a:latin typeface="Aptos" panose="020B0004020202020204" pitchFamily="34" charset="0"/>
              </a:rPr>
              <a:t>PEGA</a:t>
            </a:r>
            <a:r>
              <a:rPr lang="en-IN" dirty="0"/>
              <a:t> </a:t>
            </a:r>
            <a:r>
              <a:rPr lang="en-IN" cap="none" dirty="0">
                <a:solidFill>
                  <a:srgbClr val="FFFF00"/>
                </a:solidFill>
                <a:latin typeface="Aptos" panose="020B0004020202020204" pitchFamily="34" charset="0"/>
              </a:rPr>
              <a:t>Access</a:t>
            </a:r>
            <a:r>
              <a:rPr lang="en-IN" dirty="0"/>
              <a:t> </a:t>
            </a:r>
            <a:r>
              <a:rPr lang="en-IN" cap="none" dirty="0">
                <a:solidFill>
                  <a:srgbClr val="FFFF00"/>
                </a:solidFill>
                <a:latin typeface="Aptos" panose="020B0004020202020204" pitchFamily="34" charset="0"/>
              </a:rPr>
              <a:t>Groups</a:t>
            </a:r>
          </a:p>
        </p:txBody>
      </p:sp>
      <p:sp>
        <p:nvSpPr>
          <p:cNvPr id="3" name="Content Placeholder 2">
            <a:extLst>
              <a:ext uri="{FF2B5EF4-FFF2-40B4-BE49-F238E27FC236}">
                <a16:creationId xmlns:a16="http://schemas.microsoft.com/office/drawing/2014/main" id="{484DB969-9521-8B71-A25F-4EC57A625DED}"/>
              </a:ext>
            </a:extLst>
          </p:cNvPr>
          <p:cNvSpPr>
            <a:spLocks noGrp="1"/>
          </p:cNvSpPr>
          <p:nvPr>
            <p:ph idx="1"/>
          </p:nvPr>
        </p:nvSpPr>
        <p:spPr>
          <a:xfrm>
            <a:off x="270933" y="762000"/>
            <a:ext cx="11692467" cy="5842000"/>
          </a:xfrm>
        </p:spPr>
        <p:txBody>
          <a:bodyPr>
            <a:normAutofit/>
          </a:bodyPr>
          <a:lstStyle/>
          <a:p>
            <a:r>
              <a:rPr lang="en-US" b="0" i="0" dirty="0">
                <a:effectLst/>
                <a:latin typeface="arial" panose="020B0604020202020204" pitchFamily="34" charset="0"/>
              </a:rPr>
              <a:t>Basically an access group in </a:t>
            </a:r>
            <a:r>
              <a:rPr lang="en-US" b="0" i="0" dirty="0" err="1">
                <a:effectLst/>
                <a:latin typeface="arial" panose="020B0604020202020204" pitchFamily="34" charset="0"/>
              </a:rPr>
              <a:t>pega</a:t>
            </a:r>
            <a:r>
              <a:rPr lang="en-US" b="0" i="0" dirty="0">
                <a:effectLst/>
                <a:latin typeface="arial" panose="020B0604020202020204" pitchFamily="34" charset="0"/>
              </a:rPr>
              <a:t> </a:t>
            </a:r>
            <a:r>
              <a:rPr lang="en-US" b="1" i="0" dirty="0">
                <a:effectLst/>
                <a:latin typeface="arial" panose="020B0604020202020204" pitchFamily="34" charset="0"/>
              </a:rPr>
              <a:t>identifies the types of cases that members of the group can create and process</a:t>
            </a:r>
            <a:r>
              <a:rPr lang="en-US" b="0" i="0" dirty="0">
                <a:effectLst/>
                <a:latin typeface="arial" panose="020B0604020202020204" pitchFamily="34" charset="0"/>
              </a:rPr>
              <a:t>. </a:t>
            </a:r>
          </a:p>
          <a:p>
            <a:r>
              <a:rPr lang="en-US" dirty="0">
                <a:latin typeface="arial" panose="020B0604020202020204" pitchFamily="34" charset="0"/>
              </a:rPr>
              <a:t>Here in this we</a:t>
            </a:r>
            <a:r>
              <a:rPr lang="en-US" b="0" i="0" dirty="0">
                <a:effectLst/>
                <a:latin typeface="arial" panose="020B0604020202020204" pitchFamily="34" charset="0"/>
              </a:rPr>
              <a:t> identify the case types that members can create, you identify one or more work pools for the access group on the Advanced tab of the access group record.</a:t>
            </a:r>
            <a:endParaRPr lang="en-IN" dirty="0"/>
          </a:p>
        </p:txBody>
      </p:sp>
    </p:spTree>
    <p:extLst>
      <p:ext uri="{BB962C8B-B14F-4D97-AF65-F5344CB8AC3E}">
        <p14:creationId xmlns:p14="http://schemas.microsoft.com/office/powerpoint/2010/main" val="1939264667"/>
      </p:ext>
    </p:extLst>
  </p:cSld>
  <p:clrMapOvr>
    <a:overrideClrMapping bg1="dk1" tx1="lt1" bg2="dk2" tx2="lt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2A421-F302-5452-B97F-C7E7ECD03F97}"/>
              </a:ext>
            </a:extLst>
          </p:cNvPr>
          <p:cNvSpPr>
            <a:spLocks noGrp="1"/>
          </p:cNvSpPr>
          <p:nvPr>
            <p:ph type="title"/>
          </p:nvPr>
        </p:nvSpPr>
        <p:spPr>
          <a:xfrm>
            <a:off x="0" y="1"/>
            <a:ext cx="12192000" cy="681036"/>
          </a:xfrm>
        </p:spPr>
        <p:txBody>
          <a:bodyPr>
            <a:normAutofit/>
          </a:bodyPr>
          <a:lstStyle/>
          <a:p>
            <a:r>
              <a:rPr lang="en-IN" cap="none" dirty="0">
                <a:solidFill>
                  <a:srgbClr val="FFFF00"/>
                </a:solidFill>
                <a:latin typeface="Aptos" panose="020B0004020202020204" pitchFamily="34" charset="0"/>
              </a:rPr>
              <a:t>PEGA</a:t>
            </a:r>
            <a:r>
              <a:rPr lang="en-IN" dirty="0"/>
              <a:t> </a:t>
            </a:r>
            <a:r>
              <a:rPr lang="en-IN" cap="none" dirty="0">
                <a:solidFill>
                  <a:srgbClr val="FFFF00"/>
                </a:solidFill>
                <a:latin typeface="Aptos" panose="020B0004020202020204" pitchFamily="34" charset="0"/>
              </a:rPr>
              <a:t>Urgency</a:t>
            </a:r>
          </a:p>
        </p:txBody>
      </p:sp>
      <p:sp>
        <p:nvSpPr>
          <p:cNvPr id="3" name="Content Placeholder 2">
            <a:extLst>
              <a:ext uri="{FF2B5EF4-FFF2-40B4-BE49-F238E27FC236}">
                <a16:creationId xmlns:a16="http://schemas.microsoft.com/office/drawing/2014/main" id="{C5130FB8-699A-E2DE-DBE9-3837D05AA61F}"/>
              </a:ext>
            </a:extLst>
          </p:cNvPr>
          <p:cNvSpPr>
            <a:spLocks noGrp="1"/>
          </p:cNvSpPr>
          <p:nvPr>
            <p:ph idx="1"/>
          </p:nvPr>
        </p:nvSpPr>
        <p:spPr>
          <a:xfrm>
            <a:off x="296333" y="762001"/>
            <a:ext cx="11463867" cy="5685896"/>
          </a:xfrm>
        </p:spPr>
        <p:txBody>
          <a:bodyPr>
            <a:normAutofit/>
          </a:bodyPr>
          <a:lstStyle/>
          <a:p>
            <a:pPr algn="l"/>
            <a:r>
              <a:rPr lang="en-US" b="1" i="0" dirty="0">
                <a:solidFill>
                  <a:srgbClr val="FF0000"/>
                </a:solidFill>
                <a:effectLst/>
                <a:latin typeface="Open Sans" panose="020B0606030504020204" pitchFamily="34" charset="0"/>
              </a:rPr>
              <a:t>Urgency</a:t>
            </a:r>
          </a:p>
          <a:p>
            <a:pPr algn="l"/>
            <a:r>
              <a:rPr lang="en-US" dirty="0"/>
              <a:t>In PEGA we have Urgency which is a numeric value that brings visibility to unresolved work in your application. </a:t>
            </a:r>
          </a:p>
          <a:p>
            <a:pPr algn="l"/>
            <a:r>
              <a:rPr lang="en-US" dirty="0"/>
              <a:t>An assignment has a default urgency of 10. For each interval, you define a value between 10 and 100 by which to increase the initial urgency. The maximum urgency is 100.</a:t>
            </a:r>
          </a:p>
          <a:p>
            <a:pPr algn="l"/>
            <a:r>
              <a:rPr lang="en-US" dirty="0"/>
              <a:t>The higher the value, the higher the urgency. Typically, the urgency increases as an assignment advances to the next interval.</a:t>
            </a:r>
          </a:p>
          <a:p>
            <a:endParaRPr lang="en-IN" dirty="0"/>
          </a:p>
        </p:txBody>
      </p:sp>
    </p:spTree>
    <p:extLst>
      <p:ext uri="{BB962C8B-B14F-4D97-AF65-F5344CB8AC3E}">
        <p14:creationId xmlns:p14="http://schemas.microsoft.com/office/powerpoint/2010/main" val="2572503151"/>
      </p:ext>
    </p:extLst>
  </p:cSld>
  <p:clrMapOvr>
    <a:overrideClrMapping bg1="dk1" tx1="lt1" bg2="dk2" tx2="lt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6CD9A-6861-850C-861C-6F8D519FCB44}"/>
              </a:ext>
            </a:extLst>
          </p:cNvPr>
          <p:cNvSpPr>
            <a:spLocks noGrp="1"/>
          </p:cNvSpPr>
          <p:nvPr>
            <p:ph type="title"/>
          </p:nvPr>
        </p:nvSpPr>
        <p:spPr>
          <a:xfrm>
            <a:off x="0" y="1"/>
            <a:ext cx="12192000" cy="731835"/>
          </a:xfrm>
        </p:spPr>
        <p:txBody>
          <a:bodyPr>
            <a:normAutofit/>
          </a:bodyPr>
          <a:lstStyle/>
          <a:p>
            <a:r>
              <a:rPr lang="en-IN" cap="none" dirty="0">
                <a:solidFill>
                  <a:srgbClr val="FFFF00"/>
                </a:solidFill>
                <a:latin typeface="Aptos" panose="020B0004020202020204" pitchFamily="34" charset="0"/>
              </a:rPr>
              <a:t>PEGA</a:t>
            </a:r>
            <a:r>
              <a:rPr lang="en-IN" dirty="0"/>
              <a:t> </a:t>
            </a:r>
            <a:r>
              <a:rPr lang="en-IN" cap="none" dirty="0">
                <a:solidFill>
                  <a:srgbClr val="FFFF00"/>
                </a:solidFill>
                <a:latin typeface="Aptos" panose="020B0004020202020204" pitchFamily="34" charset="0"/>
              </a:rPr>
              <a:t>SLA</a:t>
            </a:r>
          </a:p>
        </p:txBody>
      </p:sp>
      <p:sp>
        <p:nvSpPr>
          <p:cNvPr id="3" name="Content Placeholder 2">
            <a:extLst>
              <a:ext uri="{FF2B5EF4-FFF2-40B4-BE49-F238E27FC236}">
                <a16:creationId xmlns:a16="http://schemas.microsoft.com/office/drawing/2014/main" id="{1029F5B7-C19D-EE5A-3162-E6B77B1908FD}"/>
              </a:ext>
            </a:extLst>
          </p:cNvPr>
          <p:cNvSpPr>
            <a:spLocks noGrp="1"/>
          </p:cNvSpPr>
          <p:nvPr>
            <p:ph idx="1"/>
          </p:nvPr>
        </p:nvSpPr>
        <p:spPr>
          <a:xfrm>
            <a:off x="279400" y="804333"/>
            <a:ext cx="11633200" cy="5799667"/>
          </a:xfrm>
        </p:spPr>
        <p:txBody>
          <a:bodyPr>
            <a:normAutofit/>
          </a:bodyPr>
          <a:lstStyle/>
          <a:p>
            <a:r>
              <a:rPr lang="en-IN" dirty="0">
                <a:solidFill>
                  <a:srgbClr val="FF0000"/>
                </a:solidFill>
              </a:rPr>
              <a:t>SLA stands for Service Level Agreement </a:t>
            </a:r>
          </a:p>
          <a:p>
            <a:r>
              <a:rPr lang="en-US" dirty="0"/>
              <a:t>Actually SLA stand for service-level agreement (SLA) a defines specified time in which that assignment needs to be completed.</a:t>
            </a:r>
          </a:p>
          <a:p>
            <a:r>
              <a:rPr lang="en-US" dirty="0"/>
              <a:t>Each service-level agreement has few intervals of time that will let us know how long we have time to perform a task or resolve a case.</a:t>
            </a:r>
          </a:p>
          <a:p>
            <a:r>
              <a:rPr lang="en-US" dirty="0"/>
              <a:t>We have like Start Time, Goal Time and Deadline Time Line In SLA in PEGA </a:t>
            </a:r>
          </a:p>
          <a:p>
            <a:pPr lvl="1"/>
            <a:r>
              <a:rPr lang="en-US" sz="2000" dirty="0">
                <a:solidFill>
                  <a:srgbClr val="FF0000"/>
                </a:solidFill>
              </a:rPr>
              <a:t>Start</a:t>
            </a:r>
            <a:r>
              <a:rPr lang="en-US" b="1" i="0" dirty="0">
                <a:effectLst/>
                <a:latin typeface="Open Sans" panose="020B0606030504020204" pitchFamily="34" charset="0"/>
              </a:rPr>
              <a:t>:</a:t>
            </a:r>
            <a:r>
              <a:rPr lang="en-US" b="0" i="0" dirty="0">
                <a:effectLst/>
                <a:latin typeface="Open Sans" panose="020B0606030504020204" pitchFamily="34" charset="0"/>
              </a:rPr>
              <a:t> This is where the service level time starts. </a:t>
            </a:r>
          </a:p>
          <a:p>
            <a:pPr lvl="1"/>
            <a:r>
              <a:rPr lang="en-US" sz="2000" dirty="0">
                <a:solidFill>
                  <a:srgbClr val="FF0000"/>
                </a:solidFill>
              </a:rPr>
              <a:t>Goal</a:t>
            </a:r>
            <a:r>
              <a:rPr lang="en-US" b="1" i="0" dirty="0">
                <a:effectLst/>
                <a:latin typeface="Open Sans" panose="020B0606030504020204" pitchFamily="34" charset="0"/>
              </a:rPr>
              <a:t>:</a:t>
            </a:r>
            <a:r>
              <a:rPr lang="en-US" b="0" i="0" dirty="0">
                <a:effectLst/>
                <a:latin typeface="Open Sans" panose="020B0606030504020204" pitchFamily="34" charset="0"/>
              </a:rPr>
              <a:t> The goal time is to specify how long each assignment should take. This step is calculated from the start of the assignment or case.</a:t>
            </a:r>
          </a:p>
          <a:p>
            <a:pPr lvl="1"/>
            <a:r>
              <a:rPr lang="en-US" sz="2000" dirty="0">
                <a:solidFill>
                  <a:srgbClr val="FF0000"/>
                </a:solidFill>
              </a:rPr>
              <a:t>Deadline</a:t>
            </a:r>
            <a:r>
              <a:rPr lang="en-US" b="1" i="0" dirty="0">
                <a:effectLst/>
                <a:latin typeface="Open Sans" panose="020B0606030504020204" pitchFamily="34" charset="0"/>
              </a:rPr>
              <a:t>:</a:t>
            </a:r>
            <a:r>
              <a:rPr lang="en-US" b="0" i="0" dirty="0">
                <a:effectLst/>
                <a:latin typeface="Open Sans" panose="020B0606030504020204" pitchFamily="34" charset="0"/>
              </a:rPr>
              <a:t> The term "deadline" relates to the amount of time a case or process can take before being late. It starts when the job or case starts.</a:t>
            </a:r>
          </a:p>
          <a:p>
            <a:pPr lvl="1"/>
            <a:r>
              <a:rPr lang="en-US" sz="2000" dirty="0">
                <a:solidFill>
                  <a:srgbClr val="FF0000"/>
                </a:solidFill>
              </a:rPr>
              <a:t>Passed</a:t>
            </a:r>
            <a:r>
              <a:rPr lang="en-US" b="1" i="0" dirty="0">
                <a:effectLst/>
                <a:latin typeface="Open Sans" panose="020B0606030504020204" pitchFamily="34" charset="0"/>
              </a:rPr>
              <a:t> </a:t>
            </a:r>
            <a:r>
              <a:rPr lang="en-US" sz="2000" dirty="0">
                <a:solidFill>
                  <a:srgbClr val="FF0000"/>
                </a:solidFill>
              </a:rPr>
              <a:t>Deadline</a:t>
            </a:r>
            <a:r>
              <a:rPr lang="en-US" b="1" i="0" dirty="0">
                <a:effectLst/>
                <a:latin typeface="Open Sans" panose="020B0606030504020204" pitchFamily="34" charset="0"/>
              </a:rPr>
              <a:t>:</a:t>
            </a:r>
            <a:r>
              <a:rPr lang="en-US" b="0" i="0" dirty="0">
                <a:effectLst/>
                <a:latin typeface="Open Sans" panose="020B0606030504020204" pitchFamily="34" charset="0"/>
              </a:rPr>
              <a:t> When the deadline for an assignment or case has passed, the term "passed deadline" indicates when further action should be taken. It calculates how much time has passed since an assignment's deadline.</a:t>
            </a:r>
          </a:p>
        </p:txBody>
      </p:sp>
    </p:spTree>
    <p:extLst>
      <p:ext uri="{BB962C8B-B14F-4D97-AF65-F5344CB8AC3E}">
        <p14:creationId xmlns:p14="http://schemas.microsoft.com/office/powerpoint/2010/main" val="62686819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592667"/>
          </a:xfrm>
        </p:spPr>
        <p:txBody>
          <a:bodyPr>
            <a:normAutofit/>
          </a:bodyPr>
          <a:lstStyle/>
          <a:p>
            <a:r>
              <a:rPr lang="en-US" cap="none" dirty="0">
                <a:solidFill>
                  <a:srgbClr val="FFFF00"/>
                </a:solidFill>
                <a:latin typeface="Aptos" panose="020B0004020202020204" pitchFamily="34" charset="0"/>
                <a:cs typeface="Arial" panose="020B0604020202020204" pitchFamily="34" charset="0"/>
              </a:rPr>
              <a:t>Project</a:t>
            </a:r>
            <a:r>
              <a:rPr lang="en-US" dirty="0">
                <a:solidFill>
                  <a:srgbClr val="FFFF00"/>
                </a:solidFill>
                <a:latin typeface="Aptos" panose="020B0004020202020204" pitchFamily="34" charset="0"/>
                <a:cs typeface="Arial" panose="020B0604020202020204" pitchFamily="34" charset="0"/>
              </a:rPr>
              <a:t> IAM</a:t>
            </a:r>
          </a:p>
        </p:txBody>
      </p:sp>
      <p:sp>
        <p:nvSpPr>
          <p:cNvPr id="3" name="Content Placeholder 2"/>
          <p:cNvSpPr>
            <a:spLocks noGrp="1"/>
          </p:cNvSpPr>
          <p:nvPr>
            <p:ph idx="1"/>
          </p:nvPr>
        </p:nvSpPr>
        <p:spPr>
          <a:xfrm>
            <a:off x="118533" y="592666"/>
            <a:ext cx="11912600" cy="5808134"/>
          </a:xfrm>
        </p:spPr>
        <p:txBody>
          <a:bodyPr>
            <a:normAutofit fontScale="25000" lnSpcReduction="20000"/>
          </a:bodyPr>
          <a:lstStyle/>
          <a:p>
            <a:pPr lvl="0"/>
            <a:r>
              <a:rPr lang="en-US" sz="5600" dirty="0">
                <a:latin typeface="Calibri" panose="020F0502020204030204" pitchFamily="34" charset="0"/>
                <a:ea typeface="Calibri" panose="020F0502020204030204" pitchFamily="34" charset="0"/>
                <a:cs typeface="Calibri" panose="020F0502020204030204" pitchFamily="34" charset="0"/>
              </a:rPr>
              <a:t>The project which I am working on is IAM – That is Identity and access Management system. This is basically used to grant access or revoke access for a user.</a:t>
            </a:r>
          </a:p>
          <a:p>
            <a:pPr lvl="0"/>
            <a:r>
              <a:rPr lang="en-US" sz="5600" dirty="0">
                <a:latin typeface="Calibri" panose="020F0502020204030204" pitchFamily="34" charset="0"/>
                <a:ea typeface="Calibri" panose="020F0502020204030204" pitchFamily="34" charset="0"/>
                <a:cs typeface="Calibri" panose="020F0502020204030204" pitchFamily="34" charset="0"/>
              </a:rPr>
              <a:t>We have four modules in this </a:t>
            </a:r>
          </a:p>
          <a:p>
            <a:pPr marL="0" indent="0">
              <a:buNone/>
            </a:pPr>
            <a:r>
              <a:rPr lang="en-US" sz="5600" dirty="0">
                <a:latin typeface="Calibri" panose="020F0502020204030204" pitchFamily="34" charset="0"/>
                <a:ea typeface="Calibri" panose="020F0502020204030204" pitchFamily="34" charset="0"/>
                <a:cs typeface="Calibri" panose="020F0502020204030204" pitchFamily="34" charset="0"/>
              </a:rPr>
              <a:t>            -      1. Form Builder ,2. Access Request ,3. Access Approval ,4. Access Workflow </a:t>
            </a:r>
          </a:p>
          <a:p>
            <a:pPr algn="just">
              <a:lnSpc>
                <a:spcPct val="107000"/>
              </a:lnSpc>
              <a:spcAft>
                <a:spcPts val="800"/>
              </a:spcAft>
            </a:pPr>
            <a:r>
              <a:rPr lang="en-IN" sz="5600" dirty="0">
                <a:latin typeface="Calibri" panose="020F0502020204030204" pitchFamily="34" charset="0"/>
                <a:ea typeface="Calibri" panose="020F0502020204030204" pitchFamily="34" charset="0"/>
                <a:cs typeface="Calibri" panose="020F0502020204030204" pitchFamily="34" charset="0"/>
              </a:rPr>
              <a:t>On High level Form Builder module (which is accessible only to Business users) is a place where we create/configure the form that is required for the user to raise a request for that AD Group. We have different type of AD Groups. Once the form is ready and it will be made active by publishing it to the end users. </a:t>
            </a:r>
          </a:p>
          <a:p>
            <a:pPr lvl="0"/>
            <a:r>
              <a:rPr lang="en-US" sz="5600" dirty="0">
                <a:latin typeface="Calibri" panose="020F0502020204030204" pitchFamily="34" charset="0"/>
                <a:ea typeface="Calibri" panose="020F0502020204030204" pitchFamily="34" charset="0"/>
                <a:cs typeface="Calibri" panose="020F0502020204030204" pitchFamily="34" charset="0"/>
              </a:rPr>
              <a:t>Any one across the organization can access the Access Request tool and raise a request for resource. This resource can be anything like access to data base, access to any application or access to any item in the organization</a:t>
            </a:r>
          </a:p>
          <a:p>
            <a:pPr lvl="0"/>
            <a:r>
              <a:rPr lang="en-US" sz="5600" dirty="0">
                <a:latin typeface="Calibri" panose="020F0502020204030204" pitchFamily="34" charset="0"/>
                <a:ea typeface="Calibri" panose="020F0502020204030204" pitchFamily="34" charset="0"/>
                <a:cs typeface="Calibri" panose="020F0502020204030204" pitchFamily="34" charset="0"/>
              </a:rPr>
              <a:t>Once the request is raised a unique tracking ID will be generated for that request . The same tracking ID will be routed to the Manger of the requestor. Then the Manager can either Approve/Decline your request</a:t>
            </a:r>
          </a:p>
          <a:p>
            <a:pPr lvl="0"/>
            <a:r>
              <a:rPr lang="en-US" sz="5600" dirty="0">
                <a:latin typeface="Calibri" panose="020F0502020204030204" pitchFamily="34" charset="0"/>
                <a:ea typeface="Calibri" panose="020F0502020204030204" pitchFamily="34" charset="0"/>
                <a:cs typeface="Calibri" panose="020F0502020204030204" pitchFamily="34" charset="0"/>
              </a:rPr>
              <a:t>If the manger approves the request, then it will be routed to the Workflow application. In the workflow an Analyst will provision the request and then grant or revoke the access for that end-</a:t>
            </a:r>
            <a:r>
              <a:rPr lang="en-US" sz="5600" dirty="0" err="1">
                <a:latin typeface="Calibri" panose="020F0502020204030204" pitchFamily="34" charset="0"/>
                <a:ea typeface="Calibri" panose="020F0502020204030204" pitchFamily="34" charset="0"/>
                <a:cs typeface="Calibri" panose="020F0502020204030204" pitchFamily="34" charset="0"/>
              </a:rPr>
              <a:t>user.If</a:t>
            </a:r>
            <a:r>
              <a:rPr lang="en-US" sz="5600" dirty="0">
                <a:latin typeface="Calibri" panose="020F0502020204030204" pitchFamily="34" charset="0"/>
                <a:ea typeface="Calibri" panose="020F0502020204030204" pitchFamily="34" charset="0"/>
                <a:cs typeface="Calibri" panose="020F0502020204030204" pitchFamily="34" charset="0"/>
              </a:rPr>
              <a:t> the Manager declines the request, then it will be cancelled</a:t>
            </a:r>
          </a:p>
          <a:p>
            <a:pPr lvl="0"/>
            <a:r>
              <a:rPr lang="en-US" sz="5600" dirty="0">
                <a:latin typeface="Calibri" panose="020F0502020204030204" pitchFamily="34" charset="0"/>
                <a:ea typeface="Calibri" panose="020F0502020204030204" pitchFamily="34" charset="0"/>
                <a:cs typeface="Calibri" panose="020F0502020204030204" pitchFamily="34" charset="0"/>
              </a:rPr>
              <a:t>From Testing perspective we used to check all the flows and check whether the application is working as per the given acceptance criteria . </a:t>
            </a:r>
          </a:p>
          <a:p>
            <a:pPr lvl="0"/>
            <a:r>
              <a:rPr lang="en-US" sz="5600" dirty="0">
                <a:latin typeface="Calibri" panose="020F0502020204030204" pitchFamily="34" charset="0"/>
                <a:ea typeface="Calibri" panose="020F0502020204030204" pitchFamily="34" charset="0"/>
                <a:cs typeface="Calibri" panose="020F0502020204030204" pitchFamily="34" charset="0"/>
              </a:rPr>
              <a:t>We used to check the routing.. Emails. For approvals and cancellation. We Used to automate our regression testing whenever we got the band width </a:t>
            </a:r>
          </a:p>
          <a:p>
            <a:pPr algn="just">
              <a:lnSpc>
                <a:spcPct val="107000"/>
              </a:lnSpc>
              <a:spcAft>
                <a:spcPts val="800"/>
              </a:spcAft>
            </a:pPr>
            <a:r>
              <a:rPr lang="en-IN" sz="5600" dirty="0">
                <a:latin typeface="Calibri" panose="020F0502020204030204" pitchFamily="34" charset="0"/>
                <a:ea typeface="Calibri" panose="020F0502020204030204" pitchFamily="34" charset="0"/>
                <a:cs typeface="Calibri" panose="020F0502020204030204" pitchFamily="34" charset="0"/>
              </a:rPr>
              <a:t>Request Module is accessible by everyone across the organization and a user can raise a request for the resource. </a:t>
            </a:r>
          </a:p>
          <a:p>
            <a:pPr algn="just">
              <a:lnSpc>
                <a:spcPct val="107000"/>
              </a:lnSpc>
              <a:spcAft>
                <a:spcPts val="800"/>
              </a:spcAft>
            </a:pPr>
            <a:r>
              <a:rPr lang="en-IN" sz="5600" dirty="0">
                <a:latin typeface="Calibri" panose="020F0502020204030204" pitchFamily="34" charset="0"/>
                <a:ea typeface="Calibri" panose="020F0502020204030204" pitchFamily="34" charset="0"/>
                <a:cs typeface="Calibri" panose="020F0502020204030204" pitchFamily="34" charset="0"/>
              </a:rPr>
              <a:t>Approval module is accessible by only Managers or Resource owners and the request raised in the Request module will be displayed to the appropriate approvers based on the Reporting to manager and resource that has been selected by the user</a:t>
            </a:r>
          </a:p>
          <a:p>
            <a:pPr algn="just">
              <a:lnSpc>
                <a:spcPct val="107000"/>
              </a:lnSpc>
              <a:spcAft>
                <a:spcPts val="800"/>
              </a:spcAft>
            </a:pPr>
            <a:r>
              <a:rPr lang="en-IN" sz="5600" dirty="0">
                <a:latin typeface="Calibri" panose="020F0502020204030204" pitchFamily="34" charset="0"/>
                <a:ea typeface="Calibri" panose="020F0502020204030204" pitchFamily="34" charset="0"/>
                <a:cs typeface="Calibri" panose="020F0502020204030204" pitchFamily="34" charset="0"/>
              </a:rPr>
              <a:t>Finally in the Work Flow Module analyst will provision the request based on the Approvals from Manger and resource owners. </a:t>
            </a:r>
            <a:endParaRPr lang="en-US" sz="5600" dirty="0">
              <a:latin typeface="Calibri" panose="020F0502020204030204" pitchFamily="34" charset="0"/>
              <a:ea typeface="Calibri" panose="020F0502020204030204" pitchFamily="34" charset="0"/>
              <a:cs typeface="Calibri" panose="020F0502020204030204" pitchFamily="34" charset="0"/>
            </a:endParaRPr>
          </a:p>
          <a:p>
            <a:pPr lvl="0"/>
            <a:endParaRPr lang="en-US" sz="5600" dirty="0">
              <a:latin typeface="Calibri" panose="020F0502020204030204" pitchFamily="34" charset="0"/>
              <a:ea typeface="Calibri" panose="020F0502020204030204" pitchFamily="34" charset="0"/>
              <a:cs typeface="Calibri" panose="020F0502020204030204" pitchFamily="34" charset="0"/>
            </a:endParaRPr>
          </a:p>
          <a:p>
            <a:pPr lvl="0"/>
            <a:endParaRPr lang="en-US" dirty="0"/>
          </a:p>
          <a:p>
            <a:pPr marL="0" indent="0">
              <a:buNone/>
            </a:pPr>
            <a:endParaRPr lang="en-US" b="1" dirty="0"/>
          </a:p>
        </p:txBody>
      </p:sp>
    </p:spTree>
    <p:extLst>
      <p:ext uri="{BB962C8B-B14F-4D97-AF65-F5344CB8AC3E}">
        <p14:creationId xmlns:p14="http://schemas.microsoft.com/office/powerpoint/2010/main" val="16435599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B1B5-A4DF-19F8-75A0-8FF7EEFD32A7}"/>
              </a:ext>
            </a:extLst>
          </p:cNvPr>
          <p:cNvSpPr>
            <a:spLocks noGrp="1"/>
          </p:cNvSpPr>
          <p:nvPr>
            <p:ph type="title"/>
          </p:nvPr>
        </p:nvSpPr>
        <p:spPr>
          <a:xfrm>
            <a:off x="0" y="1"/>
            <a:ext cx="12192000" cy="863600"/>
          </a:xfrm>
        </p:spPr>
        <p:txBody>
          <a:bodyPr>
            <a:normAutofit/>
          </a:bodyPr>
          <a:lstStyle/>
          <a:p>
            <a:r>
              <a:rPr lang="en-IN" cap="none" dirty="0">
                <a:solidFill>
                  <a:srgbClr val="FFFF00"/>
                </a:solidFill>
                <a:latin typeface="Aptos" panose="020B0004020202020204" pitchFamily="34" charset="0"/>
              </a:rPr>
              <a:t>PEGA Report Definition</a:t>
            </a:r>
          </a:p>
        </p:txBody>
      </p:sp>
      <p:sp>
        <p:nvSpPr>
          <p:cNvPr id="3" name="Content Placeholder 2">
            <a:extLst>
              <a:ext uri="{FF2B5EF4-FFF2-40B4-BE49-F238E27FC236}">
                <a16:creationId xmlns:a16="http://schemas.microsoft.com/office/drawing/2014/main" id="{E493DA68-E135-BD30-2C52-E2A76EC7E384}"/>
              </a:ext>
            </a:extLst>
          </p:cNvPr>
          <p:cNvSpPr>
            <a:spLocks noGrp="1"/>
          </p:cNvSpPr>
          <p:nvPr>
            <p:ph idx="1"/>
          </p:nvPr>
        </p:nvSpPr>
        <p:spPr>
          <a:xfrm>
            <a:off x="347133" y="863602"/>
            <a:ext cx="11573934" cy="5706532"/>
          </a:xfrm>
        </p:spPr>
        <p:txBody>
          <a:bodyPr>
            <a:normAutofit fontScale="32500" lnSpcReduction="20000"/>
          </a:bodyPr>
          <a:lstStyle/>
          <a:p>
            <a:pPr marL="914400" indent="-914400">
              <a:buFont typeface="+mj-lt"/>
              <a:buAutoNum type="arabicPeriod"/>
            </a:pPr>
            <a:r>
              <a:rPr lang="en-US" sz="4200" dirty="0"/>
              <a:t>Basically a report definition rule defines a report definition report. Because of the ease-of-use of report definition rules,. Any user like managers can create, share, modify, and schedule report definition reports with little or no assistance from application developers.</a:t>
            </a:r>
          </a:p>
          <a:p>
            <a:pPr marL="914400" indent="-914400">
              <a:buFont typeface="+mj-lt"/>
              <a:buAutoNum type="arabicPeriod"/>
            </a:pPr>
            <a:r>
              <a:rPr lang="en-US" sz="4200" dirty="0"/>
              <a:t>Pega gives us the provision to define the Reports. Basically a report definition rule defines a report definition report. </a:t>
            </a:r>
          </a:p>
          <a:p>
            <a:pPr marL="914400" indent="-914400">
              <a:buFont typeface="+mj-lt"/>
              <a:buAutoNum type="arabicPeriod"/>
            </a:pPr>
            <a:r>
              <a:rPr lang="en-US" sz="4200" dirty="0"/>
              <a:t>There are two types of report definition reports. </a:t>
            </a:r>
          </a:p>
          <a:p>
            <a:pPr marL="1371600" lvl="1" indent="-914400">
              <a:buFont typeface="+mj-lt"/>
              <a:buAutoNum type="arabicPeriod"/>
            </a:pPr>
            <a:r>
              <a:rPr lang="en-US" sz="4200" dirty="0"/>
              <a:t>Summarized report </a:t>
            </a:r>
          </a:p>
          <a:p>
            <a:pPr marL="1371600" lvl="1" indent="-914400">
              <a:buFont typeface="+mj-lt"/>
              <a:buAutoNum type="arabicPeriod"/>
            </a:pPr>
            <a:r>
              <a:rPr lang="en-US" sz="4200" dirty="0"/>
              <a:t>List Report.</a:t>
            </a:r>
          </a:p>
          <a:p>
            <a:pPr marL="914400" indent="-914400">
              <a:buFont typeface="+mj-lt"/>
              <a:buAutoNum type="arabicPeriod"/>
            </a:pPr>
            <a:r>
              <a:rPr lang="en-US" sz="4200" dirty="0"/>
              <a:t>Summarized reports:  These Reports display summary counts, totals, or averages, and you can drill down to supporting information. Summarized reports can also contain charts.</a:t>
            </a:r>
          </a:p>
          <a:p>
            <a:pPr marL="914400" indent="-914400">
              <a:buFont typeface="+mj-lt"/>
              <a:buAutoNum type="arabicPeriod"/>
            </a:pPr>
            <a:r>
              <a:rPr lang="en-US" sz="4200" dirty="0"/>
              <a:t>List reports: These Reports display </a:t>
            </a:r>
            <a:r>
              <a:rPr lang="en-US" sz="4200" dirty="0" err="1"/>
              <a:t>unsummarized</a:t>
            </a:r>
            <a:r>
              <a:rPr lang="en-US" sz="4200" dirty="0"/>
              <a:t> or detailed data about individual cases or other data instances.</a:t>
            </a:r>
          </a:p>
          <a:p>
            <a:pPr marL="914400" indent="-914400">
              <a:buFont typeface="+mj-lt"/>
              <a:buAutoNum type="arabicPeriod"/>
            </a:pPr>
            <a:r>
              <a:rPr lang="en-US" sz="4200" dirty="0"/>
              <a:t>Any user like managers can create, share, modify, and schedule report definition reports with little or no assistance from application developers.</a:t>
            </a:r>
          </a:p>
          <a:p>
            <a:pPr marL="914400" indent="-914400">
              <a:buFont typeface="+mj-lt"/>
              <a:buAutoNum type="arabicPeriod"/>
            </a:pPr>
            <a:endParaRPr lang="en-US" sz="4200" dirty="0"/>
          </a:p>
          <a:p>
            <a:pPr marL="914400" indent="-914400">
              <a:buFont typeface="+mj-lt"/>
              <a:buAutoNum type="arabicPeriod"/>
            </a:pPr>
            <a:r>
              <a:rPr lang="en-US" sz="4200" dirty="0"/>
              <a:t>Summarized reports contain two types of columns. At least one column must be a summarized column, which contains data that is summarized by using one of the following built-in functions:</a:t>
            </a:r>
          </a:p>
          <a:p>
            <a:pPr marL="914400" indent="-914400">
              <a:buFont typeface="+mj-lt"/>
              <a:buAutoNum type="arabicPeriod"/>
            </a:pPr>
            <a:r>
              <a:rPr lang="en-US" sz="4200" dirty="0"/>
              <a:t>COUNT(), COUNT DISTINCT(), SUM(), AVG(), MIN(), MAX()</a:t>
            </a:r>
          </a:p>
          <a:p>
            <a:endParaRPr lang="en-IN" dirty="0"/>
          </a:p>
        </p:txBody>
      </p:sp>
    </p:spTree>
    <p:extLst>
      <p:ext uri="{BB962C8B-B14F-4D97-AF65-F5344CB8AC3E}">
        <p14:creationId xmlns:p14="http://schemas.microsoft.com/office/powerpoint/2010/main" val="4236582497"/>
      </p:ext>
    </p:extLst>
  </p:cSld>
  <p:clrMapOvr>
    <a:overrideClrMapping bg1="dk1" tx1="lt1" bg2="dk2" tx2="lt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3F9AE-82D6-E282-C82C-6D3C24AC6932}"/>
              </a:ext>
            </a:extLst>
          </p:cNvPr>
          <p:cNvSpPr>
            <a:spLocks noGrp="1"/>
          </p:cNvSpPr>
          <p:nvPr>
            <p:ph type="title"/>
          </p:nvPr>
        </p:nvSpPr>
        <p:spPr>
          <a:xfrm>
            <a:off x="0" y="1"/>
            <a:ext cx="12192000" cy="838199"/>
          </a:xfrm>
        </p:spPr>
        <p:txBody>
          <a:bodyPr>
            <a:normAutofit/>
          </a:bodyPr>
          <a:lstStyle/>
          <a:p>
            <a:r>
              <a:rPr lang="en-IN" cap="none" dirty="0">
                <a:solidFill>
                  <a:srgbClr val="FFFF00"/>
                </a:solidFill>
                <a:latin typeface="Aptos" panose="020B0004020202020204" pitchFamily="34" charset="0"/>
              </a:rPr>
              <a:t>PEGA </a:t>
            </a:r>
            <a:r>
              <a:rPr lang="en-US" cap="none" dirty="0" err="1">
                <a:solidFill>
                  <a:srgbClr val="FFFF00"/>
                </a:solidFill>
                <a:latin typeface="Aptos" panose="020B0004020202020204" pitchFamily="34" charset="0"/>
              </a:rPr>
              <a:t>pyWorkPage</a:t>
            </a:r>
            <a:endParaRPr lang="en-IN" cap="none" dirty="0">
              <a:solidFill>
                <a:srgbClr val="FFFF00"/>
              </a:solidFill>
              <a:latin typeface="Aptos" panose="020B0004020202020204" pitchFamily="34" charset="0"/>
            </a:endParaRPr>
          </a:p>
        </p:txBody>
      </p:sp>
      <p:sp>
        <p:nvSpPr>
          <p:cNvPr id="3" name="Content Placeholder 2">
            <a:extLst>
              <a:ext uri="{FF2B5EF4-FFF2-40B4-BE49-F238E27FC236}">
                <a16:creationId xmlns:a16="http://schemas.microsoft.com/office/drawing/2014/main" id="{4E74A17B-D57A-240C-1999-46C74FF60982}"/>
              </a:ext>
            </a:extLst>
          </p:cNvPr>
          <p:cNvSpPr>
            <a:spLocks noGrp="1"/>
          </p:cNvSpPr>
          <p:nvPr>
            <p:ph idx="1"/>
          </p:nvPr>
        </p:nvSpPr>
        <p:spPr>
          <a:xfrm>
            <a:off x="380999" y="897466"/>
            <a:ext cx="11497733" cy="5706533"/>
          </a:xfrm>
        </p:spPr>
        <p:txBody>
          <a:bodyPr>
            <a:normAutofit/>
          </a:bodyPr>
          <a:lstStyle/>
          <a:p>
            <a:pPr>
              <a:lnSpc>
                <a:spcPct val="87000"/>
              </a:lnSpc>
              <a:spcAft>
                <a:spcPts val="1200"/>
              </a:spcAft>
            </a:pPr>
            <a:r>
              <a:rPr lang="en-US" sz="1600" dirty="0" err="1"/>
              <a:t>pyWorkPage</a:t>
            </a:r>
            <a:r>
              <a:rPr lang="en-US" sz="1600" dirty="0"/>
              <a:t> stores data that is generated during case creation and processing. </a:t>
            </a:r>
          </a:p>
          <a:p>
            <a:pPr>
              <a:lnSpc>
                <a:spcPct val="87000"/>
              </a:lnSpc>
              <a:spcAft>
                <a:spcPts val="1200"/>
              </a:spcAft>
            </a:pPr>
            <a:r>
              <a:rPr lang="en-US" sz="1600" dirty="0" err="1"/>
              <a:t>pyWorkPage</a:t>
            </a:r>
            <a:r>
              <a:rPr lang="en-US" sz="1600" dirty="0"/>
              <a:t> is a specific page on the clipboard and stores data such as the case creation date or the case ID. All these details are like Embedded pages within </a:t>
            </a:r>
            <a:r>
              <a:rPr lang="en-US" sz="1600" dirty="0" err="1"/>
              <a:t>pyWorkPage</a:t>
            </a:r>
            <a:r>
              <a:rPr lang="en-US" sz="1600" dirty="0"/>
              <a:t> that store sets of case data.</a:t>
            </a:r>
          </a:p>
          <a:p>
            <a:pPr>
              <a:lnSpc>
                <a:spcPct val="87000"/>
              </a:lnSpc>
              <a:spcAft>
                <a:spcPts val="1200"/>
              </a:spcAft>
            </a:pPr>
            <a:r>
              <a:rPr lang="en-US" sz="1600" dirty="0"/>
              <a:t>When we open a child case, the clipboard also contains the page </a:t>
            </a:r>
            <a:r>
              <a:rPr lang="en-US" sz="1600" dirty="0" err="1"/>
              <a:t>pyWorkCover</a:t>
            </a:r>
            <a:r>
              <a:rPr lang="en-US" sz="1600" dirty="0"/>
              <a:t>. </a:t>
            </a:r>
            <a:r>
              <a:rPr lang="en-US" sz="1600" dirty="0" err="1"/>
              <a:t>pyWorkCover</a:t>
            </a:r>
            <a:r>
              <a:rPr lang="en-US" sz="1600" dirty="0"/>
              <a:t> contains the case data for the parent case. </a:t>
            </a:r>
          </a:p>
          <a:p>
            <a:pPr>
              <a:lnSpc>
                <a:spcPct val="87000"/>
              </a:lnSpc>
              <a:spcAft>
                <a:spcPts val="1200"/>
              </a:spcAft>
            </a:pPr>
            <a:r>
              <a:rPr lang="en-US" sz="1600" dirty="0"/>
              <a:t>The page enables us to copy data between the parent case and the child case and confirm that any data mapped from the parent case to the child case is correct.</a:t>
            </a:r>
            <a:endParaRPr lang="en-IN" sz="1600" dirty="0"/>
          </a:p>
        </p:txBody>
      </p:sp>
    </p:spTree>
    <p:extLst>
      <p:ext uri="{BB962C8B-B14F-4D97-AF65-F5344CB8AC3E}">
        <p14:creationId xmlns:p14="http://schemas.microsoft.com/office/powerpoint/2010/main" val="1557968823"/>
      </p:ext>
    </p:extLst>
  </p:cSld>
  <p:clrMapOvr>
    <a:overrideClrMapping bg1="dk1" tx1="lt1" bg2="dk2" tx2="lt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E8BC7-ED9E-2715-A5D6-01C35AD0AA04}"/>
              </a:ext>
            </a:extLst>
          </p:cNvPr>
          <p:cNvSpPr>
            <a:spLocks noGrp="1"/>
          </p:cNvSpPr>
          <p:nvPr>
            <p:ph type="title"/>
          </p:nvPr>
        </p:nvSpPr>
        <p:spPr>
          <a:xfrm>
            <a:off x="0" y="1"/>
            <a:ext cx="12192000" cy="872066"/>
          </a:xfrm>
        </p:spPr>
        <p:txBody>
          <a:bodyPr>
            <a:normAutofit/>
          </a:bodyPr>
          <a:lstStyle/>
          <a:p>
            <a:r>
              <a:rPr lang="en-IN" cap="none" dirty="0">
                <a:solidFill>
                  <a:srgbClr val="FFFF00"/>
                </a:solidFill>
                <a:latin typeface="Aptos" panose="020B0004020202020204" pitchFamily="34" charset="0"/>
              </a:rPr>
              <a:t>PEGA Vs Manual Testing-Part 01</a:t>
            </a:r>
          </a:p>
        </p:txBody>
      </p:sp>
      <p:sp>
        <p:nvSpPr>
          <p:cNvPr id="3" name="Content Placeholder 2">
            <a:extLst>
              <a:ext uri="{FF2B5EF4-FFF2-40B4-BE49-F238E27FC236}">
                <a16:creationId xmlns:a16="http://schemas.microsoft.com/office/drawing/2014/main" id="{071DDB80-7B98-1ACD-4D67-A1980005D82D}"/>
              </a:ext>
            </a:extLst>
          </p:cNvPr>
          <p:cNvSpPr>
            <a:spLocks noGrp="1"/>
          </p:cNvSpPr>
          <p:nvPr>
            <p:ph idx="1"/>
          </p:nvPr>
        </p:nvSpPr>
        <p:spPr>
          <a:xfrm>
            <a:off x="321733" y="844658"/>
            <a:ext cx="11548534" cy="5689600"/>
          </a:xfrm>
        </p:spPr>
        <p:txBody>
          <a:bodyPr>
            <a:normAutofit fontScale="40000" lnSpcReduction="20000"/>
          </a:bodyPr>
          <a:lstStyle/>
          <a:p>
            <a:pPr>
              <a:lnSpc>
                <a:spcPct val="107000"/>
              </a:lnSpc>
              <a:spcAft>
                <a:spcPts val="1200"/>
              </a:spcAft>
            </a:pPr>
            <a:r>
              <a:rPr lang="en-US" sz="5600" dirty="0">
                <a:latin typeface="Calibri" panose="020F0502020204030204" pitchFamily="34" charset="0"/>
                <a:ea typeface="Calibri" panose="020F0502020204030204" pitchFamily="34" charset="0"/>
                <a:cs typeface="Calibri" panose="020F0502020204030204" pitchFamily="34" charset="0"/>
              </a:rPr>
              <a:t>Pega testing is specific to applications built on the Pega platform, whereas normal testing can be applied to a wide range of applications build on the technologies other than PEGA.</a:t>
            </a:r>
          </a:p>
          <a:p>
            <a:pPr>
              <a:lnSpc>
                <a:spcPct val="107000"/>
              </a:lnSpc>
              <a:spcAft>
                <a:spcPts val="1200"/>
              </a:spcAft>
            </a:pPr>
            <a:r>
              <a:rPr lang="en-US" sz="5600" dirty="0">
                <a:latin typeface="Calibri" panose="020F0502020204030204" pitchFamily="34" charset="0"/>
                <a:ea typeface="Calibri" panose="020F0502020204030204" pitchFamily="34" charset="0"/>
                <a:cs typeface="Calibri" panose="020F0502020204030204" pitchFamily="34" charset="0"/>
              </a:rPr>
              <a:t>Pega testing requires specialized knowledge of the Pega platform, while the other normal testing can be performed by testers with knowledge on  software testing and quality assurance like that.</a:t>
            </a:r>
          </a:p>
          <a:p>
            <a:pPr>
              <a:lnSpc>
                <a:spcPct val="107000"/>
              </a:lnSpc>
              <a:spcAft>
                <a:spcPts val="1200"/>
              </a:spcAft>
            </a:pPr>
            <a:r>
              <a:rPr lang="en-US" sz="5400" b="0" i="0" dirty="0">
                <a:solidFill>
                  <a:srgbClr val="D1D5DB"/>
                </a:solidFill>
                <a:effectLst/>
                <a:latin typeface="Söhne"/>
              </a:rPr>
              <a:t>As a PEGA tester we need to have the idea of Clipboard, Tracer, Report Definition , Activities , Work list , SLA, Urgency ,Work baskets and frameworks, whereas in the normal tester all these ar</a:t>
            </a:r>
            <a:r>
              <a:rPr lang="en-US" sz="5400" dirty="0">
                <a:solidFill>
                  <a:srgbClr val="D1D5DB"/>
                </a:solidFill>
                <a:effectLst/>
                <a:latin typeface="Söhne"/>
              </a:rPr>
              <a:t>e not required.</a:t>
            </a:r>
          </a:p>
          <a:p>
            <a:pPr>
              <a:lnSpc>
                <a:spcPct val="107000"/>
              </a:lnSpc>
              <a:spcAft>
                <a:spcPts val="1200"/>
              </a:spcAft>
            </a:pPr>
            <a:r>
              <a:rPr lang="en-US" sz="5400" dirty="0">
                <a:solidFill>
                  <a:srgbClr val="D1D5DB"/>
                </a:solidFill>
                <a:effectLst/>
                <a:latin typeface="Söhne"/>
                <a:ea typeface="Calibri" panose="020F0502020204030204" pitchFamily="34" charset="0"/>
                <a:cs typeface="Calibri" panose="020F0502020204030204" pitchFamily="34" charset="0"/>
              </a:rPr>
              <a:t>To make it simple </a:t>
            </a:r>
            <a:r>
              <a:rPr lang="en-US" sz="5400" b="0" i="0" dirty="0">
                <a:solidFill>
                  <a:srgbClr val="D1D5DB"/>
                </a:solidFill>
                <a:effectLst/>
                <a:latin typeface="Söhne"/>
              </a:rPr>
              <a:t>Pega testing is a special form of testing for applications built on the Pega platform, while the normal testing is a applied to software applications which are built on the different technologies.</a:t>
            </a:r>
            <a:r>
              <a:rPr lang="en-US" sz="5600" dirty="0">
                <a:latin typeface="Calibri" panose="020F0502020204030204" pitchFamily="34" charset="0"/>
                <a:ea typeface="Calibri" panose="020F0502020204030204" pitchFamily="34" charset="0"/>
                <a:cs typeface="Calibri" panose="020F0502020204030204" pitchFamily="34" charset="0"/>
              </a:rPr>
              <a:t> </a:t>
            </a:r>
          </a:p>
          <a:p>
            <a:pPr>
              <a:lnSpc>
                <a:spcPct val="107000"/>
              </a:lnSpc>
              <a:spcAft>
                <a:spcPts val="1200"/>
              </a:spcAft>
            </a:pPr>
            <a:r>
              <a:rPr lang="en-US" sz="5400" b="0" i="0" dirty="0">
                <a:solidFill>
                  <a:srgbClr val="D1D5DB"/>
                </a:solidFill>
                <a:effectLst/>
                <a:latin typeface="Söhne"/>
              </a:rPr>
              <a:t>Pega testing primarily involves testing applications built using the Pega platform. This can include testing various components such as workflows, user interfaces, business rules, and integrations.</a:t>
            </a:r>
          </a:p>
          <a:p>
            <a:pPr>
              <a:lnSpc>
                <a:spcPct val="107000"/>
              </a:lnSpc>
              <a:spcAft>
                <a:spcPts val="1200"/>
              </a:spcAft>
            </a:pPr>
            <a:r>
              <a:rPr lang="en-US" sz="5400" b="0" i="0" dirty="0">
                <a:solidFill>
                  <a:srgbClr val="D1D5DB"/>
                </a:solidFill>
                <a:effectLst/>
                <a:latin typeface="Söhne"/>
              </a:rPr>
              <a:t>Also like,… Pega testing may involve specialized roles like Pega Business Analysts, Pega Developers, and Pega Testers who have expertise in Pega applications.</a:t>
            </a:r>
            <a:endParaRPr lang="en-US" sz="5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80885451"/>
      </p:ext>
    </p:extLst>
  </p:cSld>
  <p:clrMapOvr>
    <a:overrideClrMapping bg1="dk1" tx1="lt1" bg2="dk2" tx2="lt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E8BC7-ED9E-2715-A5D6-01C35AD0AA04}"/>
              </a:ext>
            </a:extLst>
          </p:cNvPr>
          <p:cNvSpPr>
            <a:spLocks noGrp="1"/>
          </p:cNvSpPr>
          <p:nvPr>
            <p:ph type="title"/>
          </p:nvPr>
        </p:nvSpPr>
        <p:spPr>
          <a:xfrm>
            <a:off x="0" y="1"/>
            <a:ext cx="12192000" cy="808035"/>
          </a:xfrm>
        </p:spPr>
        <p:txBody>
          <a:bodyPr>
            <a:normAutofit/>
          </a:bodyPr>
          <a:lstStyle/>
          <a:p>
            <a:r>
              <a:rPr lang="en-IN" cap="none" dirty="0">
                <a:solidFill>
                  <a:srgbClr val="FFFF00"/>
                </a:solidFill>
                <a:latin typeface="Aptos" panose="020B0004020202020204" pitchFamily="34" charset="0"/>
              </a:rPr>
              <a:t>PEGA Vs Manual Testing-Part 02</a:t>
            </a:r>
          </a:p>
        </p:txBody>
      </p:sp>
      <p:sp>
        <p:nvSpPr>
          <p:cNvPr id="3" name="Content Placeholder 2">
            <a:extLst>
              <a:ext uri="{FF2B5EF4-FFF2-40B4-BE49-F238E27FC236}">
                <a16:creationId xmlns:a16="http://schemas.microsoft.com/office/drawing/2014/main" id="{071DDB80-7B98-1ACD-4D67-A1980005D82D}"/>
              </a:ext>
            </a:extLst>
          </p:cNvPr>
          <p:cNvSpPr>
            <a:spLocks noGrp="1"/>
          </p:cNvSpPr>
          <p:nvPr>
            <p:ph idx="1"/>
          </p:nvPr>
        </p:nvSpPr>
        <p:spPr>
          <a:xfrm>
            <a:off x="414867" y="897467"/>
            <a:ext cx="11387666" cy="5664200"/>
          </a:xfrm>
        </p:spPr>
        <p:txBody>
          <a:bodyPr>
            <a:normAutofit fontScale="92500" lnSpcReduction="20000"/>
          </a:bodyPr>
          <a:lstStyle/>
          <a:p>
            <a:pPr algn="just">
              <a:lnSpc>
                <a:spcPct val="107000"/>
              </a:lnSpc>
              <a:spcAft>
                <a:spcPts val="800"/>
              </a:spcAft>
            </a:pPr>
            <a:r>
              <a:rPr lang="en-US" sz="1400" b="0" i="0" dirty="0">
                <a:solidFill>
                  <a:srgbClr val="D1D5DB"/>
                </a:solidFill>
                <a:effectLst/>
                <a:latin typeface="Söhne"/>
              </a:rPr>
              <a:t>Normal testing, also known as traditional software testing, refers to the broader practice of testing software applications developed using various technologies and frameworks. Traditional testing encompasses various testing levels and types, including unit testing, integration testing, system testing, and acceptance testing, among others. Testing can be performed on applications developed using different programming languages, platforms, and frameworks (not limited to Pega). Manual and automated testing tools, such as Selenium, JUnit, and TestNG, are commonly used for traditional software testing. Traditional testing can be applied to web applications, mobile applications, desktop applications, and more, across different industries and domains.</a:t>
            </a:r>
            <a:endParaRPr lang="en-IN" sz="1600" dirty="0">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r>
              <a:rPr lang="en-IN" sz="1600" dirty="0">
                <a:latin typeface="Calibri" panose="020F0502020204030204" pitchFamily="34" charset="0"/>
                <a:ea typeface="Calibri" panose="020F0502020204030204" pitchFamily="34" charset="0"/>
                <a:cs typeface="Calibri" panose="020F0502020204030204" pitchFamily="34" charset="0"/>
              </a:rPr>
              <a:t>Moreover, a PEGA tester should also know the following things before getting into testing the apps through this Testing feature. These skills are-</a:t>
            </a:r>
          </a:p>
          <a:p>
            <a:pPr marL="800100" lvl="1" indent="-342900" algn="just">
              <a:lnSpc>
                <a:spcPct val="107000"/>
              </a:lnSpc>
              <a:spcAft>
                <a:spcPts val="800"/>
              </a:spcAft>
              <a:buSzPts val="1000"/>
              <a:buFont typeface="+mj-lt"/>
              <a:buAutoNum type="arabicPeriod"/>
              <a:tabLst>
                <a:tab pos="457200" algn="l"/>
              </a:tabLst>
            </a:pPr>
            <a:r>
              <a:rPr lang="en-IN" sz="2400" dirty="0">
                <a:latin typeface="Calibri" panose="020F0502020204030204" pitchFamily="34" charset="0"/>
                <a:ea typeface="Calibri" panose="020F0502020204030204" pitchFamily="34" charset="0"/>
                <a:cs typeface="Calibri" panose="020F0502020204030204" pitchFamily="34" charset="0"/>
              </a:rPr>
              <a:t>       Operator ID</a:t>
            </a:r>
          </a:p>
          <a:p>
            <a:pPr marL="800100" lvl="1" indent="-342900" algn="just">
              <a:lnSpc>
                <a:spcPct val="107000"/>
              </a:lnSpc>
              <a:spcAft>
                <a:spcPts val="800"/>
              </a:spcAft>
              <a:buSzPts val="1000"/>
              <a:buFont typeface="+mj-lt"/>
              <a:buAutoNum type="arabicPeriod"/>
              <a:tabLst>
                <a:tab pos="457200" algn="l"/>
              </a:tabLst>
            </a:pPr>
            <a:r>
              <a:rPr lang="en-IN" sz="2400" dirty="0">
                <a:latin typeface="Calibri" panose="020F0502020204030204" pitchFamily="34" charset="0"/>
                <a:ea typeface="Calibri" panose="020F0502020204030204" pitchFamily="34" charset="0"/>
                <a:cs typeface="Calibri" panose="020F0502020204030204" pitchFamily="34" charset="0"/>
              </a:rPr>
              <a:t>        Rule Setting skills</a:t>
            </a:r>
          </a:p>
          <a:p>
            <a:pPr marL="800100" lvl="1" indent="-342900" algn="just">
              <a:lnSpc>
                <a:spcPct val="107000"/>
              </a:lnSpc>
              <a:spcAft>
                <a:spcPts val="800"/>
              </a:spcAft>
              <a:buSzPts val="1000"/>
              <a:buFont typeface="+mj-lt"/>
              <a:buAutoNum type="arabicPeriod"/>
              <a:tabLst>
                <a:tab pos="457200" algn="l"/>
              </a:tabLst>
            </a:pPr>
            <a:r>
              <a:rPr lang="en-IN" sz="2400" dirty="0">
                <a:latin typeface="Calibri" panose="020F0502020204030204" pitchFamily="34" charset="0"/>
                <a:ea typeface="Calibri" panose="020F0502020204030204" pitchFamily="34" charset="0"/>
                <a:cs typeface="Calibri" panose="020F0502020204030204" pitchFamily="34" charset="0"/>
              </a:rPr>
              <a:t>        Accessing Group data</a:t>
            </a:r>
          </a:p>
          <a:p>
            <a:pPr marL="800100" lvl="1" indent="-342900" algn="just">
              <a:lnSpc>
                <a:spcPct val="107000"/>
              </a:lnSpc>
              <a:spcAft>
                <a:spcPts val="800"/>
              </a:spcAft>
              <a:buSzPts val="1000"/>
              <a:buFont typeface="+mj-lt"/>
              <a:buAutoNum type="arabicPeriod"/>
              <a:tabLst>
                <a:tab pos="457200" algn="l"/>
              </a:tabLst>
            </a:pPr>
            <a:r>
              <a:rPr lang="en-IN" sz="2400" dirty="0">
                <a:latin typeface="Calibri" panose="020F0502020204030204" pitchFamily="34" charset="0"/>
                <a:ea typeface="Calibri" panose="020F0502020204030204" pitchFamily="34" charset="0"/>
                <a:cs typeface="Calibri" panose="020F0502020204030204" pitchFamily="34" charset="0"/>
              </a:rPr>
              <a:t>        Declarative Statements Like- Table for Decision making, Decision-making Trees, and so on.</a:t>
            </a:r>
          </a:p>
          <a:p>
            <a:pPr marL="800100" lvl="1" indent="-342900" algn="just">
              <a:lnSpc>
                <a:spcPct val="107000"/>
              </a:lnSpc>
              <a:spcAft>
                <a:spcPts val="800"/>
              </a:spcAft>
              <a:buSzPts val="1000"/>
              <a:buFont typeface="+mj-lt"/>
              <a:buAutoNum type="arabicPeriod"/>
              <a:tabLst>
                <a:tab pos="457200" algn="l"/>
              </a:tabLst>
            </a:pPr>
            <a:r>
              <a:rPr lang="en-IN" sz="2400" dirty="0">
                <a:latin typeface="Calibri" panose="020F0502020204030204" pitchFamily="34" charset="0"/>
                <a:ea typeface="Calibri" panose="020F0502020204030204" pitchFamily="34" charset="0"/>
                <a:cs typeface="Calibri" panose="020F0502020204030204" pitchFamily="34" charset="0"/>
              </a:rPr>
              <a:t>        Concept of Work-list</a:t>
            </a:r>
          </a:p>
          <a:p>
            <a:pPr marL="800100" lvl="1" indent="-342900" algn="just">
              <a:lnSpc>
                <a:spcPct val="107000"/>
              </a:lnSpc>
              <a:spcAft>
                <a:spcPts val="800"/>
              </a:spcAft>
              <a:buSzPts val="1000"/>
              <a:buFont typeface="+mj-lt"/>
              <a:buAutoNum type="arabicPeriod"/>
              <a:tabLst>
                <a:tab pos="457200" algn="l"/>
              </a:tabLst>
            </a:pPr>
            <a:r>
              <a:rPr lang="en-IN" sz="2400" dirty="0">
                <a:latin typeface="Calibri" panose="020F0502020204030204" pitchFamily="34" charset="0"/>
                <a:ea typeface="Calibri" panose="020F0502020204030204" pitchFamily="34" charset="0"/>
                <a:cs typeface="Calibri" panose="020F0502020204030204" pitchFamily="34" charset="0"/>
              </a:rPr>
              <a:t>        Concept of Work-Basket</a:t>
            </a:r>
          </a:p>
          <a:p>
            <a:pPr marL="800100" lvl="1" indent="-342900" algn="just">
              <a:lnSpc>
                <a:spcPct val="107000"/>
              </a:lnSpc>
              <a:spcAft>
                <a:spcPts val="800"/>
              </a:spcAft>
              <a:buSzPts val="1000"/>
              <a:buFont typeface="+mj-lt"/>
              <a:buAutoNum type="arabicPeriod"/>
              <a:tabLst>
                <a:tab pos="457200" algn="l"/>
              </a:tabLst>
            </a:pPr>
            <a:r>
              <a:rPr lang="en-IN" sz="2400" dirty="0">
                <a:latin typeface="Calibri" panose="020F0502020204030204" pitchFamily="34" charset="0"/>
                <a:ea typeface="Calibri" panose="020F0502020204030204" pitchFamily="34" charset="0"/>
                <a:cs typeface="Calibri" panose="020F0502020204030204" pitchFamily="34" charset="0"/>
              </a:rPr>
              <a:t>        Service Stage Agreements (SLAs) and so on.</a:t>
            </a:r>
          </a:p>
          <a:p>
            <a:pPr algn="just">
              <a:lnSpc>
                <a:spcPct val="107000"/>
              </a:lnSpc>
              <a:spcAft>
                <a:spcPts val="800"/>
              </a:spcAft>
            </a:pPr>
            <a:r>
              <a:rPr lang="en-IN" sz="1600" dirty="0">
                <a:latin typeface="Calibri" panose="020F0502020204030204" pitchFamily="34" charset="0"/>
                <a:ea typeface="Calibri" panose="020F0502020204030204" pitchFamily="34" charset="0"/>
                <a:cs typeface="Calibri" panose="020F0502020204030204" pitchFamily="34" charset="0"/>
              </a:rPr>
              <a:t>These things will help any tester and developer to test the apps easily and effortlessly.</a:t>
            </a:r>
          </a:p>
          <a:p>
            <a:endParaRPr lang="en-IN" dirty="0"/>
          </a:p>
        </p:txBody>
      </p:sp>
    </p:spTree>
    <p:extLst>
      <p:ext uri="{BB962C8B-B14F-4D97-AF65-F5344CB8AC3E}">
        <p14:creationId xmlns:p14="http://schemas.microsoft.com/office/powerpoint/2010/main" val="3476593225"/>
      </p:ext>
    </p:extLst>
  </p:cSld>
  <p:clrMapOvr>
    <a:overrideClrMapping bg1="dk1" tx1="lt1" bg2="dk2" tx2="lt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73C5F-B3C1-863E-B2B9-B144BB75307D}"/>
              </a:ext>
            </a:extLst>
          </p:cNvPr>
          <p:cNvSpPr>
            <a:spLocks noGrp="1"/>
          </p:cNvSpPr>
          <p:nvPr>
            <p:ph type="title"/>
          </p:nvPr>
        </p:nvSpPr>
        <p:spPr>
          <a:xfrm>
            <a:off x="0" y="0"/>
            <a:ext cx="12192000" cy="681037"/>
          </a:xfrm>
        </p:spPr>
        <p:txBody>
          <a:bodyPr>
            <a:normAutofit/>
          </a:bodyPr>
          <a:lstStyle/>
          <a:p>
            <a:r>
              <a:rPr lang="en-IN" cap="none" dirty="0">
                <a:solidFill>
                  <a:srgbClr val="FFFF00"/>
                </a:solidFill>
                <a:latin typeface="Aptos" panose="020B0004020202020204" pitchFamily="34" charset="0"/>
              </a:rPr>
              <a:t>PEGA Roles &amp; Roles Based Testing</a:t>
            </a:r>
          </a:p>
        </p:txBody>
      </p:sp>
      <p:sp>
        <p:nvSpPr>
          <p:cNvPr id="3" name="Content Placeholder 2">
            <a:extLst>
              <a:ext uri="{FF2B5EF4-FFF2-40B4-BE49-F238E27FC236}">
                <a16:creationId xmlns:a16="http://schemas.microsoft.com/office/drawing/2014/main" id="{7F33882D-33D3-C133-0599-5A4171736804}"/>
              </a:ext>
            </a:extLst>
          </p:cNvPr>
          <p:cNvSpPr>
            <a:spLocks noGrp="1"/>
          </p:cNvSpPr>
          <p:nvPr>
            <p:ph sz="half" idx="1"/>
          </p:nvPr>
        </p:nvSpPr>
        <p:spPr>
          <a:xfrm>
            <a:off x="287867" y="838200"/>
            <a:ext cx="11624733" cy="5698067"/>
          </a:xfrm>
        </p:spPr>
        <p:txBody>
          <a:bodyPr>
            <a:normAutofit/>
          </a:bodyPr>
          <a:lstStyle/>
          <a:p>
            <a:endParaRPr lang="en-IN" dirty="0"/>
          </a:p>
          <a:p>
            <a:endParaRPr lang="en-IN" dirty="0"/>
          </a:p>
          <a:p>
            <a:endParaRPr lang="en-IN" dirty="0"/>
          </a:p>
        </p:txBody>
      </p:sp>
      <p:sp>
        <p:nvSpPr>
          <p:cNvPr id="4" name="Content Placeholder 3">
            <a:extLst>
              <a:ext uri="{FF2B5EF4-FFF2-40B4-BE49-F238E27FC236}">
                <a16:creationId xmlns:a16="http://schemas.microsoft.com/office/drawing/2014/main" id="{1E67663D-1FC2-1BDD-F2A1-9669770E8FA1}"/>
              </a:ext>
            </a:extLst>
          </p:cNvPr>
          <p:cNvSpPr>
            <a:spLocks noGrp="1"/>
          </p:cNvSpPr>
          <p:nvPr>
            <p:ph sz="half" idx="2"/>
          </p:nvPr>
        </p:nvSpPr>
        <p:spPr>
          <a:xfrm>
            <a:off x="6172200" y="745067"/>
            <a:ext cx="5181600" cy="5431896"/>
          </a:xfrm>
        </p:spPr>
        <p:txBody>
          <a:bodyPr>
            <a:normAutofit/>
          </a:bodyPr>
          <a:lstStyle/>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775667373"/>
      </p:ext>
    </p:extLst>
  </p:cSld>
  <p:clrMapOvr>
    <a:overrideClrMapping bg1="dk1" tx1="lt1" bg2="dk2" tx2="lt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73C5F-B3C1-863E-B2B9-B144BB75307D}"/>
              </a:ext>
            </a:extLst>
          </p:cNvPr>
          <p:cNvSpPr>
            <a:spLocks noGrp="1"/>
          </p:cNvSpPr>
          <p:nvPr>
            <p:ph type="title"/>
          </p:nvPr>
        </p:nvSpPr>
        <p:spPr>
          <a:xfrm>
            <a:off x="0" y="0"/>
            <a:ext cx="12192000" cy="681037"/>
          </a:xfrm>
        </p:spPr>
        <p:txBody>
          <a:bodyPr>
            <a:normAutofit/>
          </a:bodyPr>
          <a:lstStyle/>
          <a:p>
            <a:r>
              <a:rPr lang="en-IN" cap="none" dirty="0">
                <a:solidFill>
                  <a:srgbClr val="FFFF00"/>
                </a:solidFill>
                <a:latin typeface="Aptos" panose="020B0004020202020204" pitchFamily="34" charset="0"/>
              </a:rPr>
              <a:t>PEGA – Work Group</a:t>
            </a:r>
          </a:p>
        </p:txBody>
      </p:sp>
      <p:sp>
        <p:nvSpPr>
          <p:cNvPr id="3" name="Content Placeholder 2">
            <a:extLst>
              <a:ext uri="{FF2B5EF4-FFF2-40B4-BE49-F238E27FC236}">
                <a16:creationId xmlns:a16="http://schemas.microsoft.com/office/drawing/2014/main" id="{7F33882D-33D3-C133-0599-5A4171736804}"/>
              </a:ext>
            </a:extLst>
          </p:cNvPr>
          <p:cNvSpPr>
            <a:spLocks noGrp="1"/>
          </p:cNvSpPr>
          <p:nvPr>
            <p:ph sz="half" idx="1"/>
          </p:nvPr>
        </p:nvSpPr>
        <p:spPr>
          <a:xfrm>
            <a:off x="287867" y="838200"/>
            <a:ext cx="11446933" cy="5338763"/>
          </a:xfrm>
        </p:spPr>
        <p:txBody>
          <a:bodyPr>
            <a:normAutofit/>
          </a:bodyPr>
          <a:lstStyle/>
          <a:p>
            <a:endParaRPr lang="en-IN" dirty="0"/>
          </a:p>
          <a:p>
            <a:endParaRPr lang="en-IN" dirty="0"/>
          </a:p>
          <a:p>
            <a:endParaRPr lang="en-IN" dirty="0"/>
          </a:p>
        </p:txBody>
      </p:sp>
      <p:sp>
        <p:nvSpPr>
          <p:cNvPr id="4" name="Content Placeholder 3">
            <a:extLst>
              <a:ext uri="{FF2B5EF4-FFF2-40B4-BE49-F238E27FC236}">
                <a16:creationId xmlns:a16="http://schemas.microsoft.com/office/drawing/2014/main" id="{1E67663D-1FC2-1BDD-F2A1-9669770E8FA1}"/>
              </a:ext>
            </a:extLst>
          </p:cNvPr>
          <p:cNvSpPr>
            <a:spLocks noGrp="1"/>
          </p:cNvSpPr>
          <p:nvPr>
            <p:ph sz="half" idx="2"/>
          </p:nvPr>
        </p:nvSpPr>
        <p:spPr>
          <a:xfrm>
            <a:off x="6172200" y="745067"/>
            <a:ext cx="5181600" cy="5431896"/>
          </a:xfrm>
        </p:spPr>
        <p:txBody>
          <a:bodyPr>
            <a:normAutofit/>
          </a:bodyPr>
          <a:lstStyle/>
          <a:p>
            <a:endParaRPr lang="en-IN" dirty="0"/>
          </a:p>
          <a:p>
            <a:endParaRPr lang="en-IN" dirty="0"/>
          </a:p>
          <a:p>
            <a:endParaRPr lang="en-IN" dirty="0"/>
          </a:p>
          <a:p>
            <a:endParaRPr lang="en-IN" dirty="0"/>
          </a:p>
        </p:txBody>
      </p:sp>
    </p:spTree>
    <p:extLst>
      <p:ext uri="{BB962C8B-B14F-4D97-AF65-F5344CB8AC3E}">
        <p14:creationId xmlns:p14="http://schemas.microsoft.com/office/powerpoint/2010/main" val="882930757"/>
      </p:ext>
    </p:extLst>
  </p:cSld>
  <p:clrMapOvr>
    <a:overrideClrMapping bg1="dk1" tx1="lt1" bg2="dk2" tx2="lt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73C5F-B3C1-863E-B2B9-B144BB75307D}"/>
              </a:ext>
            </a:extLst>
          </p:cNvPr>
          <p:cNvSpPr>
            <a:spLocks noGrp="1"/>
          </p:cNvSpPr>
          <p:nvPr>
            <p:ph type="title"/>
          </p:nvPr>
        </p:nvSpPr>
        <p:spPr>
          <a:xfrm>
            <a:off x="0" y="0"/>
            <a:ext cx="12192000" cy="681037"/>
          </a:xfrm>
        </p:spPr>
        <p:txBody>
          <a:bodyPr>
            <a:normAutofit/>
          </a:bodyPr>
          <a:lstStyle/>
          <a:p>
            <a:r>
              <a:rPr lang="en-IN" cap="none" dirty="0" err="1">
                <a:solidFill>
                  <a:srgbClr val="FFFF00"/>
                </a:solidFill>
                <a:latin typeface="Aptos" panose="020B0004020202020204" pitchFamily="34" charset="0"/>
              </a:rPr>
              <a:t>Pega</a:t>
            </a:r>
            <a:r>
              <a:rPr lang="en-IN" cap="none" dirty="0">
                <a:solidFill>
                  <a:srgbClr val="FFFF00"/>
                </a:solidFill>
                <a:latin typeface="Aptos" panose="020B0004020202020204" pitchFamily="34" charset="0"/>
              </a:rPr>
              <a:t> – Case Management</a:t>
            </a:r>
          </a:p>
        </p:txBody>
      </p:sp>
      <p:sp>
        <p:nvSpPr>
          <p:cNvPr id="3" name="Content Placeholder 2">
            <a:extLst>
              <a:ext uri="{FF2B5EF4-FFF2-40B4-BE49-F238E27FC236}">
                <a16:creationId xmlns:a16="http://schemas.microsoft.com/office/drawing/2014/main" id="{7F33882D-33D3-C133-0599-5A4171736804}"/>
              </a:ext>
            </a:extLst>
          </p:cNvPr>
          <p:cNvSpPr>
            <a:spLocks noGrp="1"/>
          </p:cNvSpPr>
          <p:nvPr>
            <p:ph sz="half" idx="1"/>
          </p:nvPr>
        </p:nvSpPr>
        <p:spPr>
          <a:xfrm>
            <a:off x="287867" y="838200"/>
            <a:ext cx="11607800" cy="5338763"/>
          </a:xfrm>
        </p:spPr>
        <p:txBody>
          <a:bodyPr>
            <a:normAutofit/>
          </a:bodyPr>
          <a:lstStyle/>
          <a:p>
            <a:endParaRPr lang="en-IN" dirty="0"/>
          </a:p>
          <a:p>
            <a:endParaRPr lang="en-IN" dirty="0"/>
          </a:p>
          <a:p>
            <a:endParaRPr lang="en-IN" dirty="0"/>
          </a:p>
        </p:txBody>
      </p:sp>
      <p:sp>
        <p:nvSpPr>
          <p:cNvPr id="4" name="Content Placeholder 3">
            <a:extLst>
              <a:ext uri="{FF2B5EF4-FFF2-40B4-BE49-F238E27FC236}">
                <a16:creationId xmlns:a16="http://schemas.microsoft.com/office/drawing/2014/main" id="{1E67663D-1FC2-1BDD-F2A1-9669770E8FA1}"/>
              </a:ext>
            </a:extLst>
          </p:cNvPr>
          <p:cNvSpPr>
            <a:spLocks noGrp="1"/>
          </p:cNvSpPr>
          <p:nvPr>
            <p:ph sz="half" idx="2"/>
          </p:nvPr>
        </p:nvSpPr>
        <p:spPr>
          <a:xfrm>
            <a:off x="6172200" y="745067"/>
            <a:ext cx="5181600" cy="5431896"/>
          </a:xfrm>
        </p:spPr>
        <p:txBody>
          <a:bodyPr>
            <a:normAutofit/>
          </a:bodyPr>
          <a:lstStyle/>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648922229"/>
      </p:ext>
    </p:extLst>
  </p:cSld>
  <p:clrMapOvr>
    <a:overrideClrMapping bg1="dk1" tx1="lt1" bg2="dk2" tx2="lt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9AC2-6D25-5C3D-9F20-0CD541EA0D80}"/>
              </a:ext>
            </a:extLst>
          </p:cNvPr>
          <p:cNvSpPr>
            <a:spLocks noGrp="1"/>
          </p:cNvSpPr>
          <p:nvPr>
            <p:ph type="title"/>
          </p:nvPr>
        </p:nvSpPr>
        <p:spPr>
          <a:xfrm>
            <a:off x="0" y="1"/>
            <a:ext cx="12192000" cy="1015999"/>
          </a:xfrm>
        </p:spPr>
        <p:txBody>
          <a:bodyPr>
            <a:normAutofit/>
          </a:bodyPr>
          <a:lstStyle/>
          <a:p>
            <a:r>
              <a:rPr lang="en-IN" cap="none" dirty="0">
                <a:solidFill>
                  <a:srgbClr val="FFFF00"/>
                </a:solidFill>
                <a:latin typeface="Aptos" panose="020B0004020202020204" pitchFamily="34" charset="0"/>
              </a:rPr>
              <a:t>What is an API</a:t>
            </a:r>
          </a:p>
        </p:txBody>
      </p:sp>
      <p:sp>
        <p:nvSpPr>
          <p:cNvPr id="5" name="Content Placeholder 3">
            <a:extLst>
              <a:ext uri="{FF2B5EF4-FFF2-40B4-BE49-F238E27FC236}">
                <a16:creationId xmlns:a16="http://schemas.microsoft.com/office/drawing/2014/main" id="{960F048D-679B-900C-EA1D-63241378DD2F}"/>
              </a:ext>
            </a:extLst>
          </p:cNvPr>
          <p:cNvSpPr>
            <a:spLocks noGrp="1"/>
          </p:cNvSpPr>
          <p:nvPr>
            <p:ph sz="half" idx="1"/>
          </p:nvPr>
        </p:nvSpPr>
        <p:spPr>
          <a:xfrm>
            <a:off x="296333" y="702733"/>
            <a:ext cx="11675533" cy="5909734"/>
          </a:xfrm>
        </p:spPr>
        <p:txBody>
          <a:bodyPr>
            <a:normAutofit fontScale="92500" lnSpcReduction="20000"/>
          </a:bodyPr>
          <a:lstStyle/>
          <a:p>
            <a:pPr algn="l"/>
            <a:r>
              <a:rPr lang="en-US" sz="2400" dirty="0">
                <a:solidFill>
                  <a:srgbClr val="D1D5DB"/>
                </a:solidFill>
                <a:latin typeface="Söhne"/>
              </a:rPr>
              <a:t>API stands for</a:t>
            </a:r>
            <a:r>
              <a:rPr lang="en-US" sz="2400" b="0" i="0" dirty="0">
                <a:solidFill>
                  <a:srgbClr val="D1D5DB"/>
                </a:solidFill>
                <a:effectLst/>
                <a:latin typeface="Söhne"/>
              </a:rPr>
              <a:t> Application Programming Interface, is a set of rules and protocols that allows different software applications to communicate and interact with each other. It defines the methods and data formats that developers can use to request and exchange information between different systems or components, enabling them to work together seamlessly.</a:t>
            </a:r>
          </a:p>
          <a:p>
            <a:pPr algn="l"/>
            <a:r>
              <a:rPr lang="en-US" sz="2400" b="0" i="0" dirty="0">
                <a:solidFill>
                  <a:srgbClr val="D1D5DB"/>
                </a:solidFill>
                <a:effectLst/>
                <a:latin typeface="Söhne"/>
              </a:rPr>
              <a:t>APIs are used to enable the integration of different software systems, allowing them to share data and functionality. They serve as intermediaries that allow one software application to access the features or data of another application or service. APIs are essential for building web and mobile applications, as they allow developers to leverage existing functionality and data from other services and platforms without having to recreate everything from scratch.</a:t>
            </a:r>
          </a:p>
          <a:p>
            <a:pPr algn="l"/>
            <a:r>
              <a:rPr lang="en-US" sz="2400" b="0" i="0" dirty="0">
                <a:solidFill>
                  <a:srgbClr val="D1D5DB"/>
                </a:solidFill>
                <a:effectLst/>
                <a:latin typeface="Söhne"/>
              </a:rPr>
              <a:t>APIs come in various forms, including web APIs, which are commonly used for communication over the internet. Web APIs are typically accessed using HTTP requests and can provide a wide range of functionalities, such as retrieving data from a database, making payments, sending emails, or interacting with social media platforms.</a:t>
            </a:r>
          </a:p>
          <a:p>
            <a:pPr algn="l"/>
            <a:r>
              <a:rPr lang="en-US" sz="2400" b="0" i="0" dirty="0">
                <a:solidFill>
                  <a:srgbClr val="D1D5DB"/>
                </a:solidFill>
                <a:effectLst/>
                <a:latin typeface="Söhne"/>
              </a:rPr>
              <a:t>APIs can be public, where they are open for any developer to use, or private, where access is restricted to authorized users or applications. They play a crucial role in modern software development and are integral to the interconnected digital world we live in today.</a:t>
            </a:r>
          </a:p>
          <a:p>
            <a:pPr algn="l">
              <a:buFont typeface="Arial" panose="020B0604020202020204" pitchFamily="34" charset="0"/>
              <a:buChar char="•"/>
            </a:pPr>
            <a:endParaRPr lang="en-IN" dirty="0"/>
          </a:p>
        </p:txBody>
      </p:sp>
    </p:spTree>
    <p:extLst>
      <p:ext uri="{BB962C8B-B14F-4D97-AF65-F5344CB8AC3E}">
        <p14:creationId xmlns:p14="http://schemas.microsoft.com/office/powerpoint/2010/main" val="9366183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89AC2-6D25-5C3D-9F20-0CD541EA0D80}"/>
              </a:ext>
            </a:extLst>
          </p:cNvPr>
          <p:cNvSpPr>
            <a:spLocks noGrp="1"/>
          </p:cNvSpPr>
          <p:nvPr>
            <p:ph type="title"/>
          </p:nvPr>
        </p:nvSpPr>
        <p:spPr>
          <a:xfrm>
            <a:off x="0" y="2"/>
            <a:ext cx="12192000" cy="702732"/>
          </a:xfrm>
        </p:spPr>
        <p:txBody>
          <a:bodyPr>
            <a:normAutofit/>
          </a:bodyPr>
          <a:lstStyle/>
          <a:p>
            <a:r>
              <a:rPr lang="en-IN" cap="none" dirty="0">
                <a:solidFill>
                  <a:srgbClr val="FFFF00"/>
                </a:solidFill>
                <a:latin typeface="Aptos" panose="020B0004020202020204" pitchFamily="34" charset="0"/>
              </a:rPr>
              <a:t>Status Code in API</a:t>
            </a:r>
          </a:p>
        </p:txBody>
      </p:sp>
      <p:sp>
        <p:nvSpPr>
          <p:cNvPr id="5" name="Content Placeholder 3">
            <a:extLst>
              <a:ext uri="{FF2B5EF4-FFF2-40B4-BE49-F238E27FC236}">
                <a16:creationId xmlns:a16="http://schemas.microsoft.com/office/drawing/2014/main" id="{960F048D-679B-900C-EA1D-63241378DD2F}"/>
              </a:ext>
            </a:extLst>
          </p:cNvPr>
          <p:cNvSpPr>
            <a:spLocks noGrp="1"/>
          </p:cNvSpPr>
          <p:nvPr>
            <p:ph sz="half" idx="1"/>
          </p:nvPr>
        </p:nvSpPr>
        <p:spPr>
          <a:xfrm>
            <a:off x="177800" y="618067"/>
            <a:ext cx="11675533" cy="5909734"/>
          </a:xfrm>
        </p:spPr>
        <p:txBody>
          <a:bodyPr>
            <a:normAutofit fontScale="77500" lnSpcReduction="20000"/>
          </a:bodyPr>
          <a:lstStyle/>
          <a:p>
            <a:pPr marL="0" indent="0" algn="l">
              <a:buNone/>
            </a:pPr>
            <a:r>
              <a:rPr lang="en-US" b="0" i="0" dirty="0">
                <a:solidFill>
                  <a:srgbClr val="D1D5DB"/>
                </a:solidFill>
                <a:effectLst/>
                <a:latin typeface="Söhne"/>
              </a:rPr>
              <a:t>HTTP status codes are basicall</a:t>
            </a:r>
            <a:r>
              <a:rPr lang="en-US" dirty="0">
                <a:solidFill>
                  <a:srgbClr val="D1D5DB"/>
                </a:solidFill>
                <a:effectLst/>
                <a:latin typeface="Söhne"/>
              </a:rPr>
              <a:t>y</a:t>
            </a:r>
            <a:r>
              <a:rPr lang="en-US" b="0" i="0" dirty="0">
                <a:solidFill>
                  <a:srgbClr val="D1D5DB"/>
                </a:solidFill>
                <a:effectLst/>
                <a:latin typeface="Söhne"/>
              </a:rPr>
              <a:t> used in APIs </a:t>
            </a:r>
            <a:r>
              <a:rPr lang="en-US" dirty="0">
                <a:solidFill>
                  <a:srgbClr val="D1D5DB"/>
                </a:solidFill>
                <a:effectLst/>
                <a:latin typeface="Söhne"/>
              </a:rPr>
              <a:t>to i</a:t>
            </a:r>
            <a:r>
              <a:rPr lang="en-US" b="0" i="0" dirty="0">
                <a:solidFill>
                  <a:srgbClr val="D1D5DB"/>
                </a:solidFill>
                <a:effectLst/>
                <a:latin typeface="Söhne"/>
              </a:rPr>
              <a:t>ndicate the outcome of a client's request to a server. These status codes provide information about the result of the request, helping both the client and the server understand what happened during the interaction. </a:t>
            </a:r>
          </a:p>
          <a:p>
            <a:pPr marL="0" indent="0" algn="l">
              <a:buNone/>
            </a:pPr>
            <a:r>
              <a:rPr lang="en-US" sz="1800" b="1" dirty="0">
                <a:solidFill>
                  <a:srgbClr val="FFFF00"/>
                </a:solidFill>
                <a:effectLst>
                  <a:outerShdw blurRad="50800" dist="63500" dir="2700000" algn="tl" rotWithShape="0">
                    <a:srgbClr val="000000">
                      <a:alpha val="48000"/>
                    </a:srgbClr>
                  </a:outerShdw>
                </a:effectLst>
                <a:latin typeface="Aptos" panose="020B0004020202020204" pitchFamily="34" charset="0"/>
                <a:ea typeface="+mj-ea"/>
                <a:cs typeface="+mj-cs"/>
              </a:rPr>
              <a:t>1xx (Informational):</a:t>
            </a:r>
            <a:r>
              <a:rPr lang="en-US" b="0" i="0" dirty="0">
                <a:solidFill>
                  <a:srgbClr val="D1D5DB"/>
                </a:solidFill>
                <a:effectLst/>
                <a:latin typeface="Söhne"/>
              </a:rPr>
              <a:t> These status codes indicate that the server has received the request but hasn’t </a:t>
            </a:r>
          </a:p>
          <a:p>
            <a:pPr algn="l">
              <a:buFont typeface="+mj-lt"/>
              <a:buAutoNum type="arabicPeriod"/>
            </a:pPr>
            <a:r>
              <a:rPr lang="en-US" sz="1800" b="1" dirty="0">
                <a:solidFill>
                  <a:srgbClr val="FFFF00"/>
                </a:solidFill>
                <a:effectLst>
                  <a:outerShdw blurRad="50800" dist="63500" dir="2700000" algn="tl" rotWithShape="0">
                    <a:srgbClr val="000000">
                      <a:alpha val="48000"/>
                    </a:srgbClr>
                  </a:outerShdw>
                </a:effectLst>
                <a:latin typeface="Aptos" panose="020B0004020202020204" pitchFamily="34" charset="0"/>
                <a:ea typeface="+mj-ea"/>
                <a:cs typeface="+mj-cs"/>
              </a:rPr>
              <a:t>2xx (Successful): </a:t>
            </a:r>
            <a:r>
              <a:rPr lang="en-US" b="0" i="0" dirty="0">
                <a:solidFill>
                  <a:srgbClr val="D1D5DB"/>
                </a:solidFill>
                <a:effectLst/>
                <a:latin typeface="Söhne"/>
              </a:rPr>
              <a:t>These status codes indicate that the request was successfully received, understood, and accepted.</a:t>
            </a:r>
          </a:p>
          <a:p>
            <a:pPr marL="742950" lvl="1" indent="-285750" algn="l">
              <a:buFont typeface="+mj-lt"/>
              <a:buAutoNum type="arabicPeriod"/>
            </a:pPr>
            <a:r>
              <a:rPr lang="en-US" b="0" i="0" dirty="0">
                <a:solidFill>
                  <a:srgbClr val="D1D5DB"/>
                </a:solidFill>
                <a:effectLst/>
                <a:latin typeface="Söhne"/>
              </a:rPr>
              <a:t>200 (OK): The request was successful, and the server is returning the requested data.</a:t>
            </a:r>
          </a:p>
          <a:p>
            <a:pPr marL="742950" lvl="1" indent="-285750" algn="l">
              <a:buFont typeface="+mj-lt"/>
              <a:buAutoNum type="arabicPeriod"/>
            </a:pPr>
            <a:r>
              <a:rPr lang="en-US" b="0" i="0" dirty="0">
                <a:solidFill>
                  <a:srgbClr val="D1D5DB"/>
                </a:solidFill>
                <a:effectLst/>
                <a:latin typeface="Söhne"/>
              </a:rPr>
              <a:t>201 (Created): The request has resulted in the creation of a new resource.</a:t>
            </a:r>
          </a:p>
          <a:p>
            <a:pPr marL="742950" lvl="1" indent="-285750" algn="l">
              <a:buFont typeface="+mj-lt"/>
              <a:buAutoNum type="arabicPeriod"/>
            </a:pPr>
            <a:r>
              <a:rPr lang="en-US" b="0" i="0" dirty="0">
                <a:solidFill>
                  <a:srgbClr val="D1D5DB"/>
                </a:solidFill>
                <a:effectLst/>
                <a:latin typeface="Söhne"/>
              </a:rPr>
              <a:t>204 (No Content): The request was successful, but there is no data to return.</a:t>
            </a:r>
          </a:p>
          <a:p>
            <a:pPr algn="l">
              <a:buFont typeface="+mj-lt"/>
              <a:buAutoNum type="arabicPeriod"/>
            </a:pPr>
            <a:r>
              <a:rPr lang="en-US" sz="1800" b="1" dirty="0">
                <a:solidFill>
                  <a:srgbClr val="FFFF00"/>
                </a:solidFill>
                <a:effectLst>
                  <a:outerShdw blurRad="50800" dist="63500" dir="2700000" algn="tl" rotWithShape="0">
                    <a:srgbClr val="000000">
                      <a:alpha val="48000"/>
                    </a:srgbClr>
                  </a:outerShdw>
                </a:effectLst>
                <a:latin typeface="Aptos" panose="020B0004020202020204" pitchFamily="34" charset="0"/>
                <a:ea typeface="+mj-ea"/>
                <a:cs typeface="+mj-cs"/>
              </a:rPr>
              <a:t>3xx (Redirection): </a:t>
            </a:r>
            <a:r>
              <a:rPr lang="en-US" b="0" i="0" dirty="0">
                <a:solidFill>
                  <a:srgbClr val="D1D5DB"/>
                </a:solidFill>
                <a:effectLst/>
                <a:latin typeface="Söhne"/>
              </a:rPr>
              <a:t>These status codes indicate that further action is needed to complete the request. The client may need to follow a redirect or take some other action.</a:t>
            </a:r>
          </a:p>
          <a:p>
            <a:pPr marL="742950" lvl="1" indent="-285750" algn="l">
              <a:buFont typeface="+mj-lt"/>
              <a:buAutoNum type="arabicPeriod"/>
            </a:pPr>
            <a:r>
              <a:rPr lang="en-US" b="0" i="0" dirty="0">
                <a:solidFill>
                  <a:srgbClr val="D1D5DB"/>
                </a:solidFill>
                <a:effectLst/>
                <a:latin typeface="Söhne"/>
              </a:rPr>
              <a:t>301 (Moved Permanently): The resource has been moved to a different URL permanently.</a:t>
            </a:r>
          </a:p>
          <a:p>
            <a:pPr marL="742950" lvl="1" indent="-285750" algn="l">
              <a:buFont typeface="+mj-lt"/>
              <a:buAutoNum type="arabicPeriod"/>
            </a:pPr>
            <a:r>
              <a:rPr lang="en-US" b="0" i="0" dirty="0">
                <a:solidFill>
                  <a:srgbClr val="D1D5DB"/>
                </a:solidFill>
                <a:effectLst/>
                <a:latin typeface="Söhne"/>
              </a:rPr>
              <a:t>302 (Found): The resource has been temporarily moved to a different URL.</a:t>
            </a:r>
          </a:p>
          <a:p>
            <a:pPr algn="l">
              <a:buFont typeface="+mj-lt"/>
              <a:buAutoNum type="arabicPeriod"/>
            </a:pPr>
            <a:r>
              <a:rPr lang="en-US" sz="1800" b="1" dirty="0">
                <a:solidFill>
                  <a:srgbClr val="FFFF00"/>
                </a:solidFill>
                <a:effectLst>
                  <a:outerShdw blurRad="50800" dist="63500" dir="2700000" algn="tl" rotWithShape="0">
                    <a:srgbClr val="000000">
                      <a:alpha val="48000"/>
                    </a:srgbClr>
                  </a:outerShdw>
                </a:effectLst>
                <a:latin typeface="Aptos" panose="020B0004020202020204" pitchFamily="34" charset="0"/>
                <a:ea typeface="+mj-ea"/>
                <a:cs typeface="+mj-cs"/>
              </a:rPr>
              <a:t>4xx (Client Error): </a:t>
            </a:r>
            <a:r>
              <a:rPr lang="en-US" b="0" i="0" dirty="0">
                <a:solidFill>
                  <a:srgbClr val="D1D5DB"/>
                </a:solidFill>
                <a:effectLst/>
                <a:latin typeface="Söhne"/>
              </a:rPr>
              <a:t>These status codes indicate that there was an issue with the client's request.</a:t>
            </a:r>
          </a:p>
          <a:p>
            <a:pPr marL="742950" lvl="1" indent="-285750" algn="l">
              <a:buFont typeface="+mj-lt"/>
              <a:buAutoNum type="arabicPeriod"/>
            </a:pPr>
            <a:r>
              <a:rPr lang="en-US" b="0" i="0" dirty="0">
                <a:solidFill>
                  <a:srgbClr val="D1D5DB"/>
                </a:solidFill>
                <a:effectLst/>
                <a:latin typeface="Söhne"/>
              </a:rPr>
              <a:t>400 (Bad Request): The client's request is malformed or invalid.</a:t>
            </a:r>
          </a:p>
          <a:p>
            <a:pPr marL="742950" lvl="1" indent="-285750" algn="l">
              <a:buFont typeface="+mj-lt"/>
              <a:buAutoNum type="arabicPeriod"/>
            </a:pPr>
            <a:r>
              <a:rPr lang="en-US" b="0" i="0" dirty="0">
                <a:solidFill>
                  <a:srgbClr val="D1D5DB"/>
                </a:solidFill>
                <a:effectLst/>
                <a:latin typeface="Söhne"/>
              </a:rPr>
              <a:t>401 (Unauthorized): The client needs to authenticate itself to access the resource.</a:t>
            </a:r>
          </a:p>
          <a:p>
            <a:pPr marL="742950" lvl="1" indent="-285750" algn="l">
              <a:buFont typeface="+mj-lt"/>
              <a:buAutoNum type="arabicPeriod"/>
            </a:pPr>
            <a:r>
              <a:rPr lang="en-US" b="0" i="0" dirty="0">
                <a:solidFill>
                  <a:srgbClr val="D1D5DB"/>
                </a:solidFill>
                <a:effectLst/>
                <a:latin typeface="Söhne"/>
              </a:rPr>
              <a:t>403 (Forbidden): The client is authenticated but doesn't have permission to access the resource.</a:t>
            </a:r>
          </a:p>
          <a:p>
            <a:pPr marL="742950" lvl="1" indent="-285750" algn="l">
              <a:buFont typeface="+mj-lt"/>
              <a:buAutoNum type="arabicPeriod"/>
            </a:pPr>
            <a:r>
              <a:rPr lang="en-US" b="0" i="0" dirty="0">
                <a:solidFill>
                  <a:srgbClr val="D1D5DB"/>
                </a:solidFill>
                <a:effectLst/>
                <a:latin typeface="Söhne"/>
              </a:rPr>
              <a:t>404 (Not Found): The requested resource could not be found on the server.</a:t>
            </a:r>
          </a:p>
          <a:p>
            <a:pPr algn="l">
              <a:buFont typeface="+mj-lt"/>
              <a:buAutoNum type="arabicPeriod"/>
            </a:pPr>
            <a:r>
              <a:rPr lang="en-US" sz="1800" b="1" dirty="0">
                <a:solidFill>
                  <a:srgbClr val="FFFF00"/>
                </a:solidFill>
                <a:effectLst>
                  <a:outerShdw blurRad="50800" dist="63500" dir="2700000" algn="tl" rotWithShape="0">
                    <a:srgbClr val="000000">
                      <a:alpha val="48000"/>
                    </a:srgbClr>
                  </a:outerShdw>
                </a:effectLst>
                <a:latin typeface="Aptos" panose="020B0004020202020204" pitchFamily="34" charset="0"/>
                <a:ea typeface="+mj-ea"/>
                <a:cs typeface="+mj-cs"/>
              </a:rPr>
              <a:t>5xx (Server Error)</a:t>
            </a:r>
            <a:r>
              <a:rPr lang="en-US" b="1" i="0" dirty="0">
                <a:solidFill>
                  <a:srgbClr val="D1D5DB"/>
                </a:solidFill>
                <a:effectLst/>
                <a:latin typeface="Söhne"/>
              </a:rPr>
              <a:t>:</a:t>
            </a:r>
            <a:r>
              <a:rPr lang="en-US" b="0" i="0" dirty="0">
                <a:solidFill>
                  <a:srgbClr val="D1D5DB"/>
                </a:solidFill>
                <a:effectLst/>
                <a:latin typeface="Söhne"/>
              </a:rPr>
              <a:t> These status codes indicate that there was an issue on the server's side.</a:t>
            </a:r>
          </a:p>
          <a:p>
            <a:pPr marL="742950" lvl="1" indent="-285750" algn="l">
              <a:buFont typeface="+mj-lt"/>
              <a:buAutoNum type="arabicPeriod"/>
            </a:pPr>
            <a:r>
              <a:rPr lang="en-US" b="0" i="0" dirty="0">
                <a:solidFill>
                  <a:srgbClr val="D1D5DB"/>
                </a:solidFill>
                <a:effectLst/>
                <a:latin typeface="Söhne"/>
              </a:rPr>
              <a:t>500 (Internal Server Error): A generic error message indicating a problem on the server.</a:t>
            </a:r>
          </a:p>
          <a:p>
            <a:pPr marL="742950" lvl="1" indent="-285750" algn="l">
              <a:buFont typeface="+mj-lt"/>
              <a:buAutoNum type="arabicPeriod"/>
            </a:pPr>
            <a:r>
              <a:rPr lang="en-US" b="0" i="0" dirty="0">
                <a:solidFill>
                  <a:srgbClr val="D1D5DB"/>
                </a:solidFill>
                <a:effectLst/>
                <a:latin typeface="Söhne"/>
              </a:rPr>
              <a:t>502 (Bad Gateway): The server, while acting as a gateway, received an invalid response from an upstream server.</a:t>
            </a:r>
          </a:p>
          <a:p>
            <a:pPr marL="742950" lvl="1" indent="-285750" algn="l">
              <a:buFont typeface="+mj-lt"/>
              <a:buAutoNum type="arabicPeriod"/>
            </a:pPr>
            <a:endParaRPr lang="en-US" b="0" i="0" dirty="0">
              <a:solidFill>
                <a:srgbClr val="D1D5DB"/>
              </a:solidFill>
              <a:effectLst/>
              <a:latin typeface="Söhne"/>
            </a:endParaRPr>
          </a:p>
          <a:p>
            <a:endParaRPr lang="en-IN" dirty="0"/>
          </a:p>
        </p:txBody>
      </p:sp>
    </p:spTree>
    <p:extLst>
      <p:ext uri="{BB962C8B-B14F-4D97-AF65-F5344CB8AC3E}">
        <p14:creationId xmlns:p14="http://schemas.microsoft.com/office/powerpoint/2010/main" val="6075081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759FE-BF0C-63BF-0185-0E3BDF7B4882}"/>
              </a:ext>
            </a:extLst>
          </p:cNvPr>
          <p:cNvSpPr>
            <a:spLocks noGrp="1"/>
          </p:cNvSpPr>
          <p:nvPr>
            <p:ph type="title"/>
          </p:nvPr>
        </p:nvSpPr>
        <p:spPr>
          <a:xfrm>
            <a:off x="0" y="1"/>
            <a:ext cx="6570133" cy="741777"/>
          </a:xfrm>
        </p:spPr>
        <p:txBody>
          <a:bodyPr>
            <a:normAutofit/>
          </a:bodyPr>
          <a:lstStyle/>
          <a:p>
            <a:r>
              <a:rPr lang="en-IN" cap="none" dirty="0">
                <a:solidFill>
                  <a:srgbClr val="FFFF00"/>
                </a:solidFill>
                <a:latin typeface="Aptos" panose="020B0004020202020204" pitchFamily="34" charset="0"/>
              </a:rPr>
              <a:t>API Methods</a:t>
            </a:r>
          </a:p>
        </p:txBody>
      </p:sp>
      <p:pic>
        <p:nvPicPr>
          <p:cNvPr id="7" name="Content Placeholder 6">
            <a:extLst>
              <a:ext uri="{FF2B5EF4-FFF2-40B4-BE49-F238E27FC236}">
                <a16:creationId xmlns:a16="http://schemas.microsoft.com/office/drawing/2014/main" id="{34D4ABFC-2F2A-C75E-094E-537D1A6C3347}"/>
              </a:ext>
            </a:extLst>
          </p:cNvPr>
          <p:cNvPicPr>
            <a:picLocks noGrp="1" noChangeAspect="1"/>
          </p:cNvPicPr>
          <p:nvPr>
            <p:ph sz="half" idx="1"/>
          </p:nvPr>
        </p:nvPicPr>
        <p:blipFill>
          <a:blip r:embed="rId2"/>
          <a:stretch>
            <a:fillRect/>
          </a:stretch>
        </p:blipFill>
        <p:spPr>
          <a:xfrm>
            <a:off x="533399" y="741778"/>
            <a:ext cx="9838268" cy="5571885"/>
          </a:xfrm>
        </p:spPr>
      </p:pic>
    </p:spTree>
    <p:extLst>
      <p:ext uri="{BB962C8B-B14F-4D97-AF65-F5344CB8AC3E}">
        <p14:creationId xmlns:p14="http://schemas.microsoft.com/office/powerpoint/2010/main" val="1216636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19667"/>
          </a:xfrm>
        </p:spPr>
        <p:txBody>
          <a:bodyPr>
            <a:normAutofit/>
          </a:bodyPr>
          <a:lstStyle/>
          <a:p>
            <a:r>
              <a:rPr lang="en-US" dirty="0">
                <a:solidFill>
                  <a:srgbClr val="FFFF00"/>
                </a:solidFill>
                <a:latin typeface="Aptos" panose="020B0004020202020204" pitchFamily="34" charset="0"/>
                <a:cs typeface="Arial" panose="020B0604020202020204" pitchFamily="34" charset="0"/>
              </a:rPr>
              <a:t>PROJECT - PLM </a:t>
            </a:r>
          </a:p>
        </p:txBody>
      </p:sp>
      <p:sp>
        <p:nvSpPr>
          <p:cNvPr id="3" name="Content Placeholder 2"/>
          <p:cNvSpPr>
            <a:spLocks noGrp="1"/>
          </p:cNvSpPr>
          <p:nvPr>
            <p:ph idx="1"/>
          </p:nvPr>
        </p:nvSpPr>
        <p:spPr>
          <a:xfrm>
            <a:off x="313267" y="719667"/>
            <a:ext cx="11658599" cy="5863695"/>
          </a:xfrm>
        </p:spPr>
        <p:txBody>
          <a:bodyPr>
            <a:normAutofit/>
          </a:bodyPr>
          <a:lstStyle/>
          <a:p>
            <a:pPr marL="457200" indent="-457200">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rPr>
              <a:t>Provider Life Cycle Management.</a:t>
            </a:r>
          </a:p>
          <a:p>
            <a:pPr marL="457200" indent="-457200">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rPr>
              <a:t>On High Level this application is used to add/ update/ delete data that is related to the Providers. When I say providers. Providers can be any thing like </a:t>
            </a:r>
          </a:p>
          <a:p>
            <a:pPr marL="914400" lvl="1" indent="-457200">
              <a:buFont typeface="+mj-lt"/>
              <a:buAutoNum type="arabicPeriod"/>
            </a:pPr>
            <a:r>
              <a:rPr lang="en-IN" sz="2000" dirty="0">
                <a:latin typeface="Calibri" panose="020F0502020204030204" pitchFamily="34" charset="0"/>
                <a:ea typeface="Calibri" panose="020F0502020204030204" pitchFamily="34" charset="0"/>
                <a:cs typeface="Calibri" panose="020F0502020204030204" pitchFamily="34" charset="0"/>
              </a:rPr>
              <a:t>Individual Doctor.. That is Practitioner</a:t>
            </a:r>
          </a:p>
          <a:p>
            <a:pPr marL="914400" lvl="1" indent="-457200">
              <a:buFont typeface="+mj-lt"/>
              <a:buAutoNum type="arabicPeriod"/>
            </a:pPr>
            <a:r>
              <a:rPr lang="en-IN" sz="2000" dirty="0">
                <a:latin typeface="Calibri" panose="020F0502020204030204" pitchFamily="34" charset="0"/>
                <a:ea typeface="Calibri" panose="020F0502020204030204" pitchFamily="34" charset="0"/>
                <a:cs typeface="Calibri" panose="020F0502020204030204" pitchFamily="34" charset="0"/>
              </a:rPr>
              <a:t>Hospital .. That is Facility </a:t>
            </a:r>
          </a:p>
          <a:p>
            <a:pPr marL="914400" lvl="1" indent="-457200">
              <a:buFont typeface="+mj-lt"/>
              <a:buAutoNum type="arabicPeriod"/>
            </a:pPr>
            <a:r>
              <a:rPr lang="en-IN" sz="2000" dirty="0">
                <a:latin typeface="Calibri" panose="020F0502020204030204" pitchFamily="34" charset="0"/>
                <a:ea typeface="Calibri" panose="020F0502020204030204" pitchFamily="34" charset="0"/>
                <a:cs typeface="Calibri" panose="020F0502020204030204" pitchFamily="34" charset="0"/>
              </a:rPr>
              <a:t>Health Group.. That is Group of Hospitals </a:t>
            </a:r>
          </a:p>
          <a:p>
            <a:pPr marL="457200" indent="-457200">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rPr>
              <a:t>This application acts as single active directory for the whole of the Insurance Purpose.</a:t>
            </a:r>
          </a:p>
          <a:p>
            <a:pPr marL="457200" indent="-457200">
              <a:buFont typeface="+mj-lt"/>
              <a:buAutoNum type="arabicPeriod"/>
            </a:pPr>
            <a:r>
              <a:rPr lang="en-IN" sz="2400" dirty="0">
                <a:latin typeface="Calibri" panose="020F0502020204030204" pitchFamily="34" charset="0"/>
                <a:ea typeface="Calibri" panose="020F0502020204030204" pitchFamily="34" charset="0"/>
                <a:cs typeface="Calibri" panose="020F0502020204030204" pitchFamily="34" charset="0"/>
              </a:rPr>
              <a:t>This application acts like the bridge between end user and the SPS application to update any data related to the providers.</a:t>
            </a:r>
          </a:p>
        </p:txBody>
      </p:sp>
    </p:spTree>
    <p:extLst>
      <p:ext uri="{BB962C8B-B14F-4D97-AF65-F5344CB8AC3E}">
        <p14:creationId xmlns:p14="http://schemas.microsoft.com/office/powerpoint/2010/main" val="2085052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EE070-5D7B-53B5-7EA8-47EC079EE9AE}"/>
              </a:ext>
            </a:extLst>
          </p:cNvPr>
          <p:cNvSpPr>
            <a:spLocks noGrp="1"/>
          </p:cNvSpPr>
          <p:nvPr>
            <p:ph type="title"/>
          </p:nvPr>
        </p:nvSpPr>
        <p:spPr>
          <a:xfrm>
            <a:off x="0" y="0"/>
            <a:ext cx="12192000" cy="745067"/>
          </a:xfrm>
        </p:spPr>
        <p:txBody>
          <a:bodyPr>
            <a:normAutofit/>
          </a:bodyPr>
          <a:lstStyle/>
          <a:p>
            <a:r>
              <a:rPr lang="en-IN" cap="none" dirty="0">
                <a:solidFill>
                  <a:srgbClr val="FFFF00"/>
                </a:solidFill>
                <a:latin typeface="Aptos" panose="020B0004020202020204" pitchFamily="34" charset="0"/>
              </a:rPr>
              <a:t>Array List Vs HashSet</a:t>
            </a:r>
          </a:p>
        </p:txBody>
      </p:sp>
      <p:graphicFrame>
        <p:nvGraphicFramePr>
          <p:cNvPr id="7" name="Content Placeholder 3">
            <a:extLst>
              <a:ext uri="{FF2B5EF4-FFF2-40B4-BE49-F238E27FC236}">
                <a16:creationId xmlns:a16="http://schemas.microsoft.com/office/drawing/2014/main" id="{163AC5BF-C574-D793-7118-8CEF2F7190C8}"/>
              </a:ext>
            </a:extLst>
          </p:cNvPr>
          <p:cNvGraphicFramePr>
            <a:graphicFrameLocks noGrp="1"/>
          </p:cNvGraphicFramePr>
          <p:nvPr>
            <p:ph idx="1"/>
            <p:extLst>
              <p:ext uri="{D42A27DB-BD31-4B8C-83A1-F6EECF244321}">
                <p14:modId xmlns:p14="http://schemas.microsoft.com/office/powerpoint/2010/main" val="1794464164"/>
              </p:ext>
            </p:extLst>
          </p:nvPr>
        </p:nvGraphicFramePr>
        <p:xfrm>
          <a:off x="355599" y="577523"/>
          <a:ext cx="11201399" cy="5842525"/>
        </p:xfrm>
        <a:graphic>
          <a:graphicData uri="http://schemas.openxmlformats.org/drawingml/2006/table">
            <a:tbl>
              <a:tblPr/>
              <a:tblGrid>
                <a:gridCol w="440328">
                  <a:extLst>
                    <a:ext uri="{9D8B030D-6E8A-4147-A177-3AD203B41FA5}">
                      <a16:colId xmlns:a16="http://schemas.microsoft.com/office/drawing/2014/main" val="1282733312"/>
                    </a:ext>
                  </a:extLst>
                </a:gridCol>
                <a:gridCol w="1548706">
                  <a:extLst>
                    <a:ext uri="{9D8B030D-6E8A-4147-A177-3AD203B41FA5}">
                      <a16:colId xmlns:a16="http://schemas.microsoft.com/office/drawing/2014/main" val="3541459713"/>
                    </a:ext>
                  </a:extLst>
                </a:gridCol>
                <a:gridCol w="3955403">
                  <a:extLst>
                    <a:ext uri="{9D8B030D-6E8A-4147-A177-3AD203B41FA5}">
                      <a16:colId xmlns:a16="http://schemas.microsoft.com/office/drawing/2014/main" val="1325953452"/>
                    </a:ext>
                  </a:extLst>
                </a:gridCol>
                <a:gridCol w="5256962">
                  <a:extLst>
                    <a:ext uri="{9D8B030D-6E8A-4147-A177-3AD203B41FA5}">
                      <a16:colId xmlns:a16="http://schemas.microsoft.com/office/drawing/2014/main" val="2802945041"/>
                    </a:ext>
                  </a:extLst>
                </a:gridCol>
              </a:tblGrid>
              <a:tr h="531610">
                <a:tc>
                  <a:txBody>
                    <a:bodyPr/>
                    <a:lstStyle/>
                    <a:p>
                      <a:pPr algn="l" fontAlgn="t"/>
                      <a:r>
                        <a:rPr lang="en-IN" sz="1600" b="1" dirty="0">
                          <a:solidFill>
                            <a:srgbClr val="FFFF00"/>
                          </a:solidFill>
                          <a:effectLst/>
                        </a:rPr>
                        <a:t>Sr. No.</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b="1" dirty="0">
                          <a:solidFill>
                            <a:srgbClr val="FFFF00"/>
                          </a:solidFill>
                          <a:effectLst/>
                        </a:rPr>
                        <a:t>Key</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b="1" dirty="0" err="1">
                          <a:solidFill>
                            <a:srgbClr val="FFFF00"/>
                          </a:solidFill>
                          <a:effectLst/>
                        </a:rPr>
                        <a:t>ArrayList</a:t>
                      </a:r>
                      <a:endParaRPr lang="en-IN" sz="1600" b="1" dirty="0">
                        <a:solidFill>
                          <a:srgbClr val="FFFF00"/>
                        </a:solidFill>
                        <a:effectLst/>
                      </a:endParaRP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600" b="1" dirty="0">
                          <a:solidFill>
                            <a:srgbClr val="FFFF00"/>
                          </a:solidFill>
                          <a:effectLst/>
                        </a:rPr>
                        <a:t>HashSet</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982735436"/>
                  </a:ext>
                </a:extLst>
              </a:tr>
              <a:tr h="794912">
                <a:tc>
                  <a:txBody>
                    <a:bodyPr/>
                    <a:lstStyle/>
                    <a:p>
                      <a:pPr algn="ctr" fontAlgn="ctr"/>
                      <a:r>
                        <a:rPr lang="en-IN" sz="1600" dirty="0">
                          <a:effectLst/>
                        </a:rPr>
                        <a:t>1</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a:effectLst/>
                        </a:rPr>
                        <a:t>Implementation</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err="1">
                          <a:effectLst/>
                        </a:rPr>
                        <a:t>ArrayList</a:t>
                      </a:r>
                      <a:r>
                        <a:rPr lang="en-US" sz="1600" dirty="0">
                          <a:effectLst/>
                        </a:rPr>
                        <a:t> is the implementation of the list interface.</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HashSet on the other hand is the implementation of a set interface.</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508384946"/>
                  </a:ext>
                </a:extLst>
              </a:tr>
              <a:tr h="1160364">
                <a:tc>
                  <a:txBody>
                    <a:bodyPr/>
                    <a:lstStyle/>
                    <a:p>
                      <a:pPr algn="ctr" fontAlgn="ctr"/>
                      <a:r>
                        <a:rPr lang="en-IN" sz="1600">
                          <a:effectLst/>
                        </a:rPr>
                        <a:t>2</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dirty="0">
                          <a:effectLst/>
                        </a:rPr>
                        <a:t>Internal implementation</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err="1">
                          <a:effectLst/>
                        </a:rPr>
                        <a:t>ArrayList</a:t>
                      </a:r>
                      <a:r>
                        <a:rPr lang="en-US" sz="1600" dirty="0">
                          <a:effectLst/>
                        </a:rPr>
                        <a:t> internally implements array for its implementation.</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a:effectLst/>
                        </a:rPr>
                        <a:t>HashSet internally uses Hashmap for its implementation.</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94128230"/>
                  </a:ext>
                </a:extLst>
              </a:tr>
              <a:tr h="916729">
                <a:tc>
                  <a:txBody>
                    <a:bodyPr/>
                    <a:lstStyle/>
                    <a:p>
                      <a:pPr algn="ctr" fontAlgn="ctr"/>
                      <a:r>
                        <a:rPr lang="en-IN" sz="1600">
                          <a:effectLst/>
                        </a:rPr>
                        <a:t>3</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Order of elements</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err="1">
                          <a:effectLst/>
                        </a:rPr>
                        <a:t>ArrayList</a:t>
                      </a:r>
                      <a:r>
                        <a:rPr lang="en-US" sz="1600" dirty="0">
                          <a:effectLst/>
                        </a:rPr>
                        <a:t> maintains the insertion order </a:t>
                      </a:r>
                      <a:r>
                        <a:rPr lang="en-US" sz="1600" dirty="0" err="1">
                          <a:effectLst/>
                        </a:rPr>
                        <a:t>i.e</a:t>
                      </a:r>
                      <a:r>
                        <a:rPr lang="en-US" sz="1600" dirty="0">
                          <a:effectLst/>
                        </a:rPr>
                        <a:t> order of the object in which they are inserted.</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HashSet is an unordered collection and doesn't maintain any order.</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081236970"/>
                  </a:ext>
                </a:extLst>
              </a:tr>
              <a:tr h="551277">
                <a:tc>
                  <a:txBody>
                    <a:bodyPr/>
                    <a:lstStyle/>
                    <a:p>
                      <a:pPr algn="ctr" fontAlgn="ctr"/>
                      <a:r>
                        <a:rPr lang="en-IN" sz="1600">
                          <a:effectLst/>
                        </a:rPr>
                        <a:t>4</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Duplicates</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err="1">
                          <a:effectLst/>
                        </a:rPr>
                        <a:t>ArrayList</a:t>
                      </a:r>
                      <a:r>
                        <a:rPr lang="en-US" sz="1600" dirty="0">
                          <a:effectLst/>
                        </a:rPr>
                        <a:t> allows duplicate values in its collection.</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On other hand duplicate elements are not allowed in </a:t>
                      </a:r>
                      <a:r>
                        <a:rPr lang="en-US" sz="1600" dirty="0" err="1">
                          <a:effectLst/>
                        </a:rPr>
                        <a:t>Hashset</a:t>
                      </a:r>
                      <a:r>
                        <a:rPr lang="en-US" sz="1600" dirty="0">
                          <a:effectLst/>
                        </a:rPr>
                        <a:t>.</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04344190"/>
                  </a:ext>
                </a:extLst>
              </a:tr>
              <a:tr h="916729">
                <a:tc>
                  <a:txBody>
                    <a:bodyPr/>
                    <a:lstStyle/>
                    <a:p>
                      <a:pPr algn="ctr" fontAlgn="ctr"/>
                      <a:r>
                        <a:rPr lang="en-IN" sz="1600">
                          <a:effectLst/>
                        </a:rPr>
                        <a:t>5</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Index performance</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err="1">
                          <a:effectLst/>
                        </a:rPr>
                        <a:t>ArrayList</a:t>
                      </a:r>
                      <a:r>
                        <a:rPr lang="en-US" sz="1600" dirty="0">
                          <a:effectLst/>
                        </a:rPr>
                        <a:t> uses index for its performance </a:t>
                      </a:r>
                      <a:r>
                        <a:rPr lang="en-US" sz="1600" dirty="0" err="1">
                          <a:effectLst/>
                        </a:rPr>
                        <a:t>i.e</a:t>
                      </a:r>
                      <a:r>
                        <a:rPr lang="en-US" sz="1600" dirty="0">
                          <a:effectLst/>
                        </a:rPr>
                        <a:t> its index based one can retrieve object by calling get(index) or remove objects by calling remove(index)</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HashSet is completely based on object also it doesn't provide get() method.</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037588151"/>
                  </a:ext>
                </a:extLst>
              </a:tr>
              <a:tr h="673095">
                <a:tc>
                  <a:txBody>
                    <a:bodyPr/>
                    <a:lstStyle/>
                    <a:p>
                      <a:pPr algn="ctr" fontAlgn="ctr"/>
                      <a:r>
                        <a:rPr lang="en-IN" sz="1600">
                          <a:effectLst/>
                        </a:rPr>
                        <a:t>6</a:t>
                      </a:r>
                    </a:p>
                  </a:txBody>
                  <a:tcPr marL="36035" marR="36035" marT="36035" marB="36035"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600">
                          <a:effectLst/>
                        </a:rPr>
                        <a:t>Null Allowed</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Any number of null value can be inserted in </a:t>
                      </a:r>
                      <a:r>
                        <a:rPr lang="en-US" sz="1600" dirty="0" err="1">
                          <a:effectLst/>
                        </a:rPr>
                        <a:t>arraylist</a:t>
                      </a:r>
                      <a:r>
                        <a:rPr lang="en-US" sz="1600" dirty="0">
                          <a:effectLst/>
                        </a:rPr>
                        <a:t> without any restriction.</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dirty="0">
                          <a:effectLst/>
                        </a:rPr>
                        <a:t>On other hand </a:t>
                      </a:r>
                      <a:r>
                        <a:rPr lang="en-US" sz="1600" dirty="0" err="1">
                          <a:effectLst/>
                        </a:rPr>
                        <a:t>Hashset</a:t>
                      </a:r>
                      <a:r>
                        <a:rPr lang="en-US" sz="1600" dirty="0">
                          <a:effectLst/>
                        </a:rPr>
                        <a:t> allows only one null value in its </a:t>
                      </a:r>
                      <a:r>
                        <a:rPr lang="en-US" sz="1600" dirty="0" err="1">
                          <a:effectLst/>
                        </a:rPr>
                        <a:t>collection,after</a:t>
                      </a:r>
                      <a:r>
                        <a:rPr lang="en-US" sz="1600" dirty="0">
                          <a:effectLst/>
                        </a:rPr>
                        <a:t> which no null value is allowed to be added.</a:t>
                      </a:r>
                    </a:p>
                  </a:txBody>
                  <a:tcPr marL="36035" marR="36035" marT="36035" marB="3603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820008155"/>
                  </a:ext>
                </a:extLst>
              </a:tr>
            </a:tbl>
          </a:graphicData>
        </a:graphic>
      </p:graphicFrame>
    </p:spTree>
    <p:extLst>
      <p:ext uri="{BB962C8B-B14F-4D97-AF65-F5344CB8AC3E}">
        <p14:creationId xmlns:p14="http://schemas.microsoft.com/office/powerpoint/2010/main" val="63523096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02DD-22C4-3B6F-77E9-A521071AEC51}"/>
              </a:ext>
            </a:extLst>
          </p:cNvPr>
          <p:cNvSpPr>
            <a:spLocks noGrp="1"/>
          </p:cNvSpPr>
          <p:nvPr>
            <p:ph type="title"/>
          </p:nvPr>
        </p:nvSpPr>
        <p:spPr>
          <a:xfrm>
            <a:off x="0" y="1"/>
            <a:ext cx="12192000" cy="651932"/>
          </a:xfrm>
        </p:spPr>
        <p:txBody>
          <a:bodyPr>
            <a:normAutofit/>
          </a:bodyPr>
          <a:lstStyle/>
          <a:p>
            <a:r>
              <a:rPr lang="en-US" sz="3100" b="1" dirty="0">
                <a:solidFill>
                  <a:srgbClr val="FFFF00"/>
                </a:solidFill>
                <a:latin typeface="var(--theme-post-title-font-family)"/>
              </a:rPr>
              <a:t>Verifying drop down values using WebDriver</a:t>
            </a:r>
            <a:endParaRPr lang="en-IN" dirty="0">
              <a:solidFill>
                <a:srgbClr val="FFFF00"/>
              </a:solidFill>
            </a:endParaRPr>
          </a:p>
        </p:txBody>
      </p:sp>
      <p:pic>
        <p:nvPicPr>
          <p:cNvPr id="6" name="Content Placeholder 5">
            <a:extLst>
              <a:ext uri="{FF2B5EF4-FFF2-40B4-BE49-F238E27FC236}">
                <a16:creationId xmlns:a16="http://schemas.microsoft.com/office/drawing/2014/main" id="{9D6D6B6C-4BC2-D9B9-8A30-3A11EBD41788}"/>
              </a:ext>
            </a:extLst>
          </p:cNvPr>
          <p:cNvPicPr>
            <a:picLocks noGrp="1" noChangeAspect="1"/>
          </p:cNvPicPr>
          <p:nvPr>
            <p:ph idx="1"/>
          </p:nvPr>
        </p:nvPicPr>
        <p:blipFill>
          <a:blip r:embed="rId2"/>
          <a:stretch>
            <a:fillRect/>
          </a:stretch>
        </p:blipFill>
        <p:spPr>
          <a:xfrm>
            <a:off x="331741" y="818646"/>
            <a:ext cx="6287377" cy="1143000"/>
          </a:xfrm>
        </p:spPr>
      </p:pic>
      <p:pic>
        <p:nvPicPr>
          <p:cNvPr id="10" name="Picture 9">
            <a:extLst>
              <a:ext uri="{FF2B5EF4-FFF2-40B4-BE49-F238E27FC236}">
                <a16:creationId xmlns:a16="http://schemas.microsoft.com/office/drawing/2014/main" id="{21FDF8AD-FA82-1DDE-E6A2-343B8BA10F8F}"/>
              </a:ext>
            </a:extLst>
          </p:cNvPr>
          <p:cNvPicPr>
            <a:picLocks noChangeAspect="1"/>
          </p:cNvPicPr>
          <p:nvPr/>
        </p:nvPicPr>
        <p:blipFill>
          <a:blip r:embed="rId3"/>
          <a:stretch>
            <a:fillRect/>
          </a:stretch>
        </p:blipFill>
        <p:spPr>
          <a:xfrm>
            <a:off x="450819" y="2128359"/>
            <a:ext cx="6049219" cy="3600953"/>
          </a:xfrm>
          <a:prstGeom prst="rect">
            <a:avLst/>
          </a:prstGeom>
        </p:spPr>
      </p:pic>
    </p:spTree>
    <p:extLst>
      <p:ext uri="{BB962C8B-B14F-4D97-AF65-F5344CB8AC3E}">
        <p14:creationId xmlns:p14="http://schemas.microsoft.com/office/powerpoint/2010/main" val="4649653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2D612-DC79-CCE4-41FF-6224CD2E9ECE}"/>
              </a:ext>
            </a:extLst>
          </p:cNvPr>
          <p:cNvSpPr>
            <a:spLocks noGrp="1"/>
          </p:cNvSpPr>
          <p:nvPr>
            <p:ph type="title"/>
          </p:nvPr>
        </p:nvSpPr>
        <p:spPr>
          <a:xfrm>
            <a:off x="0" y="1"/>
            <a:ext cx="12192000" cy="660399"/>
          </a:xfrm>
        </p:spPr>
        <p:txBody>
          <a:bodyPr>
            <a:normAutofit/>
          </a:bodyPr>
          <a:lstStyle/>
          <a:p>
            <a:r>
              <a:rPr lang="en-IN" cap="none" dirty="0">
                <a:solidFill>
                  <a:srgbClr val="FFFF00"/>
                </a:solidFill>
                <a:latin typeface="Aptos" panose="020B0004020202020204" pitchFamily="34" charset="0"/>
              </a:rPr>
              <a:t>Reverse A String </a:t>
            </a:r>
          </a:p>
        </p:txBody>
      </p:sp>
      <p:pic>
        <p:nvPicPr>
          <p:cNvPr id="5" name="Content Placeholder 4">
            <a:extLst>
              <a:ext uri="{FF2B5EF4-FFF2-40B4-BE49-F238E27FC236}">
                <a16:creationId xmlns:a16="http://schemas.microsoft.com/office/drawing/2014/main" id="{6D3E00C1-691D-06EC-2BAB-86FEBE928479}"/>
              </a:ext>
            </a:extLst>
          </p:cNvPr>
          <p:cNvPicPr>
            <a:picLocks noGrp="1" noChangeAspect="1"/>
          </p:cNvPicPr>
          <p:nvPr>
            <p:ph idx="1"/>
          </p:nvPr>
        </p:nvPicPr>
        <p:blipFill>
          <a:blip r:embed="rId2"/>
          <a:stretch>
            <a:fillRect/>
          </a:stretch>
        </p:blipFill>
        <p:spPr>
          <a:xfrm>
            <a:off x="496401" y="821264"/>
            <a:ext cx="6982799" cy="3848637"/>
          </a:xfrm>
        </p:spPr>
      </p:pic>
    </p:spTree>
    <p:extLst>
      <p:ext uri="{BB962C8B-B14F-4D97-AF65-F5344CB8AC3E}">
        <p14:creationId xmlns:p14="http://schemas.microsoft.com/office/powerpoint/2010/main" val="395240836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52E64-917A-086B-97F8-92F820B493C9}"/>
              </a:ext>
            </a:extLst>
          </p:cNvPr>
          <p:cNvSpPr>
            <a:spLocks noGrp="1"/>
          </p:cNvSpPr>
          <p:nvPr>
            <p:ph type="title"/>
          </p:nvPr>
        </p:nvSpPr>
        <p:spPr>
          <a:xfrm>
            <a:off x="0" y="0"/>
            <a:ext cx="12192000" cy="592667"/>
          </a:xfrm>
        </p:spPr>
        <p:txBody>
          <a:bodyPr>
            <a:normAutofit/>
          </a:bodyPr>
          <a:lstStyle/>
          <a:p>
            <a:r>
              <a:rPr lang="en-IN" cap="none" dirty="0">
                <a:solidFill>
                  <a:srgbClr val="FFFF00"/>
                </a:solidFill>
                <a:latin typeface="Aptos" panose="020B0004020202020204" pitchFamily="34" charset="0"/>
              </a:rPr>
              <a:t>Count Of Characters In Given String</a:t>
            </a:r>
          </a:p>
        </p:txBody>
      </p:sp>
      <p:pic>
        <p:nvPicPr>
          <p:cNvPr id="5" name="Content Placeholder 4">
            <a:extLst>
              <a:ext uri="{FF2B5EF4-FFF2-40B4-BE49-F238E27FC236}">
                <a16:creationId xmlns:a16="http://schemas.microsoft.com/office/drawing/2014/main" id="{F972D9F8-82BE-2989-4736-018CA5FB279F}"/>
              </a:ext>
            </a:extLst>
          </p:cNvPr>
          <p:cNvPicPr>
            <a:picLocks noGrp="1" noChangeAspect="1"/>
          </p:cNvPicPr>
          <p:nvPr>
            <p:ph idx="1"/>
          </p:nvPr>
        </p:nvPicPr>
        <p:blipFill>
          <a:blip r:embed="rId2"/>
          <a:stretch>
            <a:fillRect/>
          </a:stretch>
        </p:blipFill>
        <p:spPr>
          <a:xfrm>
            <a:off x="1126068" y="1166018"/>
            <a:ext cx="4419469" cy="4525963"/>
          </a:xfrm>
        </p:spPr>
      </p:pic>
    </p:spTree>
    <p:extLst>
      <p:ext uri="{BB962C8B-B14F-4D97-AF65-F5344CB8AC3E}">
        <p14:creationId xmlns:p14="http://schemas.microsoft.com/office/powerpoint/2010/main" val="312558855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1036"/>
          </a:xfrm>
        </p:spPr>
        <p:txBody>
          <a:bodyPr>
            <a:normAutofit/>
          </a:bodyPr>
          <a:lstStyle/>
          <a:p>
            <a:r>
              <a:rPr lang="en-US" b="1" cap="none" dirty="0">
                <a:solidFill>
                  <a:srgbClr val="FFFF00"/>
                </a:solidFill>
                <a:latin typeface="Aptos" panose="020B0004020202020204" pitchFamily="34" charset="0"/>
              </a:rPr>
              <a:t>Any Questions At Last</a:t>
            </a:r>
            <a:endParaRPr lang="en-US" cap="none" dirty="0">
              <a:solidFill>
                <a:srgbClr val="FFFF00"/>
              </a:solidFill>
              <a:latin typeface="Aptos" panose="020B0004020202020204" pitchFamily="34" charset="0"/>
            </a:endParaRPr>
          </a:p>
        </p:txBody>
      </p:sp>
      <p:sp>
        <p:nvSpPr>
          <p:cNvPr id="3" name="Content Placeholder 2"/>
          <p:cNvSpPr>
            <a:spLocks noGrp="1"/>
          </p:cNvSpPr>
          <p:nvPr>
            <p:ph idx="1"/>
          </p:nvPr>
        </p:nvSpPr>
        <p:spPr>
          <a:xfrm>
            <a:off x="304800" y="787400"/>
            <a:ext cx="11607800" cy="5867400"/>
          </a:xfrm>
        </p:spPr>
        <p:txBody>
          <a:bodyPr/>
          <a:lstStyle/>
          <a:p>
            <a:pPr lvl="0"/>
            <a:r>
              <a:rPr lang="en-US" dirty="0">
                <a:solidFill>
                  <a:srgbClr val="FFFF00"/>
                </a:solidFill>
              </a:rPr>
              <a:t>Sure.. Ok.. Thank you for your time.</a:t>
            </a:r>
          </a:p>
          <a:p>
            <a:r>
              <a:rPr lang="en-US" dirty="0">
                <a:solidFill>
                  <a:srgbClr val="FFFF00"/>
                </a:solidFill>
              </a:rPr>
              <a:t>Is it totally into Automation or Manual?</a:t>
            </a:r>
          </a:p>
          <a:p>
            <a:pPr lvl="0"/>
            <a:r>
              <a:rPr lang="en-US" dirty="0"/>
              <a:t>It was more of a conversation than an interview. Thank you for making it easy for me</a:t>
            </a:r>
          </a:p>
          <a:p>
            <a:pPr lvl="0"/>
            <a:r>
              <a:rPr lang="en-US" dirty="0"/>
              <a:t>If allowed to …May I know what will be the domain of the project? </a:t>
            </a:r>
          </a:p>
          <a:p>
            <a:pPr lvl="0"/>
            <a:r>
              <a:rPr lang="en-US" dirty="0"/>
              <a:t>I mean whether it will be Banking or  Healthcare.</a:t>
            </a:r>
          </a:p>
          <a:p>
            <a:pPr lvl="0"/>
            <a:r>
              <a:rPr lang="en-US" dirty="0"/>
              <a:t>-----------------------------------------------------------------------------------------------------------------------</a:t>
            </a:r>
          </a:p>
          <a:p>
            <a:r>
              <a:rPr lang="en-US" dirty="0"/>
              <a:t>Ok Sure. Thank you so much </a:t>
            </a:r>
          </a:p>
          <a:p>
            <a:r>
              <a:rPr lang="en-US" dirty="0"/>
              <a:t>Of. Thanks you so much. For letting me know.. </a:t>
            </a:r>
          </a:p>
          <a:p>
            <a:r>
              <a:rPr lang="en-US" dirty="0"/>
              <a:t>That would be a new learning for me. I am really looking forward for this..</a:t>
            </a:r>
          </a:p>
          <a:p>
            <a:endParaRPr lang="en-US" dirty="0"/>
          </a:p>
          <a:p>
            <a:pPr marL="0" indent="0">
              <a:buNone/>
            </a:pPr>
            <a:endParaRPr lang="en-US" dirty="0">
              <a:highlight>
                <a:srgbClr val="FFFF00"/>
              </a:highlight>
            </a:endParaRPr>
          </a:p>
        </p:txBody>
      </p:sp>
    </p:spTree>
  </p:cSld>
  <p:clrMapOvr>
    <a:masterClrMapping/>
  </p:clrMapOvr>
</p:sld>
</file>

<file path=ppt/theme/_rels/theme10.xml.rels><?xml version="1.0" encoding="UTF-8" standalone="yes"?>
<Relationships xmlns="http://schemas.openxmlformats.org/package/2006/relationships"><Relationship Id="rId1" Type="http://schemas.openxmlformats.org/officeDocument/2006/relationships/image" Target="../media/image1.jpeg"/></Relationships>
</file>

<file path=ppt/theme/_rels/theme11.xml.rels><?xml version="1.0" encoding="UTF-8" standalone="yes"?>
<Relationships xmlns="http://schemas.openxmlformats.org/package/2006/relationships"><Relationship Id="rId1" Type="http://schemas.openxmlformats.org/officeDocument/2006/relationships/image" Target="../media/image1.jpeg"/></Relationships>
</file>

<file path=ppt/theme/_rels/theme12.xml.rels><?xml version="1.0" encoding="UTF-8" standalone="yes"?>
<Relationships xmlns="http://schemas.openxmlformats.org/package/2006/relationships"><Relationship Id="rId1" Type="http://schemas.openxmlformats.org/officeDocument/2006/relationships/image" Target="../media/image1.jpeg"/></Relationships>
</file>

<file path=ppt/theme/_rels/theme13.xml.rels><?xml version="1.0" encoding="UTF-8" standalone="yes"?>
<Relationships xmlns="http://schemas.openxmlformats.org/package/2006/relationships"><Relationship Id="rId1" Type="http://schemas.openxmlformats.org/officeDocument/2006/relationships/image" Target="../media/image1.jpeg"/></Relationships>
</file>

<file path=ppt/theme/_rels/theme14.xml.rels><?xml version="1.0" encoding="UTF-8" standalone="yes"?>
<Relationships xmlns="http://schemas.openxmlformats.org/package/2006/relationships"><Relationship Id="rId1" Type="http://schemas.openxmlformats.org/officeDocument/2006/relationships/image" Target="../media/image1.jpeg"/></Relationships>
</file>

<file path=ppt/theme/_rels/theme15.xml.rels><?xml version="1.0" encoding="UTF-8" standalone="yes"?>
<Relationships xmlns="http://schemas.openxmlformats.org/package/2006/relationships"><Relationship Id="rId1" Type="http://schemas.openxmlformats.org/officeDocument/2006/relationships/image" Target="../media/image1.jpeg"/></Relationships>
</file>

<file path=ppt/theme/_rels/theme16.xml.rels><?xml version="1.0" encoding="UTF-8" standalone="yes"?>
<Relationships xmlns="http://schemas.openxmlformats.org/package/2006/relationships"><Relationship Id="rId1" Type="http://schemas.openxmlformats.org/officeDocument/2006/relationships/image" Target="../media/image1.jpeg"/></Relationships>
</file>

<file path=ppt/theme/_rels/theme17.xml.rels><?xml version="1.0" encoding="UTF-8" standalone="yes"?>
<Relationships xmlns="http://schemas.openxmlformats.org/package/2006/relationships"><Relationship Id="rId1" Type="http://schemas.openxmlformats.org/officeDocument/2006/relationships/image" Target="../media/image1.jpeg"/></Relationships>
</file>

<file path=ppt/theme/_rels/theme18.xml.rels><?xml version="1.0" encoding="UTF-8" standalone="yes"?>
<Relationships xmlns="http://schemas.openxmlformats.org/package/2006/relationships"><Relationship Id="rId1" Type="http://schemas.openxmlformats.org/officeDocument/2006/relationships/image" Target="../media/image1.jpeg"/></Relationships>
</file>

<file path=ppt/theme/_rels/theme19.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20.xml.rels><?xml version="1.0" encoding="UTF-8" standalone="yes"?>
<Relationships xmlns="http://schemas.openxmlformats.org/package/2006/relationships"><Relationship Id="rId1" Type="http://schemas.openxmlformats.org/officeDocument/2006/relationships/image" Target="../media/image1.jpeg"/></Relationships>
</file>

<file path=ppt/theme/_rels/theme21.xml.rels><?xml version="1.0" encoding="UTF-8" standalone="yes"?>
<Relationships xmlns="http://schemas.openxmlformats.org/package/2006/relationships"><Relationship Id="rId1" Type="http://schemas.openxmlformats.org/officeDocument/2006/relationships/image" Target="../media/image1.jpeg"/></Relationships>
</file>

<file path=ppt/theme/_rels/theme22.xml.rels><?xml version="1.0" encoding="UTF-8" standalone="yes"?>
<Relationships xmlns="http://schemas.openxmlformats.org/package/2006/relationships"><Relationship Id="rId1" Type="http://schemas.openxmlformats.org/officeDocument/2006/relationships/image" Target="../media/image1.jpeg"/></Relationships>
</file>

<file path=ppt/theme/_rels/theme23.xml.rels><?xml version="1.0" encoding="UTF-8" standalone="yes"?>
<Relationships xmlns="http://schemas.openxmlformats.org/package/2006/relationships"><Relationship Id="rId1" Type="http://schemas.openxmlformats.org/officeDocument/2006/relationships/image" Target="../media/image1.jpeg"/></Relationships>
</file>

<file path=ppt/theme/_rels/theme24.xml.rels><?xml version="1.0" encoding="UTF-8" standalone="yes"?>
<Relationships xmlns="http://schemas.openxmlformats.org/package/2006/relationships"><Relationship Id="rId1" Type="http://schemas.openxmlformats.org/officeDocument/2006/relationships/image" Target="../media/image1.jpeg"/></Relationships>
</file>

<file path=ppt/theme/_rels/theme25.xml.rels><?xml version="1.0" encoding="UTF-8" standalone="yes"?>
<Relationships xmlns="http://schemas.openxmlformats.org/package/2006/relationships"><Relationship Id="rId1" Type="http://schemas.openxmlformats.org/officeDocument/2006/relationships/image" Target="../media/image1.jpeg"/></Relationships>
</file>

<file path=ppt/theme/_rels/theme26.xml.rels><?xml version="1.0" encoding="UTF-8" standalone="yes"?>
<Relationships xmlns="http://schemas.openxmlformats.org/package/2006/relationships"><Relationship Id="rId1" Type="http://schemas.openxmlformats.org/officeDocument/2006/relationships/image" Target="../media/image1.jpeg"/></Relationships>
</file>

<file path=ppt/theme/_rels/theme27.xml.rels><?xml version="1.0" encoding="UTF-8" standalone="yes"?>
<Relationships xmlns="http://schemas.openxmlformats.org/package/2006/relationships"><Relationship Id="rId1" Type="http://schemas.openxmlformats.org/officeDocument/2006/relationships/image" Target="../media/image1.jpeg"/></Relationships>
</file>

<file path=ppt/theme/_rels/theme28.xml.rels><?xml version="1.0" encoding="UTF-8" standalone="yes"?>
<Relationships xmlns="http://schemas.openxmlformats.org/package/2006/relationships"><Relationship Id="rId1" Type="http://schemas.openxmlformats.org/officeDocument/2006/relationships/image" Target="../media/image1.jpeg"/></Relationships>
</file>

<file path=ppt/theme/_rels/theme29.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_rels/theme8.xml.rels><?xml version="1.0" encoding="UTF-8" standalone="yes"?>
<Relationships xmlns="http://schemas.openxmlformats.org/package/2006/relationships"><Relationship Id="rId1" Type="http://schemas.openxmlformats.org/officeDocument/2006/relationships/image" Target="../media/image1.jpeg"/></Relationships>
</file>

<file path=ppt/theme/_rels/theme9.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10.xml><?xml version="1.0" encoding="utf-8"?>
<a:theme xmlns:a="http://schemas.openxmlformats.org/drawingml/2006/main" name="16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11.xml><?xml version="1.0" encoding="utf-8"?>
<a:theme xmlns:a="http://schemas.openxmlformats.org/drawingml/2006/main" name="17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12.xml><?xml version="1.0" encoding="utf-8"?>
<a:theme xmlns:a="http://schemas.openxmlformats.org/drawingml/2006/main" name="18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13.xml><?xml version="1.0" encoding="utf-8"?>
<a:theme xmlns:a="http://schemas.openxmlformats.org/drawingml/2006/main" name="19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14.xml><?xml version="1.0" encoding="utf-8"?>
<a:theme xmlns:a="http://schemas.openxmlformats.org/drawingml/2006/main" name="20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15.xml><?xml version="1.0" encoding="utf-8"?>
<a:theme xmlns:a="http://schemas.openxmlformats.org/drawingml/2006/main" name="23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16.xml><?xml version="1.0" encoding="utf-8"?>
<a:theme xmlns:a="http://schemas.openxmlformats.org/drawingml/2006/main" name="24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17.xml><?xml version="1.0" encoding="utf-8"?>
<a:theme xmlns:a="http://schemas.openxmlformats.org/drawingml/2006/main" name="25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18.xml><?xml version="1.0" encoding="utf-8"?>
<a:theme xmlns:a="http://schemas.openxmlformats.org/drawingml/2006/main" name="10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19.xml><?xml version="1.0" encoding="utf-8"?>
<a:theme xmlns:a="http://schemas.openxmlformats.org/drawingml/2006/main" name="11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1_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ppt/theme/theme20.xml><?xml version="1.0" encoding="utf-8"?>
<a:theme xmlns:a="http://schemas.openxmlformats.org/drawingml/2006/main" name="14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1.xml><?xml version="1.0" encoding="utf-8"?>
<a:theme xmlns:a="http://schemas.openxmlformats.org/drawingml/2006/main" name="15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2.xml><?xml version="1.0" encoding="utf-8"?>
<a:theme xmlns:a="http://schemas.openxmlformats.org/drawingml/2006/main" name="26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3.xml><?xml version="1.0" encoding="utf-8"?>
<a:theme xmlns:a="http://schemas.openxmlformats.org/drawingml/2006/main" name="27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4.xml><?xml version="1.0" encoding="utf-8"?>
<a:theme xmlns:a="http://schemas.openxmlformats.org/drawingml/2006/main" name="28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5.xml><?xml version="1.0" encoding="utf-8"?>
<a:theme xmlns:a="http://schemas.openxmlformats.org/drawingml/2006/main" name="29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6.xml><?xml version="1.0" encoding="utf-8"?>
<a:theme xmlns:a="http://schemas.openxmlformats.org/drawingml/2006/main" name="30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7.xml><?xml version="1.0" encoding="utf-8"?>
<a:theme xmlns:a="http://schemas.openxmlformats.org/drawingml/2006/main" name="31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8.xml><?xml version="1.0" encoding="utf-8"?>
<a:theme xmlns:a="http://schemas.openxmlformats.org/drawingml/2006/main" name="32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9.xml><?xml version="1.0" encoding="utf-8"?>
<a:theme xmlns:a="http://schemas.openxmlformats.org/drawingml/2006/main" name="Damask">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ppt/theme/theme3.xml><?xml version="1.0" encoding="utf-8"?>
<a:theme xmlns:a="http://schemas.openxmlformats.org/drawingml/2006/main" name="3_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ppt/theme/theme3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ppt/theme/theme5.xml><?xml version="1.0" encoding="utf-8"?>
<a:theme xmlns:a="http://schemas.openxmlformats.org/drawingml/2006/main" name="5_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ppt/theme/theme6.xml><?xml version="1.0" encoding="utf-8"?>
<a:theme xmlns:a="http://schemas.openxmlformats.org/drawingml/2006/main" name="6_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ppt/theme/theme7.xml><?xml version="1.0" encoding="utf-8"?>
<a:theme xmlns:a="http://schemas.openxmlformats.org/drawingml/2006/main" name="7_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ppt/theme/theme8.xml><?xml version="1.0" encoding="utf-8"?>
<a:theme xmlns:a="http://schemas.openxmlformats.org/drawingml/2006/main" name="8_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ppt/theme/theme9.xml><?xml version="1.0" encoding="utf-8"?>
<a:theme xmlns:a="http://schemas.openxmlformats.org/drawingml/2006/main" name="13_Damask">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1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themeOverride>
</file>

<file path=ppt/theme/themeOverride2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4.xml><?xml version="1.0" encoding="utf-8"?>
<a:themeOverride xmlns:a="http://schemas.openxmlformats.org/drawingml/2006/main">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themeOverride>
</file>

<file path=ppt/theme/themeOverride25.xml><?xml version="1.0" encoding="utf-8"?>
<a:themeOverride xmlns:a="http://schemas.openxmlformats.org/drawingml/2006/main">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themeOverride>
</file>

<file path=ppt/theme/themeOverride26.xml><?xml version="1.0" encoding="utf-8"?>
<a:themeOverride xmlns:a="http://schemas.openxmlformats.org/drawingml/2006/main">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themeOverride>
</file>

<file path=ppt/theme/themeOverride27.xml><?xml version="1.0" encoding="utf-8"?>
<a:themeOverride xmlns:a="http://schemas.openxmlformats.org/drawingml/2006/main">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themeOverride>
</file>

<file path=ppt/theme/themeOverride28.xml><?xml version="1.0" encoding="utf-8"?>
<a:themeOverride xmlns:a="http://schemas.openxmlformats.org/drawingml/2006/main">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themeOverride>
</file>

<file path=ppt/theme/themeOverride29.xml><?xml version="1.0" encoding="utf-8"?>
<a:themeOverride xmlns:a="http://schemas.openxmlformats.org/drawingml/2006/main">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0.xml><?xml version="1.0" encoding="utf-8"?>
<a:themeOverride xmlns:a="http://schemas.openxmlformats.org/drawingml/2006/main">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themeOverride>
</file>

<file path=ppt/theme/themeOverride31.xml><?xml version="1.0" encoding="utf-8"?>
<a:themeOverride xmlns:a="http://schemas.openxmlformats.org/drawingml/2006/main">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themeOverride>
</file>

<file path=ppt/theme/themeOverride32.xml><?xml version="1.0" encoding="utf-8"?>
<a:themeOverride xmlns:a="http://schemas.openxmlformats.org/drawingml/2006/main">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themeOverride>
</file>

<file path=ppt/theme/themeOverride33.xml><?xml version="1.0" encoding="utf-8"?>
<a:themeOverride xmlns:a="http://schemas.openxmlformats.org/drawingml/2006/main">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themeOverride>
</file>

<file path=ppt/theme/themeOverride3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docProps/app.xml><?xml version="1.0" encoding="utf-8"?>
<Properties xmlns="http://schemas.openxmlformats.org/officeDocument/2006/extended-properties" xmlns:vt="http://schemas.openxmlformats.org/officeDocument/2006/docPropsVTypes">
  <Template>TM02900688[[fn=Facet]]</Template>
  <TotalTime>7971</TotalTime>
  <Words>12767</Words>
  <Application>Microsoft Office PowerPoint</Application>
  <PresentationFormat>Widescreen</PresentationFormat>
  <Paragraphs>926</Paragraphs>
  <Slides>94</Slides>
  <Notes>1</Notes>
  <HiddenSlides>0</HiddenSlides>
  <MMClips>0</MMClips>
  <ScaleCrop>false</ScaleCrop>
  <HeadingPairs>
    <vt:vector size="6" baseType="variant">
      <vt:variant>
        <vt:lpstr>Fonts Used</vt:lpstr>
      </vt:variant>
      <vt:variant>
        <vt:i4>16</vt:i4>
      </vt:variant>
      <vt:variant>
        <vt:lpstr>Theme</vt:lpstr>
      </vt:variant>
      <vt:variant>
        <vt:i4>29</vt:i4>
      </vt:variant>
      <vt:variant>
        <vt:lpstr>Slide Titles</vt:lpstr>
      </vt:variant>
      <vt:variant>
        <vt:i4>94</vt:i4>
      </vt:variant>
    </vt:vector>
  </HeadingPairs>
  <TitlesOfParts>
    <vt:vector size="139" baseType="lpstr">
      <vt:lpstr>-apple-system</vt:lpstr>
      <vt:lpstr>Aptos</vt:lpstr>
      <vt:lpstr>arial</vt:lpstr>
      <vt:lpstr>arial</vt:lpstr>
      <vt:lpstr>Bookman Old Style</vt:lpstr>
      <vt:lpstr>Calibri</vt:lpstr>
      <vt:lpstr>Constantia</vt:lpstr>
      <vt:lpstr>Google Sans</vt:lpstr>
      <vt:lpstr>inter-regular</vt:lpstr>
      <vt:lpstr>Nunito</vt:lpstr>
      <vt:lpstr>Open Sans</vt:lpstr>
      <vt:lpstr>Rockwell</vt:lpstr>
      <vt:lpstr>Söhne</vt:lpstr>
      <vt:lpstr>Trebuchet MS</vt:lpstr>
      <vt:lpstr>var(--theme-post-title-font-family)</vt:lpstr>
      <vt:lpstr>Wingdings 3</vt:lpstr>
      <vt:lpstr>Facet</vt:lpstr>
      <vt:lpstr>1_Damask</vt:lpstr>
      <vt:lpstr>3_Damask</vt:lpstr>
      <vt:lpstr>4_Damask</vt:lpstr>
      <vt:lpstr>5_Damask</vt:lpstr>
      <vt:lpstr>6_Damask</vt:lpstr>
      <vt:lpstr>7_Damask</vt:lpstr>
      <vt:lpstr>8_Damask</vt:lpstr>
      <vt:lpstr>13_Damask</vt:lpstr>
      <vt:lpstr>16_Damask</vt:lpstr>
      <vt:lpstr>17_Damask</vt:lpstr>
      <vt:lpstr>18_Damask</vt:lpstr>
      <vt:lpstr>19_Damask</vt:lpstr>
      <vt:lpstr>20_Damask</vt:lpstr>
      <vt:lpstr>23_Damask</vt:lpstr>
      <vt:lpstr>24_Damask</vt:lpstr>
      <vt:lpstr>25_Damask</vt:lpstr>
      <vt:lpstr>10_Damask</vt:lpstr>
      <vt:lpstr>11_Damask</vt:lpstr>
      <vt:lpstr>14_Damask</vt:lpstr>
      <vt:lpstr>15_Damask</vt:lpstr>
      <vt:lpstr>26_Damask</vt:lpstr>
      <vt:lpstr>27_Damask</vt:lpstr>
      <vt:lpstr>28_Damask</vt:lpstr>
      <vt:lpstr>29_Damask</vt:lpstr>
      <vt:lpstr>30_Damask</vt:lpstr>
      <vt:lpstr>31_Damask</vt:lpstr>
      <vt:lpstr>32_Damask</vt:lpstr>
      <vt:lpstr>Damask</vt:lpstr>
      <vt:lpstr>PowerPoint Presentation</vt:lpstr>
      <vt:lpstr>PowerPoint Presentation</vt:lpstr>
      <vt:lpstr>Tell Me About Yourself Automation</vt:lpstr>
      <vt:lpstr>Automation Framework</vt:lpstr>
      <vt:lpstr>Roles And Responsibilities</vt:lpstr>
      <vt:lpstr>Project IAM</vt:lpstr>
      <vt:lpstr>Collections Made Easy (CME)</vt:lpstr>
      <vt:lpstr>Project IAM</vt:lpstr>
      <vt:lpstr>PROJECT - PLM </vt:lpstr>
      <vt:lpstr>PROJECT - SPS </vt:lpstr>
      <vt:lpstr>Why You Want to Join </vt:lpstr>
      <vt:lpstr>  Agile  Scrum Methodology </vt:lpstr>
      <vt:lpstr>Tools And Technologies Used</vt:lpstr>
      <vt:lpstr>Challenges Faced</vt:lpstr>
      <vt:lpstr>Daily Tasks</vt:lpstr>
      <vt:lpstr>How to select without select class</vt:lpstr>
      <vt:lpstr>Locators in Selenium</vt:lpstr>
      <vt:lpstr>Xpaths</vt:lpstr>
      <vt:lpstr>Frames  </vt:lpstr>
      <vt:lpstr>Annotations In Test-NG  </vt:lpstr>
      <vt:lpstr>Exceptions in Selenium   </vt:lpstr>
      <vt:lpstr>Assert and Verify  </vt:lpstr>
      <vt:lpstr>Find all Links in A page </vt:lpstr>
      <vt:lpstr>Actions Class </vt:lpstr>
      <vt:lpstr>Waits</vt:lpstr>
      <vt:lpstr>Page Object Model</vt:lpstr>
      <vt:lpstr>Alerts</vt:lpstr>
      <vt:lpstr>Stale Element How To Fix</vt:lpstr>
      <vt:lpstr>Select Class – Last but one value</vt:lpstr>
      <vt:lpstr>Select Class </vt:lpstr>
      <vt:lpstr>Quit vs Close </vt:lpstr>
      <vt:lpstr>DataProvider Annotation </vt:lpstr>
      <vt:lpstr>Cucumber Flow </vt:lpstr>
      <vt:lpstr>Cucumber Scenario vs Scenario Outline</vt:lpstr>
      <vt:lpstr>Cucumber Hooks &amp; BackGround</vt:lpstr>
      <vt:lpstr>Cucumber Advantages</vt:lpstr>
      <vt:lpstr>What is Web Driver</vt:lpstr>
      <vt:lpstr>JAVA OOPS Concepts</vt:lpstr>
      <vt:lpstr>Encapsulation</vt:lpstr>
      <vt:lpstr>Inheritance</vt:lpstr>
      <vt:lpstr>Polymorphism</vt:lpstr>
      <vt:lpstr> Abstraction </vt:lpstr>
      <vt:lpstr>Constructors </vt:lpstr>
      <vt:lpstr>Final Key Word </vt:lpstr>
      <vt:lpstr>Final</vt:lpstr>
      <vt:lpstr>Collections Framework</vt:lpstr>
      <vt:lpstr>List vs Set Vs Map </vt:lpstr>
      <vt:lpstr>Compile Time Polymorphism</vt:lpstr>
      <vt:lpstr>Run Time Polymorphism</vt:lpstr>
      <vt:lpstr>Array List </vt:lpstr>
      <vt:lpstr>List Vs Set</vt:lpstr>
      <vt:lpstr>Hash Map </vt:lpstr>
      <vt:lpstr>Types of Software Testing</vt:lpstr>
      <vt:lpstr>STLC Life Cycle</vt:lpstr>
      <vt:lpstr>White ,Black and Gray Box Testing</vt:lpstr>
      <vt:lpstr>Regression , Smoke and Sanity, Retesting</vt:lpstr>
      <vt:lpstr>Defect Life Cycle</vt:lpstr>
      <vt:lpstr>Defect Life Cycle</vt:lpstr>
      <vt:lpstr>Severity of Defect</vt:lpstr>
      <vt:lpstr>Priority of Defect</vt:lpstr>
      <vt:lpstr>Defect Logged last one</vt:lpstr>
      <vt:lpstr>Alpha Beta Testing</vt:lpstr>
      <vt:lpstr>JIRA</vt:lpstr>
      <vt:lpstr>JIRA- Defect Screen</vt:lpstr>
      <vt:lpstr>Boundary Value , Equivalence Class, Decision Table</vt:lpstr>
      <vt:lpstr>Developer is Not Accepting Defect</vt:lpstr>
      <vt:lpstr>RTM</vt:lpstr>
      <vt:lpstr>Defect vs Error vs Bug</vt:lpstr>
      <vt:lpstr>Test Plan</vt:lpstr>
      <vt:lpstr>Test Case vs Test Scenario</vt:lpstr>
      <vt:lpstr>No Time for Testing What to Do</vt:lpstr>
      <vt:lpstr>Stubs and Drivers</vt:lpstr>
      <vt:lpstr>What Is Pega</vt:lpstr>
      <vt:lpstr>Work-List &amp; Work-Basket</vt:lpstr>
      <vt:lpstr>Clipboard Tool</vt:lpstr>
      <vt:lpstr>Tracer Tool</vt:lpstr>
      <vt:lpstr>PEGA Access Groups</vt:lpstr>
      <vt:lpstr>PEGA Urgency</vt:lpstr>
      <vt:lpstr>PEGA SLA</vt:lpstr>
      <vt:lpstr>PEGA Report Definition</vt:lpstr>
      <vt:lpstr>PEGA pyWorkPage</vt:lpstr>
      <vt:lpstr>PEGA Vs Manual Testing-Part 01</vt:lpstr>
      <vt:lpstr>PEGA Vs Manual Testing-Part 02</vt:lpstr>
      <vt:lpstr>PEGA Roles &amp; Roles Based Testing</vt:lpstr>
      <vt:lpstr>PEGA – Work Group</vt:lpstr>
      <vt:lpstr>Pega – Case Management</vt:lpstr>
      <vt:lpstr>What is an API</vt:lpstr>
      <vt:lpstr>Status Code in API</vt:lpstr>
      <vt:lpstr>API Methods</vt:lpstr>
      <vt:lpstr>Array List Vs HashSet</vt:lpstr>
      <vt:lpstr>Verifying drop down values using WebDriver</vt:lpstr>
      <vt:lpstr>Reverse A String </vt:lpstr>
      <vt:lpstr>Count Of Characters In Given String</vt:lpstr>
      <vt:lpstr>Any Questions At Last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Blue Stone</dc:creator>
  <cp:lastModifiedBy>Blue Stone</cp:lastModifiedBy>
  <cp:revision>282</cp:revision>
  <dcterms:created xsi:type="dcterms:W3CDTF">2023-10-22T07:19:06Z</dcterms:created>
  <dcterms:modified xsi:type="dcterms:W3CDTF">2024-07-09T04:46:15Z</dcterms:modified>
</cp:coreProperties>
</file>