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Default Extension="vml" ContentType="application/vnd.openxmlformats-officedocument.vmlDrawing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Default Extension="bin" ContentType="application/vnd.openxmlformats-officedocument.oleObject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67" r:id="rId2"/>
    <p:sldId id="269" r:id="rId3"/>
    <p:sldId id="281" r:id="rId4"/>
    <p:sldId id="270" r:id="rId5"/>
    <p:sldId id="271" r:id="rId6"/>
    <p:sldId id="300" r:id="rId7"/>
    <p:sldId id="284" r:id="rId8"/>
    <p:sldId id="282" r:id="rId9"/>
    <p:sldId id="305" r:id="rId10"/>
    <p:sldId id="272" r:id="rId11"/>
    <p:sldId id="290" r:id="rId12"/>
    <p:sldId id="292" r:id="rId13"/>
    <p:sldId id="293" r:id="rId14"/>
    <p:sldId id="291" r:id="rId15"/>
    <p:sldId id="297" r:id="rId16"/>
    <p:sldId id="299" r:id="rId17"/>
    <p:sldId id="294" r:id="rId18"/>
    <p:sldId id="301" r:id="rId19"/>
    <p:sldId id="295" r:id="rId20"/>
    <p:sldId id="296" r:id="rId21"/>
    <p:sldId id="302" r:id="rId22"/>
    <p:sldId id="304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55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snapVertSplitter="1" vertBarState="minimized">
    <p:restoredLeft sz="17059" autoAdjust="0"/>
    <p:restoredTop sz="94265" autoAdjust="0"/>
  </p:normalViewPr>
  <p:slideViewPr>
    <p:cSldViewPr snapToGrid="0" showGuides="1">
      <p:cViewPr>
        <p:scale>
          <a:sx n="82" d="100"/>
          <a:sy n="82" d="100"/>
        </p:scale>
        <p:origin x="-618" y="-78"/>
      </p:cViewPr>
      <p:guideLst>
        <p:guide orient="horz" pos="2160"/>
        <p:guide pos="55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wmf"/><Relationship Id="rId1" Type="http://schemas.openxmlformats.org/officeDocument/2006/relationships/image" Target="../media/image16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231328-4A30-4639-889A-9F31BCBA936D}" type="datetimeFigureOut">
              <a:rPr lang="en-US" smtClean="0"/>
              <a:pPr/>
              <a:t>5/11/2025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4C414F-FD93-48FC-8762-F7272C381B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7736867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https://www.probabilitycourse.com/chapter10/10_1_2_mean_and_correlation_functions.php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https://www.probabilitycourse.com/chapter10/10_1_0_basic_concepts.php#example10_1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https://www.compart.com/en/unicode/category/Sm</a:t>
            </a:r>
          </a:p>
          <a:p>
            <a:r>
              <a:rPr lang="en-US" dirty="0"/>
              <a:t>https://www.compart.com/en/unicode/category/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https://dlsun.github.io/probability/mean-function.html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https://www.probabilitycourse.com/chapter10/10_1_0_basic_concepts.php#example10_1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https://dlsun.github.io/probability/cov-function.html</a:t>
            </a:r>
          </a:p>
          <a:p>
            <a:r>
              <a:rPr lang="en-US" dirty="0"/>
              <a:t>https://sites.google.com/view/muqaibel/teaching/courses/ee315-probability-and-random-processes-for-engineers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https://youtu.be/3VYupIsbLlY?si=7fuuUb7LyOyUkCTJ</a:t>
            </a:r>
          </a:p>
          <a:p>
            <a:r>
              <a:rPr lang="en-US" dirty="0"/>
              <a:t>https://dlsun.github.io/probability/random-process.html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https://youtu.be/3VYupIsbLlY?si=7fuuUb7LyOyUkCTJ</a:t>
            </a:r>
          </a:p>
          <a:p>
            <a:r>
              <a:rPr lang="en-US" dirty="0"/>
              <a:t>https://dlsun.github.io/probability/random-process.html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https://www.projectrhea.org/rhea/index.php/ECE600_F13_Stochastic_Processes_mhossain</a:t>
            </a:r>
          </a:p>
          <a:p>
            <a:r>
              <a:rPr lang="en-US" dirty="0"/>
              <a:t>https://towardsdatascience.com/comprehensive-overview-of-random-variables-random-processes-and-their-properties-part-2-4cf352a9b7f2/</a:t>
            </a:r>
          </a:p>
          <a:p>
            <a:r>
              <a:rPr lang="en-US" dirty="0"/>
              <a:t>https://towardsdatascience.com/comprehensive-overview-of-random-variables-random-processes-and-their-properties-part-1-5c4692a338c6/</a:t>
            </a:r>
          </a:p>
          <a:p>
            <a:r>
              <a:rPr lang="en-US" dirty="0"/>
              <a:t>https://www.probabilitycourse.com/chapter10/10_1_1_PDFs_and_CDFs.php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https://www.pnw.edu/wp-content/uploads/2020/03/lecturenotes5-10.pdf</a:t>
            </a:r>
          </a:p>
          <a:p>
            <a:r>
              <a:rPr lang="en-US" dirty="0"/>
              <a:t>https://www.probabilitycourse.com/chapter6/6_1_1_joint_distributions_independence.php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9370334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https://www.pnw.edu/wp-content/uploads/2020/03/lecturenotes5-10.pdf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https://www.simplilearn.com/tutorials/statistics-tutorial/cumulative-distribution-function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https://www.stat.auckland.ac.nz/~fewster/325/notes/ch1annotated.pdf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https://zorro-project.com/manual/en/Lecture%206.htm</a:t>
            </a:r>
          </a:p>
          <a:p>
            <a:r>
              <a:rPr lang="en-US" dirty="0"/>
              <a:t>https://www.stat.auckland.ac.nz/~fewster/325/notes/ch1annotated.pdf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1" spc="-65" dirty="0">
                <a:latin typeface="Verdana"/>
                <a:ea typeface="Verdana"/>
                <a:cs typeface="Arial MT"/>
              </a:rPr>
              <a:t>Ω: The set of outcomes, F: 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 </a:t>
            </a:r>
            <a:r>
              <a:rPr lang="el-GR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σ</a:t>
            </a:r>
            <a:r>
              <a:rPr lang="el-GR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algebra of events, and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is the probability measure on the sample space </a:t>
            </a:r>
            <a:r>
              <a:rPr lang="en-US" sz="1200" b="0" i="0" u="none" strike="noStrike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(Ω,F)</a:t>
            </a: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</a:p>
          <a:p>
            <a:r>
              <a:rPr lang="en-US" dirty="0"/>
              <a:t>Very nice </a:t>
            </a:r>
            <a:r>
              <a:rPr lang="en-US" dirty="0" err="1"/>
              <a:t>silides</a:t>
            </a:r>
            <a:r>
              <a:rPr lang="en-US" dirty="0"/>
              <a:t>: https://sps.ewi.tudelft.nl/Education/courses/ee2s31/slides/SP1.pdf</a:t>
            </a:r>
          </a:p>
          <a:p>
            <a:r>
              <a:rPr lang="en-US" dirty="0"/>
              <a:t>https://web.mat.upc.edu/josep.fabrega/pipe/processes_intro-e-handout-4pp.pdf</a:t>
            </a:r>
          </a:p>
          <a:p>
            <a:r>
              <a:rPr lang="en-US" dirty="0"/>
              <a:t>Full course: https://onlinecourses.nptel.ac.in/noc24_ma72/preview</a:t>
            </a:r>
          </a:p>
          <a:p>
            <a:r>
              <a:rPr lang="en-US" dirty="0"/>
              <a:t>Numerical problems: https://svcn.ac.in/casestudy/ece/ece_ln/ece_ln_2_2_5.pdf</a:t>
            </a:r>
          </a:p>
          <a:p>
            <a:r>
              <a:rPr lang="en-US" dirty="0"/>
              <a:t>Numerical problems: http://contents2.kocw.or.kr/KOCW/document/2017/korea/sukjunhui/3.pdf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990694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https://simple.wikipedia.org/wiki/Probability_space</a:t>
            </a:r>
          </a:p>
          <a:p>
            <a:r>
              <a:rPr lang="en-US" dirty="0"/>
              <a:t>https://www.statlect.com/glossary/probability-space</a:t>
            </a:r>
          </a:p>
          <a:p>
            <a:r>
              <a:rPr lang="en-US" dirty="0"/>
              <a:t>https://rinterested.github.io/statistics/measure_theory.html</a:t>
            </a:r>
          </a:p>
          <a:p>
            <a:pPr fontAlgn="ctr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union of a countable  number of sets, where each set in the union is indexed by a natural number. </a:t>
            </a:r>
          </a:p>
          <a:p>
            <a:pPr fontAlgn="ctr"/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https://www.youtube.com/watch?v=kSpSrWOTAKM</a:t>
            </a:r>
          </a:p>
          <a:p>
            <a:pPr fontAlgn="ctr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https://towardsdatascience.com/comprehensive-overview-of-random-variables-random-processes-and-their-properties-part-2-4cf352a9b7f2/</a:t>
            </a:r>
          </a:p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Best explanation of sample path: </a:t>
            </a:r>
            <a:r>
              <a:rPr lang="en-US" altLang="zh-CN" dirty="0"/>
              <a:t>https://bookdown.org/danielcavey27/lecture_notes/stochastic-process-and-markov-chains.html</a:t>
            </a:r>
            <a:endParaRPr lang="zh-CN" altLang="en-US" dirty="0"/>
          </a:p>
          <a:p>
            <a:pPr fontAlgn="ctr"/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ctr"/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ctr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https://towardsdatascience.com/comprehensive-overview-of-random-variables-random-processes-and-their-properties-part-1-5c4692a338c6/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fontAlgn="ctr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https://www.youtube.com/watch?v=kSpSrWOTAKM</a:t>
            </a:r>
          </a:p>
          <a:p>
            <a:pPr fontAlgn="ctr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https://towardsdatascience.com/comprehensive-overview-of-random-variables-random-processes-and-their-properties-part-2-4cf352a9b7f2/</a:t>
            </a:r>
          </a:p>
          <a:p>
            <a:pPr marL="0" marR="0" indent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Best explanation of sample path: </a:t>
            </a:r>
            <a:r>
              <a:rPr lang="en-US" altLang="zh-CN" dirty="0"/>
              <a:t>https://bookdown.org/danielcavey27/lecture_notes/stochastic-process-and-markov-chains.html</a:t>
            </a:r>
            <a:endParaRPr lang="zh-CN" altLang="en-US" dirty="0"/>
          </a:p>
          <a:p>
            <a:pPr fontAlgn="ctr"/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ctr"/>
            <a:endParaRPr lang="en-US" sz="1200" b="0" i="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fontAlgn="ctr"/>
            <a:r>
              <a:rPr lang="en-US" sz="1200" b="0" i="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https://towardsdatascience.com/comprehensive-overview-of-random-variables-random-processes-and-their-properties-part-1-5c4692a338c6/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4C414F-FD93-48FC-8762-F7272C381BF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25BB8C-89E9-4920-B7C7-7CB231785C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381C946-B5B9-45CC-A97D-6782B352DA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DCB689F-CCBD-470D-8DF0-F24FF91E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98962-8809-4339-A3B3-8E8D02883AAE}" type="datetime1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B83B7D4-8171-4EF2-B616-28C40A9A5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1ACE3D22-F705-4C36-9215-0D6B9DB64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04021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52A908C-AC58-4C69-B2DD-3FFC2E10F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8D3A718A-150D-4912-819E-FCE5601BC8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595B0D9-A436-472A-806B-B0ADE5A0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1E266-699F-418A-A32F-FC09A0F3A428}" type="datetime1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4E683BA-07C2-446C-A5E0-4AE8E2ABA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F9E47EB-DD4C-46D1-BD6E-A43F12B1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5967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2C85579-40D8-4868-A491-60900036D2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6F632EA5-E13C-4D8F-9945-D9935C955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7B68308-3FF0-4650-9E0C-69DC4CBAB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E2F98-3382-4437-BD58-C8AA4EB8EC2F}" type="datetime1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46E91DE-CD45-47C1-920F-767B4DB85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D46C1F6-06EA-48DF-BF2B-EB4F071D3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33454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365721-F316-4D34-A2FF-3ABF3CD6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Georgia Pro 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3BD2C61-86CA-4FDE-BFCE-EB13B4CC2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000">
                <a:latin typeface="Times New Roman" pitchFamily="18" charset="0"/>
                <a:cs typeface="Times New Roman" pitchFamily="18" charset="0"/>
              </a:defRPr>
            </a:lvl1pPr>
            <a:lvl2pPr>
              <a:defRPr sz="2000">
                <a:latin typeface="Times New Roman" pitchFamily="18" charset="0"/>
                <a:cs typeface="Times New Roman" pitchFamily="18" charset="0"/>
              </a:defRPr>
            </a:lvl2pPr>
            <a:lvl3pPr>
              <a:defRPr sz="2000">
                <a:latin typeface="Times New Roman" pitchFamily="18" charset="0"/>
                <a:cs typeface="Times New Roman" pitchFamily="18" charset="0"/>
              </a:defRPr>
            </a:lvl3pPr>
            <a:lvl4pPr>
              <a:defRPr sz="2000">
                <a:latin typeface="Times New Roman" pitchFamily="18" charset="0"/>
                <a:cs typeface="Times New Roman" pitchFamily="18" charset="0"/>
              </a:defRPr>
            </a:lvl4pPr>
            <a:lvl5pPr>
              <a:defRPr sz="2000">
                <a:latin typeface="Times New Roman" pitchFamily="18" charset="0"/>
                <a:cs typeface="Times New Roman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94C6DB30-A479-4661-8508-DE08050B6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76939" y="6356350"/>
            <a:ext cx="588286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Georgia Pro Light"/>
              </a:defRPr>
            </a:lvl1pPr>
          </a:lstStyle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0295FFC2-1B9E-4E11-B9E6-865B2FA4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33005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E3CD05-7E4D-46C4-85E1-E9416C39D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E0C8B05-7B16-4F80-B262-9C68C8CFEE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7357801-819D-43C8-8C7F-FCCB44CF3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74C1E-9422-454F-8D95-71DC66C4F799}" type="datetime1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8AEB0BA-AB22-433A-BB3A-2A9F4C088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501B0A8-5514-4751-B1B5-17CBA25AA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75388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4D7196E-4006-4939-A6B0-CF8BBA8E1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84AC1AC-75AE-4F75-86BA-4E3BC142B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81D387B4-59C2-449D-901D-B450A8B6C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0948575-2E5A-4AA2-8847-84222A88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A26D2-DEF1-433A-A144-E4B6201F6B1A}" type="datetime1">
              <a:rPr lang="en-US" smtClean="0"/>
              <a:pPr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A6C3506-8225-4C01-A00C-A5B0CAD5B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FB23654-9AB9-40BB-B53E-26C365B1C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267914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454336-C60B-42E2-B2C3-3773DA347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2CC338E-34D2-4E01-BB58-BB4B360B9D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58A02D5-23A9-4657-B928-D0B430727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E1CFB5AB-91CB-4ECD-8C7D-0ACFB43775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D158E746-5EB2-47C7-97AD-344EEA22B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D86E627B-1A67-4F88-A64C-709305528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23E422-AF9B-4721-BE87-66B164D6B217}" type="datetime1">
              <a:rPr lang="en-US" smtClean="0"/>
              <a:pPr/>
              <a:t>5/11/2025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1A5D7992-86C0-467C-8A81-BF579FCEC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67A9682D-B68E-48A7-8483-5FD7D341C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43750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A19215A-A13C-491F-AD0F-75E535960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E7B83522-020C-4EA6-A0DD-5EF1FA31F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62A1-0B74-4DC4-84C5-50575382DC32}" type="datetime1">
              <a:rPr lang="en-US" smtClean="0"/>
              <a:pPr/>
              <a:t>5/11/2025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ACD6C433-8AFA-41BA-85DC-1499F2791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8A215137-F489-43F6-A9E7-52E836365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225400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9CF067B-62D1-47BE-A76F-8667A7C48D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60600" y="6305550"/>
            <a:ext cx="6756400" cy="365125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latin typeface="Georgia Pro Light"/>
              </a:defRPr>
            </a:lvl1pPr>
          </a:lstStyle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F7C4437-478A-4ECB-8BCC-02C4D599B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71000" y="6292850"/>
            <a:ext cx="2743200" cy="365125"/>
          </a:xfrm>
        </p:spPr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13574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1610680-5DB8-4331-B62E-57B8357FE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Georgia Pro Ligh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E2861B-E8D0-4583-98E8-D5CFCE431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>
            <a:normAutofit/>
          </a:bodyPr>
          <a:lstStyle>
            <a:lvl1pPr>
              <a:defRPr sz="2000">
                <a:latin typeface="Georgia Pro Light"/>
              </a:defRPr>
            </a:lvl1pPr>
            <a:lvl2pPr>
              <a:defRPr sz="2000">
                <a:latin typeface="Georgia Pro Light"/>
              </a:defRPr>
            </a:lvl2pPr>
            <a:lvl3pPr>
              <a:defRPr sz="2000">
                <a:latin typeface="Georgia Pro Light"/>
              </a:defRPr>
            </a:lvl3pPr>
            <a:lvl4pPr>
              <a:defRPr sz="2000">
                <a:latin typeface="Georgia Pro Light"/>
              </a:defRPr>
            </a:lvl4pPr>
            <a:lvl5pPr>
              <a:defRPr sz="2000">
                <a:latin typeface="Georgia Pro Ligh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0AECF5F0-15F8-48F9-9111-711E410FA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Georgia Pro Ligh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875A0B6-5E87-4F45-BB50-73FB401B9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DE6AD0E-7C01-4AD3-81B6-1F3E60802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82998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C94688-AB05-499D-A303-6370E5B6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1CF246C8-31D7-4DB0-8F1C-67FF924FA4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5A31571D-1736-45BC-9AF4-D625D73573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1925D1A-A6B7-4CA8-9222-E98E9D3E5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7E05D-E64B-45B6-A7E7-062D0BEC14A1}" type="datetime1">
              <a:rPr lang="en-US" smtClean="0"/>
              <a:pPr/>
              <a:t>5/11/2025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2AB352A5-9E78-4EA3-A96E-D7BA16655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21800DE-CEEF-40CA-B09B-F3F115844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6107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6EA330C3-B459-4529-B962-E700E8177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16905B11-1611-4D6E-8E03-A58FEA9C8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329D9D6A-44AA-46FC-A230-EE91A47993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50D46-2DF5-4BAF-ADE4-881B909638F1}" type="datetime1">
              <a:rPr lang="en-US" smtClean="0"/>
              <a:pPr/>
              <a:t>5/11/2025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FE0659F-679D-40EB-9669-06961A876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Applied Stochastic Process, Department Of Mathematics, UA,  Dr.Zakir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4C22E94-75B1-4082-9604-B9B85CA470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8662C3-DE1A-49E8-866B-3B6525C26BA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28684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8.bin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12.bin"/><Relationship Id="rId4" Type="http://schemas.openxmlformats.org/officeDocument/2006/relationships/oleObject" Target="../embeddings/oleObject11.bin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5.bin"/><Relationship Id="rId5" Type="http://schemas.openxmlformats.org/officeDocument/2006/relationships/oleObject" Target="../embeddings/oleObject14.bin"/><Relationship Id="rId4" Type="http://schemas.openxmlformats.org/officeDocument/2006/relationships/oleObject" Target="../embeddings/oleObject13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5.png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7" Type="http://schemas.openxmlformats.org/officeDocument/2006/relationships/oleObject" Target="../embeddings/oleObject1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29.jpeg"/><Relationship Id="rId4" Type="http://schemas.openxmlformats.org/officeDocument/2006/relationships/oleObject" Target="../embeddings/oleObject17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="" xmlns:a16="http://schemas.microsoft.com/office/drawing/2014/main" id="{6D00F3E5-8B0B-4773-8B43-C5CA8D276911}"/>
              </a:ext>
            </a:extLst>
          </p:cNvPr>
          <p:cNvSpPr txBox="1"/>
          <p:nvPr/>
        </p:nvSpPr>
        <p:spPr>
          <a:xfrm>
            <a:off x="319314" y="1874521"/>
            <a:ext cx="11453586" cy="3023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DATA 468: Applied Stochastic Process</a:t>
            </a:r>
          </a:p>
          <a:p>
            <a:pPr algn="ctr"/>
            <a:r>
              <a:rPr lang="en-US" sz="3000" dirty="0">
                <a:latin typeface="Georgia Pro Light" panose="02040302050405020303" pitchFamily="18" charset="0"/>
              </a:rPr>
              <a:t>by</a:t>
            </a:r>
          </a:p>
          <a:p>
            <a:pPr lvl="0" algn="ctr"/>
            <a:r>
              <a:rPr lang="en-US" sz="3000" dirty="0">
                <a:latin typeface="Georgia Pro Light" panose="02040302050405020303" pitchFamily="18" charset="0"/>
              </a:rPr>
              <a:t>Dr. Zakir</a:t>
            </a:r>
          </a:p>
          <a:p>
            <a:pPr lvl="0" algn="ctr"/>
            <a:endParaRPr lang="en-US" sz="3000" dirty="0">
              <a:latin typeface="Georgia Pro Light" panose="02040302050405020303" pitchFamily="18" charset="0"/>
            </a:endParaRPr>
          </a:p>
          <a:p>
            <a:pPr marL="12700" marR="5080" algn="ctr">
              <a:lnSpc>
                <a:spcPct val="101699"/>
              </a:lnSpc>
            </a:pPr>
            <a:r>
              <a:rPr lang="en-US" sz="2400" spc="-70" dirty="0">
                <a:latin typeface="Arial MT"/>
                <a:cs typeface="Arial MT"/>
              </a:rPr>
              <a:t>Department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of</a:t>
            </a:r>
            <a:r>
              <a:rPr lang="en-US" sz="2400" spc="-15" dirty="0">
                <a:latin typeface="Arial MT"/>
                <a:cs typeface="Arial MT"/>
              </a:rPr>
              <a:t> </a:t>
            </a:r>
            <a:r>
              <a:rPr lang="en-US" sz="2400" spc="-75" dirty="0">
                <a:latin typeface="Arial MT"/>
                <a:cs typeface="Arial MT"/>
              </a:rPr>
              <a:t>Mathematics </a:t>
            </a:r>
            <a:r>
              <a:rPr lang="en-US" sz="2400" spc="-114" dirty="0">
                <a:latin typeface="Arial MT"/>
                <a:cs typeface="Arial MT"/>
              </a:rPr>
              <a:t>University</a:t>
            </a:r>
            <a:r>
              <a:rPr lang="en-US" sz="2400" spc="30" dirty="0">
                <a:latin typeface="Arial MT"/>
                <a:cs typeface="Arial MT"/>
              </a:rPr>
              <a:t> </a:t>
            </a:r>
            <a:r>
              <a:rPr lang="en-US" sz="2400" dirty="0">
                <a:latin typeface="Arial MT"/>
                <a:cs typeface="Arial MT"/>
              </a:rPr>
              <a:t>of</a:t>
            </a:r>
            <a:r>
              <a:rPr lang="en-US" sz="2400" spc="25" dirty="0">
                <a:latin typeface="Arial MT"/>
                <a:cs typeface="Arial MT"/>
              </a:rPr>
              <a:t> </a:t>
            </a:r>
            <a:r>
              <a:rPr lang="en-US" sz="2400" spc="-10" dirty="0">
                <a:latin typeface="Arial MT"/>
                <a:cs typeface="Arial MT"/>
              </a:rPr>
              <a:t>Arizona</a:t>
            </a:r>
            <a:endParaRPr lang="en-US" sz="2400" dirty="0">
              <a:latin typeface="Arial MT"/>
              <a:cs typeface="Arial MT"/>
            </a:endParaRPr>
          </a:p>
          <a:p>
            <a:pPr algn="ctr"/>
            <a:endParaRPr lang="en-US" sz="2200" dirty="0">
              <a:latin typeface="Georgia Pro Light" panose="02040302050405020303" pitchFamily="18" charset="0"/>
            </a:endParaRPr>
          </a:p>
          <a:p>
            <a:pPr lvl="0" algn="ctr"/>
            <a:r>
              <a:rPr lang="en-US" sz="2200" b="1" dirty="0">
                <a:latin typeface="Georgia Pro Light" panose="02040302050405020303" pitchFamily="18" charset="0"/>
              </a:rPr>
              <a:t>Email</a:t>
            </a:r>
            <a:r>
              <a:rPr lang="en-US" sz="2200" dirty="0">
                <a:latin typeface="Georgia Pro Light" panose="02040302050405020303" pitchFamily="18" charset="0"/>
              </a:rPr>
              <a:t>: zakir@arizona.edu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2339068" y="6284913"/>
            <a:ext cx="7500257" cy="365125"/>
          </a:xfrm>
        </p:spPr>
        <p:txBody>
          <a:bodyPr/>
          <a:lstStyle/>
          <a:p>
            <a:r>
              <a:rPr lang="en-US" sz="1500">
                <a:solidFill>
                  <a:schemeClr val="tx1"/>
                </a:solidFill>
              </a:rPr>
              <a:t>Applied Stochastic Process, Department Of Mathematics, UA,  Dr.Zakir </a:t>
            </a:r>
            <a:endParaRPr lang="en-US" sz="1500" dirty="0">
              <a:solidFill>
                <a:schemeClr val="tx1"/>
              </a:solidFill>
              <a:latin typeface="Georgia Pro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359257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05471"/>
            <a:ext cx="10515600" cy="6635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Properties of Random Process: </a:t>
            </a:r>
            <a:r>
              <a:rPr lang="en-US" dirty="0"/>
              <a:t>mean </a:t>
            </a:r>
            <a:r>
              <a:rPr lang="en-US" altLang="zh-CN" dirty="0"/>
              <a:t>function</a:t>
            </a:r>
            <a:r>
              <a:rPr lang="en-US" b="1" dirty="0"/>
              <a:t/>
            </a:r>
            <a:br>
              <a:rPr lang="en-US" b="1" dirty="0"/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04801" y="1041400"/>
            <a:ext cx="11625942" cy="5135563"/>
          </a:xfrm>
        </p:spPr>
        <p:txBody>
          <a:bodyPr>
            <a:normAutofit/>
          </a:bodyPr>
          <a:lstStyle/>
          <a:p>
            <a:pPr algn="just">
              <a:buFont typeface="Wingdings" pitchFamily="2" charset="2"/>
              <a:buChar char="v"/>
            </a:pPr>
            <a:r>
              <a:rPr lang="en-US" dirty="0">
                <a:latin typeface="Georgia Pro Light"/>
              </a:rPr>
              <a:t>A random process is described by some properties such as the </a:t>
            </a:r>
            <a:r>
              <a:rPr lang="en-US" b="1" dirty="0">
                <a:latin typeface="Georgia Pro Light"/>
              </a:rPr>
              <a:t>mean</a:t>
            </a:r>
            <a:r>
              <a:rPr lang="en-US" dirty="0">
                <a:latin typeface="Georgia Pro Light"/>
              </a:rPr>
              <a:t>, </a:t>
            </a:r>
            <a:r>
              <a:rPr lang="en-US" b="1" dirty="0">
                <a:latin typeface="Georgia Pro Light"/>
              </a:rPr>
              <a:t>autocorrelation</a:t>
            </a:r>
            <a:r>
              <a:rPr lang="en-US" dirty="0">
                <a:latin typeface="Georgia Pro Light"/>
              </a:rPr>
              <a:t>, </a:t>
            </a:r>
            <a:r>
              <a:rPr lang="en-US" b="1" dirty="0">
                <a:latin typeface="Georgia Pro Light"/>
              </a:rPr>
              <a:t>cross-correlation, auto-covariance etc</a:t>
            </a:r>
            <a:r>
              <a:rPr lang="en-US" dirty="0">
                <a:latin typeface="Georgia Pro Light"/>
              </a:rPr>
              <a:t>. 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For a random process {X(t), </a:t>
            </a:r>
            <a:r>
              <a:rPr lang="en-US" dirty="0" err="1"/>
              <a:t>t∈J</a:t>
            </a:r>
            <a:r>
              <a:rPr lang="en-US" dirty="0"/>
              <a:t>}, the </a:t>
            </a:r>
            <a:r>
              <a:rPr lang="en-US" b="1" dirty="0"/>
              <a:t>mean function</a:t>
            </a:r>
            <a:r>
              <a:rPr lang="en-US" dirty="0"/>
              <a:t> </a:t>
            </a:r>
            <a:r>
              <a:rPr lang="el-GR" dirty="0"/>
              <a:t>μ</a:t>
            </a:r>
            <a:r>
              <a:rPr lang="en-US" baseline="-25000" dirty="0"/>
              <a:t>X</a:t>
            </a:r>
            <a:r>
              <a:rPr lang="en-US" dirty="0"/>
              <a:t>(t):J→R, is defined as </a:t>
            </a:r>
            <a:r>
              <a:rPr lang="el-GR" dirty="0"/>
              <a:t>μ</a:t>
            </a:r>
            <a:r>
              <a:rPr lang="en-US" baseline="-25000" dirty="0"/>
              <a:t>X</a:t>
            </a:r>
            <a:r>
              <a:rPr lang="en-US" dirty="0"/>
              <a:t>(t)=E[X(t)], where </a:t>
            </a:r>
            <a:r>
              <a:rPr lang="en-US" dirty="0">
                <a:latin typeface="Georgia Pro Light"/>
              </a:rPr>
              <a:t> at each t, X(t) is a random variable with its own expected value</a:t>
            </a:r>
            <a:r>
              <a:rPr lang="en-US" dirty="0" smtClean="0">
                <a:latin typeface="Georgia Pro Light"/>
              </a:rPr>
              <a:t>.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 smtClean="0"/>
              <a:t>If X(t) is the temperature in a certain city, the mean function </a:t>
            </a:r>
            <a:r>
              <a:rPr lang="en-US" sz="2800" dirty="0" err="1" smtClean="0"/>
              <a:t>μ</a:t>
            </a:r>
            <a:r>
              <a:rPr lang="en-US" baseline="-25000" dirty="0" err="1" smtClean="0"/>
              <a:t>X</a:t>
            </a:r>
            <a:r>
              <a:rPr lang="en-US" baseline="-25000" dirty="0" smtClean="0"/>
              <a:t>(t)</a:t>
            </a:r>
            <a:r>
              <a:rPr lang="en-US" dirty="0" smtClean="0"/>
              <a:t> might look like the function shown in the following Figure. As we see, the expected value of X(t) is lowest in the winter and highest in summer.</a:t>
            </a:r>
          </a:p>
          <a:p>
            <a:pPr algn="just">
              <a:buFont typeface="Wingdings" pitchFamily="2" charset="2"/>
              <a:buChar char="v"/>
            </a:pPr>
            <a:endParaRPr lang="en-US" dirty="0">
              <a:latin typeface="Georgia Pro Light"/>
            </a:endParaRPr>
          </a:p>
          <a:p>
            <a:pPr algn="just">
              <a:buFont typeface="Wingdings" pitchFamily="2" charset="2"/>
              <a:buChar char="v"/>
            </a:pPr>
            <a:endParaRPr lang="en-US" baseline="-25000" dirty="0"/>
          </a:p>
          <a:p>
            <a:pPr algn="just">
              <a:buFont typeface="Wingdings" pitchFamily="2" charset="2"/>
              <a:buChar char="v"/>
            </a:pPr>
            <a:endParaRPr lang="en-US" baseline="-25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2" descr="RP-MeanFunction-EX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65425" y="3225646"/>
            <a:ext cx="6749933" cy="298646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743"/>
            <a:ext cx="10515600" cy="478971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Example1: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914" y="783771"/>
            <a:ext cx="11466286" cy="5393192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dirty="0"/>
              <a:t>You have 1000 dollars to put in an account with interest rate R, compounded annually. That is, if </a:t>
            </a:r>
            <a:r>
              <a:rPr lang="en-US" dirty="0" err="1"/>
              <a:t>Xn</a:t>
            </a:r>
            <a:r>
              <a:rPr lang="en-US" dirty="0"/>
              <a:t> is the value of the account at year n, then </a:t>
            </a:r>
            <a:r>
              <a:rPr lang="en-US" dirty="0" err="1"/>
              <a:t>Xn</a:t>
            </a:r>
            <a:r>
              <a:rPr lang="en-US" dirty="0"/>
              <a:t>=1000(1+R)</a:t>
            </a:r>
            <a:r>
              <a:rPr lang="en-US" baseline="30000" dirty="0"/>
              <a:t>n</a:t>
            </a:r>
            <a:r>
              <a:rPr lang="en-US" dirty="0"/>
              <a:t>, for n=0,1, 2, ⋯. The value of  R is a random variable that is determined when you put the money in the bank, but it does not change after that. In particular, assume that </a:t>
            </a:r>
            <a:r>
              <a:rPr lang="en-US" dirty="0" err="1"/>
              <a:t>R∼Uniform</a:t>
            </a:r>
            <a:r>
              <a:rPr lang="en-US" dirty="0"/>
              <a:t>(0.04,0.05).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Find all possible sample functions for the random process {</a:t>
            </a:r>
            <a:r>
              <a:rPr lang="en-US" dirty="0" err="1"/>
              <a:t>Xn</a:t>
            </a:r>
            <a:r>
              <a:rPr lang="en-US" dirty="0"/>
              <a:t>, n=0,1,2,...}.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For any Specific value of R=r,  </a:t>
            </a:r>
            <a:r>
              <a:rPr lang="en-US" dirty="0" err="1"/>
              <a:t>Xn</a:t>
            </a:r>
            <a:r>
              <a:rPr lang="en-US" dirty="0"/>
              <a:t>​=1000(1+r)</a:t>
            </a:r>
            <a:r>
              <a:rPr lang="en-US" baseline="30000" dirty="0"/>
              <a:t>n</a:t>
            </a:r>
            <a:r>
              <a:rPr lang="en-US" dirty="0"/>
              <a:t>,   for r∈[0.04, 0.05], and n≥0.</a:t>
            </a:r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Sample Function  of  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baseline="-25000" dirty="0"/>
              <a:t> </a:t>
            </a:r>
            <a:r>
              <a:rPr lang="en-US" dirty="0"/>
              <a:t>is f(n)= 1000(1+r)</a:t>
            </a:r>
            <a:r>
              <a:rPr lang="en-US" baseline="30000" dirty="0"/>
              <a:t>n</a:t>
            </a:r>
            <a:endParaRPr lang="en-US" dirty="0"/>
          </a:p>
          <a:p>
            <a:pPr algn="just">
              <a:buFont typeface="Wingdings" pitchFamily="2" charset="2"/>
              <a:buChar char="v"/>
            </a:pPr>
            <a:r>
              <a:rPr lang="en-US" dirty="0"/>
              <a:t>Find the expected value of your account at year three( E[X</a:t>
            </a:r>
            <a:r>
              <a:rPr lang="en-US" baseline="-25000" dirty="0"/>
              <a:t>3</a:t>
            </a:r>
            <a:r>
              <a:rPr lang="en-US" dirty="0"/>
              <a:t>]=?).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7524486" y="3692324"/>
          <a:ext cx="4305802" cy="2395960"/>
        </p:xfrm>
        <a:graphic>
          <a:graphicData uri="http://schemas.openxmlformats.org/presentationml/2006/ole">
            <p:oleObj spid="_x0000_s5128" name="Equation" r:id="rId4" imgW="3340080" imgH="185400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838601" y="4316392"/>
          <a:ext cx="5583839" cy="1112134"/>
        </p:xfrm>
        <a:graphic>
          <a:graphicData uri="http://schemas.openxmlformats.org/presentationml/2006/ole">
            <p:oleObj spid="_x0000_s5129" name="Equation" r:id="rId5" imgW="3060360" imgH="609480" progId="Equation.DSMT4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743"/>
            <a:ext cx="10515600" cy="667657"/>
          </a:xfrm>
        </p:spPr>
        <p:txBody>
          <a:bodyPr/>
          <a:lstStyle/>
          <a:p>
            <a:pPr algn="ctr"/>
            <a:r>
              <a:rPr lang="en-US" dirty="0"/>
              <a:t>Example 2: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914" y="1059543"/>
            <a:ext cx="11466286" cy="5117420"/>
          </a:xfrm>
        </p:spPr>
        <p:txBody>
          <a:bodyPr>
            <a:normAutofit lnSpcReduction="10000"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Let {X(t), t∈[0,∞)} be defined as X(t)=</a:t>
            </a:r>
            <a:r>
              <a:rPr lang="en-US" dirty="0" err="1"/>
              <a:t>A+Bt</a:t>
            </a:r>
            <a:r>
              <a:rPr lang="en-US" dirty="0"/>
              <a:t>, for all t∈[0,∞), A and B are independent normal N(1,1) random variables.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(1): Find all possible sample functions for this random process.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(2): Define the random variable Y=X(1). Find the PDF of  Y.</a:t>
            </a:r>
          </a:p>
          <a:p>
            <a:pPr>
              <a:buNone/>
            </a:pPr>
            <a:r>
              <a:rPr lang="en-US" b="1" dirty="0"/>
              <a:t>Solution: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Lets A=a and B=b, then  </a:t>
            </a:r>
            <a:r>
              <a:rPr lang="en-US" b="1" dirty="0"/>
              <a:t>X(t)=</a:t>
            </a:r>
            <a:r>
              <a:rPr lang="en-US" b="1" dirty="0" err="1"/>
              <a:t>a+bt</a:t>
            </a:r>
            <a:r>
              <a:rPr lang="en-US" b="1" dirty="0"/>
              <a:t> </a:t>
            </a:r>
            <a:r>
              <a:rPr lang="en-US" dirty="0"/>
              <a:t>(sample functions ,  t≥0).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Y=X(1)=A+B , since A and B are independent N(1,1)=N(</a:t>
            </a:r>
            <a:r>
              <a:rPr lang="el-GR" dirty="0"/>
              <a:t>μ</a:t>
            </a:r>
            <a:r>
              <a:rPr lang="en-US" dirty="0"/>
              <a:t>, </a:t>
            </a:r>
            <a:r>
              <a:rPr lang="el-GR" dirty="0"/>
              <a:t>σ</a:t>
            </a:r>
            <a:r>
              <a:rPr lang="en-US" baseline="30000" dirty="0"/>
              <a:t>2</a:t>
            </a:r>
            <a:r>
              <a:rPr lang="en-US" dirty="0"/>
              <a:t>) random variables, Y=A+B is also normal with E(Y)=E(A+B)=E(A)+E(B)=1+1=2    </a:t>
            </a:r>
          </a:p>
          <a:p>
            <a:pPr>
              <a:buFont typeface="Wingdings" pitchFamily="2" charset="2"/>
              <a:buChar char="v"/>
            </a:pPr>
            <a:r>
              <a:rPr lang="en-US" dirty="0" err="1"/>
              <a:t>Var</a:t>
            </a:r>
            <a:r>
              <a:rPr lang="en-US" dirty="0"/>
              <a:t>(Y)=</a:t>
            </a:r>
            <a:r>
              <a:rPr lang="en-US" dirty="0" err="1"/>
              <a:t>Var</a:t>
            </a:r>
            <a:r>
              <a:rPr lang="en-US" dirty="0"/>
              <a:t>(A+B)=</a:t>
            </a:r>
            <a:r>
              <a:rPr lang="en-US" dirty="0" err="1"/>
              <a:t>Var</a:t>
            </a:r>
            <a:r>
              <a:rPr lang="en-US" dirty="0"/>
              <a:t>(A)+</a:t>
            </a:r>
            <a:r>
              <a:rPr lang="en-US" dirty="0" err="1"/>
              <a:t>Var</a:t>
            </a:r>
            <a:r>
              <a:rPr lang="en-US" dirty="0"/>
              <a:t>(B)(since A and B are independent)=1+1=2. </a:t>
            </a:r>
            <a:br>
              <a:rPr lang="en-US" dirty="0"/>
            </a:br>
            <a:endParaRPr lang="en-US" dirty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12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601574" y="4657933"/>
          <a:ext cx="3810687" cy="1075597"/>
        </p:xfrm>
        <a:graphic>
          <a:graphicData uri="http://schemas.openxmlformats.org/presentationml/2006/ole">
            <p:oleObj spid="_x0000_s4103" name="Equation" r:id="rId4" imgW="37795200" imgH="106680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7587049" y="4455385"/>
          <a:ext cx="3845398" cy="1031013"/>
        </p:xfrm>
        <a:graphic>
          <a:graphicData uri="http://schemas.openxmlformats.org/presentationml/2006/ole">
            <p:oleObj spid="_x0000_s4104" name="Equation" r:id="rId5" imgW="42062400" imgH="11277600" progId="Equation.DSMT4">
              <p:embed/>
            </p:oleObj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70357" y="5572897"/>
            <a:ext cx="51527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General expression of the Normal the </a:t>
            </a:r>
            <a:r>
              <a:rPr lang="en-US" dirty="0" err="1"/>
              <a:t>pdf</a:t>
            </a:r>
            <a:r>
              <a:rPr lang="en-US" dirty="0"/>
              <a:t>  with normal distribution.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4418"/>
          </a:xfrm>
        </p:spPr>
        <p:txBody>
          <a:bodyPr/>
          <a:lstStyle/>
          <a:p>
            <a:pPr algn="ctr"/>
            <a:r>
              <a:rPr lang="en-US" dirty="0"/>
              <a:t>Example2: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2857" y="1233714"/>
            <a:ext cx="11509829" cy="4943249"/>
          </a:xfrm>
        </p:spPr>
        <p:txBody>
          <a:bodyPr/>
          <a:lstStyle/>
          <a:p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Let also Z=X(2). 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Find E[YZ]</a:t>
            </a:r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b="1" dirty="0"/>
              <a:t>Solution:</a:t>
            </a:r>
          </a:p>
          <a:p>
            <a:pPr>
              <a:buFont typeface="Wingdings" pitchFamily="2" charset="2"/>
              <a:buChar char="v"/>
            </a:pPr>
            <a:endParaRPr lang="en-US" b="1" dirty="0"/>
          </a:p>
          <a:p>
            <a:pPr lvl="1">
              <a:buNone/>
            </a:pPr>
            <a:r>
              <a:rPr lang="en-US" dirty="0"/>
              <a:t>E[YZ]=E[(A+B)(A+2B)]</a:t>
            </a:r>
          </a:p>
          <a:p>
            <a:pPr lvl="1">
              <a:buNone/>
            </a:pPr>
            <a:r>
              <a:rPr lang="en-US" dirty="0"/>
              <a:t>=E[A</a:t>
            </a:r>
            <a:r>
              <a:rPr lang="en-US" baseline="30000" dirty="0"/>
              <a:t>2</a:t>
            </a:r>
            <a:r>
              <a:rPr lang="en-US" dirty="0"/>
              <a:t>+3AB+2B</a:t>
            </a:r>
            <a:r>
              <a:rPr lang="en-US" baseline="30000" dirty="0"/>
              <a:t>2</a:t>
            </a:r>
            <a:r>
              <a:rPr lang="en-US" dirty="0"/>
              <a:t>]</a:t>
            </a:r>
          </a:p>
          <a:p>
            <a:pPr lvl="1">
              <a:buNone/>
            </a:pPr>
            <a:r>
              <a:rPr lang="en-US" dirty="0"/>
              <a:t>=E[A</a:t>
            </a:r>
            <a:r>
              <a:rPr lang="en-US" baseline="30000" dirty="0"/>
              <a:t>2</a:t>
            </a:r>
            <a:r>
              <a:rPr lang="en-US" dirty="0"/>
              <a:t>]+3E[AB]+2E[B</a:t>
            </a:r>
            <a:r>
              <a:rPr lang="en-US" baseline="30000" dirty="0"/>
              <a:t>2</a:t>
            </a:r>
            <a:r>
              <a:rPr lang="en-US" dirty="0"/>
              <a:t>]</a:t>
            </a:r>
          </a:p>
          <a:p>
            <a:pPr lvl="1">
              <a:buNone/>
            </a:pPr>
            <a:r>
              <a:rPr lang="en-US" dirty="0"/>
              <a:t>=2+3E[A]E[B]+2⋅2  (since A and B are independent)=9.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093675" y="2248929"/>
            <a:ext cx="35783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(A)=E[A</a:t>
            </a:r>
            <a:r>
              <a:rPr lang="en-US" baseline="30000" dirty="0"/>
              <a:t>2</a:t>
            </a:r>
            <a:r>
              <a:rPr lang="en-US" dirty="0"/>
              <a:t>]−(E[A])</a:t>
            </a:r>
            <a:r>
              <a:rPr lang="en-US" baseline="30000" dirty="0"/>
              <a:t>2</a:t>
            </a:r>
          </a:p>
          <a:p>
            <a:endParaRPr lang="en-US" dirty="0"/>
          </a:p>
          <a:p>
            <a:r>
              <a:rPr lang="en-US" dirty="0"/>
              <a:t>E[A</a:t>
            </a:r>
            <a:r>
              <a:rPr lang="en-US" baseline="30000" dirty="0"/>
              <a:t>2</a:t>
            </a:r>
            <a:r>
              <a:rPr lang="en-US" dirty="0"/>
              <a:t>]=</a:t>
            </a:r>
            <a:r>
              <a:rPr lang="en-US" dirty="0" err="1"/>
              <a:t>Var</a:t>
            </a:r>
            <a:r>
              <a:rPr lang="en-US" dirty="0"/>
              <a:t>(A)+(E[A])</a:t>
            </a:r>
            <a:r>
              <a:rPr lang="en-US" baseline="30000" dirty="0"/>
              <a:t>2</a:t>
            </a:r>
            <a:r>
              <a:rPr lang="en-US" dirty="0"/>
              <a:t>=2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1"/>
            <a:ext cx="10515600" cy="711200"/>
          </a:xfrm>
        </p:spPr>
        <p:txBody>
          <a:bodyPr/>
          <a:lstStyle/>
          <a:p>
            <a:pPr algn="ctr"/>
            <a:r>
              <a:rPr lang="en-US" dirty="0"/>
              <a:t>Auto-correlation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5" y="988542"/>
            <a:ext cx="11466285" cy="5188422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dirty="0"/>
              <a:t>The correlation of the random process X(t) with itself  at different points in time.</a:t>
            </a:r>
          </a:p>
          <a:p>
            <a:pPr algn="just">
              <a:buFont typeface="Wingdings" pitchFamily="2" charset="2"/>
              <a:buChar char="v"/>
            </a:pPr>
            <a:endParaRPr lang="en-US" baseline="-25000" dirty="0"/>
          </a:p>
          <a:p>
            <a:pPr algn="just">
              <a:buFont typeface="Wingdings" pitchFamily="2" charset="2"/>
              <a:buChar char="v"/>
            </a:pPr>
            <a:endParaRPr lang="en-US" dirty="0"/>
          </a:p>
          <a:p>
            <a:pPr algn="just"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2718013" y="1731844"/>
          <a:ext cx="4642157" cy="647742"/>
        </p:xfrm>
        <a:graphic>
          <a:graphicData uri="http://schemas.openxmlformats.org/presentationml/2006/ole">
            <p:oleObj spid="_x0000_s1033" name="Equation" r:id="rId4" imgW="39319200" imgH="548640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2482250" y="2724718"/>
          <a:ext cx="6858000" cy="3303587"/>
        </p:xfrm>
        <a:graphic>
          <a:graphicData uri="http://schemas.openxmlformats.org/presentationml/2006/ole">
            <p:oleObj spid="_x0000_s1034" name="Equation" r:id="rId5" imgW="92964000" imgH="44805600" progId="Equation.DSMT4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04801"/>
            <a:ext cx="10515600" cy="711200"/>
          </a:xfrm>
        </p:spPr>
        <p:txBody>
          <a:bodyPr/>
          <a:lstStyle/>
          <a:p>
            <a:pPr algn="ctr"/>
            <a:r>
              <a:rPr lang="en-US" dirty="0"/>
              <a:t>Auto-covariance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1885" y="976184"/>
            <a:ext cx="11466285" cy="5200779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dirty="0"/>
              <a:t>The covariance of the random process X(t) with itself at different points in time.</a:t>
            </a:r>
          </a:p>
          <a:p>
            <a:pPr algn="just">
              <a:buFont typeface="Wingdings" pitchFamily="2" charset="2"/>
              <a:buChar char="v"/>
            </a:pPr>
            <a:endParaRPr lang="en-US" dirty="0"/>
          </a:p>
          <a:p>
            <a:pPr algn="just">
              <a:buNone/>
            </a:pPr>
            <a:endParaRPr lang="en-US" baseline="-25000" dirty="0"/>
          </a:p>
          <a:p>
            <a:pPr algn="just">
              <a:buFont typeface="Wingdings" pitchFamily="2" charset="2"/>
              <a:buChar char="v"/>
            </a:pPr>
            <a:endParaRPr lang="en-US" baseline="-25000" dirty="0"/>
          </a:p>
          <a:p>
            <a:pPr algn="just"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85351" y="1502163"/>
          <a:ext cx="11813059" cy="993902"/>
        </p:xfrm>
        <a:graphic>
          <a:graphicData uri="http://schemas.openxmlformats.org/presentationml/2006/ole">
            <p:oleObj spid="_x0000_s46089" name="Equation" r:id="rId4" imgW="106375200" imgH="109728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3395663" y="3200400"/>
          <a:ext cx="6242050" cy="2541588"/>
        </p:xfrm>
        <a:graphic>
          <a:graphicData uri="http://schemas.openxmlformats.org/presentationml/2006/ole">
            <p:oleObj spid="_x0000_s46090" name="Equation" r:id="rId5" imgW="80772000" imgH="32918400" progId="Equation.DSMT4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743"/>
            <a:ext cx="10515600" cy="62411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PDF of a random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853" y="1045029"/>
            <a:ext cx="11767278" cy="513193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A </a:t>
            </a:r>
            <a:r>
              <a:rPr lang="en-US" b="1" dirty="0"/>
              <a:t>PDF</a:t>
            </a:r>
            <a:r>
              <a:rPr lang="en-US" dirty="0"/>
              <a:t> describes the </a:t>
            </a:r>
            <a:r>
              <a:rPr lang="en-US" b="1" dirty="0"/>
              <a:t>likelihood</a:t>
            </a:r>
            <a:r>
              <a:rPr lang="en-US" dirty="0"/>
              <a:t> of a continuous random variable taking on a particular value.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For a continuous variable X, the PDF is a function f(x) such that: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The PDF itself </a:t>
            </a:r>
            <a:r>
              <a:rPr lang="en-US" b="1" dirty="0"/>
              <a:t>does not give probabilities directly</a:t>
            </a:r>
            <a:r>
              <a:rPr lang="en-US" dirty="0"/>
              <a:t> — the probability that X is in an interval is the </a:t>
            </a:r>
            <a:r>
              <a:rPr lang="en-US" b="1" dirty="0"/>
              <a:t>area under the curve</a:t>
            </a:r>
            <a:r>
              <a:rPr lang="en-US" dirty="0"/>
              <a:t> of f(x) over that interval.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Random processes are characterized by joint probability distributions, which describe the probabilities of the variables at different time points.</a:t>
            </a:r>
          </a:p>
          <a:p>
            <a:endParaRPr lang="en-US" dirty="0"/>
          </a:p>
          <a:p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1043368" y="2026164"/>
          <a:ext cx="2576495" cy="815890"/>
        </p:xfrm>
        <a:graphic>
          <a:graphicData uri="http://schemas.openxmlformats.org/presentationml/2006/ole">
            <p:oleObj spid="_x0000_s56330" name="Equation" r:id="rId4" imgW="36576000" imgH="115824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5061493" y="2011713"/>
          <a:ext cx="3467909" cy="929802"/>
        </p:xfrm>
        <a:graphic>
          <a:graphicData uri="http://schemas.openxmlformats.org/presentationml/2006/ole">
            <p:oleObj spid="_x0000_s56331" name="Equation" r:id="rId5" imgW="42062400" imgH="11277600" progId="Equation.DSMT4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6743"/>
            <a:ext cx="10515600" cy="624115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PDF: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9313" y="1045029"/>
            <a:ext cx="11495315" cy="5131934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/>
              <a:t>Consider the random process {</a:t>
            </a:r>
            <a:r>
              <a:rPr lang="en-US" dirty="0" err="1"/>
              <a:t>Xn</a:t>
            </a:r>
            <a:r>
              <a:rPr lang="en-US" dirty="0"/>
              <a:t>, n=0,1,2,⋯}, in which Xi's are </a:t>
            </a:r>
            <a:r>
              <a:rPr lang="en-US" dirty="0" err="1"/>
              <a:t>i.i.d</a:t>
            </a:r>
            <a:r>
              <a:rPr lang="en-US" dirty="0"/>
              <a:t>. </a:t>
            </a:r>
            <a:r>
              <a:rPr lang="en-US" b="1" dirty="0"/>
              <a:t>standard normal random variables</a:t>
            </a:r>
            <a:r>
              <a:rPr lang="en-US" dirty="0"/>
              <a:t>. Write down </a:t>
            </a:r>
            <a:r>
              <a:rPr lang="en-US" dirty="0" err="1"/>
              <a:t>f</a:t>
            </a:r>
            <a:r>
              <a:rPr lang="en-US" baseline="-25000" dirty="0" err="1"/>
              <a:t>Xn</a:t>
            </a:r>
            <a:r>
              <a:rPr lang="en-US" dirty="0"/>
              <a:t>(x)  for n=0, 1, 2, ⋯.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Write down </a:t>
            </a:r>
            <a:r>
              <a:rPr lang="en-US" dirty="0" err="1"/>
              <a:t>f</a:t>
            </a:r>
            <a:r>
              <a:rPr lang="en-US" baseline="-25000" dirty="0" err="1"/>
              <a:t>XmXn</a:t>
            </a:r>
            <a:r>
              <a:rPr lang="en-US" dirty="0"/>
              <a:t>(x</a:t>
            </a:r>
            <a:r>
              <a:rPr lang="en-US" baseline="-25000" dirty="0"/>
              <a:t>1</a:t>
            </a:r>
            <a:r>
              <a:rPr lang="en-US" dirty="0"/>
              <a:t>, x</a:t>
            </a:r>
            <a:r>
              <a:rPr lang="en-US" baseline="-25000" dirty="0"/>
              <a:t>2</a:t>
            </a:r>
            <a:r>
              <a:rPr lang="en-US" dirty="0"/>
              <a:t>) for </a:t>
            </a:r>
            <a:r>
              <a:rPr lang="en-US" dirty="0" err="1"/>
              <a:t>m≠n</a:t>
            </a:r>
            <a:r>
              <a:rPr lang="en-US" dirty="0"/>
              <a:t>,  Since </a:t>
            </a:r>
            <a:r>
              <a:rPr lang="en-US" dirty="0" err="1"/>
              <a:t>Xn∼N</a:t>
            </a:r>
            <a:r>
              <a:rPr lang="en-US" dirty="0"/>
              <a:t>(0,1), we have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If </a:t>
            </a:r>
            <a:r>
              <a:rPr lang="en-US" dirty="0" err="1"/>
              <a:t>m≠n</a:t>
            </a:r>
            <a:r>
              <a:rPr lang="en-US" dirty="0"/>
              <a:t>, then </a:t>
            </a:r>
            <a:r>
              <a:rPr lang="en-US" dirty="0" err="1"/>
              <a:t>X</a:t>
            </a:r>
            <a:r>
              <a:rPr lang="en-US" baseline="-25000" dirty="0" err="1"/>
              <a:t>m</a:t>
            </a:r>
            <a:r>
              <a:rPr lang="en-US" dirty="0"/>
              <a:t> and </a:t>
            </a:r>
            <a:r>
              <a:rPr lang="en-US" dirty="0" err="1"/>
              <a:t>X</a:t>
            </a:r>
            <a:r>
              <a:rPr lang="en-US" baseline="-25000" dirty="0" err="1"/>
              <a:t>n</a:t>
            </a:r>
            <a:r>
              <a:rPr lang="en-US" dirty="0"/>
              <a:t> are independent (because of the </a:t>
            </a:r>
            <a:r>
              <a:rPr lang="en-US" dirty="0" err="1"/>
              <a:t>i.i.d</a:t>
            </a:r>
            <a:r>
              <a:rPr lang="en-US" dirty="0"/>
              <a:t>. assumption), so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17</a:t>
            </a:fld>
            <a:endParaRPr lang="en-US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477264" y="2307310"/>
          <a:ext cx="4221894" cy="1084792"/>
        </p:xfrm>
        <a:graphic>
          <a:graphicData uri="http://schemas.openxmlformats.org/presentationml/2006/ole">
            <p:oleObj spid="_x0000_s49159" name="Equation" r:id="rId4" imgW="43891200" imgH="11277600" progId="Equation.DSMT4">
              <p:embed/>
            </p:oleObj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/>
        </p:nvGraphicFramePr>
        <p:xfrm>
          <a:off x="1309344" y="4664505"/>
          <a:ext cx="9340850" cy="1019175"/>
        </p:xfrm>
        <a:graphic>
          <a:graphicData uri="http://schemas.openxmlformats.org/presentationml/2006/ole">
            <p:oleObj spid="_x0000_s49160" name="Equation" r:id="rId5" imgW="103327200" imgH="11277600" progId="Equation.DSMT4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5771"/>
            <a:ext cx="10515600" cy="725715"/>
          </a:xfrm>
        </p:spPr>
        <p:txBody>
          <a:bodyPr/>
          <a:lstStyle/>
          <a:p>
            <a:pPr algn="ctr"/>
            <a:r>
              <a:rPr lang="en-US" dirty="0"/>
              <a:t>CDF of a Random process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29390"/>
            <a:ext cx="11645900" cy="5247573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sz="3100" dirty="0"/>
              <a:t>Consider the random process {X(t), </a:t>
            </a:r>
            <a:r>
              <a:rPr lang="en-US" sz="3100" dirty="0" err="1"/>
              <a:t>t∈J</a:t>
            </a:r>
            <a:r>
              <a:rPr lang="en-US" sz="3100" dirty="0"/>
              <a:t>}. For any t</a:t>
            </a:r>
            <a:r>
              <a:rPr lang="en-US" sz="3100" baseline="-25000" dirty="0"/>
              <a:t>0</a:t>
            </a:r>
            <a:r>
              <a:rPr lang="en-US" sz="3100" dirty="0"/>
              <a:t>∈J, X(t</a:t>
            </a:r>
            <a:r>
              <a:rPr lang="en-US" sz="3100" baseline="-25000" dirty="0"/>
              <a:t>0</a:t>
            </a:r>
            <a:r>
              <a:rPr lang="en-US" sz="3100" dirty="0"/>
              <a:t>) is a random variable, so we can write its CDF.</a:t>
            </a:r>
            <a:endParaRPr lang="en-US" dirty="0"/>
          </a:p>
          <a:p>
            <a:pPr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sz="3100" dirty="0"/>
              <a:t>If t</a:t>
            </a:r>
            <a:r>
              <a:rPr lang="en-US" sz="3100" baseline="-25000" dirty="0"/>
              <a:t>1</a:t>
            </a:r>
            <a:r>
              <a:rPr lang="en-US" sz="3100" dirty="0"/>
              <a:t>, t</a:t>
            </a:r>
            <a:r>
              <a:rPr lang="en-US" sz="3100" baseline="-25000" dirty="0"/>
              <a:t>2</a:t>
            </a:r>
            <a:r>
              <a:rPr lang="en-US" sz="3100" dirty="0"/>
              <a:t>∈J , and X(t</a:t>
            </a:r>
            <a:r>
              <a:rPr lang="en-US" sz="3100" baseline="-25000" dirty="0"/>
              <a:t>1</a:t>
            </a:r>
            <a:r>
              <a:rPr lang="en-US" sz="3100" dirty="0"/>
              <a:t>) and X(t</a:t>
            </a:r>
            <a:r>
              <a:rPr lang="en-US" sz="3100" baseline="-25000" dirty="0"/>
              <a:t>2</a:t>
            </a:r>
            <a:r>
              <a:rPr lang="en-US" sz="3100" dirty="0"/>
              <a:t>) , then a random process has a </a:t>
            </a:r>
            <a:r>
              <a:rPr lang="en-US" sz="3100" b="1" dirty="0"/>
              <a:t>family of CDFs</a:t>
            </a:r>
            <a:r>
              <a:rPr lang="en-US" sz="3100" dirty="0"/>
              <a:t>, one for each time t.</a:t>
            </a:r>
          </a:p>
          <a:p>
            <a:pPr>
              <a:buNone/>
            </a:pPr>
            <a:endParaRPr lang="en-US" sz="3100" dirty="0"/>
          </a:p>
          <a:p>
            <a:endParaRPr lang="en-US" dirty="0"/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/>
          </a:p>
          <a:p>
            <a:pPr algn="just">
              <a:buNone/>
            </a:pPr>
            <a:endParaRPr lang="en-US" dirty="0"/>
          </a:p>
          <a:p>
            <a:pPr algn="just">
              <a:buNone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sz="3200" dirty="0"/>
              <a:t>For  t</a:t>
            </a:r>
            <a:r>
              <a:rPr lang="en-US" sz="3200" baseline="-25000" dirty="0"/>
              <a:t>1</a:t>
            </a:r>
            <a:r>
              <a:rPr lang="en-US" sz="3200" dirty="0"/>
              <a:t>, t</a:t>
            </a:r>
            <a:r>
              <a:rPr lang="en-US" sz="3200" baseline="-25000" dirty="0"/>
              <a:t>2</a:t>
            </a:r>
            <a:r>
              <a:rPr lang="en-US" sz="3200" dirty="0"/>
              <a:t>, ⋯, </a:t>
            </a:r>
            <a:r>
              <a:rPr lang="en-US" sz="3200" dirty="0" err="1"/>
              <a:t>t</a:t>
            </a:r>
            <a:r>
              <a:rPr lang="en-US" sz="3200" baseline="-25000" dirty="0" err="1"/>
              <a:t>n</a:t>
            </a:r>
            <a:r>
              <a:rPr lang="en-US" sz="3200" dirty="0" err="1"/>
              <a:t>∈J</a:t>
            </a:r>
            <a:r>
              <a:rPr lang="en-US" sz="3200" dirty="0"/>
              <a:t>, we can write F</a:t>
            </a:r>
            <a:r>
              <a:rPr lang="en-US" sz="3200" baseline="-25000" dirty="0"/>
              <a:t>X(t1) X(t2)⋯, X(</a:t>
            </a:r>
            <a:r>
              <a:rPr lang="en-US" sz="3200" baseline="-25000" dirty="0" err="1"/>
              <a:t>tn</a:t>
            </a:r>
            <a:r>
              <a:rPr lang="en-US" sz="3200" baseline="-25000" dirty="0"/>
              <a:t>)</a:t>
            </a:r>
            <a:r>
              <a:rPr lang="en-US" sz="3200" dirty="0"/>
              <a:t>(x</a:t>
            </a:r>
            <a:r>
              <a:rPr lang="en-US" sz="3200" baseline="-25000" dirty="0"/>
              <a:t>1</a:t>
            </a:r>
            <a:r>
              <a:rPr lang="en-US" sz="3200" dirty="0"/>
              <a:t>, x</a:t>
            </a:r>
            <a:r>
              <a:rPr lang="en-US" sz="3200" baseline="-25000" dirty="0"/>
              <a:t>2</a:t>
            </a:r>
            <a:r>
              <a:rPr lang="en-US" sz="3200" dirty="0"/>
              <a:t>,⋯, </a:t>
            </a:r>
            <a:r>
              <a:rPr lang="en-US" sz="3200" dirty="0" err="1"/>
              <a:t>x</a:t>
            </a:r>
            <a:r>
              <a:rPr lang="en-US" sz="3200" baseline="-25000" dirty="0" err="1"/>
              <a:t>n</a:t>
            </a:r>
            <a:r>
              <a:rPr lang="en-US" sz="3200" dirty="0"/>
              <a:t>)=P(X(t</a:t>
            </a:r>
            <a:r>
              <a:rPr lang="en-US" sz="3200" baseline="-25000" dirty="0"/>
              <a:t>1</a:t>
            </a:r>
            <a:r>
              <a:rPr lang="en-US" sz="3200" dirty="0"/>
              <a:t>)≤x</a:t>
            </a:r>
            <a:r>
              <a:rPr lang="en-US" sz="3200" baseline="-25000" dirty="0"/>
              <a:t>1</a:t>
            </a:r>
            <a:r>
              <a:rPr lang="en-US" sz="3200" dirty="0"/>
              <a:t>, X(t</a:t>
            </a:r>
            <a:r>
              <a:rPr lang="en-US" sz="3200" baseline="-25000" dirty="0"/>
              <a:t>2</a:t>
            </a:r>
            <a:r>
              <a:rPr lang="en-US" sz="3200" dirty="0"/>
              <a:t>)≤x</a:t>
            </a:r>
            <a:r>
              <a:rPr lang="en-US" sz="3200" baseline="-25000" dirty="0"/>
              <a:t>2</a:t>
            </a:r>
            <a:r>
              <a:rPr lang="en-US" sz="3200" dirty="0"/>
              <a:t>, ⋯, X(</a:t>
            </a:r>
            <a:r>
              <a:rPr lang="en-US" sz="3200" dirty="0" err="1"/>
              <a:t>t</a:t>
            </a:r>
            <a:r>
              <a:rPr lang="en-US" sz="3200" baseline="-25000" dirty="0" err="1"/>
              <a:t>n</a:t>
            </a:r>
            <a:r>
              <a:rPr lang="en-US" sz="3200" dirty="0"/>
              <a:t>)≤</a:t>
            </a:r>
            <a:r>
              <a:rPr lang="en-US" sz="3200" dirty="0" err="1"/>
              <a:t>x</a:t>
            </a:r>
            <a:r>
              <a:rPr lang="en-US" sz="3200" baseline="-25000" dirty="0" err="1"/>
              <a:t>n</a:t>
            </a:r>
            <a:r>
              <a:rPr lang="en-US" sz="3200" dirty="0"/>
              <a:t>).</a:t>
            </a:r>
          </a:p>
          <a:p>
            <a:pPr>
              <a:buNone/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18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5179086" y="1890203"/>
          <a:ext cx="4393635" cy="833664"/>
        </p:xfrm>
        <a:graphic>
          <a:graphicData uri="http://schemas.openxmlformats.org/presentationml/2006/ole">
            <p:oleObj spid="_x0000_s62475" name="Equation" r:id="rId4" imgW="59436000" imgH="11277600" progId="Equation.DSMT4">
              <p:embed/>
            </p:oleObj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777184" y="2021153"/>
          <a:ext cx="3618986" cy="647298"/>
        </p:xfrm>
        <a:graphic>
          <a:graphicData uri="http://schemas.openxmlformats.org/presentationml/2006/ole">
            <p:oleObj spid="_x0000_s62476" name="Equation" r:id="rId5" imgW="37490400" imgH="6705600" progId="Equation.DSMT4">
              <p:embed/>
            </p:oleObj>
          </a:graphicData>
        </a:graphic>
      </p:graphicFrame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55092" y="3822544"/>
          <a:ext cx="10382250" cy="615950"/>
        </p:xfrm>
        <a:graphic>
          <a:graphicData uri="http://schemas.openxmlformats.org/presentationml/2006/ole">
            <p:oleObj spid="_x0000_s62477" name="Equation" r:id="rId6" imgW="113080800" imgH="6705600" progId="Equation.DSMT4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5772"/>
            <a:ext cx="10515600" cy="711200"/>
          </a:xfrm>
        </p:spPr>
        <p:txBody>
          <a:bodyPr/>
          <a:lstStyle/>
          <a:p>
            <a:pPr algn="ctr"/>
            <a:r>
              <a:rPr lang="en-US" dirty="0"/>
              <a:t>Supplementary readings: PDF, CDF &amp; PMF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36866" name="Picture 2" descr="pdf vs cdf comparison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040162" y="2792927"/>
            <a:ext cx="3719130" cy="3600224"/>
          </a:xfrm>
          <a:prstGeom prst="rect">
            <a:avLst/>
          </a:prstGeom>
          <a:noFill/>
        </p:spPr>
      </p:pic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983043" y="1441404"/>
          <a:ext cx="5968331" cy="973945"/>
        </p:xfrm>
        <a:graphic>
          <a:graphicData uri="http://schemas.openxmlformats.org/presentationml/2006/ole">
            <p:oleObj spid="_x0000_s36870" name="Equation" r:id="rId5" imgW="69189600" imgH="11277600" progId="Equation.DSMT4">
              <p:embed/>
            </p:oleObj>
          </a:graphicData>
        </a:graphic>
      </p:graphicFrame>
      <p:pic>
        <p:nvPicPr>
          <p:cNvPr id="36869" name="Picture 5" descr="Figure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1976" y="2741529"/>
            <a:ext cx="6696423" cy="336731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5084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pc="-95" dirty="0"/>
              <a:t>Outline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84076" y="1326806"/>
            <a:ext cx="10961824" cy="4593821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  <a:buFont typeface="Wingdings" pitchFamily="2" charset="2"/>
              <a:buChar char="v"/>
            </a:pPr>
            <a:r>
              <a:rPr sz="2050" spc="-65">
                <a:latin typeface="Arial MT"/>
                <a:cs typeface="Arial MT"/>
              </a:rPr>
              <a:t>Stochastic </a:t>
            </a:r>
            <a:r>
              <a:rPr sz="2050" spc="-10">
                <a:latin typeface="Arial MT"/>
                <a:cs typeface="Arial MT"/>
              </a:rPr>
              <a:t>Process</a:t>
            </a:r>
            <a:endParaRPr sz="2050">
              <a:latin typeface="Arial MT"/>
              <a:cs typeface="Arial MT"/>
            </a:endParaRPr>
          </a:p>
          <a:p>
            <a:pPr marL="291465" marR="5080">
              <a:lnSpc>
                <a:spcPct val="101200"/>
              </a:lnSpc>
              <a:buFont typeface="Wingdings" pitchFamily="2" charset="2"/>
              <a:buChar char="Ø"/>
            </a:pPr>
            <a:r>
              <a:rPr sz="2050" spc="-100">
                <a:latin typeface="Arial MT"/>
                <a:cs typeface="Arial MT"/>
              </a:rPr>
              <a:t>Continuous-</a:t>
            </a:r>
            <a:r>
              <a:rPr sz="2050" spc="-10">
                <a:latin typeface="Arial MT"/>
                <a:cs typeface="Arial MT"/>
              </a:rPr>
              <a:t>time</a:t>
            </a:r>
            <a:r>
              <a:rPr sz="2050" spc="-60">
                <a:latin typeface="Arial MT"/>
                <a:cs typeface="Arial MT"/>
              </a:rPr>
              <a:t> </a:t>
            </a:r>
            <a:r>
              <a:rPr sz="2050" spc="-65">
                <a:latin typeface="Arial MT"/>
                <a:cs typeface="Arial MT"/>
              </a:rPr>
              <a:t>Stochastic</a:t>
            </a:r>
            <a:r>
              <a:rPr sz="2050" spc="-55">
                <a:latin typeface="Arial MT"/>
                <a:cs typeface="Arial MT"/>
              </a:rPr>
              <a:t> </a:t>
            </a:r>
            <a:r>
              <a:rPr sz="2050" spc="-140">
                <a:latin typeface="Arial MT"/>
                <a:cs typeface="Arial MT"/>
              </a:rPr>
              <a:t>process </a:t>
            </a:r>
            <a:endParaRPr lang="en-US" sz="2050" spc="-140" dirty="0">
              <a:latin typeface="Arial MT"/>
              <a:cs typeface="Arial MT"/>
            </a:endParaRPr>
          </a:p>
          <a:p>
            <a:pPr marL="291465" marR="5080">
              <a:lnSpc>
                <a:spcPct val="101200"/>
              </a:lnSpc>
              <a:buFont typeface="Wingdings" pitchFamily="2" charset="2"/>
              <a:buChar char="Ø"/>
            </a:pPr>
            <a:r>
              <a:rPr sz="2050" spc="-85">
                <a:latin typeface="Arial MT"/>
                <a:cs typeface="Arial MT"/>
              </a:rPr>
              <a:t>Discrete-</a:t>
            </a:r>
            <a:r>
              <a:rPr sz="2050" spc="-10">
                <a:latin typeface="Arial MT"/>
                <a:cs typeface="Arial MT"/>
              </a:rPr>
              <a:t>time</a:t>
            </a:r>
            <a:r>
              <a:rPr sz="2050" spc="-50">
                <a:latin typeface="Arial MT"/>
                <a:cs typeface="Arial MT"/>
              </a:rPr>
              <a:t> </a:t>
            </a:r>
            <a:r>
              <a:rPr sz="2050" spc="-65">
                <a:latin typeface="Arial MT"/>
                <a:cs typeface="Arial MT"/>
              </a:rPr>
              <a:t>Stochastic</a:t>
            </a:r>
            <a:r>
              <a:rPr sz="2050" spc="-50">
                <a:latin typeface="Arial MT"/>
                <a:cs typeface="Arial MT"/>
              </a:rPr>
              <a:t> </a:t>
            </a:r>
            <a:r>
              <a:rPr sz="2050" spc="-10">
                <a:latin typeface="Arial MT"/>
                <a:cs typeface="Arial MT"/>
              </a:rPr>
              <a:t>process</a:t>
            </a:r>
            <a:endParaRPr lang="en-US" sz="2050" spc="-10" dirty="0">
              <a:latin typeface="Arial MT"/>
              <a:cs typeface="Arial MT"/>
            </a:endParaRPr>
          </a:p>
          <a:p>
            <a:pPr marL="291465" marR="5080">
              <a:lnSpc>
                <a:spcPct val="101200"/>
              </a:lnSpc>
            </a:pPr>
            <a:endParaRPr lang="en-US" sz="2050" spc="-10" dirty="0">
              <a:latin typeface="Arial MT"/>
              <a:cs typeface="Arial MT"/>
            </a:endParaRPr>
          </a:p>
          <a:p>
            <a:pPr marL="12700" marR="5080">
              <a:spcBef>
                <a:spcPts val="114"/>
              </a:spcBef>
              <a:buFont typeface="Wingdings" pitchFamily="2" charset="2"/>
              <a:buChar char="v"/>
            </a:pPr>
            <a:r>
              <a:rPr lang="en-US" sz="2050" spc="-65" dirty="0">
                <a:latin typeface="Arial MT"/>
                <a:cs typeface="Arial MT"/>
              </a:rPr>
              <a:t>Stochastic Processes as Random Functions</a:t>
            </a:r>
          </a:p>
          <a:p>
            <a:pPr marL="12700" marR="5080">
              <a:spcBef>
                <a:spcPts val="114"/>
              </a:spcBef>
              <a:buFont typeface="Wingdings" pitchFamily="2" charset="2"/>
              <a:buChar char="v"/>
            </a:pPr>
            <a:endParaRPr lang="en-US" sz="2050" spc="-65" dirty="0">
              <a:latin typeface="Arial MT"/>
              <a:cs typeface="Arial MT"/>
            </a:endParaRPr>
          </a:p>
          <a:p>
            <a:pPr marL="12700" marR="5080">
              <a:spcBef>
                <a:spcPts val="114"/>
              </a:spcBef>
              <a:buFont typeface="Wingdings" pitchFamily="2" charset="2"/>
              <a:buChar char="v"/>
            </a:pPr>
            <a:r>
              <a:rPr lang="en-US" sz="2050" spc="-65" dirty="0">
                <a:latin typeface="Arial MT"/>
                <a:cs typeface="Arial MT"/>
              </a:rPr>
              <a:t>Mean Function of a Random Process</a:t>
            </a:r>
          </a:p>
          <a:p>
            <a:pPr marL="12700" marR="5080">
              <a:spcBef>
                <a:spcPts val="114"/>
              </a:spcBef>
              <a:buFont typeface="Wingdings" pitchFamily="2" charset="2"/>
              <a:buChar char="v"/>
            </a:pPr>
            <a:endParaRPr lang="en-US" sz="2050" spc="-65" dirty="0">
              <a:latin typeface="Arial MT"/>
              <a:cs typeface="Arial MT"/>
            </a:endParaRPr>
          </a:p>
          <a:p>
            <a:pPr marL="12700" marR="5080">
              <a:spcBef>
                <a:spcPts val="114"/>
              </a:spcBef>
              <a:buFont typeface="Wingdings" pitchFamily="2" charset="2"/>
              <a:buChar char="v"/>
            </a:pPr>
            <a:r>
              <a:rPr lang="en-US" sz="2050" spc="-65" dirty="0">
                <a:latin typeface="Arial MT"/>
                <a:cs typeface="Arial MT"/>
              </a:rPr>
              <a:t>Autocorrelation and Auto-covariance</a:t>
            </a:r>
          </a:p>
          <a:p>
            <a:pPr marL="12700" marR="5080">
              <a:spcBef>
                <a:spcPts val="114"/>
              </a:spcBef>
              <a:buFont typeface="Wingdings" pitchFamily="2" charset="2"/>
              <a:buChar char="v"/>
            </a:pPr>
            <a:endParaRPr lang="en-US" sz="2050" spc="-65" dirty="0">
              <a:latin typeface="Arial MT"/>
              <a:cs typeface="Arial MT"/>
            </a:endParaRPr>
          </a:p>
          <a:p>
            <a:pPr marL="12700" marR="5080">
              <a:spcBef>
                <a:spcPts val="114"/>
              </a:spcBef>
              <a:buFont typeface="Wingdings" pitchFamily="2" charset="2"/>
              <a:buChar char="v"/>
            </a:pPr>
            <a:r>
              <a:rPr lang="en-US" sz="2050" spc="-65" dirty="0">
                <a:latin typeface="Arial MT"/>
                <a:cs typeface="Arial MT"/>
              </a:rPr>
              <a:t>Supplementary reading</a:t>
            </a:r>
          </a:p>
          <a:p>
            <a:pPr marL="291465" marR="5080">
              <a:lnSpc>
                <a:spcPct val="101200"/>
              </a:lnSpc>
            </a:pPr>
            <a:endParaRPr lang="en-US" sz="2050" dirty="0">
              <a:latin typeface="Arial MT"/>
              <a:cs typeface="Arial MT"/>
            </a:endParaRPr>
          </a:p>
          <a:p>
            <a:pPr marL="291465" marR="5080">
              <a:lnSpc>
                <a:spcPct val="101200"/>
              </a:lnSpc>
            </a:pPr>
            <a:endParaRPr lang="en-US" sz="2050" dirty="0">
              <a:latin typeface="Arial MT"/>
              <a:cs typeface="Arial MT"/>
            </a:endParaRPr>
          </a:p>
          <a:p>
            <a:pPr marL="291465" marR="5080">
              <a:lnSpc>
                <a:spcPct val="101200"/>
              </a:lnSpc>
            </a:pPr>
            <a:endParaRPr sz="2050">
              <a:latin typeface="Arial MT"/>
              <a:cs typeface="Arial MT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0510" y="3344469"/>
            <a:ext cx="12777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EBEBF7"/>
                </a:solidFill>
                <a:latin typeface="Arial MT"/>
                <a:cs typeface="Arial MT"/>
              </a:rPr>
              <a:t>3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0510" y="4277624"/>
            <a:ext cx="127770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0" dirty="0">
                <a:solidFill>
                  <a:srgbClr val="EBEBF7"/>
                </a:solidFill>
                <a:latin typeface="Arial MT"/>
                <a:cs typeface="Arial MT"/>
              </a:rPr>
              <a:t>4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5472"/>
            <a:ext cx="10515600" cy="723446"/>
          </a:xfrm>
        </p:spPr>
        <p:txBody>
          <a:bodyPr/>
          <a:lstStyle/>
          <a:p>
            <a:pPr algn="ctr"/>
            <a:r>
              <a:rPr lang="en-US" dirty="0"/>
              <a:t>Supplementary readings: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343" y="1030514"/>
            <a:ext cx="11596914" cy="5146449"/>
          </a:xfrm>
        </p:spPr>
        <p:txBody>
          <a:bodyPr/>
          <a:lstStyle/>
          <a:p>
            <a:pPr algn="just">
              <a:buFont typeface="Wingdings" pitchFamily="2" charset="2"/>
              <a:buChar char="v"/>
            </a:pPr>
            <a:r>
              <a:rPr lang="en-US" dirty="0"/>
              <a:t>Let X denote the time a person waits for an elevator to arrive. Suppose the longest wait for is 2 minutes, so that the possible values of X (in minutes) are given by the interval [0,2]. Calculate the probability that a person waits less than 30 seconds for the elevator to arrive P(0≤X≤0.5).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20</a:t>
            </a:fld>
            <a:endParaRPr lang="en-US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6908789" y="3905161"/>
          <a:ext cx="4812521" cy="1871536"/>
        </p:xfrm>
        <a:graphic>
          <a:graphicData uri="http://schemas.openxmlformats.org/presentationml/2006/ole">
            <p:oleObj spid="_x0000_s40973" name="Equation" r:id="rId4" imgW="43891200" imgH="17068800" progId="Equation.DSMT4">
              <p:embed/>
            </p:oleObj>
          </a:graphicData>
        </a:graphic>
      </p:graphicFrame>
      <p:pic>
        <p:nvPicPr>
          <p:cNvPr id="40964" name="Picture 4" descr="pdf1.jp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9314" y="3023605"/>
            <a:ext cx="4267200" cy="3367208"/>
          </a:xfrm>
          <a:prstGeom prst="rect">
            <a:avLst/>
          </a:prstGeom>
          <a:noFill/>
        </p:spPr>
      </p:pic>
      <p:graphicFrame>
        <p:nvGraphicFramePr>
          <p:cNvPr id="8" name="Object 7"/>
          <p:cNvGraphicFramePr>
            <a:graphicFrameLocks noChangeAspect="1"/>
          </p:cNvGraphicFramePr>
          <p:nvPr/>
        </p:nvGraphicFramePr>
        <p:xfrm>
          <a:off x="6055499" y="2438397"/>
          <a:ext cx="5939017" cy="1059543"/>
        </p:xfrm>
        <a:graphic>
          <a:graphicData uri="http://schemas.openxmlformats.org/presentationml/2006/ole">
            <p:oleObj spid="_x0000_s40974" name="Equation" r:id="rId6" imgW="64922400" imgH="1158240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1150259" y="2549071"/>
          <a:ext cx="4819315" cy="934357"/>
        </p:xfrm>
        <a:graphic>
          <a:graphicData uri="http://schemas.openxmlformats.org/presentationml/2006/ole">
            <p:oleObj spid="_x0000_s40975" name="Equation" r:id="rId7" imgW="59740800" imgH="11582400" progId="Equation.DSMT4">
              <p:embed/>
            </p:oleObj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9883"/>
            <a:ext cx="10515600" cy="77948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dirty="0"/>
              <a:t> Supplementary</a:t>
            </a:r>
            <a:r>
              <a:rPr lang="en-US" b="1" dirty="0"/>
              <a:t> readings: CDF Examples</a:t>
            </a:r>
            <a:br>
              <a:rPr lang="en-US" b="1" dirty="0"/>
            </a:b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778239" y="1375920"/>
          <a:ext cx="10515600" cy="445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Outcome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Probability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/>
                        <a:t>Cumulative Probability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1/36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1/36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3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2/36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3/36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4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3/36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6/36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5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4/36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10/36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6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5/36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15/36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7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6/36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21/36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8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5/36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26/36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9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4/36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30/36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10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3/36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33/36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=""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11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2/36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35/36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=""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12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1/36</a:t>
                      </a:r>
                    </a:p>
                  </a:txBody>
                  <a:tcPr marL="47625" marR="47625" marT="47625" marB="4762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36/36=1</a:t>
                      </a:r>
                    </a:p>
                  </a:txBody>
                  <a:tcPr marL="47625" marR="47625" marT="47625" marB="47625" anchor="ctr"/>
                </a:tc>
                <a:extLst>
                  <a:ext uri="{0D108BD9-81ED-4DB2-BD59-A6C34878D82A}">
                    <a16:rowId xmlns=""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Applied Stochastic Process, Department Of Mathematics, UA,  </a:t>
            </a:r>
            <a:r>
              <a:rPr lang="en-US" dirty="0" err="1"/>
              <a:t>Dr.Zakir</a:t>
            </a:r>
            <a:r>
              <a:rPr lang="en-US" dirty="0"/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4147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Supplementary reading: </a:t>
            </a:r>
            <a:r>
              <a:rPr lang="en-US" b="1" dirty="0"/>
              <a:t>Famous Probability Distributions</a:t>
            </a:r>
            <a:br>
              <a:rPr lang="en-US" b="1" dirty="0"/>
            </a:b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64514" name="Picture 2" descr="https://miro.medium.com/v2/resize:fit:622/1*M3gX6KTrkWFmehVZPknjRg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972393" y="1069404"/>
            <a:ext cx="4281305" cy="505909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650875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/>
            </a:r>
            <a:br>
              <a:rPr lang="en-US" b="1" dirty="0"/>
            </a:br>
            <a:r>
              <a:rPr lang="en-US" b="1" dirty="0"/>
              <a:t>Random Variables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5100" y="889000"/>
            <a:ext cx="11849100" cy="5567363"/>
          </a:xfrm>
        </p:spPr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/>
              <a:t> Random experiment</a:t>
            </a:r>
            <a:r>
              <a:rPr lang="en-US" dirty="0"/>
              <a:t>:  physical situation whose outcome cannot be predicted until it is observed.</a:t>
            </a:r>
          </a:p>
          <a:p>
            <a:pPr>
              <a:buFont typeface="Wingdings" pitchFamily="2" charset="2"/>
              <a:buChar char="v"/>
            </a:pPr>
            <a:r>
              <a:rPr lang="en-US" b="1" dirty="0"/>
              <a:t>Random Variable : X : S → R</a:t>
            </a:r>
            <a:r>
              <a:rPr lang="en-US" dirty="0"/>
              <a:t>. For every event in </a:t>
            </a:r>
            <a:r>
              <a:rPr lang="en-US" b="1" dirty="0"/>
              <a:t>Ω</a:t>
            </a:r>
            <a:r>
              <a:rPr lang="en-US" b="1" i="1" dirty="0"/>
              <a:t>, X </a:t>
            </a:r>
            <a:r>
              <a:rPr lang="en-US" dirty="0"/>
              <a:t>is a function that maps </a:t>
            </a:r>
            <a:r>
              <a:rPr lang="en-US" b="1" dirty="0"/>
              <a:t>Ω</a:t>
            </a:r>
            <a:r>
              <a:rPr lang="en-US" dirty="0"/>
              <a:t> to a real number line </a:t>
            </a:r>
            <a:r>
              <a:rPr lang="en-US" b="1" dirty="0"/>
              <a:t>R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endParaRPr lang="en-US" dirty="0"/>
          </a:p>
          <a:p>
            <a:pPr>
              <a:buFont typeface="Wingdings" pitchFamily="2" charset="2"/>
              <a:buChar char="v"/>
            </a:pPr>
            <a:r>
              <a:rPr lang="en-US" dirty="0"/>
              <a:t>Consider flipping a fair coin 2 times.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loud Callout 5"/>
          <p:cNvSpPr/>
          <p:nvPr/>
        </p:nvSpPr>
        <p:spPr>
          <a:xfrm>
            <a:off x="5308600" y="3429000"/>
            <a:ext cx="1981200" cy="1651000"/>
          </a:xfrm>
          <a:prstGeom prst="cloudCallou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7531100" y="3327400"/>
            <a:ext cx="1193800" cy="1866900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HH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HT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</a:t>
            </a: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9264650" y="4260850"/>
            <a:ext cx="2438400" cy="1270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0312400" y="5676900"/>
            <a:ext cx="101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-infinity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388600" y="2590800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+infinity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668000" y="3975100"/>
            <a:ext cx="1409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Real N</a:t>
            </a:r>
            <a:r>
              <a:rPr lang="en-US" altLang="zh-CN" dirty="0"/>
              <a:t>umber</a:t>
            </a:r>
            <a:r>
              <a:rPr lang="zh-CN" altLang="en-US" dirty="0"/>
              <a:t> </a:t>
            </a:r>
            <a:r>
              <a:rPr lang="en-US" altLang="zh-CN" dirty="0"/>
              <a:t>line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V="1">
            <a:off x="8331200" y="3835400"/>
            <a:ext cx="19177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8331200" y="4114800"/>
            <a:ext cx="19177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8343900" y="4394200"/>
            <a:ext cx="19177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8331200" y="4648200"/>
            <a:ext cx="1917700" cy="127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651500" y="3911600"/>
            <a:ext cx="12586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Flipping the</a:t>
            </a:r>
          </a:p>
          <a:p>
            <a:r>
              <a:rPr lang="en-US" sz="1200" dirty="0"/>
              <a:t> coin</a:t>
            </a:r>
            <a:r>
              <a:rPr lang="zh-CN" altLang="en-US" sz="1200" dirty="0"/>
              <a:t>（</a:t>
            </a:r>
            <a:r>
              <a:rPr lang="en-US" altLang="zh-CN" sz="1200" dirty="0"/>
              <a:t>H</a:t>
            </a:r>
            <a:r>
              <a:rPr lang="zh-CN" altLang="en-US" sz="1200" dirty="0"/>
              <a:t> </a:t>
            </a:r>
            <a:r>
              <a:rPr lang="en-US" altLang="zh-CN" sz="1200" dirty="0"/>
              <a:t>or T</a:t>
            </a:r>
            <a:r>
              <a:rPr lang="zh-CN" altLang="en-US" sz="1200" dirty="0"/>
              <a:t>）</a:t>
            </a:r>
            <a:endParaRPr lang="en-US" sz="12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409444"/>
            <a:ext cx="5003800" cy="1613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TextBox 20"/>
          <p:cNvSpPr txBox="1"/>
          <p:nvPr/>
        </p:nvSpPr>
        <p:spPr>
          <a:xfrm>
            <a:off x="5892800" y="3055254"/>
            <a:ext cx="3718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spc="-65" dirty="0">
                <a:latin typeface="Verdana"/>
                <a:ea typeface="Verdana"/>
                <a:cs typeface="Arial MT"/>
              </a:rPr>
              <a:t>Ω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016000" y="5702300"/>
            <a:ext cx="6569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Ω={ω</a:t>
            </a:r>
            <a:r>
              <a:rPr lang="el-GR" baseline="-25000" dirty="0"/>
              <a:t>1</a:t>
            </a:r>
            <a:r>
              <a:rPr lang="el-GR" dirty="0"/>
              <a:t>,</a:t>
            </a:r>
            <a:r>
              <a:rPr lang="en-US" dirty="0"/>
              <a:t> </a:t>
            </a:r>
            <a:r>
              <a:rPr lang="el-GR" dirty="0"/>
              <a:t>ω</a:t>
            </a:r>
            <a:r>
              <a:rPr lang="el-GR" baseline="-25000" dirty="0"/>
              <a:t>2</a:t>
            </a:r>
            <a:r>
              <a:rPr lang="el-GR" dirty="0"/>
              <a:t>,⋯,</a:t>
            </a:r>
            <a:r>
              <a:rPr lang="en-US" dirty="0"/>
              <a:t> </a:t>
            </a:r>
            <a:r>
              <a:rPr lang="el-GR" dirty="0"/>
              <a:t>ω</a:t>
            </a:r>
            <a:r>
              <a:rPr lang="en-US" baseline="-25000" dirty="0"/>
              <a:t>n</a:t>
            </a:r>
            <a:r>
              <a:rPr lang="en-US" dirty="0"/>
              <a:t>}      or          </a:t>
            </a:r>
            <a:r>
              <a:rPr lang="el-GR" dirty="0"/>
              <a:t>Ω={ω</a:t>
            </a:r>
            <a:r>
              <a:rPr lang="el-GR" baseline="-25000" dirty="0"/>
              <a:t>1</a:t>
            </a:r>
            <a:r>
              <a:rPr lang="el-GR" dirty="0"/>
              <a:t>,</a:t>
            </a:r>
            <a:r>
              <a:rPr lang="en-US" dirty="0"/>
              <a:t> </a:t>
            </a:r>
            <a:r>
              <a:rPr lang="el-GR" dirty="0"/>
              <a:t>ω</a:t>
            </a:r>
            <a:r>
              <a:rPr lang="el-GR" baseline="-25000" dirty="0"/>
              <a:t>2</a:t>
            </a:r>
            <a:r>
              <a:rPr lang="el-GR" dirty="0"/>
              <a:t>,⋯}</a:t>
            </a:r>
            <a:r>
              <a:rPr lang="en-US" dirty="0"/>
              <a:t>,   Event: E={</a:t>
            </a:r>
            <a:r>
              <a:rPr lang="el-GR" dirty="0"/>
              <a:t>ω</a:t>
            </a:r>
            <a:r>
              <a:rPr lang="el-GR" baseline="-25000" dirty="0"/>
              <a:t>1</a:t>
            </a:r>
            <a:r>
              <a:rPr lang="el-GR" dirty="0"/>
              <a:t>,</a:t>
            </a:r>
            <a:r>
              <a:rPr lang="en-US" dirty="0"/>
              <a:t> </a:t>
            </a:r>
            <a:r>
              <a:rPr lang="el-GR" dirty="0"/>
              <a:t>ω</a:t>
            </a:r>
            <a:r>
              <a:rPr lang="el-GR" baseline="-25000" dirty="0"/>
              <a:t>2</a:t>
            </a:r>
            <a:r>
              <a:rPr lang="en-US" dirty="0"/>
              <a:t>}</a:t>
            </a:r>
            <a:r>
              <a:rPr lang="el-GR" dirty="0"/>
              <a:t>.</a:t>
            </a:r>
            <a:endParaRPr lang="en-US" dirty="0"/>
          </a:p>
        </p:txBody>
      </p:sp>
      <p:cxnSp>
        <p:nvCxnSpPr>
          <p:cNvPr id="24" name="Straight Arrow Connector 23"/>
          <p:cNvCxnSpPr/>
          <p:nvPr/>
        </p:nvCxnSpPr>
        <p:spPr>
          <a:xfrm rot="10800000">
            <a:off x="1193800" y="5384800"/>
            <a:ext cx="406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177800" y="5168900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Outcome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38200" y="187325"/>
            <a:ext cx="10515600" cy="508473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25"/>
              </a:spcBef>
            </a:pPr>
            <a:r>
              <a:rPr spc="-90"/>
              <a:t>Stochastic</a:t>
            </a:r>
            <a:r>
              <a:rPr lang="en-US" spc="-90" dirty="0"/>
              <a:t>/Random</a:t>
            </a:r>
            <a:r>
              <a:rPr spc="-120"/>
              <a:t> </a:t>
            </a:r>
            <a:r>
              <a:rPr spc="-175" dirty="0"/>
              <a:t>Process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152400" y="939800"/>
            <a:ext cx="11875747" cy="2896754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>
              <a:buFont typeface="Wingdings" pitchFamily="2" charset="2"/>
              <a:buChar char="v"/>
            </a:pPr>
            <a:r>
              <a:rPr lang="en-US" sz="2050" spc="-145" dirty="0">
                <a:latin typeface="Georgia Pro Light"/>
                <a:cs typeface="Arial MT"/>
              </a:rPr>
              <a:t>Stochastic process  assigns  a  function  of  time  to  each  outcome,  a  dynamic,  evolving  system of random variables.</a:t>
            </a:r>
          </a:p>
          <a:p>
            <a:pPr marL="88900">
              <a:lnSpc>
                <a:spcPct val="100000"/>
              </a:lnSpc>
              <a:spcBef>
                <a:spcPts val="114"/>
              </a:spcBef>
              <a:buFont typeface="Wingdings" pitchFamily="2" charset="2"/>
              <a:buChar char="v"/>
            </a:pPr>
            <a:endParaRPr lang="en-US" sz="2050" dirty="0">
              <a:latin typeface="Georgia Pro Light"/>
              <a:cs typeface="Arial MT"/>
            </a:endParaRPr>
          </a:p>
          <a:p>
            <a:pPr marL="88900">
              <a:lnSpc>
                <a:spcPct val="100000"/>
              </a:lnSpc>
              <a:spcBef>
                <a:spcPts val="114"/>
              </a:spcBef>
              <a:buFont typeface="Wingdings" pitchFamily="2" charset="2"/>
              <a:buChar char="v"/>
            </a:pPr>
            <a:r>
              <a:rPr sz="2050">
                <a:latin typeface="Georgia Pro Light"/>
                <a:cs typeface="Arial MT"/>
              </a:rPr>
              <a:t>A</a:t>
            </a:r>
            <a:r>
              <a:rPr sz="2050" spc="50">
                <a:latin typeface="Georgia Pro Light"/>
                <a:cs typeface="Arial MT"/>
              </a:rPr>
              <a:t> </a:t>
            </a:r>
            <a:r>
              <a:rPr lang="en-US" sz="2050" spc="-60" dirty="0">
                <a:latin typeface="Georgia Pro Light"/>
                <a:cs typeface="Arial MT"/>
              </a:rPr>
              <a:t>set </a:t>
            </a:r>
            <a:r>
              <a:rPr sz="2050">
                <a:latin typeface="Georgia Pro Light"/>
                <a:cs typeface="Arial MT"/>
              </a:rPr>
              <a:t>of</a:t>
            </a:r>
            <a:r>
              <a:rPr sz="2050" spc="50">
                <a:latin typeface="Georgia Pro Light"/>
                <a:cs typeface="Arial MT"/>
              </a:rPr>
              <a:t> </a:t>
            </a:r>
            <a:r>
              <a:rPr sz="2050" spc="-105">
                <a:latin typeface="Georgia Pro Light"/>
                <a:cs typeface="Arial MT"/>
              </a:rPr>
              <a:t>random</a:t>
            </a:r>
            <a:r>
              <a:rPr sz="2050" spc="50">
                <a:latin typeface="Georgia Pro Light"/>
                <a:cs typeface="Arial MT"/>
              </a:rPr>
              <a:t> </a:t>
            </a:r>
            <a:r>
              <a:rPr sz="2050" spc="-145">
                <a:latin typeface="Georgia Pro Light"/>
                <a:cs typeface="Arial MT"/>
              </a:rPr>
              <a:t>variables</a:t>
            </a:r>
            <a:r>
              <a:rPr lang="en-US" sz="2050" spc="-145" dirty="0">
                <a:latin typeface="Georgia Pro Light"/>
                <a:cs typeface="Arial MT"/>
              </a:rPr>
              <a:t> indexed by time</a:t>
            </a:r>
            <a:r>
              <a:rPr sz="2050" spc="45">
                <a:latin typeface="Georgia Pro Light"/>
                <a:cs typeface="Arial MT"/>
              </a:rPr>
              <a:t> </a:t>
            </a:r>
            <a:r>
              <a:rPr sz="2050" spc="110">
                <a:latin typeface="Georgia Pro Light"/>
                <a:cs typeface="Georgia"/>
              </a:rPr>
              <a:t>{</a:t>
            </a:r>
            <a:r>
              <a:rPr sz="2050" spc="110">
                <a:latin typeface="Georgia Pro Light"/>
                <a:cs typeface="Cambria"/>
              </a:rPr>
              <a:t>X</a:t>
            </a:r>
            <a:r>
              <a:rPr sz="2100" spc="165" baseline="-11904">
                <a:latin typeface="Georgia Pro Light"/>
                <a:cs typeface="Cambria"/>
              </a:rPr>
              <a:t>t</a:t>
            </a:r>
            <a:r>
              <a:rPr sz="2050" spc="110">
                <a:latin typeface="Georgia Pro Light"/>
                <a:cs typeface="Georgia"/>
              </a:rPr>
              <a:t>}</a:t>
            </a:r>
            <a:r>
              <a:rPr sz="2100" spc="742" baseline="-23809">
                <a:latin typeface="Georgia Pro Light"/>
                <a:cs typeface="Cambria"/>
              </a:rPr>
              <a:t> </a:t>
            </a:r>
            <a:r>
              <a:rPr lang="en-US" sz="2050" spc="-114" dirty="0">
                <a:latin typeface="Georgia Pro Light"/>
                <a:cs typeface="Arial MT"/>
              </a:rPr>
              <a:t>where</a:t>
            </a:r>
            <a:r>
              <a:rPr lang="en-US" sz="2050" spc="742" dirty="0">
                <a:latin typeface="Georgia Pro Light"/>
                <a:cs typeface="Cambria"/>
              </a:rPr>
              <a:t> </a:t>
            </a:r>
            <a:r>
              <a:rPr lang="en-US" sz="2050" spc="484" dirty="0">
                <a:latin typeface="Georgia Pro Light"/>
                <a:cs typeface="Cambria"/>
              </a:rPr>
              <a:t>t</a:t>
            </a:r>
            <a:r>
              <a:rPr lang="en-US" sz="2400" dirty="0">
                <a:latin typeface="Georgia Pro Light"/>
              </a:rPr>
              <a:t>⊆</a:t>
            </a:r>
            <a:r>
              <a:rPr lang="en-US" sz="2050" spc="-10" dirty="0">
                <a:latin typeface="Georgia Pro Light"/>
                <a:cs typeface="Yu Gothic"/>
              </a:rPr>
              <a:t> </a:t>
            </a:r>
            <a:r>
              <a:rPr lang="en-US" sz="2050" spc="55" dirty="0">
                <a:latin typeface="Georgia Pro Light"/>
                <a:cs typeface="Times New Roman"/>
              </a:rPr>
              <a:t>R, </a:t>
            </a:r>
            <a:r>
              <a:rPr sz="2050" spc="-80">
                <a:latin typeface="Georgia Pro Light"/>
                <a:cs typeface="Arial MT"/>
              </a:rPr>
              <a:t>is</a:t>
            </a:r>
            <a:r>
              <a:rPr sz="2050" spc="15">
                <a:latin typeface="Georgia Pro Light"/>
                <a:cs typeface="Arial MT"/>
              </a:rPr>
              <a:t> </a:t>
            </a:r>
            <a:r>
              <a:rPr sz="2050" spc="-114" dirty="0">
                <a:latin typeface="Georgia Pro Light"/>
                <a:cs typeface="Arial MT"/>
              </a:rPr>
              <a:t>called</a:t>
            </a:r>
            <a:r>
              <a:rPr sz="2050" spc="10" dirty="0">
                <a:latin typeface="Georgia Pro Light"/>
                <a:cs typeface="Arial MT"/>
              </a:rPr>
              <a:t> </a:t>
            </a:r>
            <a:r>
              <a:rPr sz="2050" spc="-75" dirty="0">
                <a:latin typeface="Georgia Pro Light"/>
                <a:cs typeface="Arial MT"/>
              </a:rPr>
              <a:t>stochastic</a:t>
            </a:r>
            <a:r>
              <a:rPr sz="2050" spc="10" dirty="0">
                <a:latin typeface="Georgia Pro Light"/>
                <a:cs typeface="Arial MT"/>
              </a:rPr>
              <a:t> </a:t>
            </a:r>
            <a:r>
              <a:rPr sz="2050" spc="-155" dirty="0">
                <a:latin typeface="Georgia Pro Light"/>
                <a:cs typeface="Arial MT"/>
              </a:rPr>
              <a:t>process</a:t>
            </a:r>
            <a:r>
              <a:rPr sz="2050" spc="10" dirty="0">
                <a:latin typeface="Georgia Pro Light"/>
                <a:cs typeface="Arial MT"/>
              </a:rPr>
              <a:t> </a:t>
            </a:r>
            <a:r>
              <a:rPr sz="2050" dirty="0">
                <a:latin typeface="Georgia Pro Light"/>
                <a:cs typeface="Arial MT"/>
              </a:rPr>
              <a:t>or</a:t>
            </a:r>
            <a:r>
              <a:rPr sz="2050" spc="10" dirty="0">
                <a:latin typeface="Georgia Pro Light"/>
                <a:cs typeface="Arial MT"/>
              </a:rPr>
              <a:t> </a:t>
            </a:r>
            <a:r>
              <a:rPr sz="2050" spc="-105" dirty="0">
                <a:latin typeface="Georgia Pro Light"/>
                <a:cs typeface="Arial MT"/>
              </a:rPr>
              <a:t>random</a:t>
            </a:r>
            <a:r>
              <a:rPr sz="2050" spc="10" dirty="0">
                <a:latin typeface="Georgia Pro Light"/>
                <a:cs typeface="Arial MT"/>
              </a:rPr>
              <a:t> </a:t>
            </a:r>
            <a:r>
              <a:rPr sz="2050" spc="-10">
                <a:latin typeface="Georgia Pro Light"/>
                <a:cs typeface="Arial MT"/>
              </a:rPr>
              <a:t>process.</a:t>
            </a:r>
            <a:endParaRPr lang="en-US" sz="2050" b="1" spc="-10" dirty="0">
              <a:latin typeface="Georgia Pro Light"/>
              <a:cs typeface="Arial"/>
            </a:endParaRPr>
          </a:p>
          <a:p>
            <a:pPr marL="88900">
              <a:lnSpc>
                <a:spcPct val="100000"/>
              </a:lnSpc>
              <a:spcBef>
                <a:spcPts val="1240"/>
              </a:spcBef>
            </a:pPr>
            <a:r>
              <a:rPr sz="2050" b="1" spc="-10">
                <a:latin typeface="Georgia Pro Light"/>
                <a:cs typeface="Arial"/>
              </a:rPr>
              <a:t>Example</a:t>
            </a:r>
            <a:r>
              <a:rPr lang="en-US" sz="2050" b="1" spc="-10" dirty="0">
                <a:latin typeface="Georgia Pro Light"/>
                <a:cs typeface="Arial"/>
              </a:rPr>
              <a:t>s</a:t>
            </a:r>
            <a:r>
              <a:rPr sz="2050" b="1" spc="-10">
                <a:latin typeface="Georgia Pro Light"/>
                <a:cs typeface="Arial"/>
              </a:rPr>
              <a:t>:</a:t>
            </a:r>
            <a:endParaRPr sz="2050">
              <a:latin typeface="Georgia Pro Light"/>
              <a:cs typeface="Arial"/>
            </a:endParaRPr>
          </a:p>
          <a:p>
            <a:pPr marL="570230" marR="186690">
              <a:lnSpc>
                <a:spcPct val="101200"/>
              </a:lnSpc>
              <a:spcBef>
                <a:spcPts val="300"/>
              </a:spcBef>
              <a:buFont typeface="Wingdings" pitchFamily="2" charset="2"/>
              <a:buChar char="Ø"/>
            </a:pPr>
            <a:r>
              <a:rPr sz="2050" dirty="0">
                <a:latin typeface="Georgia Pro Light"/>
                <a:cs typeface="Arial MT"/>
              </a:rPr>
              <a:t>Let</a:t>
            </a:r>
            <a:r>
              <a:rPr sz="2050" spc="-150" dirty="0">
                <a:latin typeface="Georgia Pro Light"/>
                <a:cs typeface="Arial MT"/>
              </a:rPr>
              <a:t> </a:t>
            </a:r>
            <a:r>
              <a:rPr sz="2050" spc="260" dirty="0">
                <a:latin typeface="Georgia Pro Light"/>
                <a:cs typeface="Cambria"/>
              </a:rPr>
              <a:t>X</a:t>
            </a:r>
            <a:r>
              <a:rPr sz="2100" spc="390" baseline="-11904" dirty="0">
                <a:latin typeface="Georgia Pro Light"/>
                <a:cs typeface="Cambria"/>
              </a:rPr>
              <a:t>t</a:t>
            </a:r>
            <a:r>
              <a:rPr sz="2100" spc="457" baseline="-11904" dirty="0">
                <a:latin typeface="Georgia Pro Light"/>
                <a:cs typeface="Cambria"/>
              </a:rPr>
              <a:t> </a:t>
            </a:r>
            <a:r>
              <a:rPr sz="2050" dirty="0">
                <a:latin typeface="Georgia Pro Light"/>
                <a:cs typeface="Arial MT"/>
              </a:rPr>
              <a:t>or</a:t>
            </a:r>
            <a:r>
              <a:rPr sz="2050" spc="-5" dirty="0">
                <a:latin typeface="Georgia Pro Light"/>
                <a:cs typeface="Arial MT"/>
              </a:rPr>
              <a:t> </a:t>
            </a:r>
            <a:r>
              <a:rPr sz="2050" spc="140" dirty="0">
                <a:latin typeface="Georgia Pro Light"/>
                <a:cs typeface="Cambria"/>
              </a:rPr>
              <a:t>X(t)</a:t>
            </a:r>
            <a:r>
              <a:rPr sz="2050" spc="114" dirty="0">
                <a:latin typeface="Georgia Pro Light"/>
                <a:cs typeface="Cambria"/>
              </a:rPr>
              <a:t> </a:t>
            </a:r>
            <a:r>
              <a:rPr sz="2050" spc="-150" dirty="0">
                <a:latin typeface="Georgia Pro Light"/>
                <a:cs typeface="Arial MT"/>
              </a:rPr>
              <a:t>be</a:t>
            </a:r>
            <a:r>
              <a:rPr sz="2050" spc="10" dirty="0">
                <a:latin typeface="Georgia Pro Light"/>
                <a:cs typeface="Arial MT"/>
              </a:rPr>
              <a:t> </a:t>
            </a:r>
            <a:r>
              <a:rPr sz="2050" dirty="0">
                <a:latin typeface="Georgia Pro Light"/>
                <a:cs typeface="Arial MT"/>
              </a:rPr>
              <a:t>the</a:t>
            </a:r>
            <a:r>
              <a:rPr sz="2050" spc="-10" dirty="0">
                <a:latin typeface="Georgia Pro Light"/>
                <a:cs typeface="Arial MT"/>
              </a:rPr>
              <a:t> </a:t>
            </a:r>
            <a:r>
              <a:rPr sz="2050" spc="-75" dirty="0">
                <a:latin typeface="Georgia Pro Light"/>
                <a:cs typeface="Arial MT"/>
              </a:rPr>
              <a:t>temperature</a:t>
            </a:r>
            <a:r>
              <a:rPr sz="2050" spc="-5" dirty="0">
                <a:latin typeface="Georgia Pro Light"/>
                <a:cs typeface="Arial MT"/>
              </a:rPr>
              <a:t> </a:t>
            </a:r>
            <a:r>
              <a:rPr sz="2050" dirty="0">
                <a:latin typeface="Georgia Pro Light"/>
                <a:cs typeface="Arial MT"/>
              </a:rPr>
              <a:t>in</a:t>
            </a:r>
            <a:r>
              <a:rPr sz="2050" spc="-5" dirty="0">
                <a:latin typeface="Georgia Pro Light"/>
                <a:cs typeface="Arial MT"/>
              </a:rPr>
              <a:t> </a:t>
            </a:r>
            <a:r>
              <a:rPr sz="2050" spc="-75" dirty="0">
                <a:latin typeface="Georgia Pro Light"/>
                <a:cs typeface="Arial MT"/>
              </a:rPr>
              <a:t>Beijing</a:t>
            </a:r>
            <a:r>
              <a:rPr sz="2050" spc="-5" dirty="0">
                <a:latin typeface="Georgia Pro Light"/>
                <a:cs typeface="Arial MT"/>
              </a:rPr>
              <a:t> </a:t>
            </a:r>
            <a:r>
              <a:rPr sz="2050" dirty="0">
                <a:latin typeface="Georgia Pro Light"/>
                <a:cs typeface="Arial MT"/>
              </a:rPr>
              <a:t>at</a:t>
            </a:r>
            <a:r>
              <a:rPr sz="2050" spc="-5" dirty="0">
                <a:latin typeface="Georgia Pro Light"/>
                <a:cs typeface="Arial MT"/>
              </a:rPr>
              <a:t> </a:t>
            </a:r>
            <a:r>
              <a:rPr sz="2050" spc="-10" dirty="0">
                <a:latin typeface="Georgia Pro Light"/>
                <a:cs typeface="Arial MT"/>
              </a:rPr>
              <a:t>time</a:t>
            </a:r>
            <a:r>
              <a:rPr sz="2050" spc="-5" dirty="0">
                <a:latin typeface="Georgia Pro Light"/>
                <a:cs typeface="Arial MT"/>
              </a:rPr>
              <a:t> </a:t>
            </a:r>
            <a:r>
              <a:rPr sz="2050" dirty="0">
                <a:latin typeface="Georgia Pro Light"/>
                <a:cs typeface="Cambria"/>
              </a:rPr>
              <a:t>t</a:t>
            </a:r>
            <a:r>
              <a:rPr sz="2050" spc="50" dirty="0">
                <a:latin typeface="Georgia Pro Light"/>
                <a:cs typeface="Cambria"/>
              </a:rPr>
              <a:t> </a:t>
            </a:r>
            <a:r>
              <a:rPr sz="2050" spc="-680" dirty="0">
                <a:latin typeface="Georgia Pro Light"/>
                <a:cs typeface="Yu Gothic"/>
              </a:rPr>
              <a:t>∈</a:t>
            </a:r>
            <a:r>
              <a:rPr sz="2050" spc="-10" dirty="0">
                <a:latin typeface="Georgia Pro Light"/>
                <a:cs typeface="Yu Gothic"/>
              </a:rPr>
              <a:t> </a:t>
            </a:r>
            <a:r>
              <a:rPr sz="2050" spc="-100" dirty="0">
                <a:latin typeface="Georgia Pro Light"/>
                <a:cs typeface="Cambria"/>
              </a:rPr>
              <a:t>[0,</a:t>
            </a:r>
            <a:r>
              <a:rPr sz="2050" spc="-114" dirty="0">
                <a:latin typeface="Georgia Pro Light"/>
                <a:cs typeface="Cambria"/>
              </a:rPr>
              <a:t> </a:t>
            </a:r>
            <a:r>
              <a:rPr sz="2050" dirty="0">
                <a:latin typeface="Georgia Pro Light"/>
                <a:cs typeface="Yu Gothic"/>
              </a:rPr>
              <a:t>∞</a:t>
            </a:r>
            <a:r>
              <a:rPr sz="2050">
                <a:latin typeface="Georgia Pro Light"/>
                <a:cs typeface="Cambria"/>
              </a:rPr>
              <a:t>)</a:t>
            </a:r>
            <a:r>
              <a:rPr sz="2050">
                <a:latin typeface="Georgia Pro Light"/>
                <a:cs typeface="Arial MT"/>
              </a:rPr>
              <a:t>.</a:t>
            </a:r>
            <a:r>
              <a:rPr sz="2050" spc="204">
                <a:latin typeface="Georgia Pro Light"/>
                <a:cs typeface="Arial MT"/>
              </a:rPr>
              <a:t> </a:t>
            </a:r>
            <a:endParaRPr sz="2050">
              <a:latin typeface="Georgia Pro Light"/>
              <a:cs typeface="Arial MT"/>
            </a:endParaRPr>
          </a:p>
          <a:p>
            <a:pPr marL="570230" marR="30480">
              <a:lnSpc>
                <a:spcPct val="101200"/>
              </a:lnSpc>
              <a:spcBef>
                <a:spcPts val="300"/>
              </a:spcBef>
              <a:buFont typeface="Wingdings" pitchFamily="2" charset="2"/>
              <a:buChar char="Ø"/>
            </a:pPr>
            <a:r>
              <a:rPr sz="2050" dirty="0">
                <a:latin typeface="Georgia Pro Light"/>
                <a:cs typeface="Arial MT"/>
              </a:rPr>
              <a:t>Let</a:t>
            </a:r>
            <a:r>
              <a:rPr sz="2050" spc="-145" dirty="0">
                <a:latin typeface="Georgia Pro Light"/>
                <a:cs typeface="Arial MT"/>
              </a:rPr>
              <a:t> </a:t>
            </a:r>
            <a:r>
              <a:rPr sz="2050" dirty="0">
                <a:latin typeface="Georgia Pro Light"/>
                <a:cs typeface="Cambria"/>
              </a:rPr>
              <a:t>W</a:t>
            </a:r>
            <a:r>
              <a:rPr sz="2050" spc="-170" dirty="0">
                <a:latin typeface="Georgia Pro Light"/>
                <a:cs typeface="Cambria"/>
              </a:rPr>
              <a:t> </a:t>
            </a:r>
            <a:r>
              <a:rPr sz="2050" dirty="0">
                <a:latin typeface="Georgia Pro Light"/>
                <a:cs typeface="Cambria"/>
              </a:rPr>
              <a:t>(t)</a:t>
            </a:r>
            <a:r>
              <a:rPr sz="2050" spc="25" dirty="0">
                <a:latin typeface="Georgia Pro Light"/>
                <a:cs typeface="Cambria"/>
              </a:rPr>
              <a:t> </a:t>
            </a:r>
            <a:r>
              <a:rPr sz="2050" spc="-180" dirty="0">
                <a:latin typeface="Georgia Pro Light"/>
                <a:cs typeface="Arial MT"/>
              </a:rPr>
              <a:t>be</a:t>
            </a:r>
            <a:r>
              <a:rPr sz="2050" spc="35" dirty="0">
                <a:latin typeface="Georgia Pro Light"/>
                <a:cs typeface="Arial MT"/>
              </a:rPr>
              <a:t> </a:t>
            </a:r>
            <a:r>
              <a:rPr sz="2050" spc="-10" dirty="0">
                <a:latin typeface="Georgia Pro Light"/>
                <a:cs typeface="Arial MT"/>
              </a:rPr>
              <a:t>the</a:t>
            </a:r>
            <a:r>
              <a:rPr sz="2050" spc="-20" dirty="0">
                <a:latin typeface="Georgia Pro Light"/>
                <a:cs typeface="Arial MT"/>
              </a:rPr>
              <a:t> </a:t>
            </a:r>
            <a:r>
              <a:rPr sz="2050" spc="-70" dirty="0">
                <a:latin typeface="Georgia Pro Light"/>
                <a:cs typeface="Arial MT"/>
              </a:rPr>
              <a:t>thermal</a:t>
            </a:r>
            <a:r>
              <a:rPr sz="2050" spc="-25" dirty="0">
                <a:latin typeface="Georgia Pro Light"/>
                <a:cs typeface="Arial MT"/>
              </a:rPr>
              <a:t> </a:t>
            </a:r>
            <a:r>
              <a:rPr sz="2050" spc="-145">
                <a:latin typeface="Georgia Pro Light"/>
                <a:cs typeface="Arial MT"/>
              </a:rPr>
              <a:t>noise</a:t>
            </a:r>
            <a:r>
              <a:rPr sz="2050">
                <a:latin typeface="Georgia Pro Light"/>
                <a:cs typeface="Arial MT"/>
              </a:rPr>
              <a:t> </a:t>
            </a:r>
            <a:r>
              <a:rPr sz="2050" spc="-20">
                <a:latin typeface="Georgia Pro Light"/>
                <a:cs typeface="Arial MT"/>
              </a:rPr>
              <a:t> </a:t>
            </a:r>
            <a:r>
              <a:rPr sz="2050" spc="-125" dirty="0">
                <a:latin typeface="Georgia Pro Light"/>
                <a:cs typeface="Arial MT"/>
              </a:rPr>
              <a:t>generated</a:t>
            </a:r>
            <a:r>
              <a:rPr sz="2050" spc="-20" dirty="0">
                <a:latin typeface="Georgia Pro Light"/>
                <a:cs typeface="Arial MT"/>
              </a:rPr>
              <a:t> </a:t>
            </a:r>
            <a:r>
              <a:rPr sz="2050" spc="-140" dirty="0">
                <a:latin typeface="Georgia Pro Light"/>
                <a:cs typeface="Arial MT"/>
              </a:rPr>
              <a:t>across</a:t>
            </a:r>
            <a:r>
              <a:rPr sz="2050" spc="-5" dirty="0">
                <a:latin typeface="Georgia Pro Light"/>
                <a:cs typeface="Arial MT"/>
              </a:rPr>
              <a:t> </a:t>
            </a:r>
            <a:r>
              <a:rPr sz="2050" dirty="0">
                <a:latin typeface="Georgia Pro Light"/>
                <a:cs typeface="Arial MT"/>
              </a:rPr>
              <a:t>a</a:t>
            </a:r>
            <a:r>
              <a:rPr sz="2050" spc="-25" dirty="0">
                <a:latin typeface="Georgia Pro Light"/>
                <a:cs typeface="Arial MT"/>
              </a:rPr>
              <a:t> </a:t>
            </a:r>
            <a:r>
              <a:rPr sz="2050" spc="-95" dirty="0">
                <a:latin typeface="Georgia Pro Light"/>
                <a:cs typeface="Arial MT"/>
              </a:rPr>
              <a:t>resistor</a:t>
            </a:r>
            <a:r>
              <a:rPr sz="2050" spc="-30" dirty="0">
                <a:latin typeface="Georgia Pro Light"/>
                <a:cs typeface="Arial MT"/>
              </a:rPr>
              <a:t> </a:t>
            </a:r>
            <a:r>
              <a:rPr sz="2050" spc="-20" dirty="0">
                <a:latin typeface="Georgia Pro Light"/>
                <a:cs typeface="Arial MT"/>
              </a:rPr>
              <a:t>in</a:t>
            </a:r>
            <a:r>
              <a:rPr sz="2050" spc="-15" dirty="0">
                <a:latin typeface="Georgia Pro Light"/>
                <a:cs typeface="Arial MT"/>
              </a:rPr>
              <a:t> </a:t>
            </a:r>
            <a:r>
              <a:rPr sz="2050" spc="-155" dirty="0">
                <a:latin typeface="Georgia Pro Light"/>
                <a:cs typeface="Arial MT"/>
              </a:rPr>
              <a:t>an</a:t>
            </a:r>
            <a:r>
              <a:rPr sz="2050" spc="10" dirty="0">
                <a:latin typeface="Georgia Pro Light"/>
                <a:cs typeface="Arial MT"/>
              </a:rPr>
              <a:t> </a:t>
            </a:r>
            <a:r>
              <a:rPr sz="2050" spc="-70" dirty="0">
                <a:latin typeface="Georgia Pro Light"/>
                <a:cs typeface="Arial MT"/>
              </a:rPr>
              <a:t>electric</a:t>
            </a:r>
            <a:r>
              <a:rPr sz="2050" spc="-30" dirty="0">
                <a:latin typeface="Georgia Pro Light"/>
                <a:cs typeface="Arial MT"/>
              </a:rPr>
              <a:t> </a:t>
            </a:r>
            <a:r>
              <a:rPr sz="2050" spc="-10" dirty="0">
                <a:latin typeface="Georgia Pro Light"/>
                <a:cs typeface="Arial MT"/>
              </a:rPr>
              <a:t>circuit </a:t>
            </a:r>
            <a:r>
              <a:rPr sz="2050" dirty="0">
                <a:latin typeface="Georgia Pro Light"/>
                <a:cs typeface="Arial MT"/>
              </a:rPr>
              <a:t>at</a:t>
            </a:r>
            <a:r>
              <a:rPr sz="2050" spc="-114" dirty="0">
                <a:latin typeface="Georgia Pro Light"/>
                <a:cs typeface="Arial MT"/>
              </a:rPr>
              <a:t> </a:t>
            </a:r>
            <a:r>
              <a:rPr sz="2050" spc="-10" dirty="0">
                <a:latin typeface="Georgia Pro Light"/>
                <a:cs typeface="Arial MT"/>
              </a:rPr>
              <a:t>time</a:t>
            </a:r>
            <a:r>
              <a:rPr sz="2050" spc="10" dirty="0">
                <a:latin typeface="Georgia Pro Light"/>
                <a:cs typeface="Arial MT"/>
              </a:rPr>
              <a:t> </a:t>
            </a:r>
            <a:r>
              <a:rPr sz="2050" dirty="0">
                <a:latin typeface="Georgia Pro Light"/>
                <a:cs typeface="Cambria"/>
              </a:rPr>
              <a:t>t</a:t>
            </a:r>
            <a:r>
              <a:rPr sz="2050" dirty="0">
                <a:latin typeface="Georgia Pro Light"/>
                <a:cs typeface="Arial MT"/>
              </a:rPr>
              <a:t>,</a:t>
            </a:r>
            <a:r>
              <a:rPr sz="2050" spc="15" dirty="0">
                <a:latin typeface="Georgia Pro Light"/>
                <a:cs typeface="Arial MT"/>
              </a:rPr>
              <a:t> </a:t>
            </a:r>
            <a:r>
              <a:rPr sz="2050" dirty="0">
                <a:latin typeface="Georgia Pro Light"/>
                <a:cs typeface="Arial MT"/>
              </a:rPr>
              <a:t>for</a:t>
            </a:r>
            <a:r>
              <a:rPr sz="2050" spc="10" dirty="0">
                <a:latin typeface="Georgia Pro Light"/>
                <a:cs typeface="Arial MT"/>
              </a:rPr>
              <a:t> </a:t>
            </a:r>
            <a:r>
              <a:rPr sz="2050" dirty="0">
                <a:latin typeface="Georgia Pro Light"/>
                <a:cs typeface="Cambria"/>
              </a:rPr>
              <a:t>t</a:t>
            </a:r>
            <a:r>
              <a:rPr sz="2050" spc="60" dirty="0">
                <a:latin typeface="Georgia Pro Light"/>
                <a:cs typeface="Cambria"/>
              </a:rPr>
              <a:t> </a:t>
            </a:r>
            <a:r>
              <a:rPr sz="2050" spc="-680" dirty="0">
                <a:latin typeface="Georgia Pro Light"/>
                <a:cs typeface="Yu Gothic"/>
              </a:rPr>
              <a:t>∈</a:t>
            </a:r>
            <a:r>
              <a:rPr sz="2050" spc="-10" dirty="0">
                <a:latin typeface="Georgia Pro Light"/>
                <a:cs typeface="Yu Gothic"/>
              </a:rPr>
              <a:t> </a:t>
            </a:r>
            <a:r>
              <a:rPr sz="2050" spc="-95" dirty="0">
                <a:latin typeface="Georgia Pro Light"/>
                <a:cs typeface="Cambria"/>
              </a:rPr>
              <a:t>[0,</a:t>
            </a:r>
            <a:r>
              <a:rPr sz="2050" spc="-105" dirty="0">
                <a:latin typeface="Georgia Pro Light"/>
                <a:cs typeface="Cambria"/>
              </a:rPr>
              <a:t> </a:t>
            </a:r>
            <a:r>
              <a:rPr sz="2050">
                <a:latin typeface="Georgia Pro Light"/>
                <a:cs typeface="Yu Gothic"/>
              </a:rPr>
              <a:t>∞</a:t>
            </a:r>
            <a:r>
              <a:rPr sz="2050">
                <a:latin typeface="Georgia Pro Light"/>
                <a:cs typeface="Cambria"/>
              </a:rPr>
              <a:t>)</a:t>
            </a:r>
            <a:r>
              <a:rPr sz="2050">
                <a:latin typeface="Georgia Pro Light"/>
                <a:cs typeface="Arial MT"/>
              </a:rPr>
              <a:t>.</a:t>
            </a:r>
            <a:r>
              <a:rPr sz="2050" spc="220">
                <a:latin typeface="Georgia Pro Light"/>
                <a:cs typeface="Arial MT"/>
              </a:rPr>
              <a:t> </a:t>
            </a:r>
            <a:endParaRPr sz="2050">
              <a:latin typeface="Georgia Pro Light"/>
              <a:cs typeface="Arial MT"/>
            </a:endParaRPr>
          </a:p>
          <a:p>
            <a:pPr marL="570230" marR="601980">
              <a:lnSpc>
                <a:spcPct val="101200"/>
              </a:lnSpc>
              <a:spcBef>
                <a:spcPts val="300"/>
              </a:spcBef>
              <a:buFont typeface="Wingdings" pitchFamily="2" charset="2"/>
              <a:buChar char="Ø"/>
            </a:pPr>
            <a:r>
              <a:rPr sz="2050" dirty="0">
                <a:latin typeface="Georgia Pro Light"/>
                <a:cs typeface="Arial MT"/>
              </a:rPr>
              <a:t>Let</a:t>
            </a:r>
            <a:r>
              <a:rPr sz="2050" spc="-155" dirty="0">
                <a:latin typeface="Georgia Pro Light"/>
                <a:cs typeface="Arial MT"/>
              </a:rPr>
              <a:t> </a:t>
            </a:r>
            <a:r>
              <a:rPr sz="2050" spc="140" dirty="0">
                <a:latin typeface="Georgia Pro Light"/>
                <a:cs typeface="Cambria"/>
              </a:rPr>
              <a:t>X(t)</a:t>
            </a:r>
            <a:r>
              <a:rPr sz="2050" spc="130" dirty="0">
                <a:latin typeface="Georgia Pro Light"/>
                <a:cs typeface="Cambria"/>
              </a:rPr>
              <a:t> </a:t>
            </a:r>
            <a:r>
              <a:rPr sz="2050" spc="-150" dirty="0">
                <a:latin typeface="Georgia Pro Light"/>
                <a:cs typeface="Arial MT"/>
              </a:rPr>
              <a:t>be</a:t>
            </a:r>
            <a:r>
              <a:rPr sz="2050" spc="15" dirty="0">
                <a:latin typeface="Georgia Pro Light"/>
                <a:cs typeface="Arial MT"/>
              </a:rPr>
              <a:t> </a:t>
            </a:r>
            <a:r>
              <a:rPr sz="2050" dirty="0">
                <a:latin typeface="Georgia Pro Light"/>
                <a:cs typeface="Arial MT"/>
              </a:rPr>
              <a:t>the</a:t>
            </a:r>
            <a:r>
              <a:rPr sz="2050" spc="10" dirty="0">
                <a:latin typeface="Georgia Pro Light"/>
                <a:cs typeface="Arial MT"/>
              </a:rPr>
              <a:t> </a:t>
            </a:r>
            <a:r>
              <a:rPr sz="2050" spc="-35" dirty="0">
                <a:latin typeface="Georgia Pro Light"/>
                <a:cs typeface="Arial MT"/>
              </a:rPr>
              <a:t>stock</a:t>
            </a:r>
            <a:r>
              <a:rPr sz="2050" spc="10" dirty="0">
                <a:latin typeface="Georgia Pro Light"/>
                <a:cs typeface="Arial MT"/>
              </a:rPr>
              <a:t> </a:t>
            </a:r>
            <a:r>
              <a:rPr sz="2050" spc="-105" dirty="0">
                <a:latin typeface="Georgia Pro Light"/>
                <a:cs typeface="Arial MT"/>
              </a:rPr>
              <a:t>price</a:t>
            </a:r>
            <a:r>
              <a:rPr sz="2050" spc="10" dirty="0">
                <a:latin typeface="Georgia Pro Light"/>
                <a:cs typeface="Arial MT"/>
              </a:rPr>
              <a:t> </a:t>
            </a:r>
            <a:r>
              <a:rPr sz="2050" dirty="0">
                <a:latin typeface="Georgia Pro Light"/>
                <a:cs typeface="Arial MT"/>
              </a:rPr>
              <a:t>at</a:t>
            </a:r>
            <a:r>
              <a:rPr sz="2050" spc="10" dirty="0">
                <a:latin typeface="Georgia Pro Light"/>
                <a:cs typeface="Arial MT"/>
              </a:rPr>
              <a:t> </a:t>
            </a:r>
            <a:r>
              <a:rPr sz="2050" spc="-10">
                <a:latin typeface="Georgia Pro Light"/>
                <a:cs typeface="Arial MT"/>
              </a:rPr>
              <a:t>time</a:t>
            </a:r>
            <a:r>
              <a:rPr sz="2050" spc="10">
                <a:latin typeface="Georgia Pro Light"/>
                <a:cs typeface="Arial MT"/>
              </a:rPr>
              <a:t> </a:t>
            </a:r>
            <a:r>
              <a:rPr sz="2050">
                <a:latin typeface="Georgia Pro Light"/>
                <a:cs typeface="Cambria"/>
              </a:rPr>
              <a:t>t</a:t>
            </a:r>
            <a:r>
              <a:rPr lang="en-US" sz="2050" dirty="0">
                <a:latin typeface="Georgia Pro Light"/>
                <a:cs typeface="Cambria"/>
              </a:rPr>
              <a:t> for </a:t>
            </a:r>
            <a:r>
              <a:rPr sz="2050" spc="60">
                <a:latin typeface="Georgia Pro Light"/>
                <a:cs typeface="Cambria"/>
              </a:rPr>
              <a:t> </a:t>
            </a:r>
            <a:r>
              <a:rPr lang="en-US" sz="2050" spc="60" dirty="0">
                <a:latin typeface="Georgia Pro Light"/>
                <a:cs typeface="Cambria"/>
              </a:rPr>
              <a:t>t</a:t>
            </a:r>
            <a:r>
              <a:rPr sz="2050" spc="-680">
                <a:latin typeface="Georgia Pro Light"/>
                <a:cs typeface="Yu Gothic"/>
              </a:rPr>
              <a:t>∈</a:t>
            </a:r>
            <a:r>
              <a:rPr sz="2050" spc="-10">
                <a:latin typeface="Georgia Pro Light"/>
                <a:cs typeface="Yu Gothic"/>
              </a:rPr>
              <a:t> </a:t>
            </a:r>
            <a:r>
              <a:rPr sz="2050" spc="-95" dirty="0">
                <a:latin typeface="Georgia Pro Light"/>
                <a:cs typeface="Cambria"/>
              </a:rPr>
              <a:t>[0,</a:t>
            </a:r>
            <a:r>
              <a:rPr sz="2050" spc="-105" dirty="0">
                <a:latin typeface="Georgia Pro Light"/>
                <a:cs typeface="Cambria"/>
              </a:rPr>
              <a:t> </a:t>
            </a:r>
            <a:r>
              <a:rPr sz="2050">
                <a:latin typeface="Georgia Pro Light"/>
                <a:cs typeface="Yu Gothic"/>
              </a:rPr>
              <a:t>∞</a:t>
            </a:r>
            <a:r>
              <a:rPr sz="2050">
                <a:latin typeface="Georgia Pro Light"/>
                <a:cs typeface="Cambria"/>
              </a:rPr>
              <a:t>)</a:t>
            </a:r>
            <a:r>
              <a:rPr sz="2050">
                <a:latin typeface="Georgia Pro Light"/>
                <a:cs typeface="Arial MT"/>
              </a:rPr>
              <a:t>.</a:t>
            </a:r>
          </a:p>
        </p:txBody>
      </p:sp>
      <p:sp>
        <p:nvSpPr>
          <p:cNvPr id="48" name="object 48"/>
          <p:cNvSpPr/>
          <p:nvPr/>
        </p:nvSpPr>
        <p:spPr>
          <a:xfrm>
            <a:off x="4836470" y="4845069"/>
            <a:ext cx="14624" cy="9525"/>
          </a:xfrm>
          <a:custGeom>
            <a:avLst/>
            <a:gdLst/>
            <a:ahLst/>
            <a:cxnLst/>
            <a:rect l="l" t="t" r="r" b="b"/>
            <a:pathLst>
              <a:path w="12064" h="13970">
                <a:moveTo>
                  <a:pt x="11825" y="13556"/>
                </a:moveTo>
                <a:lnTo>
                  <a:pt x="7353" y="6684"/>
                </a:lnTo>
                <a:lnTo>
                  <a:pt x="4179" y="2653"/>
                </a:lnTo>
                <a:lnTo>
                  <a:pt x="2303" y="1461"/>
                </a:lnTo>
                <a:lnTo>
                  <a:pt x="996" y="637"/>
                </a:lnTo>
                <a:lnTo>
                  <a:pt x="228" y="145"/>
                </a:lnTo>
                <a:lnTo>
                  <a:pt x="0" y="0"/>
                </a:lnTo>
              </a:path>
            </a:pathLst>
          </a:custGeom>
          <a:ln w="810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pic>
        <p:nvPicPr>
          <p:cNvPr id="18434" name="Picture 2" descr="stock-rp_b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88940" y="3807751"/>
            <a:ext cx="3291855" cy="2609916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0230721" y="5106465"/>
            <a:ext cx="30788" cy="25977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F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850900" y="596901"/>
            <a:ext cx="10515600" cy="6350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Discrete and </a:t>
            </a:r>
            <a:r>
              <a:rPr lang="en-US" spc="-20" dirty="0">
                <a:latin typeface="Arial MT"/>
                <a:cs typeface="Arial MT"/>
              </a:rPr>
              <a:t>continuous-time  random process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19100" y="1587500"/>
            <a:ext cx="11366500" cy="4589463"/>
          </a:xfrm>
        </p:spPr>
        <p:txBody>
          <a:bodyPr/>
          <a:lstStyle/>
          <a:p>
            <a:pPr marL="63500" algn="just">
              <a:lnSpc>
                <a:spcPct val="100000"/>
              </a:lnSpc>
              <a:spcBef>
                <a:spcPts val="114"/>
              </a:spcBef>
              <a:buFont typeface="Wingdings" pitchFamily="2" charset="2"/>
              <a:buChar char="v"/>
            </a:pPr>
            <a:r>
              <a:rPr lang="en-US" b="1" dirty="0">
                <a:latin typeface="Georgia Pro Light"/>
              </a:rPr>
              <a:t>Continuous-time:</a:t>
            </a:r>
            <a:r>
              <a:rPr lang="en-US" dirty="0">
                <a:latin typeface="Georgia Pro Light"/>
              </a:rPr>
              <a:t> { X(t), t ∈ ℝ}, </a:t>
            </a:r>
            <a:r>
              <a:rPr lang="en-US" b="1" spc="-20" dirty="0">
                <a:latin typeface="Georgia Pro Light"/>
                <a:cs typeface="Arial MT"/>
              </a:rPr>
              <a:t>t</a:t>
            </a:r>
            <a:r>
              <a:rPr lang="en-US" spc="-20" dirty="0">
                <a:latin typeface="Georgia Pro Light"/>
                <a:cs typeface="Arial MT"/>
              </a:rPr>
              <a:t> is uncountable, i.e., interval on the real line , [−1, 1], [0,∞), (− ∞, ∞) etc</a:t>
            </a:r>
            <a:endParaRPr lang="en-US" dirty="0">
              <a:latin typeface="Georgia Pro Light"/>
            </a:endParaRPr>
          </a:p>
          <a:p>
            <a:pPr marL="63500" algn="just">
              <a:lnSpc>
                <a:spcPct val="100000"/>
              </a:lnSpc>
              <a:spcBef>
                <a:spcPts val="114"/>
              </a:spcBef>
              <a:buFont typeface="Wingdings" pitchFamily="2" charset="2"/>
              <a:buChar char="v"/>
            </a:pPr>
            <a:endParaRPr lang="en-US" b="1" dirty="0">
              <a:latin typeface="Georgia Pro Light"/>
            </a:endParaRPr>
          </a:p>
          <a:p>
            <a:pPr marL="63500" algn="just">
              <a:lnSpc>
                <a:spcPct val="100000"/>
              </a:lnSpc>
              <a:spcBef>
                <a:spcPts val="114"/>
              </a:spcBef>
              <a:buFont typeface="Wingdings" pitchFamily="2" charset="2"/>
              <a:buChar char="v"/>
            </a:pPr>
            <a:endParaRPr lang="en-US" b="1" dirty="0">
              <a:latin typeface="Georgia Pro Light"/>
            </a:endParaRPr>
          </a:p>
          <a:p>
            <a:pPr marL="63500" algn="just">
              <a:lnSpc>
                <a:spcPct val="100000"/>
              </a:lnSpc>
              <a:spcBef>
                <a:spcPts val="114"/>
              </a:spcBef>
              <a:buFont typeface="Wingdings" pitchFamily="2" charset="2"/>
              <a:buChar char="v"/>
            </a:pPr>
            <a:r>
              <a:rPr lang="en-US" b="1" dirty="0">
                <a:latin typeface="Georgia Pro Light"/>
              </a:rPr>
              <a:t>Discrete-time:</a:t>
            </a:r>
            <a:r>
              <a:rPr lang="en-US" dirty="0">
                <a:latin typeface="Georgia Pro Light"/>
              </a:rPr>
              <a:t>  {X(t), t ∈ ℕ}, </a:t>
            </a:r>
            <a:r>
              <a:rPr lang="en-US" spc="-20" dirty="0">
                <a:latin typeface="Georgia Pro Light"/>
                <a:cs typeface="Arial MT"/>
              </a:rPr>
              <a:t>sequence of random variables, discrete-time random processes are sometimes referred to as random sequences.</a:t>
            </a:r>
          </a:p>
          <a:p>
            <a:pPr marL="63500" algn="just">
              <a:lnSpc>
                <a:spcPct val="100000"/>
              </a:lnSpc>
              <a:spcBef>
                <a:spcPts val="114"/>
              </a:spcBef>
              <a:buFont typeface="Wingdings" pitchFamily="2" charset="2"/>
              <a:buChar char="v"/>
            </a:pPr>
            <a:endParaRPr lang="en-US" spc="-20" dirty="0">
              <a:solidFill>
                <a:schemeClr val="tx2"/>
              </a:solidFill>
              <a:latin typeface="Georgia Pro Light"/>
              <a:cs typeface="Arial MT"/>
            </a:endParaRPr>
          </a:p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7135"/>
            <a:ext cx="10515600" cy="667265"/>
          </a:xfrm>
        </p:spPr>
        <p:txBody>
          <a:bodyPr/>
          <a:lstStyle/>
          <a:p>
            <a:pPr algn="ctr"/>
            <a:r>
              <a:rPr lang="en-US" dirty="0"/>
              <a:t>Random Variable </a:t>
            </a:r>
            <a:r>
              <a:rPr lang="en-US" dirty="0" err="1"/>
              <a:t>vs</a:t>
            </a:r>
            <a:r>
              <a:rPr lang="en-US" dirty="0"/>
              <a:t> Random Process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08919" y="1149175"/>
          <a:ext cx="11602995" cy="5258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587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090984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64614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25586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25586">
                <a:tc>
                  <a:txBody>
                    <a:bodyPr/>
                    <a:lstStyle/>
                    <a:p>
                      <a:r>
                        <a:rPr lang="en-US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Random 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Random Process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34573">
                <a:tc>
                  <a:txBody>
                    <a:bodyPr/>
                    <a:lstStyle/>
                    <a:p>
                      <a:r>
                        <a:rPr lang="en-US" b="1"/>
                        <a:t>Definition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variable whose value is subject to randomness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collection of random variables indexed by time (or space)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34573">
                <a:tc>
                  <a:txBody>
                    <a:bodyPr/>
                    <a:lstStyle/>
                    <a:p>
                      <a:r>
                        <a:rPr lang="en-US" b="1"/>
                        <a:t>Notation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X(t)or X(t,</a:t>
                      </a:r>
                      <a:r>
                        <a:rPr lang="el-GR" dirty="0"/>
                        <a:t>ω)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734573">
                <a:tc>
                  <a:txBody>
                    <a:bodyPr/>
                    <a:lstStyle/>
                    <a:p>
                      <a:r>
                        <a:rPr lang="en-US" b="1"/>
                        <a:t>Input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Probability space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Probability space and time (or space index)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34573">
                <a:tc>
                  <a:txBody>
                    <a:bodyPr/>
                    <a:lstStyle/>
                    <a:p>
                      <a:r>
                        <a:rPr lang="en-US" b="1"/>
                        <a:t>Output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Single random outcome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A function over time (a stochastic signal)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34573">
                <a:tc>
                  <a:txBody>
                    <a:bodyPr/>
                    <a:lstStyle/>
                    <a:p>
                      <a:r>
                        <a:rPr lang="en-US" b="1"/>
                        <a:t>Examples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Outcome of a die roll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Temperature over time at a location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734573">
                <a:tc>
                  <a:txBody>
                    <a:bodyPr/>
                    <a:lstStyle/>
                    <a:p>
                      <a:r>
                        <a:rPr lang="en-US" b="1"/>
                        <a:t>Application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/>
                        <a:t>Probability theory, statistics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Signal processing, control systems, finance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38200" y="234051"/>
            <a:ext cx="10515600" cy="7493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spc="-65" dirty="0">
                <a:latin typeface="Arial MT"/>
                <a:cs typeface="Arial MT"/>
              </a:rPr>
              <a:t/>
            </a:r>
            <a:br>
              <a:rPr lang="en-US" b="1" spc="-65" dirty="0">
                <a:latin typeface="Arial MT"/>
                <a:cs typeface="Arial MT"/>
              </a:rPr>
            </a:br>
            <a:r>
              <a:rPr lang="en-US" b="1" spc="-65" dirty="0">
                <a:latin typeface="Arial MT"/>
                <a:cs typeface="Arial MT"/>
              </a:rPr>
              <a:t>Probability Space (</a:t>
            </a:r>
            <a:r>
              <a:rPr lang="en-US" spc="-65" dirty="0">
                <a:latin typeface="Verdana"/>
                <a:ea typeface="Verdana"/>
                <a:cs typeface="Arial MT"/>
              </a:rPr>
              <a:t>Ω </a:t>
            </a:r>
            <a:r>
              <a:rPr lang="en-US" dirty="0"/>
              <a:t>F</a:t>
            </a:r>
            <a:r>
              <a:rPr lang="en-US" spc="-65" dirty="0">
                <a:latin typeface="Verdana"/>
                <a:ea typeface="Verdana"/>
                <a:cs typeface="Arial MT"/>
              </a:rPr>
              <a:t> P</a:t>
            </a:r>
            <a:r>
              <a:rPr lang="en-US" b="1" spc="-65" dirty="0">
                <a:latin typeface="Arial MT"/>
                <a:cs typeface="Arial MT"/>
              </a:rPr>
              <a:t>)</a:t>
            </a:r>
            <a:br>
              <a:rPr lang="en-US" b="1" spc="-65" dirty="0">
                <a:latin typeface="Arial MT"/>
                <a:cs typeface="Arial MT"/>
              </a:rPr>
            </a:b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55600" y="1045030"/>
            <a:ext cx="11569700" cy="5131934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v"/>
            </a:pPr>
            <a:r>
              <a:rPr lang="en-US" dirty="0"/>
              <a:t>Each random variable(</a:t>
            </a:r>
            <a:r>
              <a:rPr lang="en-US" dirty="0" err="1"/>
              <a:t>X</a:t>
            </a:r>
            <a:r>
              <a:rPr lang="en-US" baseline="-25000" dirty="0" err="1"/>
              <a:t>t</a:t>
            </a:r>
            <a:r>
              <a:rPr lang="en-US" dirty="0"/>
              <a:t>​) is defined on a common probability space (Ω, F, P).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Sample Space/State Space(</a:t>
            </a:r>
            <a:r>
              <a:rPr lang="en-US" b="1" dirty="0"/>
              <a:t>Ω</a:t>
            </a:r>
            <a:r>
              <a:rPr lang="en-US" dirty="0"/>
              <a:t>): which lists all possible outcomes, where an outcomes is written as  </a:t>
            </a:r>
            <a:r>
              <a:rPr lang="en-US" b="1" dirty="0"/>
              <a:t>ω</a:t>
            </a:r>
            <a:r>
              <a:rPr lang="en-US" dirty="0"/>
              <a:t>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(ii) </a:t>
            </a:r>
            <a:r>
              <a:rPr lang="en-US" b="1" dirty="0"/>
              <a:t>σ</a:t>
            </a:r>
            <a:r>
              <a:rPr lang="en-US" dirty="0"/>
              <a:t>-algebra (</a:t>
            </a:r>
            <a:r>
              <a:rPr lang="en-US" b="1" dirty="0"/>
              <a:t>F): </a:t>
            </a:r>
            <a:r>
              <a:rPr lang="en-US" dirty="0"/>
              <a:t>A collection of subsets of </a:t>
            </a:r>
            <a:r>
              <a:rPr lang="en-US" b="1" dirty="0"/>
              <a:t>Ω</a:t>
            </a:r>
            <a:r>
              <a:rPr lang="en-US" dirty="0"/>
              <a:t> that define events.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If some set A is in F, then so is its complement, X∖A.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/>
              <a:t>If  A</a:t>
            </a:r>
            <a:r>
              <a:rPr lang="en-US" baseline="-25000" dirty="0"/>
              <a:t>1</a:t>
            </a:r>
            <a:r>
              <a:rPr lang="en-US" dirty="0"/>
              <a:t>, A</a:t>
            </a:r>
            <a:r>
              <a:rPr lang="en-US" baseline="-25000" dirty="0"/>
              <a:t>2</a:t>
            </a:r>
            <a:r>
              <a:rPr lang="en-US" dirty="0"/>
              <a:t>, A</a:t>
            </a:r>
            <a:r>
              <a:rPr lang="en-US" baseline="-25000" dirty="0"/>
              <a:t>3</a:t>
            </a:r>
            <a:r>
              <a:rPr lang="en-US" dirty="0"/>
              <a:t>,… are in F, then so is A=A</a:t>
            </a:r>
            <a:r>
              <a:rPr lang="en-US" baseline="-25000" dirty="0"/>
              <a:t>1</a:t>
            </a:r>
            <a:r>
              <a:rPr lang="en-US" dirty="0"/>
              <a:t>∪A</a:t>
            </a:r>
            <a:r>
              <a:rPr lang="en-US" baseline="-25000" dirty="0"/>
              <a:t>2</a:t>
            </a:r>
            <a:r>
              <a:rPr lang="en-US" dirty="0"/>
              <a:t>∪A</a:t>
            </a:r>
            <a:r>
              <a:rPr lang="en-US" baseline="-25000" dirty="0"/>
              <a:t>3</a:t>
            </a:r>
            <a:r>
              <a:rPr lang="en-US" dirty="0"/>
              <a:t>∪⋯.</a:t>
            </a:r>
          </a:p>
          <a:p>
            <a:pPr>
              <a:buFont typeface="Wingdings" pitchFamily="2" charset="2"/>
              <a:buChar char="v"/>
            </a:pPr>
            <a:r>
              <a:rPr lang="en-US" dirty="0"/>
              <a:t> (iii) </a:t>
            </a:r>
            <a:r>
              <a:rPr lang="en-US" b="1" dirty="0"/>
              <a:t>Probability Measure</a:t>
            </a:r>
            <a:r>
              <a:rPr lang="en-US" dirty="0"/>
              <a:t> </a:t>
            </a:r>
            <a:r>
              <a:rPr lang="en-US" b="1" dirty="0"/>
              <a:t>(P)</a:t>
            </a:r>
            <a:r>
              <a:rPr lang="en-US" dirty="0"/>
              <a:t>:</a:t>
            </a:r>
            <a:r>
              <a:rPr lang="en-US" b="1" dirty="0"/>
              <a:t> </a:t>
            </a:r>
            <a:r>
              <a:rPr lang="en-US" dirty="0"/>
              <a:t>A function that assigns probabilities to events in F,  </a:t>
            </a:r>
            <a:r>
              <a:rPr lang="en-US" b="1" dirty="0"/>
              <a:t>P : F → [0, 1] </a:t>
            </a:r>
            <a:r>
              <a:rPr lang="en-US" dirty="0"/>
              <a:t>.</a:t>
            </a:r>
            <a:endParaRPr lang="en-US" b="1" i="1" spc="-65" dirty="0">
              <a:latin typeface="Arial MT"/>
              <a:cs typeface="Arial MT"/>
            </a:endParaRPr>
          </a:p>
          <a:p>
            <a:pPr marL="88900">
              <a:lnSpc>
                <a:spcPct val="100000"/>
              </a:lnSpc>
              <a:spcBef>
                <a:spcPts val="114"/>
              </a:spcBef>
            </a:pPr>
            <a:endParaRPr lang="en-US" spc="-65" dirty="0">
              <a:latin typeface="Arial MT"/>
              <a:cs typeface="Arial MT"/>
            </a:endParaRPr>
          </a:p>
          <a:p>
            <a:pPr marL="88900">
              <a:lnSpc>
                <a:spcPct val="100000"/>
              </a:lnSpc>
              <a:spcBef>
                <a:spcPts val="330"/>
              </a:spcBef>
            </a:pPr>
            <a:endParaRPr lang="en-US" b="1" dirty="0">
              <a:latin typeface="Arial MT"/>
              <a:cs typeface="Arial MT"/>
            </a:endParaRPr>
          </a:p>
          <a:p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1748" name="AutoShape 4" descr="Measure theory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178629" y="3597348"/>
            <a:ext cx="4688114" cy="2515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011886" y="188686"/>
            <a:ext cx="3744685" cy="64588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275772" y="377372"/>
            <a:ext cx="7315199" cy="812802"/>
          </a:xfrm>
        </p:spPr>
        <p:txBody>
          <a:bodyPr>
            <a:normAutofit/>
          </a:bodyPr>
          <a:lstStyle/>
          <a:p>
            <a:r>
              <a:rPr lang="en-US" spc="-65" dirty="0">
                <a:latin typeface="Arial MT"/>
                <a:cs typeface="Arial MT"/>
              </a:rPr>
              <a:t>For fixed ω</a:t>
            </a:r>
            <a:r>
              <a:rPr lang="en-US" sz="2000" b="0" spc="-25" dirty="0">
                <a:latin typeface="Cambria"/>
                <a:cs typeface="Cambria"/>
              </a:rPr>
              <a:t>: </a:t>
            </a:r>
            <a:r>
              <a:rPr lang="en-US" sz="2000" b="0" spc="125" dirty="0">
                <a:latin typeface="Cambria"/>
                <a:cs typeface="Cambria"/>
              </a:rPr>
              <a:t>X(</a:t>
            </a:r>
            <a:r>
              <a:rPr lang="en-US" sz="2000" b="0" spc="125" dirty="0" err="1">
                <a:latin typeface="Cambria"/>
                <a:cs typeface="Cambria"/>
              </a:rPr>
              <a:t>ω</a:t>
            </a:r>
            <a:r>
              <a:rPr lang="en-US" sz="2000" b="0" spc="125" baseline="-25000" dirty="0" err="1">
                <a:latin typeface="Cambria"/>
                <a:cs typeface="Cambria"/>
              </a:rPr>
              <a:t>i</a:t>
            </a:r>
            <a:r>
              <a:rPr lang="en-US" sz="2000" b="0" spc="125" dirty="0">
                <a:latin typeface="Cambria"/>
                <a:cs typeface="Cambria"/>
              </a:rPr>
              <a:t>,</a:t>
            </a:r>
            <a:r>
              <a:rPr lang="en-US" sz="2000" b="0" spc="-125" dirty="0">
                <a:latin typeface="Cambria"/>
                <a:cs typeface="Cambria"/>
              </a:rPr>
              <a:t> </a:t>
            </a:r>
            <a:r>
              <a:rPr lang="en-US" sz="2000" b="0" i="1" spc="-125" dirty="0">
                <a:latin typeface="Cambria"/>
                <a:cs typeface="Cambria"/>
              </a:rPr>
              <a:t>t</a:t>
            </a:r>
            <a:r>
              <a:rPr lang="en-US" sz="2000" b="0" dirty="0">
                <a:latin typeface="Cambria"/>
                <a:cs typeface="Cambria"/>
              </a:rPr>
              <a:t>)</a:t>
            </a:r>
            <a:r>
              <a:rPr lang="en-US" sz="2000" b="0" spc="30" dirty="0">
                <a:latin typeface="Cambria"/>
                <a:cs typeface="Cambria"/>
              </a:rPr>
              <a:t> </a:t>
            </a:r>
            <a:r>
              <a:rPr lang="en-US" sz="2000" b="0" spc="340" dirty="0">
                <a:latin typeface="Cambria"/>
                <a:cs typeface="Cambria"/>
              </a:rPr>
              <a:t>   </a:t>
            </a:r>
            <a:r>
              <a:rPr lang="en-US" sz="2000" b="0" spc="-150" dirty="0">
                <a:latin typeface="Arial MT"/>
                <a:cs typeface="Arial MT"/>
              </a:rPr>
              <a:t>it is </a:t>
            </a:r>
            <a:r>
              <a:rPr lang="en-US" sz="2000" b="0" spc="-114" dirty="0">
                <a:latin typeface="Arial MT"/>
                <a:cs typeface="Arial MT"/>
              </a:rPr>
              <a:t>called</a:t>
            </a:r>
            <a:r>
              <a:rPr lang="en-US" sz="2000" b="0" spc="10" dirty="0">
                <a:latin typeface="Arial MT"/>
                <a:cs typeface="Arial MT"/>
              </a:rPr>
              <a:t> </a:t>
            </a:r>
            <a:r>
              <a:rPr lang="en-US" sz="2000" b="0" dirty="0">
                <a:latin typeface="Arial MT"/>
                <a:cs typeface="Arial MT"/>
              </a:rPr>
              <a:t>a</a:t>
            </a:r>
            <a:r>
              <a:rPr lang="en-US" sz="2000" b="0" spc="-55" dirty="0">
                <a:latin typeface="Arial MT"/>
                <a:cs typeface="Arial MT"/>
              </a:rPr>
              <a:t> </a:t>
            </a:r>
            <a:r>
              <a:rPr lang="en-US" sz="2000" b="0" spc="-150" dirty="0">
                <a:latin typeface="Arial MT"/>
                <a:cs typeface="Arial MT"/>
              </a:rPr>
              <a:t>sample</a:t>
            </a:r>
            <a:r>
              <a:rPr lang="en-US" sz="2000" b="0" spc="10" dirty="0">
                <a:latin typeface="Arial MT"/>
                <a:cs typeface="Arial MT"/>
              </a:rPr>
              <a:t> </a:t>
            </a:r>
            <a:r>
              <a:rPr lang="en-US" sz="2000" b="0" spc="-40" dirty="0">
                <a:latin typeface="Arial MT"/>
                <a:cs typeface="Arial MT"/>
              </a:rPr>
              <a:t>path</a:t>
            </a:r>
            <a:r>
              <a:rPr lang="en-US" sz="2000" b="0" spc="-55" dirty="0">
                <a:latin typeface="Arial MT"/>
                <a:cs typeface="Arial MT"/>
              </a:rPr>
              <a:t> </a:t>
            </a:r>
            <a:r>
              <a:rPr lang="en-US" sz="2000" b="0" dirty="0">
                <a:latin typeface="Arial MT"/>
                <a:cs typeface="Arial MT"/>
              </a:rPr>
              <a:t>or</a:t>
            </a:r>
            <a:r>
              <a:rPr lang="en-US" sz="2000" b="0" spc="-55" dirty="0">
                <a:latin typeface="Arial MT"/>
                <a:cs typeface="Arial MT"/>
              </a:rPr>
              <a:t> </a:t>
            </a:r>
            <a:r>
              <a:rPr lang="en-US" sz="2000" b="0" dirty="0">
                <a:latin typeface="Arial MT"/>
                <a:cs typeface="Arial MT"/>
              </a:rPr>
              <a:t>a</a:t>
            </a:r>
            <a:r>
              <a:rPr lang="en-US" sz="2000" b="0" spc="-50" dirty="0">
                <a:latin typeface="Arial MT"/>
                <a:cs typeface="Arial MT"/>
              </a:rPr>
              <a:t> </a:t>
            </a:r>
            <a:r>
              <a:rPr lang="en-US" sz="2000" b="0" spc="-150" dirty="0">
                <a:latin typeface="Arial MT"/>
                <a:cs typeface="Arial MT"/>
              </a:rPr>
              <a:t>sample</a:t>
            </a:r>
            <a:r>
              <a:rPr lang="en-US" sz="2000" b="0" spc="5" dirty="0">
                <a:latin typeface="Arial MT"/>
                <a:cs typeface="Arial MT"/>
              </a:rPr>
              <a:t> </a:t>
            </a:r>
            <a:r>
              <a:rPr lang="en-US" sz="2000" b="0" spc="-40" dirty="0">
                <a:latin typeface="Arial MT"/>
                <a:cs typeface="Arial MT"/>
              </a:rPr>
              <a:t>function</a:t>
            </a:r>
            <a:r>
              <a:rPr lang="en-US" sz="2000" b="0" spc="-55" dirty="0">
                <a:latin typeface="Arial MT"/>
                <a:cs typeface="Arial MT"/>
              </a:rPr>
              <a:t> </a:t>
            </a:r>
            <a:r>
              <a:rPr lang="en-US" sz="2000" b="0" dirty="0">
                <a:latin typeface="Arial MT"/>
                <a:cs typeface="Arial MT"/>
              </a:rPr>
              <a:t>or</a:t>
            </a:r>
            <a:r>
              <a:rPr lang="en-US" sz="2000" b="0" spc="-50" dirty="0">
                <a:latin typeface="Arial MT"/>
                <a:cs typeface="Arial MT"/>
              </a:rPr>
              <a:t> a sample </a:t>
            </a:r>
            <a:r>
              <a:rPr lang="en-US" sz="2000" b="0" spc="-80" dirty="0">
                <a:latin typeface="Arial MT"/>
                <a:cs typeface="Arial MT"/>
              </a:rPr>
              <a:t>realization</a:t>
            </a:r>
            <a:r>
              <a:rPr lang="en-US" sz="2000" b="0" spc="-5" dirty="0">
                <a:latin typeface="Arial MT"/>
                <a:cs typeface="Arial MT"/>
              </a:rPr>
              <a:t> </a:t>
            </a:r>
            <a:r>
              <a:rPr lang="en-US" sz="2000" b="0" dirty="0">
                <a:latin typeface="Arial MT"/>
                <a:cs typeface="Arial MT"/>
              </a:rPr>
              <a:t>of </a:t>
            </a:r>
            <a:r>
              <a:rPr lang="en-US" sz="2000" b="0" spc="90" dirty="0">
                <a:latin typeface="Cambria"/>
                <a:cs typeface="Cambria"/>
              </a:rPr>
              <a:t>X(t)</a:t>
            </a:r>
            <a:r>
              <a:rPr lang="en-US" sz="2000" b="0" spc="90" dirty="0">
                <a:latin typeface="Arial MT"/>
                <a:cs typeface="Arial MT"/>
              </a:rPr>
              <a:t>.</a:t>
            </a:r>
            <a:endParaRPr lang="en-US" sz="2000" b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1266" name="Picture 2" descr="File:Fig1 stochastic process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36091" y="1349749"/>
            <a:ext cx="4321166" cy="3159854"/>
          </a:xfrm>
          <a:prstGeom prst="rect">
            <a:avLst/>
          </a:prstGeom>
          <a:noFill/>
        </p:spPr>
      </p:pic>
      <p:sp>
        <p:nvSpPr>
          <p:cNvPr id="8" name="TextBox 7"/>
          <p:cNvSpPr txBox="1"/>
          <p:nvPr/>
        </p:nvSpPr>
        <p:spPr>
          <a:xfrm>
            <a:off x="246744" y="4726219"/>
            <a:ext cx="7373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(1): </a:t>
            </a:r>
            <a:r>
              <a:rPr lang="en-US" b="1" dirty="0"/>
              <a:t>X(t, </a:t>
            </a:r>
            <a:r>
              <a:rPr lang="en-US" b="1" i="1" dirty="0"/>
              <a:t>ω</a:t>
            </a:r>
            <a:r>
              <a:rPr lang="en-US" b="1" dirty="0"/>
              <a:t>) =X(t)) </a:t>
            </a:r>
            <a:r>
              <a:rPr lang="en-US" dirty="0"/>
              <a:t>: random process. </a:t>
            </a:r>
          </a:p>
          <a:p>
            <a:r>
              <a:rPr lang="en-US" dirty="0"/>
              <a:t>(2): X(t</a:t>
            </a:r>
            <a:r>
              <a:rPr lang="en-US" baseline="-25000" dirty="0"/>
              <a:t>0</a:t>
            </a:r>
            <a:r>
              <a:rPr lang="en-US" dirty="0"/>
              <a:t>, </a:t>
            </a:r>
            <a:r>
              <a:rPr lang="en-US" i="1" dirty="0"/>
              <a:t>ω</a:t>
            </a:r>
            <a:r>
              <a:rPr lang="en-US" dirty="0"/>
              <a:t>): random variable for fixed t</a:t>
            </a:r>
            <a:r>
              <a:rPr lang="en-US" baseline="-25000" dirty="0"/>
              <a:t>0</a:t>
            </a:r>
            <a:r>
              <a:rPr lang="en-US" dirty="0"/>
              <a:t>.</a:t>
            </a:r>
          </a:p>
          <a:p>
            <a:r>
              <a:rPr lang="en-US" dirty="0"/>
              <a:t>(3): </a:t>
            </a:r>
            <a:r>
              <a:rPr lang="en-US" b="1" dirty="0"/>
              <a:t>X(t, </a:t>
            </a:r>
            <a:r>
              <a:rPr lang="en-US" b="1" i="1" dirty="0"/>
              <a:t>ω</a:t>
            </a:r>
            <a:r>
              <a:rPr lang="en-US" b="1" baseline="-25000" dirty="0"/>
              <a:t>0</a:t>
            </a:r>
            <a:r>
              <a:rPr lang="en-US" b="1" dirty="0"/>
              <a:t>) </a:t>
            </a:r>
            <a:r>
              <a:rPr lang="en-US" dirty="0"/>
              <a:t>: real-valued function of </a:t>
            </a:r>
            <a:r>
              <a:rPr lang="en-US" b="1" dirty="0"/>
              <a:t>t</a:t>
            </a:r>
            <a:r>
              <a:rPr lang="en-US" dirty="0"/>
              <a:t> for fixed </a:t>
            </a:r>
            <a:r>
              <a:rPr lang="en-US" b="1" i="1" dirty="0"/>
              <a:t>ω</a:t>
            </a:r>
            <a:r>
              <a:rPr lang="en-US" b="1" baseline="-25000" dirty="0"/>
              <a:t>0</a:t>
            </a:r>
            <a:r>
              <a:rPr lang="en-US" dirty="0"/>
              <a:t>.</a:t>
            </a:r>
          </a:p>
          <a:p>
            <a:r>
              <a:rPr lang="en-US" dirty="0"/>
              <a:t>(4): </a:t>
            </a:r>
            <a:r>
              <a:rPr lang="en-US" b="1" dirty="0"/>
              <a:t>X(t</a:t>
            </a:r>
            <a:r>
              <a:rPr lang="en-US" b="1" baseline="-25000" dirty="0"/>
              <a:t>0</a:t>
            </a:r>
            <a:r>
              <a:rPr lang="en-US" b="1" dirty="0"/>
              <a:t>, </a:t>
            </a:r>
            <a:r>
              <a:rPr lang="en-US" b="1" i="1" dirty="0"/>
              <a:t>ω</a:t>
            </a:r>
            <a:r>
              <a:rPr lang="en-US" b="1" baseline="-25000" dirty="0"/>
              <a:t>0</a:t>
            </a:r>
            <a:r>
              <a:rPr lang="en-US" b="1" dirty="0"/>
              <a:t>) </a:t>
            </a:r>
            <a:r>
              <a:rPr lang="en-US" dirty="0"/>
              <a:t>is a real number for fixed </a:t>
            </a:r>
            <a:r>
              <a:rPr lang="en-US" b="1" dirty="0"/>
              <a:t>t</a:t>
            </a:r>
            <a:r>
              <a:rPr lang="en-US" b="1" baseline="-25000" dirty="0"/>
              <a:t>0</a:t>
            </a:r>
            <a:r>
              <a:rPr lang="en-US" b="1" dirty="0"/>
              <a:t> </a:t>
            </a:r>
            <a:r>
              <a:rPr lang="en-US" dirty="0"/>
              <a:t>and </a:t>
            </a:r>
            <a:r>
              <a:rPr lang="en-US" b="1" i="1" dirty="0"/>
              <a:t>ω</a:t>
            </a:r>
            <a:r>
              <a:rPr lang="en-US" b="1" baseline="-25000" dirty="0"/>
              <a:t>0</a:t>
            </a:r>
            <a:r>
              <a:rPr lang="en-US" dirty="0"/>
              <a:t>.</a:t>
            </a:r>
          </a:p>
        </p:txBody>
      </p:sp>
      <p:pic>
        <p:nvPicPr>
          <p:cNvPr id="14" name="Picture 2" descr="Fig 1: Random process definition for a fixed 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37807" y="2014765"/>
            <a:ext cx="2997849" cy="4451351"/>
          </a:xfrm>
          <a:prstGeom prst="rect">
            <a:avLst/>
          </a:prstGeom>
          <a:noFill/>
        </p:spPr>
      </p:pic>
      <p:sp>
        <p:nvSpPr>
          <p:cNvPr id="17" name="Rectangle 16"/>
          <p:cNvSpPr/>
          <p:nvPr/>
        </p:nvSpPr>
        <p:spPr>
          <a:xfrm>
            <a:off x="203200" y="203201"/>
            <a:ext cx="7424057" cy="43688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9"/>
          <p:cNvSpPr txBox="1">
            <a:spLocks/>
          </p:cNvSpPr>
          <p:nvPr/>
        </p:nvSpPr>
        <p:spPr>
          <a:xfrm>
            <a:off x="8055429" y="229739"/>
            <a:ext cx="3686621" cy="4959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1" i="0" u="none" strike="noStrike" kern="1200" cap="none" spc="-6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For</a:t>
            </a:r>
            <a:r>
              <a:rPr kumimoji="0" lang="en-US" sz="2400" b="1" i="0" u="none" strike="noStrike" kern="1200" cap="none" spc="-5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400" b="1" i="0" u="none" strike="noStrike" kern="1200" cap="none" spc="-7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fixed</a:t>
            </a:r>
            <a:r>
              <a:rPr kumimoji="0" lang="en-US" sz="2400" b="1" i="0" u="none" strike="noStrike" kern="1200" cap="none" spc="-5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MT"/>
                <a:ea typeface="+mn-ea"/>
                <a:cs typeface="Arial MT"/>
              </a:rPr>
              <a:t> </a:t>
            </a:r>
            <a:r>
              <a:rPr kumimoji="0" lang="en-US" sz="2400" b="1" i="0" u="none" strike="noStrike" kern="1200" cap="none" spc="-25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"/>
                <a:ea typeface="+mn-ea"/>
                <a:cs typeface="Arial MT"/>
              </a:rPr>
              <a:t>t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275772" y="377372"/>
            <a:ext cx="11611428" cy="812802"/>
          </a:xfrm>
        </p:spPr>
        <p:txBody>
          <a:bodyPr>
            <a:normAutofit/>
          </a:bodyPr>
          <a:lstStyle/>
          <a:p>
            <a:r>
              <a:rPr lang="en-US" spc="-65" dirty="0">
                <a:latin typeface="Arial MT"/>
                <a:cs typeface="Arial MT"/>
              </a:rPr>
              <a:t>For fixed ω</a:t>
            </a:r>
            <a:r>
              <a:rPr lang="en-US" sz="2000" b="0" spc="-25" dirty="0">
                <a:latin typeface="Cambria"/>
                <a:cs typeface="Cambria"/>
              </a:rPr>
              <a:t>: </a:t>
            </a:r>
            <a:r>
              <a:rPr lang="en-US" sz="2000" b="0" spc="125" dirty="0">
                <a:latin typeface="Cambria"/>
                <a:cs typeface="Cambria"/>
              </a:rPr>
              <a:t>X(</a:t>
            </a:r>
            <a:r>
              <a:rPr lang="en-US" sz="2000" b="0" spc="125" dirty="0" err="1">
                <a:latin typeface="Cambria"/>
                <a:cs typeface="Cambria"/>
              </a:rPr>
              <a:t>ω</a:t>
            </a:r>
            <a:r>
              <a:rPr lang="en-US" sz="2000" b="0" spc="125" baseline="-25000" dirty="0" err="1">
                <a:latin typeface="Cambria"/>
                <a:cs typeface="Cambria"/>
              </a:rPr>
              <a:t>i</a:t>
            </a:r>
            <a:r>
              <a:rPr lang="en-US" sz="2000" b="0" spc="125" dirty="0">
                <a:latin typeface="Cambria"/>
                <a:cs typeface="Cambria"/>
              </a:rPr>
              <a:t>,</a:t>
            </a:r>
            <a:r>
              <a:rPr lang="en-US" sz="2000" b="0" spc="-125" dirty="0">
                <a:latin typeface="Cambria"/>
                <a:cs typeface="Cambria"/>
              </a:rPr>
              <a:t> </a:t>
            </a:r>
            <a:r>
              <a:rPr lang="en-US" sz="2000" b="0" i="1" spc="-125" dirty="0">
                <a:latin typeface="Cambria"/>
                <a:cs typeface="Cambria"/>
              </a:rPr>
              <a:t>t</a:t>
            </a:r>
            <a:r>
              <a:rPr lang="en-US" sz="2000" b="0" dirty="0">
                <a:latin typeface="Cambria"/>
                <a:cs typeface="Cambria"/>
              </a:rPr>
              <a:t>)</a:t>
            </a:r>
            <a:r>
              <a:rPr lang="en-US" sz="2000" b="0" spc="30" dirty="0">
                <a:latin typeface="Cambria"/>
                <a:cs typeface="Cambria"/>
              </a:rPr>
              <a:t> </a:t>
            </a:r>
            <a:r>
              <a:rPr lang="en-US" sz="2000" b="0" spc="340" dirty="0">
                <a:latin typeface="Cambria"/>
                <a:cs typeface="Cambria"/>
              </a:rPr>
              <a:t>   </a:t>
            </a:r>
            <a:r>
              <a:rPr lang="en-US" sz="2000" b="0" spc="-150" dirty="0">
                <a:latin typeface="Arial MT"/>
                <a:cs typeface="Arial MT"/>
              </a:rPr>
              <a:t>it is </a:t>
            </a:r>
            <a:r>
              <a:rPr lang="en-US" sz="2000" b="0" spc="-114" dirty="0">
                <a:latin typeface="Arial MT"/>
                <a:cs typeface="Arial MT"/>
              </a:rPr>
              <a:t>called</a:t>
            </a:r>
            <a:r>
              <a:rPr lang="en-US" sz="2000" b="0" spc="10" dirty="0">
                <a:latin typeface="Arial MT"/>
                <a:cs typeface="Arial MT"/>
              </a:rPr>
              <a:t> </a:t>
            </a:r>
            <a:r>
              <a:rPr lang="en-US" sz="2000" b="0" dirty="0">
                <a:latin typeface="Arial MT"/>
                <a:cs typeface="Arial MT"/>
              </a:rPr>
              <a:t>a</a:t>
            </a:r>
            <a:r>
              <a:rPr lang="en-US" sz="2000" b="0" spc="-55" dirty="0">
                <a:latin typeface="Arial MT"/>
                <a:cs typeface="Arial MT"/>
              </a:rPr>
              <a:t> </a:t>
            </a:r>
            <a:r>
              <a:rPr lang="en-US" sz="2000" b="0" spc="-150" dirty="0">
                <a:latin typeface="Arial MT"/>
                <a:cs typeface="Arial MT"/>
              </a:rPr>
              <a:t>sample</a:t>
            </a:r>
            <a:r>
              <a:rPr lang="en-US" sz="2000" b="0" spc="10" dirty="0">
                <a:latin typeface="Arial MT"/>
                <a:cs typeface="Arial MT"/>
              </a:rPr>
              <a:t> </a:t>
            </a:r>
            <a:r>
              <a:rPr lang="en-US" sz="2000" b="0" spc="-40" dirty="0">
                <a:latin typeface="Arial MT"/>
                <a:cs typeface="Arial MT"/>
              </a:rPr>
              <a:t>path</a:t>
            </a:r>
            <a:r>
              <a:rPr lang="en-US" sz="2000" b="0" spc="-55" dirty="0">
                <a:latin typeface="Arial MT"/>
                <a:cs typeface="Arial MT"/>
              </a:rPr>
              <a:t> </a:t>
            </a:r>
            <a:r>
              <a:rPr lang="en-US" sz="2000" b="0" dirty="0">
                <a:latin typeface="Arial MT"/>
                <a:cs typeface="Arial MT"/>
              </a:rPr>
              <a:t>or</a:t>
            </a:r>
            <a:r>
              <a:rPr lang="en-US" sz="2000" b="0" spc="-55" dirty="0">
                <a:latin typeface="Arial MT"/>
                <a:cs typeface="Arial MT"/>
              </a:rPr>
              <a:t> </a:t>
            </a:r>
            <a:r>
              <a:rPr lang="en-US" sz="2000" b="0" dirty="0">
                <a:latin typeface="Arial MT"/>
                <a:cs typeface="Arial MT"/>
              </a:rPr>
              <a:t>a</a:t>
            </a:r>
            <a:r>
              <a:rPr lang="en-US" sz="2000" b="0" spc="-50" dirty="0">
                <a:latin typeface="Arial MT"/>
                <a:cs typeface="Arial MT"/>
              </a:rPr>
              <a:t> </a:t>
            </a:r>
            <a:r>
              <a:rPr lang="en-US" sz="2000" b="0" spc="-150" dirty="0">
                <a:latin typeface="Arial MT"/>
                <a:cs typeface="Arial MT"/>
              </a:rPr>
              <a:t>sample</a:t>
            </a:r>
            <a:r>
              <a:rPr lang="en-US" sz="2000" b="0" spc="5" dirty="0">
                <a:latin typeface="Arial MT"/>
                <a:cs typeface="Arial MT"/>
              </a:rPr>
              <a:t> </a:t>
            </a:r>
            <a:r>
              <a:rPr lang="en-US" sz="2000" b="0" spc="-40" dirty="0">
                <a:latin typeface="Arial MT"/>
                <a:cs typeface="Arial MT"/>
              </a:rPr>
              <a:t>function</a:t>
            </a:r>
            <a:r>
              <a:rPr lang="en-US" sz="2000" b="0" spc="-55" dirty="0">
                <a:latin typeface="Arial MT"/>
                <a:cs typeface="Arial MT"/>
              </a:rPr>
              <a:t> </a:t>
            </a:r>
            <a:r>
              <a:rPr lang="en-US" sz="2000" b="0" dirty="0">
                <a:latin typeface="Arial MT"/>
                <a:cs typeface="Arial MT"/>
              </a:rPr>
              <a:t>or</a:t>
            </a:r>
            <a:r>
              <a:rPr lang="en-US" sz="2000" b="0" spc="-50" dirty="0">
                <a:latin typeface="Arial MT"/>
                <a:cs typeface="Arial MT"/>
              </a:rPr>
              <a:t> a sample </a:t>
            </a:r>
            <a:r>
              <a:rPr lang="en-US" sz="2000" b="0" spc="-80" dirty="0">
                <a:latin typeface="Arial MT"/>
                <a:cs typeface="Arial MT"/>
              </a:rPr>
              <a:t>realization</a:t>
            </a:r>
            <a:r>
              <a:rPr lang="en-US" sz="2000" b="0" spc="-5" dirty="0">
                <a:latin typeface="Arial MT"/>
                <a:cs typeface="Arial MT"/>
              </a:rPr>
              <a:t> </a:t>
            </a:r>
            <a:r>
              <a:rPr lang="en-US" sz="2000" b="0" dirty="0">
                <a:latin typeface="Arial MT"/>
                <a:cs typeface="Arial MT"/>
              </a:rPr>
              <a:t>of </a:t>
            </a:r>
            <a:r>
              <a:rPr lang="en-US" sz="2000" b="0" spc="90" dirty="0">
                <a:latin typeface="Cambria"/>
                <a:cs typeface="Cambria"/>
              </a:rPr>
              <a:t>X(t)</a:t>
            </a:r>
            <a:r>
              <a:rPr lang="en-US" sz="2000" b="0" spc="90" dirty="0">
                <a:latin typeface="Arial MT"/>
                <a:cs typeface="Arial MT"/>
              </a:rPr>
              <a:t>.</a:t>
            </a:r>
            <a:endParaRPr lang="en-US" sz="2000" b="0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Applied Stochastic Process, Department Of Mathematics, UA,  Dr.Zakir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8662C3-DE1A-49E8-866B-3B6525C26BA1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11266" name="Picture 2" descr="File:Fig1 stochastic processes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214" y="1978701"/>
            <a:ext cx="4978012" cy="3640173"/>
          </a:xfrm>
          <a:prstGeom prst="rect">
            <a:avLst/>
          </a:prstGeom>
          <a:noFill/>
        </p:spPr>
      </p:pic>
      <p:pic>
        <p:nvPicPr>
          <p:cNvPr id="6" name="Picture 5" descr="chai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8247" y="2173573"/>
            <a:ext cx="6263873" cy="364961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slow" p14:dur="2000" advClick="0"/>
    </mc:Choice>
    <mc:Fallback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Custom 14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7030A0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16123</TotalTime>
  <Words>1238</Words>
  <Application>Microsoft Office PowerPoint</Application>
  <PresentationFormat>Custom</PresentationFormat>
  <Paragraphs>321</Paragraphs>
  <Slides>22</Slides>
  <Notes>21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Office Theme</vt:lpstr>
      <vt:lpstr>Equation</vt:lpstr>
      <vt:lpstr>MathType 7.0 Equation</vt:lpstr>
      <vt:lpstr>Slide 1</vt:lpstr>
      <vt:lpstr>Outline</vt:lpstr>
      <vt:lpstr> Random Variables </vt:lpstr>
      <vt:lpstr>Stochastic/Random Process</vt:lpstr>
      <vt:lpstr>Discrete and continuous-time  random process</vt:lpstr>
      <vt:lpstr>Random Variable vs Random Process</vt:lpstr>
      <vt:lpstr> Probability Space (Ω F P) </vt:lpstr>
      <vt:lpstr>Slide 8</vt:lpstr>
      <vt:lpstr>Slide 9</vt:lpstr>
      <vt:lpstr> Properties of Random Process: mean function </vt:lpstr>
      <vt:lpstr>Example1: Mean</vt:lpstr>
      <vt:lpstr>Example 2: Mean</vt:lpstr>
      <vt:lpstr>Example2: Mean</vt:lpstr>
      <vt:lpstr>Auto-correlation </vt:lpstr>
      <vt:lpstr>Auto-covariance </vt:lpstr>
      <vt:lpstr>PDF of a random process</vt:lpstr>
      <vt:lpstr>PDF: Example</vt:lpstr>
      <vt:lpstr>CDF of a Random process </vt:lpstr>
      <vt:lpstr>Supplementary readings: PDF, CDF &amp; PMF</vt:lpstr>
      <vt:lpstr>Supplementary readings: Example</vt:lpstr>
      <vt:lpstr>  Supplementary readings: CDF Examples </vt:lpstr>
      <vt:lpstr>Supplementary reading: Famous Probability Distributions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Saranya</dc:creator>
  <cp:lastModifiedBy>zakir</cp:lastModifiedBy>
  <cp:revision>501</cp:revision>
  <dcterms:created xsi:type="dcterms:W3CDTF">2019-04-29T09:58:30Z</dcterms:created>
  <dcterms:modified xsi:type="dcterms:W3CDTF">2025-05-11T06:47:54Z</dcterms:modified>
</cp:coreProperties>
</file>