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0" r:id="rId2"/>
    <p:sldId id="291" r:id="rId3"/>
    <p:sldId id="287" r:id="rId4"/>
    <p:sldId id="311" r:id="rId5"/>
    <p:sldId id="289" r:id="rId6"/>
    <p:sldId id="282" r:id="rId7"/>
    <p:sldId id="309" r:id="rId8"/>
    <p:sldId id="294" r:id="rId9"/>
    <p:sldId id="312" r:id="rId10"/>
    <p:sldId id="310" r:id="rId11"/>
    <p:sldId id="314" r:id="rId12"/>
    <p:sldId id="313" r:id="rId13"/>
    <p:sldId id="295" r:id="rId14"/>
    <p:sldId id="293" r:id="rId15"/>
    <p:sldId id="3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5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59" autoAdjust="0"/>
    <p:restoredTop sz="77599" autoAdjust="0"/>
  </p:normalViewPr>
  <p:slideViewPr>
    <p:cSldViewPr snapToGrid="0" showGuides="1">
      <p:cViewPr varScale="1">
        <p:scale>
          <a:sx n="56" d="100"/>
          <a:sy n="56" d="100"/>
        </p:scale>
        <p:origin x="-960" y="-84"/>
      </p:cViewPr>
      <p:guideLst>
        <p:guide orient="horz" pos="2160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31328-4A30-4639-889A-9F31BCBA936D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C414F-FD93-48FC-8762-F7272C381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3686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https://www.stat.auckland.ac.nz/~fewster/325/notes/ch8.pdf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https://bookdown.org/danielcavey27/lecture_notes/stochastic-process-and-markov-chains.html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3703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</a:t>
            </a:r>
            <a:r>
              <a:rPr lang="en-US" dirty="0" smtClean="0"/>
              <a:t>fewster/325/notes/ch1annotated.pdf</a:t>
            </a:r>
          </a:p>
          <a:p>
            <a:r>
              <a:rPr lang="en-US" dirty="0" smtClean="0"/>
              <a:t>https://www.stat.auckland.ac.nz/~fewster/325/notes/ch8.pdf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https://www.stat.auckland.ac.nz/~fewster/325/notes/ch1annotated.pdf</a:t>
            </a:r>
          </a:p>
          <a:p>
            <a:endParaRPr lang="en-US" dirty="0"/>
          </a:p>
          <a:p>
            <a:r>
              <a:rPr lang="en-US" dirty="0"/>
              <a:t>Very nice: https://www.jetir.org/papers/JETIR2404922.pdf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https://bookdown.org/danielcavey27/lecture_notes/stochastic-process-and-markov-chains.html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3703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https://bookdown.org/danielcavey27/lecture_notes/stochastic-process-and-markov-chains.html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370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https://bookdown.org/danielcavey27/lecture_notes/stochastic-process-and-markov-chains.html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3703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https://www.stat.auckland.ac.nz/~fewster/325/notes/ch8.pdf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25BB8C-89E9-4920-B7C7-7CB231785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381C946-B5B9-45CC-A97D-6782B352D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CB689F-CCBD-470D-8DF0-F24FF91E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8962-8809-4339-A3B3-8E8D02883AAE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83B7D4-8171-4EF2-B616-28C40A9A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CE3D22-F705-4C36-9215-0D6B9DB6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040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2A908C-AC58-4C69-B2DD-3FFC2E10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D3A718A-150D-4912-819E-FCE5601BC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95B0D9-A436-472A-806B-B0ADE5A0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E266-699F-418A-A32F-FC09A0F3A428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E683BA-07C2-446C-A5E0-4AE8E2AB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9E47EB-DD4C-46D1-BD6E-A43F12B1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596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2C85579-40D8-4868-A491-60900036D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F632EA5-E13C-4D8F-9945-D9935C955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B68308-3FF0-4650-9E0C-69DC4CBA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2F98-3382-4437-BD58-C8AA4EB8EC2F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6E91DE-CD45-47C1-920F-767B4DB8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46C1F6-06EA-48DF-BF2B-EB4F071D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345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365721-F316-4D34-A2FF-3ABF3CD6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Georgia Pr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BD2C61-86CA-4FDE-BFCE-EB13B4CC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C6DB30-A479-4661-8508-DE08050B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6939" y="6356350"/>
            <a:ext cx="58828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eorgia Pro Light"/>
              </a:defRPr>
            </a:lvl1pPr>
          </a:lstStyle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95FFC2-1B9E-4E11-B9E6-865B2FA4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30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E3CD05-7E4D-46C4-85E1-E9416C39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0C8B05-7B16-4F80-B262-9C68C8CFE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357801-819D-43C8-8C7F-FCCB44CF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4C1E-9422-454F-8D95-71DC66C4F799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AEB0BA-AB22-433A-BB3A-2A9F4C08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01B0A8-5514-4751-B1B5-17CBA25A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8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D7196E-4006-4939-A6B0-CF8BBA8E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4AC1AC-75AE-4F75-86BA-4E3BC142B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D387B4-59C2-449D-901D-B450A8B6C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948575-2E5A-4AA2-8847-84222A88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26D2-DEF1-433A-A144-E4B6201F6B1A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6C3506-8225-4C01-A00C-A5B0CAD5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FB23654-9AB9-40BB-B53E-26C365B1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791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454336-C60B-42E2-B2C3-3773DA34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CC338E-34D2-4E01-BB58-BB4B360B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8A02D5-23A9-4657-B928-D0B43072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1CFB5AB-91CB-4ECD-8C7D-0ACFB4377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158E746-5EB2-47C7-97AD-344EEA22B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6E627B-1A67-4F88-A64C-70930552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422-AF9B-4721-BE87-66B164D6B217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A5D7992-86C0-467C-8A81-BF579FCE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7A9682D-B68E-48A7-8483-5FD7D341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750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9215A-A13C-491F-AD0F-75E53596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B83522-020C-4EA6-A0DD-5EF1FA31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62A1-0B74-4DC4-84C5-50575382DC32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D6C433-8AFA-41BA-85DC-1499F279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A215137-F489-43F6-A9E7-52E83636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540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9CF067B-62D1-47BE-A76F-8667A7C4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0600" y="6305550"/>
            <a:ext cx="6756400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Georgia Pro Light"/>
              </a:defRPr>
            </a:lvl1pPr>
          </a:lstStyle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7C4437-478A-4ECB-8BCC-02C4D599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292850"/>
            <a:ext cx="2743200" cy="365125"/>
          </a:xfrm>
        </p:spPr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57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10680-5DB8-4331-B62E-57B8357F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eorgia Pr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E2861B-E8D0-4583-98E8-D5CFCE43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Georgia Pro Light"/>
              </a:defRPr>
            </a:lvl1pPr>
            <a:lvl2pPr>
              <a:defRPr sz="2000">
                <a:latin typeface="Georgia Pro Light"/>
              </a:defRPr>
            </a:lvl2pPr>
            <a:lvl3pPr>
              <a:defRPr sz="2000">
                <a:latin typeface="Georgia Pro Light"/>
              </a:defRPr>
            </a:lvl3pPr>
            <a:lvl4pPr>
              <a:defRPr sz="2000">
                <a:latin typeface="Georgia Pro Light"/>
              </a:defRPr>
            </a:lvl4pPr>
            <a:lvl5pPr>
              <a:defRPr sz="2000">
                <a:latin typeface="Georgia Pro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ECF5F0-15F8-48F9-9111-711E410FA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eorgia Pro Ligh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75A0B6-5E87-4F45-BB50-73FB401B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E6AD0E-7C01-4AD3-81B6-1F3E6080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29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C94688-AB05-499D-A303-6370E5B6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F246C8-31D7-4DB0-8F1C-67FF924FA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31571D-1736-45BC-9AF4-D625D7357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925D1A-A6B7-4CA8-9222-E98E9D3E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E05D-E64B-45B6-A7E7-062D0BEC14A1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B352A5-9E78-4EA3-A96E-D7BA1665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1800DE-CEEF-40CA-B09B-F3F11584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10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EA330C3-B459-4529-B962-E700E817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905B11-1611-4D6E-8E03-A58FEA9C8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9D9D6A-44AA-46FC-A230-EE91A4799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0D46-2DF5-4BAF-ADE4-881B909638F1}" type="datetime1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E0659F-679D-40EB-9669-06961A876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C22E94-75B1-4082-9604-B9B85CA47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684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D00F3E5-8B0B-4773-8B43-C5CA8D276911}"/>
              </a:ext>
            </a:extLst>
          </p:cNvPr>
          <p:cNvSpPr txBox="1"/>
          <p:nvPr/>
        </p:nvSpPr>
        <p:spPr>
          <a:xfrm>
            <a:off x="319314" y="1874521"/>
            <a:ext cx="11453586" cy="302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 468: Applied Stochastic Process</a:t>
            </a:r>
          </a:p>
          <a:p>
            <a:pPr algn="ctr"/>
            <a:r>
              <a:rPr lang="en-US" sz="3000" dirty="0">
                <a:latin typeface="Georgia Pro Light" panose="02040302050405020303" pitchFamily="18" charset="0"/>
              </a:rPr>
              <a:t>by</a:t>
            </a:r>
          </a:p>
          <a:p>
            <a:pPr lvl="0" algn="ctr"/>
            <a:r>
              <a:rPr lang="en-US" sz="3000" dirty="0">
                <a:latin typeface="Georgia Pro Light" panose="02040302050405020303" pitchFamily="18" charset="0"/>
              </a:rPr>
              <a:t>Dr. Zakir</a:t>
            </a:r>
          </a:p>
          <a:p>
            <a:pPr lvl="0" algn="ctr"/>
            <a:endParaRPr lang="en-US" sz="3000" dirty="0">
              <a:latin typeface="Georgia Pro Light" panose="02040302050405020303" pitchFamily="18" charset="0"/>
            </a:endParaRPr>
          </a:p>
          <a:p>
            <a:pPr marL="12700" marR="5080" algn="ctr">
              <a:lnSpc>
                <a:spcPct val="101699"/>
              </a:lnSpc>
            </a:pPr>
            <a:r>
              <a:rPr lang="en-US" sz="2400" spc="-70" dirty="0">
                <a:latin typeface="Arial MT"/>
                <a:cs typeface="Arial MT"/>
              </a:rPr>
              <a:t>Department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of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75" dirty="0">
                <a:latin typeface="Arial MT"/>
                <a:cs typeface="Arial MT"/>
              </a:rPr>
              <a:t>Mathematics </a:t>
            </a:r>
            <a:r>
              <a:rPr lang="en-US" sz="2400" spc="-114" dirty="0">
                <a:latin typeface="Arial MT"/>
                <a:cs typeface="Arial MT"/>
              </a:rPr>
              <a:t>University</a:t>
            </a:r>
            <a:r>
              <a:rPr lang="en-US" sz="2400" spc="3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of</a:t>
            </a:r>
            <a:r>
              <a:rPr lang="en-US" sz="2400" spc="2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Arizona</a:t>
            </a:r>
            <a:endParaRPr lang="en-US" sz="2400" dirty="0">
              <a:latin typeface="Arial MT"/>
              <a:cs typeface="Arial MT"/>
            </a:endParaRPr>
          </a:p>
          <a:p>
            <a:pPr algn="ctr"/>
            <a:endParaRPr lang="en-US" sz="2200" dirty="0">
              <a:latin typeface="Georgia Pro Light" panose="02040302050405020303" pitchFamily="18" charset="0"/>
            </a:endParaRPr>
          </a:p>
          <a:p>
            <a:pPr lvl="0" algn="ctr"/>
            <a:r>
              <a:rPr lang="en-US" sz="2200" b="1" dirty="0">
                <a:latin typeface="Georgia Pro Light" panose="02040302050405020303" pitchFamily="18" charset="0"/>
              </a:rPr>
              <a:t>Email</a:t>
            </a:r>
            <a:r>
              <a:rPr lang="en-US" sz="2200" dirty="0">
                <a:latin typeface="Georgia Pro Light" panose="02040302050405020303" pitchFamily="18" charset="0"/>
              </a:rPr>
              <a:t>: zakir@arizona.edu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39068" y="6284913"/>
            <a:ext cx="7500257" cy="365125"/>
          </a:xfrm>
        </p:spPr>
        <p:txBody>
          <a:bodyPr/>
          <a:lstStyle/>
          <a:p>
            <a:r>
              <a:rPr lang="en-US" sz="1500">
                <a:solidFill>
                  <a:schemeClr val="tx1"/>
                </a:solidFill>
              </a:rPr>
              <a:t>Applied Stochastic Process, Department Of Mathematics, UA,  Dr.Zakir </a:t>
            </a:r>
            <a:endParaRPr lang="en-US" sz="1500" dirty="0">
              <a:solidFill>
                <a:schemeClr val="tx1"/>
              </a:solidFill>
              <a:latin typeface="Georgia Pro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359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852"/>
            <a:ext cx="10515600" cy="6295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State Transition Matrix and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754" y="899410"/>
            <a:ext cx="11497456" cy="5277553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b="1" dirty="0"/>
              <a:t>Transition probability matrix: </a:t>
            </a:r>
            <a:r>
              <a:rPr lang="en-US" dirty="0"/>
              <a:t>These probabilities are typically represented in a matrix called the transition probability matrix.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ch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59" y="1903749"/>
            <a:ext cx="11420352" cy="3717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852"/>
            <a:ext cx="10515600" cy="6295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State Transition Matrix and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754" y="899410"/>
            <a:ext cx="11497456" cy="527755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The transition matrix is usually given the symbol P = 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ij</a:t>
            </a:r>
            <a:r>
              <a:rPr lang="en-US" dirty="0" smtClean="0"/>
              <a:t>).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Entry (</a:t>
            </a:r>
            <a:r>
              <a:rPr lang="en-US" dirty="0" err="1" smtClean="0"/>
              <a:t>i</a:t>
            </a:r>
            <a:r>
              <a:rPr lang="en-US" dirty="0" smtClean="0"/>
              <a:t>, j) is the CONDITIONAL probability that NEXT = j, given that NOW = </a:t>
            </a:r>
            <a:r>
              <a:rPr lang="en-US" dirty="0" err="1" smtClean="0"/>
              <a:t>i</a:t>
            </a:r>
            <a:r>
              <a:rPr lang="en-US" dirty="0" smtClean="0"/>
              <a:t>: the probability of going FROM state </a:t>
            </a:r>
            <a:r>
              <a:rPr lang="en-US" dirty="0" err="1" smtClean="0"/>
              <a:t>i</a:t>
            </a:r>
            <a:r>
              <a:rPr lang="en-US" dirty="0" smtClean="0"/>
              <a:t> TO state j.</a:t>
            </a:r>
          </a:p>
          <a:p>
            <a:pPr algn="just">
              <a:buFont typeface="Wingdings" pitchFamily="2" charset="2"/>
              <a:buChar char="v"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The rows of  P should each sum to 1:</a:t>
            </a:r>
          </a:p>
          <a:p>
            <a:pPr algn="just">
              <a:buFont typeface="Wingdings" pitchFamily="2" charset="2"/>
              <a:buChar char="v"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This simply states that X</a:t>
            </a:r>
            <a:r>
              <a:rPr lang="en-US" baseline="-25000" dirty="0" smtClean="0"/>
              <a:t>t+1 </a:t>
            </a:r>
            <a:r>
              <a:rPr lang="en-US" dirty="0" smtClean="0"/>
              <a:t>must take one of the listed values. </a:t>
            </a:r>
          </a:p>
          <a:p>
            <a:pPr algn="just">
              <a:buFont typeface="Wingdings" pitchFamily="2" charset="2"/>
              <a:buChar char="v"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The columns of P do not in general sum to 1.</a:t>
            </a:r>
          </a:p>
          <a:p>
            <a:pPr algn="just">
              <a:buFont typeface="Wingdings" pitchFamily="2" charset="2"/>
              <a:buChar char="v"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1709" y="1858781"/>
          <a:ext cx="3879724" cy="584616"/>
        </p:xfrm>
        <a:graphic>
          <a:graphicData uri="http://schemas.openxmlformats.org/presentationml/2006/ole">
            <p:oleObj spid="_x0000_s108546" name="Equation" r:id="rId4" imgW="1854000" imgH="27936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133543" y="3267856"/>
          <a:ext cx="8157403" cy="910235"/>
        </p:xfrm>
        <a:graphic>
          <a:graphicData uri="http://schemas.openxmlformats.org/presentationml/2006/ole">
            <p:oleObj spid="_x0000_s108547" name="Equation" r:id="rId5" imgW="3974760" imgH="444240" progId="Equation.DSMT4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076" y="1326806"/>
            <a:ext cx="10961824" cy="365734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57200" indent="-457200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1. Markov chains</a:t>
            </a:r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2. Stochastic chain/process</a:t>
            </a:r>
          </a:p>
          <a:p>
            <a:pPr marL="457200" indent="-457200">
              <a:buAutoNum type="arabicPeriod" startAt="2"/>
            </a:pPr>
            <a:endParaRPr lang="en-US" sz="2400" dirty="0"/>
          </a:p>
          <a:p>
            <a:pPr marL="457200" indent="-457200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3. State Transition Matrix and Diagram</a:t>
            </a:r>
          </a:p>
          <a:p>
            <a:endParaRPr lang="en-US" sz="2400" dirty="0"/>
          </a:p>
          <a:p>
            <a:r>
              <a:rPr lang="en-US" sz="2400" dirty="0"/>
              <a:t>3. Transition probabilities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050" dirty="0">
              <a:latin typeface="Arial MT"/>
              <a:cs typeface="Arial MT"/>
            </a:endParaRPr>
          </a:p>
          <a:p>
            <a:pPr marL="291465" marR="5080">
              <a:lnSpc>
                <a:spcPct val="101200"/>
              </a:lnSpc>
            </a:pPr>
            <a:endParaRPr sz="2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510" y="3344469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510" y="4277624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 Transition probabilities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4794" y="779489"/>
            <a:ext cx="11647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Transition probabilities: </a:t>
            </a:r>
            <a:r>
              <a:rPr lang="en-US" dirty="0"/>
              <a:t> The likelihood of moving from one state to another in a single step. 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19209" y="5396433"/>
            <a:ext cx="359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Sunny:1      Rainy:2     Cloudy:3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70425" y="1289154"/>
            <a:ext cx="319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Transition Diagram</a:t>
            </a:r>
          </a:p>
        </p:txBody>
      </p:sp>
      <p:pic>
        <p:nvPicPr>
          <p:cNvPr id="12" name="Picture 11" descr="cha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819" y="1941937"/>
            <a:ext cx="5306519" cy="4178737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74558" y="2439036"/>
          <a:ext cx="6149715" cy="1510456"/>
        </p:xfrm>
        <a:graphic>
          <a:graphicData uri="http://schemas.openxmlformats.org/presentationml/2006/ole">
            <p:oleObj spid="_x0000_s89093" name="Equation" r:id="rId5" imgW="2895480" imgH="711000" progId="Equation.DSMT4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Markov chain: Transition probabilities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ch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386" y="839587"/>
            <a:ext cx="7538645" cy="5366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153"/>
            <a:ext cx="10515600" cy="53788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Supplementary reading: Markov Chain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01084" y="2917200"/>
          <a:ext cx="7253287" cy="3160713"/>
        </p:xfrm>
        <a:graphic>
          <a:graphicData uri="http://schemas.openxmlformats.org/presentationml/2006/ole">
            <p:oleObj spid="_x0000_s126978" name="Equation" r:id="rId3" imgW="2273040" imgH="990360" progId="Equation.DSMT4">
              <p:embed/>
            </p:oleObj>
          </a:graphicData>
        </a:graphic>
      </p:graphicFrame>
      <p:pic>
        <p:nvPicPr>
          <p:cNvPr id="8" name="Picture 7" descr="cha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40" y="2610469"/>
            <a:ext cx="4121859" cy="3685684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695700" y="1454150"/>
          <a:ext cx="5915025" cy="790575"/>
        </p:xfrm>
        <a:graphic>
          <a:graphicData uri="http://schemas.openxmlformats.org/presentationml/2006/ole">
            <p:oleObj spid="_x0000_s126979" name="Equation" r:id="rId5" imgW="180324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076" y="1326806"/>
            <a:ext cx="10961824" cy="32372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57200" indent="-457200"/>
            <a:r>
              <a:rPr lang="en-US" sz="2400" dirty="0"/>
              <a:t>1. Markov chains</a:t>
            </a:r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/>
              <a:t>2. Stochastic chain/process</a:t>
            </a:r>
          </a:p>
          <a:p>
            <a:pPr marL="457200" indent="-457200">
              <a:buAutoNum type="arabicPeriod" startAt="2"/>
            </a:pPr>
            <a:endParaRPr lang="en-US" sz="2400" dirty="0"/>
          </a:p>
          <a:p>
            <a:pPr marL="457200" indent="-457200"/>
            <a:r>
              <a:rPr lang="en-US" sz="2400" dirty="0"/>
              <a:t>3. State Transition Matrix and Diagram</a:t>
            </a:r>
          </a:p>
          <a:p>
            <a:endParaRPr lang="en-US" sz="2400" dirty="0"/>
          </a:p>
          <a:p>
            <a:r>
              <a:rPr lang="en-US" sz="2400" dirty="0"/>
              <a:t>3. Transition probabilities</a:t>
            </a:r>
          </a:p>
          <a:p>
            <a:pPr marL="291465" marR="5080">
              <a:lnSpc>
                <a:spcPct val="101200"/>
              </a:lnSpc>
            </a:pPr>
            <a:endParaRPr lang="en-US" sz="2050" dirty="0">
              <a:latin typeface="Arial MT"/>
              <a:cs typeface="Arial MT"/>
            </a:endParaRPr>
          </a:p>
          <a:p>
            <a:pPr marL="291465" marR="5080">
              <a:lnSpc>
                <a:spcPct val="101200"/>
              </a:lnSpc>
            </a:pPr>
            <a:endParaRPr sz="2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510" y="3344469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510" y="4277624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Markov chains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/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In 1907 A. Markov defined and investigated a particular class of stochastic processes – Markov processes/chains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A stochastic process {X</a:t>
            </a:r>
            <a:r>
              <a:rPr lang="en-US" baseline="-25000" dirty="0"/>
              <a:t>t</a:t>
            </a:r>
            <a:r>
              <a:rPr lang="en-US" dirty="0"/>
              <a:t>:t≥0} is a </a:t>
            </a:r>
            <a:r>
              <a:rPr lang="en-US" i="1" dirty="0"/>
              <a:t>Markov chain</a:t>
            </a:r>
            <a:r>
              <a:rPr lang="en-US" dirty="0"/>
              <a:t> if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Georgia Pro Light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Georgia Pro Light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Georgia Pro Light"/>
              </a:rPr>
              <a:t>To </a:t>
            </a:r>
            <a:r>
              <a:rPr lang="en-US" dirty="0">
                <a:latin typeface="Georgia Pro Light"/>
              </a:rPr>
              <a:t>predict the future state of a Markov chain it is only important to know the present state and not how the process arrived at this state.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7538" y="3178175"/>
          <a:ext cx="10785475" cy="620713"/>
        </p:xfrm>
        <a:graphic>
          <a:graphicData uri="http://schemas.openxmlformats.org/presentationml/2006/ole">
            <p:oleObj spid="_x0000_s70661" name="Equation" r:id="rId4" imgW="3974760" imgH="2286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00063" y="4467225"/>
          <a:ext cx="10726737" cy="600075"/>
        </p:xfrm>
        <a:graphic>
          <a:graphicData uri="http://schemas.openxmlformats.org/presentationml/2006/ole">
            <p:oleObj spid="_x0000_s70662" name="Equation" r:id="rId5" imgW="4089240" imgH="228600" progId="Equation.DSMT4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076" y="1326806"/>
            <a:ext cx="10961824" cy="365734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57200" indent="-457200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1. Markov chains</a:t>
            </a:r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/>
              <a:t>2. Stochastic chain/process</a:t>
            </a:r>
          </a:p>
          <a:p>
            <a:pPr marL="457200" indent="-457200">
              <a:buAutoNum type="arabicPeriod" startAt="2"/>
            </a:pPr>
            <a:endParaRPr lang="en-US" sz="2400" dirty="0"/>
          </a:p>
          <a:p>
            <a:pPr marL="457200" indent="-457200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3. State Transition Matrix and Diagram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3. Transition probabilities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050" dirty="0">
              <a:latin typeface="Arial MT"/>
              <a:cs typeface="Arial MT"/>
            </a:endParaRPr>
          </a:p>
          <a:p>
            <a:pPr marL="291465" marR="5080">
              <a:lnSpc>
                <a:spcPct val="101200"/>
              </a:lnSpc>
            </a:pPr>
            <a:endParaRPr sz="2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510" y="3344469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510" y="4277624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Categories of Stochastic Processes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ch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69" y="1178910"/>
            <a:ext cx="8334532" cy="51469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864" y="1349114"/>
            <a:ext cx="3282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 model with 3 states:</a:t>
            </a:r>
          </a:p>
          <a:p>
            <a:pPr>
              <a:buFont typeface="Wingdings" pitchFamily="2" charset="2"/>
              <a:buChar char="ü"/>
            </a:pPr>
            <a:r>
              <a:rPr lang="en-US" b="1" dirty="0"/>
              <a:t>Sunny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b="1" dirty="0"/>
              <a:t>Cloudy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b="1" dirty="0"/>
              <a:t>Rainy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882" y="4107305"/>
            <a:ext cx="3267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Markov chain is a type of stochastic chain</a:t>
            </a:r>
            <a:r>
              <a:rPr lang="en-US" dirty="0"/>
              <a:t>, but not all stochastic chains are Markov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Markov chain and State Space </a:t>
            </a:r>
            <a:br>
              <a:rPr lang="en-US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For a given outcome ω, the state at time t is X(t, ω).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If X(t, ω)=</a:t>
            </a:r>
            <a:r>
              <a:rPr lang="en-US" dirty="0" err="1"/>
              <a:t>i</a:t>
            </a:r>
            <a:r>
              <a:rPr lang="en-US" dirty="0"/>
              <a:t>, then we say the process is in state i.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Discrete-state process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{0, 1, 2,…} or {A, B, C,…}. </a:t>
            </a:r>
          </a:p>
          <a:p>
            <a:pPr lvl="1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Continuous-state process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 state space contains finite or infinite intervals of the real number line.</a:t>
            </a:r>
          </a:p>
          <a:p>
            <a:pPr lvl="1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The probability that stochastic process X takes on a value </a:t>
            </a:r>
            <a:r>
              <a:rPr lang="en-US" dirty="0" err="1"/>
              <a:t>i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az-Cyrl-AZ" dirty="0">
                <a:latin typeface="Verdana"/>
                <a:ea typeface="Verdana"/>
              </a:rPr>
              <a:t>Є</a:t>
            </a:r>
            <a:r>
              <a:rPr lang="en-US" dirty="0"/>
              <a:t> S ) at time = t is P[X(t)=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862"/>
            <a:ext cx="10515600" cy="779490"/>
          </a:xfrm>
        </p:spPr>
        <p:txBody>
          <a:bodyPr/>
          <a:lstStyle/>
          <a:p>
            <a:pPr algn="ctr"/>
            <a:r>
              <a:rPr lang="en-US" dirty="0"/>
              <a:t>Markov chain and State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4" y="1034321"/>
            <a:ext cx="11587396" cy="514264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State: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 weather condition at a particular time.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At time t=0, the state is </a:t>
            </a:r>
            <a:r>
              <a:rPr lang="en-US" b="1" dirty="0"/>
              <a:t>Sunny</a:t>
            </a:r>
            <a:r>
              <a:rPr lang="en-US" dirty="0"/>
              <a:t>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At time t=3, the state might be </a:t>
            </a:r>
            <a:r>
              <a:rPr lang="en-US" b="1" dirty="0"/>
              <a:t>Rainy</a:t>
            </a:r>
            <a:r>
              <a:rPr lang="en-US" dirty="0"/>
              <a:t>.</a:t>
            </a:r>
          </a:p>
          <a:p>
            <a:pPr lvl="2">
              <a:buFont typeface="Wingdings" pitchFamily="2" charset="2"/>
              <a:buChar char="ü"/>
            </a:pPr>
            <a:endParaRPr lang="en-US" dirty="0"/>
          </a:p>
          <a:p>
            <a:pPr>
              <a:buNone/>
            </a:pPr>
            <a:r>
              <a:rPr lang="en-US" b="1" dirty="0"/>
              <a:t>Outcome (sample path):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One possible evolution of the weather.</a:t>
            </a:r>
          </a:p>
          <a:p>
            <a:pPr lvl="2">
              <a:buNone/>
            </a:pPr>
            <a:r>
              <a:rPr lang="en-US" b="1" dirty="0" err="1"/>
              <a:t>Sunny→Cloudy→Rainy→Rainy→Sunny</a:t>
            </a:r>
            <a:endParaRPr lang="en-US" b="1" dirty="0"/>
          </a:p>
          <a:p>
            <a:pPr lvl="4">
              <a:buNone/>
            </a:pPr>
            <a:endParaRPr lang="en-US" b="1" dirty="0"/>
          </a:p>
          <a:p>
            <a:pPr>
              <a:buFont typeface="Wingdings" pitchFamily="2" charset="2"/>
              <a:buChar char="v"/>
            </a:pPr>
            <a:r>
              <a:rPr lang="en-US" b="1" dirty="0"/>
              <a:t> State Space: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 set of </a:t>
            </a:r>
            <a:r>
              <a:rPr lang="en-US" b="1" dirty="0"/>
              <a:t>all possible weather types</a:t>
            </a:r>
            <a:r>
              <a:rPr lang="en-US" dirty="0"/>
              <a:t> in the model.</a:t>
            </a:r>
          </a:p>
          <a:p>
            <a:pPr lvl="1">
              <a:buNone/>
            </a:pPr>
            <a:endParaRPr lang="en-US" dirty="0"/>
          </a:p>
          <a:p>
            <a:pPr lvl="5">
              <a:buNone/>
            </a:pPr>
            <a:r>
              <a:rPr lang="en-US" dirty="0"/>
              <a:t>S={Sunny, Cloudy, Rainy}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 Real World example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 fontAlgn="ctr">
              <a:buFont typeface="Wingdings" pitchFamily="2" charset="2"/>
              <a:buChar char="v"/>
            </a:pPr>
            <a:r>
              <a:rPr lang="en-US" dirty="0"/>
              <a:t>The probability of the weather tomorrow depends on the weather today, rather than the weather from the past. 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Consider a simple weather model with two states: "Sunny" and "Rainy". 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lvl="1" fontAlgn="ctr">
              <a:buFont typeface="Wingdings" pitchFamily="2" charset="2"/>
              <a:buChar char="Ø"/>
            </a:pPr>
            <a:r>
              <a:rPr lang="en-US" dirty="0"/>
              <a:t>The probability of having a sunny day tomorrow depends only on whether it's sunny today, not on whether it was sunny or rainy the day before. </a:t>
            </a:r>
          </a:p>
          <a:p>
            <a:pPr lvl="1" fontAlgn="ctr">
              <a:buFont typeface="Wingdings" pitchFamily="2" charset="2"/>
              <a:buChar char="Ø"/>
            </a:pPr>
            <a:endParaRPr lang="en-US" dirty="0"/>
          </a:p>
          <a:p>
            <a:pPr lvl="1" fontAlgn="ctr">
              <a:buFont typeface="Wingdings" pitchFamily="2" charset="2"/>
              <a:buChar char="Ø"/>
            </a:pPr>
            <a:r>
              <a:rPr lang="en-US" dirty="0"/>
              <a:t>For example, if it's sunny today, there might be a 70% chance of it being sunny tomorrow and a 30% chance of it being rainy. </a:t>
            </a:r>
          </a:p>
          <a:p>
            <a:pPr lvl="1" fontAlgn="ctr">
              <a:buFont typeface="Wingdings" pitchFamily="2" charset="2"/>
              <a:buChar char="Ø"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Similarly, if it's rainy today, there might be a 60% chance of it being rainy tomorrow and a 40% chance of it being sunny. 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076" y="1326806"/>
            <a:ext cx="10961824" cy="365734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57200" indent="-457200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1. Markov chains</a:t>
            </a:r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2. Stochastic chain/process</a:t>
            </a:r>
          </a:p>
          <a:p>
            <a:pPr marL="457200" indent="-457200">
              <a:buAutoNum type="arabicPeriod" startAt="2"/>
            </a:pPr>
            <a:endParaRPr lang="en-US" sz="2400" dirty="0"/>
          </a:p>
          <a:p>
            <a:pPr marL="457200" indent="-457200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3. </a:t>
            </a:r>
            <a:r>
              <a:rPr lang="en-US" sz="2400" dirty="0"/>
              <a:t>State Transition Matrix and Diagram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3. Transition probabilities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050" dirty="0">
              <a:latin typeface="Arial MT"/>
              <a:cs typeface="Arial MT"/>
            </a:endParaRPr>
          </a:p>
          <a:p>
            <a:pPr marL="291465" marR="5080">
              <a:lnSpc>
                <a:spcPct val="101200"/>
              </a:lnSpc>
            </a:pPr>
            <a:endParaRPr sz="2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510" y="3344469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510" y="4277624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7030A0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16291</TotalTime>
  <Words>720</Words>
  <Application>Microsoft Office PowerPoint</Application>
  <PresentationFormat>Custom</PresentationFormat>
  <Paragraphs>186</Paragraphs>
  <Slides>15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Slide 1</vt:lpstr>
      <vt:lpstr>Outline</vt:lpstr>
      <vt:lpstr> Markov chains </vt:lpstr>
      <vt:lpstr>Outline</vt:lpstr>
      <vt:lpstr> Categories of Stochastic Processes </vt:lpstr>
      <vt:lpstr>  Markov chain and State Space   </vt:lpstr>
      <vt:lpstr>Markov chain and State Space</vt:lpstr>
      <vt:lpstr>  Real World example  </vt:lpstr>
      <vt:lpstr>Outline</vt:lpstr>
      <vt:lpstr>State Transition Matrix and Diagram</vt:lpstr>
      <vt:lpstr>State Transition Matrix and Diagram</vt:lpstr>
      <vt:lpstr>Outline</vt:lpstr>
      <vt:lpstr>  Transition probabilities  </vt:lpstr>
      <vt:lpstr> Markov chain: Transition probabilities  </vt:lpstr>
      <vt:lpstr>Supplementary reading: Markov Chain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Saranya</dc:creator>
  <cp:lastModifiedBy>zakir</cp:lastModifiedBy>
  <cp:revision>595</cp:revision>
  <dcterms:created xsi:type="dcterms:W3CDTF">2019-04-29T09:58:30Z</dcterms:created>
  <dcterms:modified xsi:type="dcterms:W3CDTF">2025-05-11T18:13:36Z</dcterms:modified>
</cp:coreProperties>
</file>