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0" r:id="rId2"/>
    <p:sldId id="291" r:id="rId3"/>
    <p:sldId id="287" r:id="rId4"/>
    <p:sldId id="316" r:id="rId5"/>
    <p:sldId id="317" r:id="rId6"/>
    <p:sldId id="289" r:id="rId7"/>
    <p:sldId id="288" r:id="rId8"/>
    <p:sldId id="295" r:id="rId9"/>
    <p:sldId id="314" r:id="rId10"/>
    <p:sldId id="313" r:id="rId11"/>
    <p:sldId id="310" r:id="rId12"/>
    <p:sldId id="315" r:id="rId13"/>
    <p:sldId id="296" r:id="rId14"/>
    <p:sldId id="300" r:id="rId15"/>
    <p:sldId id="301" r:id="rId16"/>
    <p:sldId id="304" r:id="rId17"/>
    <p:sldId id="305" r:id="rId18"/>
    <p:sldId id="306" r:id="rId19"/>
    <p:sldId id="307" r:id="rId20"/>
    <p:sldId id="308" r:id="rId21"/>
    <p:sldId id="309" r:id="rId22"/>
    <p:sldId id="311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7059" autoAdjust="0"/>
    <p:restoredTop sz="88889" autoAdjust="0"/>
  </p:normalViewPr>
  <p:slideViewPr>
    <p:cSldViewPr snapToGrid="0" showGuides="1">
      <p:cViewPr>
        <p:scale>
          <a:sx n="71" d="100"/>
          <a:sy n="71" d="100"/>
        </p:scale>
        <p:origin x="-402" y="42"/>
      </p:cViewPr>
      <p:guideLst>
        <p:guide orient="horz" pos="216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1328-4A30-4639-889A-9F31BCBA936D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414F-FD93-48FC-8762-F7272C381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368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https://radzion.com/blog/probability/total</a:t>
            </a:r>
          </a:p>
          <a:p>
            <a:r>
              <a:rPr lang="en-US" dirty="0" smtClean="0"/>
              <a:t>https://youtu.be/F3y8qupFfUs?si=SkxiaUHEB9rEhAS9</a:t>
            </a:r>
          </a:p>
          <a:p>
            <a:r>
              <a:rPr lang="en-US" dirty="0" smtClean="0"/>
              <a:t>https://www.handsonsystem.com/blog.php?slug=probability-theory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https://mpatacchiola.github.io/blog/2016/12/09/dissecting-reinforcement-learning.html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https://www.probabilitycourse.com/chapter11/11_2_3_probability_distributions.php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703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</a:t>
            </a:r>
            <a:r>
              <a:rPr lang="en-US" dirty="0" smtClean="0"/>
              <a:t>fewster/325/notes/ch1annotated.pdf</a:t>
            </a:r>
          </a:p>
          <a:p>
            <a:r>
              <a:rPr lang="en-US" dirty="0" smtClean="0"/>
              <a:t>Summation and matrix: https://linearalgebra.math.umanitoba.ca/math1220/section-52.html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</a:t>
            </a:r>
            <a:r>
              <a:rPr lang="en-US" dirty="0" smtClean="0"/>
              <a:t>fewster/325/notes/ch1annotated.pdf</a:t>
            </a:r>
          </a:p>
          <a:p>
            <a:r>
              <a:rPr lang="en-US" dirty="0" smtClean="0"/>
              <a:t>Law of total probability : https://www.probabilitycourse.com/chapter1/1_4_2_total_probability.php</a:t>
            </a:r>
          </a:p>
          <a:p>
            <a:r>
              <a:rPr lang="en-US" dirty="0" smtClean="0"/>
              <a:t>Very</a:t>
            </a:r>
            <a:r>
              <a:rPr lang="en-US" baseline="0" dirty="0" smtClean="0"/>
              <a:t> nice: </a:t>
            </a:r>
            <a:r>
              <a:rPr lang="en-US" dirty="0" smtClean="0"/>
              <a:t>https://www.stat.auckland.ac.nz/~fewster/325/notes/ch8.pdf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</a:t>
            </a:r>
            <a:r>
              <a:rPr lang="en-US" dirty="0" smtClean="0"/>
              <a:t>fewster/325/notes/ch1annotated.pdf</a:t>
            </a:r>
          </a:p>
          <a:p>
            <a:r>
              <a:rPr lang="en-US" dirty="0" smtClean="0"/>
              <a:t>https://youtu.be/VAwgGak-yOw?si=G1SOmC2AwNo8DQwn</a:t>
            </a:r>
          </a:p>
          <a:p>
            <a:r>
              <a:rPr lang="en-US" dirty="0" smtClean="0"/>
              <a:t>conditional</a:t>
            </a:r>
            <a:r>
              <a:rPr lang="en-US" baseline="0" dirty="0" smtClean="0"/>
              <a:t> Probability: </a:t>
            </a:r>
            <a:r>
              <a:rPr lang="en-US" dirty="0" smtClean="0"/>
              <a:t>https://ctools.ece.utah.edu/Probability/ConditionalProb/DiscreteRandVars/ProbCondDiscreteDefs.pdf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</a:t>
            </a:r>
            <a:r>
              <a:rPr lang="en-US" dirty="0" smtClean="0"/>
              <a:t>fewster/325/notes/ch1annotated.pdf</a:t>
            </a:r>
          </a:p>
          <a:p>
            <a:r>
              <a:rPr lang="en-US" dirty="0" smtClean="0"/>
              <a:t>https://youtu.be/VAwgGak-yOw?si=G1SOmC2AwNo8DQwn</a:t>
            </a:r>
          </a:p>
          <a:p>
            <a:r>
              <a:rPr lang="en-US" dirty="0" smtClean="0"/>
              <a:t>conditional</a:t>
            </a:r>
            <a:r>
              <a:rPr lang="en-US" baseline="0" dirty="0" smtClean="0"/>
              <a:t> Probability: </a:t>
            </a:r>
            <a:r>
              <a:rPr lang="en-US" dirty="0" smtClean="0"/>
              <a:t>https://ctools.ece.utah.edu/Probability/ConditionalProb/DiscreteRandVars/ProbCondDiscreteDefs.pdf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https://youtu.be/W5P4kCpdhho?si=MfNSkS4bGGobefPo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</a:t>
            </a:r>
            <a:r>
              <a:rPr lang="en-US" dirty="0" smtClean="0"/>
              <a:t>fewster/325/notes/ch1annotated.pdf</a:t>
            </a:r>
          </a:p>
          <a:p>
            <a:r>
              <a:rPr lang="en-US" dirty="0" smtClean="0"/>
              <a:t>Real exp: https://www.ma.imperial.ac.uk/~ejm/M3S4/NOTES3.pdf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5BB8C-89E9-4920-B7C7-7CB23178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381C946-B5B9-45CC-A97D-6782B352D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CB689F-CCBD-470D-8DF0-F24FF91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8962-8809-4339-A3B3-8E8D02883AAE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83B7D4-8171-4EF2-B616-28C40A9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CE3D22-F705-4C36-9215-0D6B9DB6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04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2A908C-AC58-4C69-B2DD-3FFC2E1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D3A718A-150D-4912-819E-FCE5601B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95B0D9-A436-472A-806B-B0ADE5A0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E266-699F-418A-A32F-FC09A0F3A428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E683BA-07C2-446C-A5E0-4AE8E2AB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9E47EB-DD4C-46D1-BD6E-A43F12B1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59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2C85579-40D8-4868-A491-60900036D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632EA5-E13C-4D8F-9945-D9935C955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B68308-3FF0-4650-9E0C-69DC4CB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F98-3382-4437-BD58-C8AA4EB8EC2F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6E91DE-CD45-47C1-920F-767B4DB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46C1F6-06EA-48DF-BF2B-EB4F071D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34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65721-F316-4D34-A2FF-3ABF3CD6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BD2C61-86CA-4FDE-BFCE-EB13B4CC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C6DB30-A479-4661-8508-DE08050B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6939" y="6356350"/>
            <a:ext cx="58828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95FFC2-1B9E-4E11-B9E6-865B2FA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30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E3CD05-7E4D-46C4-85E1-E9416C3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0C8B05-7B16-4F80-B262-9C68C8CF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357801-819D-43C8-8C7F-FCCB44C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C1E-9422-454F-8D95-71DC66C4F799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AEB0BA-AB22-433A-BB3A-2A9F4C08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01B0A8-5514-4751-B1B5-17CBA25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38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D7196E-4006-4939-A6B0-CF8BBA8E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4AC1AC-75AE-4F75-86BA-4E3BC142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D387B4-59C2-449D-901D-B450A8B6C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948575-2E5A-4AA2-8847-84222A8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26D2-DEF1-433A-A144-E4B6201F6B1A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6C3506-8225-4C01-A00C-A5B0CAD5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FB23654-9AB9-40BB-B53E-26C365B1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791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54336-C60B-42E2-B2C3-3773DA34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CC338E-34D2-4E01-BB58-BB4B360B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8A02D5-23A9-4657-B928-D0B43072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CFB5AB-91CB-4ECD-8C7D-0ACFB437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58E746-5EB2-47C7-97AD-344EEA22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6E627B-1A67-4F88-A64C-70930552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422-AF9B-4721-BE87-66B164D6B217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A5D7992-86C0-467C-8A81-BF579FCE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7A9682D-B68E-48A7-8483-5FD7D341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5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19215A-A13C-491F-AD0F-75E53596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B83522-020C-4EA6-A0DD-5EF1FA31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2A1-0B74-4DC4-84C5-50575382DC32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D6C433-8AFA-41BA-85DC-1499F279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215137-F489-43F6-A9E7-52E8363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4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9CF067B-62D1-47BE-A76F-8667A7C4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0600" y="6305550"/>
            <a:ext cx="6756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7C4437-478A-4ECB-8BCC-02C4D59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292850"/>
            <a:ext cx="2743200" cy="365125"/>
          </a:xfrm>
        </p:spPr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5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10680-5DB8-4331-B62E-57B8357F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E2861B-E8D0-4583-98E8-D5CFCE43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Georgia Pro Light"/>
              </a:defRPr>
            </a:lvl1pPr>
            <a:lvl2pPr>
              <a:defRPr sz="2000">
                <a:latin typeface="Georgia Pro Light"/>
              </a:defRPr>
            </a:lvl2pPr>
            <a:lvl3pPr>
              <a:defRPr sz="2000">
                <a:latin typeface="Georgia Pro Light"/>
              </a:defRPr>
            </a:lvl3pPr>
            <a:lvl4pPr>
              <a:defRPr sz="2000">
                <a:latin typeface="Georgia Pro Light"/>
              </a:defRPr>
            </a:lvl4pPr>
            <a:lvl5pPr>
              <a:defRPr sz="2000">
                <a:latin typeface="Georgia Pro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ECF5F0-15F8-48F9-9111-711E410F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eorgia Pro Ligh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75A0B6-5E87-4F45-BB50-73FB401B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E6AD0E-7C01-4AD3-81B6-1F3E6080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29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94688-AB05-499D-A303-6370E5B6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CF246C8-31D7-4DB0-8F1C-67FF924FA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31571D-1736-45BC-9AF4-D625D735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925D1A-A6B7-4CA8-9222-E98E9D3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05D-E64B-45B6-A7E7-062D0BEC14A1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B352A5-9E78-4EA3-A96E-D7BA166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1800DE-CEEF-40CA-B09B-F3F11584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EA330C3-B459-4529-B962-E700E817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905B11-1611-4D6E-8E03-A58FEA9C8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9D9D6A-44AA-46FC-A230-EE91A479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0D46-2DF5-4BAF-ADE4-881B909638F1}" type="datetime1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E0659F-679D-40EB-9669-06961A87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C22E94-75B1-4082-9604-B9B85CA4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68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png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4.png"/><Relationship Id="rId4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3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1.png"/><Relationship Id="rId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1.png"/><Relationship Id="rId4" Type="http://schemas.openxmlformats.org/officeDocument/2006/relationships/oleObject" Target="../embeddings/oleObject36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D00F3E5-8B0B-4773-8B43-C5CA8D276911}"/>
              </a:ext>
            </a:extLst>
          </p:cNvPr>
          <p:cNvSpPr txBox="1"/>
          <p:nvPr/>
        </p:nvSpPr>
        <p:spPr>
          <a:xfrm>
            <a:off x="319314" y="1874521"/>
            <a:ext cx="11453586" cy="302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468: Applied Stochastic Process</a:t>
            </a:r>
          </a:p>
          <a:p>
            <a:pPr algn="ctr"/>
            <a:r>
              <a:rPr lang="en-US" sz="3000" dirty="0">
                <a:latin typeface="Georgia Pro Light" panose="02040302050405020303" pitchFamily="18" charset="0"/>
              </a:rPr>
              <a:t>by</a:t>
            </a:r>
          </a:p>
          <a:p>
            <a:pPr lvl="0" algn="ctr"/>
            <a:r>
              <a:rPr lang="en-US" sz="3000" dirty="0">
                <a:latin typeface="Georgia Pro Light" panose="02040302050405020303" pitchFamily="18" charset="0"/>
              </a:rPr>
              <a:t>Dr. Zakir</a:t>
            </a:r>
          </a:p>
          <a:p>
            <a:pPr lvl="0" algn="ctr"/>
            <a:endParaRPr lang="en-US" sz="3000" dirty="0">
              <a:latin typeface="Georgia Pro Light" panose="02040302050405020303" pitchFamily="18" charset="0"/>
            </a:endParaRPr>
          </a:p>
          <a:p>
            <a:pPr marL="12700" marR="5080" algn="ctr">
              <a:lnSpc>
                <a:spcPct val="101699"/>
              </a:lnSpc>
            </a:pPr>
            <a:r>
              <a:rPr lang="en-US" sz="2400" spc="-70" dirty="0">
                <a:latin typeface="Arial MT"/>
                <a:cs typeface="Arial MT"/>
              </a:rPr>
              <a:t>Department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75" dirty="0">
                <a:latin typeface="Arial MT"/>
                <a:cs typeface="Arial MT"/>
              </a:rPr>
              <a:t>Mathematics </a:t>
            </a:r>
            <a:r>
              <a:rPr lang="en-US" sz="2400" spc="-114" dirty="0">
                <a:latin typeface="Arial MT"/>
                <a:cs typeface="Arial MT"/>
              </a:rPr>
              <a:t>University</a:t>
            </a:r>
            <a:r>
              <a:rPr lang="en-US" sz="2400" spc="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Arizona</a:t>
            </a:r>
            <a:endParaRPr lang="en-US" sz="2400" dirty="0">
              <a:latin typeface="Arial MT"/>
              <a:cs typeface="Arial MT"/>
            </a:endParaRPr>
          </a:p>
          <a:p>
            <a:pPr algn="ctr"/>
            <a:endParaRPr lang="en-US" sz="2200" dirty="0">
              <a:latin typeface="Georgia Pro Light" panose="02040302050405020303" pitchFamily="18" charset="0"/>
            </a:endParaRPr>
          </a:p>
          <a:p>
            <a:pPr lvl="0" algn="ctr"/>
            <a:r>
              <a:rPr lang="en-US" sz="2200" b="1" dirty="0">
                <a:latin typeface="Georgia Pro Light" panose="02040302050405020303" pitchFamily="18" charset="0"/>
              </a:rPr>
              <a:t>Email</a:t>
            </a:r>
            <a:r>
              <a:rPr lang="en-US" sz="2200" dirty="0">
                <a:latin typeface="Georgia Pro Light" panose="02040302050405020303" pitchFamily="18" charset="0"/>
              </a:rPr>
              <a:t>: zakir@arizona.edu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39068" y="6284913"/>
            <a:ext cx="7500257" cy="365125"/>
          </a:xfrm>
        </p:spPr>
        <p:txBody>
          <a:bodyPr/>
          <a:lstStyle/>
          <a:p>
            <a:r>
              <a:rPr lang="en-US" sz="1500">
                <a:solidFill>
                  <a:schemeClr val="tx1"/>
                </a:solidFill>
              </a:rPr>
              <a:t>Applied Stochastic Process, Department Of Mathematics, UA,  Dr.Zakir </a:t>
            </a:r>
            <a:endParaRPr lang="en-US" sz="1500" dirty="0">
              <a:solidFill>
                <a:schemeClr val="tx1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3592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n-step transition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More generally, we can define the n-step transition probabilities            as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3895681" y="3133165"/>
          <a:ext cx="3359382" cy="1750266"/>
        </p:xfrm>
        <a:graphic>
          <a:graphicData uri="http://schemas.openxmlformats.org/presentationml/2006/ole">
            <p:oleObj spid="_x0000_s107524" name="Equation" r:id="rId4" imgW="1511280" imgH="787320" progId="Equation.DSMT4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7051861" y="860611"/>
          <a:ext cx="486335" cy="463177"/>
        </p:xfrm>
        <a:graphic>
          <a:graphicData uri="http://schemas.openxmlformats.org/presentationml/2006/ole">
            <p:oleObj spid="_x0000_s107525" name="Equation" r:id="rId5" imgW="266400" imgH="253800" progId="Equation.DSMT4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9965" y="5472955"/>
            <a:ext cx="11284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2000" baseline="30000" dirty="0" smtClean="0"/>
              <a:t>(n)</a:t>
            </a:r>
            <a:r>
              <a:rPr lang="en-US" sz="2000" dirty="0" smtClean="0"/>
              <a:t>: Transition matrix at time t=n. </a:t>
            </a:r>
            <a:r>
              <a:rPr lang="en-US" sz="2000" dirty="0" err="1" smtClean="0"/>
              <a:t>P</a:t>
            </a:r>
            <a:r>
              <a:rPr lang="en-US" sz="2000" baseline="30000" dirty="0" err="1" smtClean="0"/>
              <a:t>n</a:t>
            </a:r>
            <a:r>
              <a:rPr lang="en-US" sz="2000" dirty="0" smtClean="0"/>
              <a:t>: n power raised to the transition matrix. P</a:t>
            </a:r>
            <a:r>
              <a:rPr lang="en-US" sz="2000" baseline="30000" dirty="0" smtClean="0"/>
              <a:t>(n)</a:t>
            </a:r>
            <a:r>
              <a:rPr lang="en-US" sz="2000" dirty="0" smtClean="0"/>
              <a:t>=</a:t>
            </a:r>
            <a:r>
              <a:rPr lang="en-US" sz="2000" dirty="0" err="1" smtClean="0"/>
              <a:t>P</a:t>
            </a:r>
            <a:r>
              <a:rPr lang="en-US" sz="2000" baseline="30000" dirty="0" err="1" smtClean="0"/>
              <a:t>n</a:t>
            </a:r>
            <a:r>
              <a:rPr lang="en-US" sz="2000" baseline="30000" dirty="0" smtClean="0"/>
              <a:t>   </a:t>
            </a:r>
            <a:r>
              <a:rPr lang="en-US" sz="2000" dirty="0" smtClean="0"/>
              <a:t>(induction)</a:t>
            </a:r>
            <a:endParaRPr lang="en-US" sz="2000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3485311" y="1893141"/>
          <a:ext cx="5249862" cy="538162"/>
        </p:xfrm>
        <a:graphic>
          <a:graphicData uri="http://schemas.openxmlformats.org/presentationml/2006/ole">
            <p:oleObj spid="_x0000_s107526" name="Equation" r:id="rId6" imgW="2603160" imgH="2664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3421"/>
            <a:ext cx="10515600" cy="576167"/>
          </a:xfrm>
        </p:spPr>
        <p:txBody>
          <a:bodyPr/>
          <a:lstStyle/>
          <a:p>
            <a:pPr algn="ctr"/>
            <a:r>
              <a:rPr lang="en-US" dirty="0" smtClean="0"/>
              <a:t>Chapman </a:t>
            </a:r>
            <a:r>
              <a:rPr lang="en-US" dirty="0" err="1" smtClean="0"/>
              <a:t>Kolmogrov</a:t>
            </a:r>
            <a:r>
              <a:rPr lang="en-US" dirty="0" smtClean="0"/>
              <a:t>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847165"/>
            <a:ext cx="11537577" cy="532979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Let </a:t>
            </a:r>
            <a:r>
              <a:rPr lang="en-US" b="1" dirty="0" smtClean="0"/>
              <a:t>m</a:t>
            </a:r>
            <a:r>
              <a:rPr lang="en-US" dirty="0" smtClean="0"/>
              <a:t> and </a:t>
            </a:r>
            <a:r>
              <a:rPr lang="en-US" b="1" dirty="0" smtClean="0"/>
              <a:t>n</a:t>
            </a:r>
            <a:r>
              <a:rPr lang="en-US" dirty="0" smtClean="0"/>
              <a:t> be two positive integers and assume </a:t>
            </a:r>
            <a:r>
              <a:rPr lang="en-US" b="1" dirty="0" smtClean="0"/>
              <a:t>X</a:t>
            </a:r>
            <a:r>
              <a:rPr lang="en-US" b="1" baseline="-25000" dirty="0" smtClean="0"/>
              <a:t>0</a:t>
            </a:r>
            <a:r>
              <a:rPr lang="en-US" b="1" dirty="0" smtClean="0"/>
              <a:t>=</a:t>
            </a:r>
            <a:r>
              <a:rPr lang="en-US" b="1" dirty="0" err="1" smtClean="0"/>
              <a:t>i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order to get to state </a:t>
            </a:r>
            <a:r>
              <a:rPr lang="en-US" b="1" dirty="0" smtClean="0"/>
              <a:t>j</a:t>
            </a:r>
            <a:r>
              <a:rPr lang="en-US" dirty="0" smtClean="0"/>
              <a:t> in (</a:t>
            </a:r>
            <a:r>
              <a:rPr lang="en-US" b="1" dirty="0" err="1" smtClean="0"/>
              <a:t>m+n</a:t>
            </a:r>
            <a:r>
              <a:rPr lang="en-US" dirty="0" smtClean="0"/>
              <a:t>) steps, the chain will be at some intermediate state </a:t>
            </a:r>
            <a:r>
              <a:rPr lang="en-US" b="1" dirty="0" smtClean="0"/>
              <a:t>k</a:t>
            </a:r>
            <a:r>
              <a:rPr lang="en-US" dirty="0" smtClean="0"/>
              <a:t> after </a:t>
            </a:r>
            <a:r>
              <a:rPr lang="en-US" b="1" dirty="0" smtClean="0"/>
              <a:t>m</a:t>
            </a:r>
            <a:r>
              <a:rPr lang="en-US" dirty="0" smtClean="0"/>
              <a:t> steps.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To obtain              , we sum over all possible intermediate states: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It can be used to calculate n-steps transition from a single step transaction matrix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602413" y="4057650"/>
          <a:ext cx="4941887" cy="765175"/>
        </p:xfrm>
        <a:graphic>
          <a:graphicData uri="http://schemas.openxmlformats.org/presentationml/2006/ole">
            <p:oleObj spid="_x0000_s95234" name="Equation" r:id="rId4" imgW="2793960" imgH="4316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740928" y="2399180"/>
          <a:ext cx="666750" cy="430213"/>
        </p:xfrm>
        <a:graphic>
          <a:graphicData uri="http://schemas.openxmlformats.org/presentationml/2006/ole">
            <p:oleObj spid="_x0000_s95236" name="Equation" r:id="rId5" imgW="393480" imgH="253800" progId="Equation.DSMT4">
              <p:embed/>
            </p:oleObj>
          </a:graphicData>
        </a:graphic>
      </p:graphicFrame>
      <p:pic>
        <p:nvPicPr>
          <p:cNvPr id="12" name="Picture 11" descr="chai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86" y="3848700"/>
            <a:ext cx="5861362" cy="1121025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085291" y="5171930"/>
          <a:ext cx="2759262" cy="582943"/>
        </p:xfrm>
        <a:graphic>
          <a:graphicData uri="http://schemas.openxmlformats.org/presentationml/2006/ole">
            <p:oleObj spid="_x0000_s95237" name="Equation" r:id="rId7" imgW="901440" imgH="1904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2388"/>
            <a:ext cx="10515600" cy="699248"/>
          </a:xfrm>
        </p:spPr>
        <p:txBody>
          <a:bodyPr/>
          <a:lstStyle/>
          <a:p>
            <a:pPr algn="ctr"/>
            <a:r>
              <a:rPr lang="en-US" dirty="0" smtClean="0"/>
              <a:t>Chapman </a:t>
            </a:r>
            <a:r>
              <a:rPr lang="en-US" dirty="0" err="1" smtClean="0"/>
              <a:t>Kolmogrov</a:t>
            </a:r>
            <a:r>
              <a:rPr lang="en-US" dirty="0" smtClean="0"/>
              <a:t> equation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59" y="1264024"/>
            <a:ext cx="11497235" cy="4912939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Think of going from </a:t>
            </a:r>
            <a:r>
              <a:rPr lang="en-US" b="1" dirty="0" err="1" smtClean="0"/>
              <a:t>i</a:t>
            </a:r>
            <a:r>
              <a:rPr lang="en-US" dirty="0" smtClean="0"/>
              <a:t> to </a:t>
            </a:r>
            <a:r>
              <a:rPr lang="en-US" b="1" dirty="0" smtClean="0"/>
              <a:t>j</a:t>
            </a:r>
            <a:r>
              <a:rPr lang="en-US" dirty="0" smtClean="0"/>
              <a:t> in </a:t>
            </a:r>
            <a:r>
              <a:rPr lang="en-US" b="1" dirty="0" err="1" smtClean="0"/>
              <a:t>m+n</a:t>
            </a:r>
            <a:r>
              <a:rPr lang="en-US" dirty="0" smtClean="0"/>
              <a:t> steps, with intermediate sate </a:t>
            </a:r>
            <a:r>
              <a:rPr lang="en-US" b="1" dirty="0" smtClean="0"/>
              <a:t>k</a:t>
            </a:r>
            <a:r>
              <a:rPr lang="en-US" dirty="0" smtClean="0"/>
              <a:t> after </a:t>
            </a:r>
            <a:r>
              <a:rPr lang="en-US" b="1" dirty="0" smtClean="0"/>
              <a:t>m</a:t>
            </a:r>
            <a:r>
              <a:rPr lang="en-US" dirty="0" smtClean="0"/>
              <a:t> steps 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Example: </a:t>
            </a:r>
            <a:r>
              <a:rPr lang="en-US" b="1" dirty="0" err="1" smtClean="0"/>
              <a:t>i</a:t>
            </a:r>
            <a:r>
              <a:rPr lang="en-US" b="1" dirty="0" smtClean="0"/>
              <a:t>=0, j=2, </a:t>
            </a:r>
            <a:r>
              <a:rPr lang="en-US" b="1" dirty="0" err="1" smtClean="0"/>
              <a:t>m+n</a:t>
            </a:r>
            <a:r>
              <a:rPr lang="en-US" b="1" dirty="0" smtClean="0"/>
              <a:t>=2, m=1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923427" y="3865868"/>
          <a:ext cx="5723032" cy="585295"/>
        </p:xfrm>
        <a:graphic>
          <a:graphicData uri="http://schemas.openxmlformats.org/presentationml/2006/ole">
            <p:oleObj spid="_x0000_s121858" name="Equation" r:id="rId3" imgW="2361960" imgH="2412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81082" y="2303836"/>
          <a:ext cx="5113837" cy="1208725"/>
        </p:xfrm>
        <a:graphic>
          <a:graphicData uri="http://schemas.openxmlformats.org/presentationml/2006/ole">
            <p:oleObj spid="_x0000_s121859" name="Equation" r:id="rId4" imgW="2793960" imgH="6602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33851" y="1586754"/>
          <a:ext cx="691890" cy="487642"/>
        </p:xfrm>
        <a:graphic>
          <a:graphicData uri="http://schemas.openxmlformats.org/presentationml/2006/ole">
            <p:oleObj spid="_x0000_s121860" name="Equation" r:id="rId5" imgW="342720" imgH="241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Sate probability distribution: Example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Consider a system that can be in one of two possible states, S={1,2}={Cloudy, Rainy}.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Suppose that the system is in state 1 at time n=0, i.e., X</a:t>
            </a:r>
            <a:r>
              <a:rPr lang="en-US" baseline="-25000" dirty="0" smtClean="0"/>
              <a:t>0</a:t>
            </a:r>
            <a:r>
              <a:rPr lang="en-US" dirty="0" smtClean="0"/>
              <a:t>=1.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Find the probability that the system is in state 2 at time n=3.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12894" y="1625197"/>
          <a:ext cx="2353981" cy="996980"/>
        </p:xfrm>
        <a:graphic>
          <a:graphicData uri="http://schemas.openxmlformats.org/presentationml/2006/ole">
            <p:oleObj spid="_x0000_s84993" name="Equation" r:id="rId4" imgW="1079280" imgH="457200" progId="Equation.DSMT4">
              <p:embed/>
            </p:oleObj>
          </a:graphicData>
        </a:graphic>
      </p:graphicFrame>
      <p:pic>
        <p:nvPicPr>
          <p:cNvPr id="7" name="Picture 6" descr="chai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364" y="1409241"/>
            <a:ext cx="3656209" cy="1300425"/>
          </a:xfrm>
          <a:prstGeom prst="rect">
            <a:avLst/>
          </a:prstGeom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281082" y="3398074"/>
          <a:ext cx="5861984" cy="608402"/>
        </p:xfrm>
        <a:graphic>
          <a:graphicData uri="http://schemas.openxmlformats.org/presentationml/2006/ole">
            <p:oleObj spid="_x0000_s84994" name="Equation" r:id="rId6" imgW="2323800" imgH="2412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806824" y="4789545"/>
          <a:ext cx="7211826" cy="1055816"/>
        </p:xfrm>
        <a:graphic>
          <a:graphicData uri="http://schemas.openxmlformats.org/presentationml/2006/ole">
            <p:oleObj spid="_x0000_s84995" name="Equation" r:id="rId7" imgW="3377880" imgH="4950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9761071" y="4763361"/>
          <a:ext cx="1413435" cy="978532"/>
        </p:xfrm>
        <a:graphic>
          <a:graphicData uri="http://schemas.openxmlformats.org/presentationml/2006/ole">
            <p:oleObj spid="_x0000_s84996" name="Equation" r:id="rId8" imgW="660240" imgH="4572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Supplementary reading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Uses of Markov Chains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Weather prediction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Text generation (e.g., Markov models in NLP)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Economics &amp; finance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Game theory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Queuing systems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Supplementary reading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Definitions: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Transition Probabilities (Matrix </a:t>
            </a:r>
            <a:r>
              <a:rPr lang="en-US" b="1" dirty="0" smtClean="0"/>
              <a:t>P)</a:t>
            </a:r>
            <a:r>
              <a:rPr lang="en-US" dirty="0" smtClean="0"/>
              <a:t>: </a:t>
            </a:r>
            <a:r>
              <a:rPr lang="en-US" dirty="0" smtClean="0"/>
              <a:t>This is a matrix where each entry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​ gives the probability of transitioning from state </a:t>
            </a:r>
            <a:r>
              <a:rPr lang="en-US" dirty="0" err="1" smtClean="0"/>
              <a:t>i</a:t>
            </a:r>
            <a:r>
              <a:rPr lang="en-US" dirty="0" smtClean="0"/>
              <a:t> to state j in one step.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State Distribution Probabilities (Vector </a:t>
            </a:r>
            <a:r>
              <a:rPr lang="el-GR" b="1" dirty="0" smtClean="0"/>
              <a:t>π</a:t>
            </a:r>
            <a:r>
              <a:rPr lang="el-GR" b="1" baseline="30000" dirty="0" smtClean="0"/>
              <a:t>(</a:t>
            </a:r>
            <a:r>
              <a:rPr lang="en-US" b="1" baseline="30000" dirty="0" smtClean="0"/>
              <a:t>t)</a:t>
            </a:r>
            <a:r>
              <a:rPr lang="en-US" b="1" dirty="0" smtClean="0"/>
              <a:t>)</a:t>
            </a:r>
            <a:r>
              <a:rPr lang="en-US" dirty="0" smtClean="0"/>
              <a:t>: This is a row vector that gives the probability of being in each state at time t. For example,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where    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337424" y="3563471"/>
          <a:ext cx="3856316" cy="631638"/>
        </p:xfrm>
        <a:graphic>
          <a:graphicData uri="http://schemas.openxmlformats.org/presentationml/2006/ole">
            <p:oleObj spid="_x0000_s72705" name="Equation" r:id="rId4" imgW="1473120" imgH="2412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04737" y="4935443"/>
          <a:ext cx="2123083" cy="510615"/>
        </p:xfrm>
        <a:graphic>
          <a:graphicData uri="http://schemas.openxmlformats.org/presentationml/2006/ole">
            <p:oleObj spid="_x0000_s72706" name="Equation" r:id="rId5" imgW="1002960" imgH="2412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Supplementary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4946090" y="3768912"/>
          <a:ext cx="2601913" cy="1719263"/>
        </p:xfrm>
        <a:graphic>
          <a:graphicData uri="http://schemas.openxmlformats.org/presentationml/2006/ole">
            <p:oleObj spid="_x0000_s66561" name="Equation" r:id="rId4" imgW="672840" imgH="444240" progId="Equation.DSMT4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0308" y="968188"/>
            <a:ext cx="112820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row of a matrix</a:t>
            </a:r>
            <a:r>
              <a:rPr lang="en-US" dirty="0" smtClean="0"/>
              <a:t> can be written in </a:t>
            </a:r>
            <a:r>
              <a:rPr lang="en-US" b="1" dirty="0" smtClean="0"/>
              <a:t>summation notation</a:t>
            </a:r>
            <a:r>
              <a:rPr lang="en-US" dirty="0" smtClean="0"/>
              <a:t> because it's essentially a </a:t>
            </a:r>
            <a:r>
              <a:rPr lang="en-US" b="1" dirty="0" smtClean="0"/>
              <a:t>linear combination of the standard basis vectors</a:t>
            </a:r>
            <a:r>
              <a:rPr lang="en-US" dirty="0" smtClean="0"/>
              <a:t> of the row space, or just a way to express the entries of the row in a compact mathematical form.</a:t>
            </a:r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951194" y="2554941"/>
          <a:ext cx="4902868" cy="1035050"/>
        </p:xfrm>
        <a:graphic>
          <a:graphicData uri="http://schemas.openxmlformats.org/presentationml/2006/ole">
            <p:oleObj spid="_x0000_s66562" name="Equation" r:id="rId5" imgW="1143000" imgH="2412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Supplementary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X</a:t>
            </a:r>
            <a:r>
              <a:rPr lang="en-US" baseline="-25000" dirty="0" smtClean="0"/>
              <a:t>0​ </a:t>
            </a:r>
            <a:r>
              <a:rPr lang="en-US" dirty="0" smtClean="0"/>
              <a:t>is the </a:t>
            </a:r>
            <a:r>
              <a:rPr lang="en-US" b="1" dirty="0" smtClean="0"/>
              <a:t>state</a:t>
            </a:r>
            <a:r>
              <a:rPr lang="en-US" dirty="0" smtClean="0"/>
              <a:t> of the process at time 0.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P(X</a:t>
            </a:r>
            <a:r>
              <a:rPr lang="en-US" baseline="-25000" dirty="0" smtClean="0"/>
              <a:t>0</a:t>
            </a:r>
            <a:r>
              <a:rPr lang="en-US" dirty="0" smtClean="0"/>
              <a:t>=j) is the </a:t>
            </a:r>
            <a:r>
              <a:rPr lang="en-US" b="1" dirty="0" smtClean="0"/>
              <a:t>probability</a:t>
            </a:r>
            <a:r>
              <a:rPr lang="en-US" dirty="0" smtClean="0"/>
              <a:t> that the process starts in state j.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π</a:t>
            </a:r>
            <a:r>
              <a:rPr lang="en-US" baseline="30000" dirty="0" smtClean="0"/>
              <a:t>(0)</a:t>
            </a:r>
            <a:r>
              <a:rPr lang="en-US" dirty="0" smtClean="0"/>
              <a:t> denotes the </a:t>
            </a:r>
            <a:r>
              <a:rPr lang="en-US" b="1" dirty="0" smtClean="0"/>
              <a:t>initial distribution</a:t>
            </a:r>
            <a:r>
              <a:rPr lang="en-US" dirty="0" smtClean="0"/>
              <a:t> of the Markov chain — specifically, the probability distribution over all states at time 0.</a:t>
            </a:r>
          </a:p>
          <a:p>
            <a:pPr>
              <a:buFont typeface="Wingdings" pitchFamily="2" charset="2"/>
              <a:buChar char="v"/>
            </a:pPr>
            <a:r>
              <a:rPr lang="el-GR" dirty="0" smtClean="0"/>
              <a:t>π=[π</a:t>
            </a:r>
            <a:r>
              <a:rPr lang="el-GR" baseline="-25000" dirty="0" smtClean="0"/>
              <a:t>1</a:t>
            </a:r>
            <a:r>
              <a:rPr lang="el-GR" dirty="0" smtClean="0"/>
              <a:t>,</a:t>
            </a:r>
            <a:r>
              <a:rPr lang="en-US" dirty="0" smtClean="0"/>
              <a:t> </a:t>
            </a:r>
            <a:r>
              <a:rPr lang="el-GR" dirty="0" smtClean="0"/>
              <a:t>π</a:t>
            </a:r>
            <a:r>
              <a:rPr lang="el-GR" baseline="-25000" dirty="0" smtClean="0"/>
              <a:t>2</a:t>
            </a:r>
            <a:r>
              <a:rPr lang="el-GR" dirty="0" smtClean="0"/>
              <a:t>,…,</a:t>
            </a:r>
            <a:r>
              <a:rPr lang="en-US" dirty="0" smtClean="0"/>
              <a:t> </a:t>
            </a:r>
            <a:r>
              <a:rPr lang="el-GR" dirty="0" smtClean="0"/>
              <a:t>π</a:t>
            </a:r>
            <a:r>
              <a:rPr lang="en-US" baseline="-25000" dirty="0" smtClean="0"/>
              <a:t>n</a:t>
            </a:r>
            <a:r>
              <a:rPr lang="en-US" dirty="0" smtClean="0"/>
              <a:t>]: the </a:t>
            </a:r>
            <a:r>
              <a:rPr lang="en-US" b="1" dirty="0" smtClean="0"/>
              <a:t>initial distribution</a:t>
            </a:r>
            <a:r>
              <a:rPr lang="en-US" dirty="0" smtClean="0"/>
              <a:t> (i.e., </a:t>
            </a:r>
            <a:r>
              <a:rPr lang="el-GR" dirty="0" smtClean="0"/>
              <a:t>π</a:t>
            </a:r>
            <a:r>
              <a:rPr lang="en-US" baseline="-25000" dirty="0" err="1" smtClean="0"/>
              <a:t>i</a:t>
            </a:r>
            <a:r>
              <a:rPr lang="en-US" dirty="0" smtClean="0"/>
              <a:t>=P(X</a:t>
            </a:r>
            <a:r>
              <a:rPr lang="en-US" baseline="-25000" dirty="0" smtClean="0"/>
              <a:t>0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) — a row vector.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P=[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]: the </a:t>
            </a:r>
            <a:r>
              <a:rPr lang="en-US" b="1" dirty="0" smtClean="0"/>
              <a:t>transition matrix</a:t>
            </a:r>
            <a:r>
              <a:rPr lang="en-US" dirty="0" smtClean="0"/>
              <a:t>, where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ij</a:t>
            </a:r>
            <a:r>
              <a:rPr lang="en-US" dirty="0" smtClean="0"/>
              <a:t>=P(X</a:t>
            </a:r>
            <a:r>
              <a:rPr lang="en-US" baseline="-25000" dirty="0" smtClean="0"/>
              <a:t>1</a:t>
            </a:r>
            <a:r>
              <a:rPr lang="en-US" dirty="0" smtClean="0"/>
              <a:t>=j ∣ X</a:t>
            </a:r>
            <a:r>
              <a:rPr lang="en-US" baseline="-25000" dirty="0" smtClean="0"/>
              <a:t>0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This is just a </a:t>
            </a:r>
            <a:r>
              <a:rPr lang="en-US" b="1" dirty="0" smtClean="0"/>
              <a:t>dot product</a:t>
            </a:r>
            <a:r>
              <a:rPr lang="en-US" dirty="0" smtClean="0"/>
              <a:t> of the initial distribution π and the </a:t>
            </a:r>
            <a:r>
              <a:rPr lang="en-US" b="1" dirty="0" smtClean="0"/>
              <a:t>j-</a:t>
            </a:r>
            <a:r>
              <a:rPr lang="en-US" b="1" dirty="0" err="1" smtClean="0"/>
              <a:t>th</a:t>
            </a:r>
            <a:r>
              <a:rPr lang="en-US" b="1" dirty="0" smtClean="0"/>
              <a:t> column</a:t>
            </a:r>
            <a:r>
              <a:rPr lang="en-US" dirty="0" smtClean="0"/>
              <a:t> of the transition matrix P.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for all j∈{1,…, n}.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078255" y="3523129"/>
          <a:ext cx="6056783" cy="807571"/>
        </p:xfrm>
        <a:graphic>
          <a:graphicData uri="http://schemas.openxmlformats.org/presentationml/2006/ole">
            <p:oleObj spid="_x0000_s64513" name="Equation" r:id="rId4" imgW="3238200" imgH="43164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Supplementary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Law of Total Probability: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 B</a:t>
            </a:r>
            <a:r>
              <a:rPr lang="en-US" baseline="-25000" dirty="0" smtClean="0"/>
              <a:t>1</a:t>
            </a:r>
            <a:r>
              <a:rPr lang="en-US" dirty="0" smtClean="0"/>
              <a:t>, B</a:t>
            </a:r>
            <a:r>
              <a:rPr lang="en-US" baseline="-25000" dirty="0" smtClean="0"/>
              <a:t>2</a:t>
            </a:r>
            <a:r>
              <a:rPr lang="en-US" dirty="0" smtClean="0"/>
              <a:t>, B</a:t>
            </a:r>
            <a:r>
              <a:rPr lang="en-US" baseline="-25000" dirty="0" smtClean="0"/>
              <a:t>3</a:t>
            </a:r>
            <a:r>
              <a:rPr lang="en-US" dirty="0" smtClean="0"/>
              <a:t>,⋯ is a partition of the sample space S, then for any event A we have</a:t>
            </a:r>
            <a:endParaRPr lang="en-US" b="1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810435" y="2086128"/>
          <a:ext cx="7086600" cy="966355"/>
        </p:xfrm>
        <a:graphic>
          <a:graphicData uri="http://schemas.openxmlformats.org/presentationml/2006/ole">
            <p:oleObj spid="_x0000_s26625" name="Equation" r:id="rId4" imgW="2514600" imgH="342720" progId="Equation.DSMT4">
              <p:embed/>
            </p:oleObj>
          </a:graphicData>
        </a:graphic>
      </p:graphicFrame>
      <p:pic>
        <p:nvPicPr>
          <p:cNvPr id="7" name="Picture 4" descr="https://handsonsystem.com/uploads/blogs/Picture2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45859" y="3240741"/>
            <a:ext cx="5438405" cy="287996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Supplementary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Conditional probability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 probability theory, </a:t>
            </a:r>
            <a:r>
              <a:rPr lang="en-US" b="1" dirty="0" smtClean="0"/>
              <a:t>conditional probability</a:t>
            </a:r>
            <a:r>
              <a:rPr lang="en-US" dirty="0" smtClean="0"/>
              <a:t> is a measure of the probability of an event occurring, given that another event (by assumption, presumption, assertion or evidence) is already known to have occurred</a:t>
            </a:r>
            <a:endParaRPr lang="en-US" b="1" dirty="0" smtClean="0"/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Event A occurring with some sort of relationship with another event B.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this situation, the event A can be analyzed by a conditional probability with respect to B.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If the event of interest is </a:t>
            </a:r>
            <a:r>
              <a:rPr lang="en-US" i="1" dirty="0" smtClean="0"/>
              <a:t>A</a:t>
            </a:r>
            <a:r>
              <a:rPr lang="en-US" dirty="0" smtClean="0"/>
              <a:t> and the event </a:t>
            </a:r>
            <a:r>
              <a:rPr lang="en-US" i="1" dirty="0" smtClean="0"/>
              <a:t>B</a:t>
            </a:r>
            <a:r>
              <a:rPr lang="en-US" dirty="0" smtClean="0"/>
              <a:t> is known or assumed to have occurred, "the conditional probability of </a:t>
            </a:r>
            <a:r>
              <a:rPr lang="en-US" i="1" dirty="0" smtClean="0"/>
              <a:t>A</a:t>
            </a:r>
            <a:r>
              <a:rPr lang="en-US" dirty="0" smtClean="0"/>
              <a:t> given </a:t>
            </a:r>
            <a:r>
              <a:rPr lang="en-US" i="1" dirty="0" smtClean="0"/>
              <a:t>B</a:t>
            </a:r>
            <a:r>
              <a:rPr lang="en-US" dirty="0" smtClean="0"/>
              <a:t>", or "the probability of </a:t>
            </a:r>
            <a:r>
              <a:rPr lang="en-US" i="1" dirty="0" smtClean="0"/>
              <a:t>A</a:t>
            </a:r>
            <a:r>
              <a:rPr lang="en-US" dirty="0" smtClean="0"/>
              <a:t> under the condition </a:t>
            </a:r>
            <a:r>
              <a:rPr lang="en-US" i="1" dirty="0" smtClean="0"/>
              <a:t>B</a:t>
            </a:r>
            <a:r>
              <a:rPr lang="en-US" dirty="0" smtClean="0"/>
              <a:t>", is usually written as P(</a:t>
            </a:r>
            <a:r>
              <a:rPr lang="en-US" i="1" dirty="0" smtClean="0"/>
              <a:t>A</a:t>
            </a:r>
            <a:r>
              <a:rPr lang="en-US" dirty="0" smtClean="0"/>
              <a:t>|</a:t>
            </a:r>
            <a:r>
              <a:rPr lang="en-US" i="1" dirty="0" smtClean="0"/>
              <a:t>B</a:t>
            </a:r>
            <a:r>
              <a:rPr lang="en-US" dirty="0" smtClean="0"/>
              <a:t>)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32372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State Probability Distributions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Single step Transition Probabilities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n-Step Transition Probabilities</a:t>
            </a:r>
          </a:p>
          <a:p>
            <a:pPr lvl="1">
              <a:buFont typeface="Wingdings" pitchFamily="2" charset="2"/>
              <a:buChar char="Ø"/>
            </a:pPr>
            <a:endParaRPr lang="en-US" sz="2400" dirty="0" smtClean="0">
              <a:latin typeface="Arial MT"/>
              <a:cs typeface="Arial MT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/>
              <a:t>Supplementary reading</a:t>
            </a: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Supplementary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/>
              <a:t>The law of total probability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00316" y="1600199"/>
          <a:ext cx="8766034" cy="1801907"/>
        </p:xfrm>
        <a:graphic>
          <a:graphicData uri="http://schemas.openxmlformats.org/presentationml/2006/ole">
            <p:oleObj spid="_x0000_s22530" name="Equation" r:id="rId4" imgW="4572000" imgH="939600" progId="Equation.DSMT4">
              <p:embed/>
            </p:oleObj>
          </a:graphicData>
        </a:graphic>
      </p:graphicFrame>
      <p:pic>
        <p:nvPicPr>
          <p:cNvPr id="6" name="Picture 4" descr="https://handsonsystem.com/uploads/blogs/Picture2-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145546" y="4101353"/>
            <a:ext cx="3414815" cy="1808349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79124" y="4034118"/>
          <a:ext cx="5319580" cy="1600199"/>
        </p:xfrm>
        <a:graphic>
          <a:graphicData uri="http://schemas.openxmlformats.org/presentationml/2006/ole">
            <p:oleObj spid="_x0000_s22531" name="Equation" r:id="rId6" imgW="1562040" imgH="469800" progId="Equation.DSMT4">
              <p:embed/>
            </p:oleObj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99494" y="3630706"/>
            <a:ext cx="833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4428"/>
          </a:xfrm>
        </p:spPr>
        <p:txBody>
          <a:bodyPr/>
          <a:lstStyle/>
          <a:p>
            <a:pPr algn="ctr"/>
            <a:r>
              <a:rPr lang="en-US" b="1" dirty="0" smtClean="0"/>
              <a:t>Supplementary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9554"/>
            <a:ext cx="10515600" cy="504741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Partition theory: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the context of a sample space, partition theory refers to dividing a sample space into mutually exclusive and collectively exhaustive subsets.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 Partitions are fundamental in probability for calculating probabilities of events using the Law of Total Probability. </a:t>
            </a: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Partition 1:</a:t>
            </a:r>
            <a:r>
              <a:rPr lang="en-US" dirty="0" smtClean="0"/>
              <a:t> {1, 2, 3} (odd numbers) and {4, 5, 6} (even numbers)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Partition 2:</a:t>
            </a:r>
            <a:r>
              <a:rPr lang="en-US" dirty="0" smtClean="0"/>
              <a:t> {1, 2}, {3, 4}, {5, 6}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Both of these are valid partitions because they are mutually exclusive (the subsets don't share elements) and collectively exhaustive (they cover all the numbers 1 through 6). 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Mutually exclusive</a:t>
            </a:r>
            <a:r>
              <a:rPr lang="en-US" dirty="0" smtClean="0"/>
              <a:t>: Intersection is empty set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Exhaustive</a:t>
            </a:r>
            <a:r>
              <a:rPr lang="en-US" dirty="0" smtClean="0"/>
              <a:t>: Union is the entire sample space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93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Supplementary reading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Content Placeholder 7" descr="chain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5384992" y="1532965"/>
            <a:ext cx="6591906" cy="4670892"/>
          </a:xfrm>
        </p:spPr>
      </p:pic>
      <p:pic>
        <p:nvPicPr>
          <p:cNvPr id="9" name="Picture 8" descr="chai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236" y="3173506"/>
            <a:ext cx="5258221" cy="17876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4"/>
            <a:ext cx="10515600" cy="645460"/>
          </a:xfrm>
        </p:spPr>
        <p:txBody>
          <a:bodyPr/>
          <a:lstStyle/>
          <a:p>
            <a:pPr algn="ctr"/>
            <a:r>
              <a:rPr lang="en-US" dirty="0" smtClean="0"/>
              <a:t>Conditional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387" y="1075765"/>
            <a:ext cx="11591365" cy="5101198"/>
          </a:xfrm>
        </p:spPr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2400" dirty="0" smtClean="0"/>
              <a:t>P(X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 = P(X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|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)= P(X</a:t>
            </a:r>
            <a:r>
              <a:rPr lang="en-US" sz="2400" baseline="-25000" dirty="0" smtClean="0"/>
              <a:t>2 </a:t>
            </a:r>
            <a:r>
              <a:rPr lang="en-US" sz="2400" dirty="0" smtClean="0"/>
              <a:t>| X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). P(X</a:t>
            </a:r>
            <a:r>
              <a:rPr lang="en-US" sz="2400" baseline="-25000" dirty="0" smtClean="0"/>
              <a:t>1 </a:t>
            </a:r>
            <a:r>
              <a:rPr lang="en-US" sz="2400" dirty="0" smtClean="0"/>
              <a:t>| X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43000" y="1452282"/>
            <a:ext cx="887505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76143" y="2568389"/>
          <a:ext cx="11316075" cy="558053"/>
        </p:xfrm>
        <a:graphic>
          <a:graphicData uri="http://schemas.openxmlformats.org/presentationml/2006/ole">
            <p:oleObj spid="_x0000_s135170" name="Equation" r:id="rId3" imgW="4635360" imgH="2286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441823" y="4276163"/>
          <a:ext cx="8732005" cy="1304366"/>
        </p:xfrm>
        <a:graphic>
          <a:graphicData uri="http://schemas.openxmlformats.org/presentationml/2006/ole">
            <p:oleObj spid="_x0000_s135171" name="Equation" r:id="rId4" imgW="3060360" imgH="4572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State Probability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 Markov chain can have either a definite or a random initial state. 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initial state determines the starting point of the sequence of transitions. 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P(X</a:t>
            </a:r>
            <a:r>
              <a:rPr lang="en-US" baseline="-25000" dirty="0" smtClean="0"/>
              <a:t>0</a:t>
            </a:r>
            <a:r>
              <a:rPr lang="en-US" dirty="0" smtClean="0"/>
              <a:t>=</a:t>
            </a:r>
            <a:r>
              <a:rPr lang="en-US" dirty="0" err="1" smtClean="0"/>
              <a:t>i</a:t>
            </a:r>
            <a:r>
              <a:rPr lang="en-US" dirty="0" smtClean="0"/>
              <a:t>)=π</a:t>
            </a:r>
            <a:r>
              <a:rPr lang="en-US" baseline="30000" dirty="0" smtClean="0"/>
              <a:t>(0)</a:t>
            </a:r>
            <a:r>
              <a:rPr lang="en-US" dirty="0" smtClean="0"/>
              <a:t>=π: The </a:t>
            </a:r>
            <a:r>
              <a:rPr lang="en-US" b="1" dirty="0" smtClean="0"/>
              <a:t>initial distribution</a:t>
            </a:r>
            <a:r>
              <a:rPr lang="en-US" dirty="0" smtClean="0"/>
              <a:t> (probability vector) over states at time n=0.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Knowing X</a:t>
            </a:r>
            <a:r>
              <a:rPr lang="en-US" baseline="-25000" dirty="0" smtClean="0"/>
              <a:t>0</a:t>
            </a:r>
            <a:r>
              <a:rPr lang="en-US" dirty="0" smtClean="0"/>
              <a:t>, how we can obtain the probability distributions for X</a:t>
            </a:r>
            <a:r>
              <a:rPr lang="en-US" baseline="-25000" dirty="0" smtClean="0"/>
              <a:t>1</a:t>
            </a:r>
            <a:r>
              <a:rPr lang="en-US" dirty="0" smtClean="0"/>
              <a:t>, X</a:t>
            </a:r>
            <a:r>
              <a:rPr lang="en-US" baseline="-25000" dirty="0" smtClean="0"/>
              <a:t>2</a:t>
            </a:r>
            <a:r>
              <a:rPr lang="en-US" dirty="0" smtClean="0"/>
              <a:t>, . . .?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118692" y="3752478"/>
          <a:ext cx="4621212" cy="442913"/>
        </p:xfrm>
        <a:graphic>
          <a:graphicData uri="http://schemas.openxmlformats.org/presentationml/2006/ole">
            <p:oleObj spid="_x0000_s3073" name="Equation" r:id="rId4" imgW="2514600" imgH="2412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495"/>
            <a:ext cx="10515600" cy="685800"/>
          </a:xfrm>
        </p:spPr>
        <p:txBody>
          <a:bodyPr/>
          <a:lstStyle/>
          <a:p>
            <a:pPr algn="ctr"/>
            <a:r>
              <a:rPr lang="en-US" dirty="0" smtClean="0"/>
              <a:t>The law of total probability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Content Placeholder 7" descr="ch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9206" y="1331258"/>
            <a:ext cx="6702781" cy="5195328"/>
          </a:xfrm>
        </p:spPr>
      </p:pic>
      <p:pic>
        <p:nvPicPr>
          <p:cNvPr id="9" name="Picture 8" descr="cha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46" y="2220930"/>
            <a:ext cx="4623133" cy="3507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8941"/>
            <a:ext cx="10515600" cy="551331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Bayes</a:t>
            </a:r>
            <a:r>
              <a:rPr lang="en-US" dirty="0" smtClean="0"/>
              <a:t> Rule</a:t>
            </a:r>
            <a:endParaRPr lang="en-US" dirty="0"/>
          </a:p>
        </p:txBody>
      </p:sp>
      <p:pic>
        <p:nvPicPr>
          <p:cNvPr id="6" name="Content Placeholder 5" descr="chai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295" y="887506"/>
            <a:ext cx="7052609" cy="528945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State Probability Distributions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 smtClean="0"/>
              <a:t>The </a:t>
            </a:r>
            <a:r>
              <a:rPr lang="en-US" b="1" dirty="0" smtClean="0"/>
              <a:t>Law of Total Probability </a:t>
            </a:r>
            <a:r>
              <a:rPr lang="en-US" dirty="0" smtClean="0"/>
              <a:t>helps you calculate the probability of  an event  by considering all the possible ways it can happen through a partition of the sample space.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 If an event can occur in several ways, the total probability of the event is the sum of the probabilities of the different ways in which it can occur.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According to the partition theory and law of total probability </a:t>
            </a:r>
          </a:p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b="1" dirty="0" smtClean="0"/>
          </a:p>
          <a:p>
            <a:pPr>
              <a:buFont typeface="Wingdings" pitchFamily="2" charset="2"/>
              <a:buChar char="v"/>
            </a:pPr>
            <a:r>
              <a:rPr lang="en-US" b="1" dirty="0" err="1" smtClean="0"/>
              <a:t>p</a:t>
            </a:r>
            <a:r>
              <a:rPr lang="en-US" b="1" baseline="-25000" dirty="0" err="1" smtClean="0"/>
              <a:t>ij</a:t>
            </a:r>
            <a:r>
              <a:rPr lang="en-US" dirty="0" smtClean="0"/>
              <a:t> is the probability of making a transition from state </a:t>
            </a:r>
            <a:r>
              <a:rPr lang="en-US" b="1" dirty="0" err="1" smtClean="0"/>
              <a:t>i</a:t>
            </a:r>
            <a:r>
              <a:rPr lang="en-US" dirty="0" smtClean="0"/>
              <a:t> to state </a:t>
            </a:r>
            <a:r>
              <a:rPr lang="en-US" b="1" dirty="0" smtClean="0"/>
              <a:t>j</a:t>
            </a:r>
            <a:r>
              <a:rPr lang="en-US" dirty="0" smtClean="0"/>
              <a:t> in a single step.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850060" y="5181508"/>
          <a:ext cx="4068762" cy="957262"/>
        </p:xfrm>
        <a:graphic>
          <a:graphicData uri="http://schemas.openxmlformats.org/presentationml/2006/ole">
            <p:oleObj spid="_x0000_s61441" name="Equation" r:id="rId4" imgW="2374560" imgH="55872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22928" y="3831944"/>
          <a:ext cx="6569075" cy="781050"/>
        </p:xfrm>
        <a:graphic>
          <a:graphicData uri="http://schemas.openxmlformats.org/presentationml/2006/ole">
            <p:oleObj spid="_x0000_s61444" name="Equation" r:id="rId5" imgW="3632040" imgH="43164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382434" y="3947212"/>
          <a:ext cx="3255029" cy="495451"/>
        </p:xfrm>
        <a:graphic>
          <a:graphicData uri="http://schemas.openxmlformats.org/presentationml/2006/ole">
            <p:oleObj spid="_x0000_s61445" name="Equation" r:id="rId6" imgW="1498320" imgH="228600" progId="Equation.DSMT4">
              <p:embed/>
            </p:oleObj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575983" y="2514601"/>
          <a:ext cx="4117036" cy="561414"/>
        </p:xfrm>
        <a:graphic>
          <a:graphicData uri="http://schemas.openxmlformats.org/presentationml/2006/ole">
            <p:oleObj spid="_x0000_s61446" name="Equation" r:id="rId7" imgW="2514600" imgH="34272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State Probability Distributions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Similarly for two steps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More generally the probability distribution over all possible states of  a Markov chain at time n is: </a:t>
            </a: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354293" y="4263746"/>
          <a:ext cx="5118100" cy="482600"/>
        </p:xfrm>
        <a:graphic>
          <a:graphicData uri="http://schemas.openxmlformats.org/presentationml/2006/ole">
            <p:oleObj spid="_x0000_s1028" name="Equation" r:id="rId4" imgW="2552400" imgH="2412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568639" y="5143792"/>
          <a:ext cx="2289361" cy="530866"/>
        </p:xfrm>
        <a:graphic>
          <a:graphicData uri="http://schemas.openxmlformats.org/presentationml/2006/ole">
            <p:oleObj spid="_x0000_s1029" name="Equation" r:id="rId5" imgW="876240" imgH="2030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192868" y="1867655"/>
          <a:ext cx="3162674" cy="507152"/>
        </p:xfrm>
        <a:graphic>
          <a:graphicData uri="http://schemas.openxmlformats.org/presentationml/2006/ole">
            <p:oleObj spid="_x0000_s1030" name="Equation" r:id="rId6" imgW="1269720" imgH="20304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two-step transition 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In order to get to state </a:t>
            </a:r>
            <a:r>
              <a:rPr lang="en-US" b="1" dirty="0" smtClean="0"/>
              <a:t>j </a:t>
            </a:r>
            <a:r>
              <a:rPr lang="en-US" dirty="0" smtClean="0"/>
              <a:t>from </a:t>
            </a:r>
            <a:r>
              <a:rPr lang="en-US" b="1" dirty="0" err="1" smtClean="0"/>
              <a:t>i</a:t>
            </a:r>
            <a:r>
              <a:rPr lang="en-US" dirty="0" smtClean="0"/>
              <a:t> in two steps we need to pass through some intermediate state </a:t>
            </a:r>
            <a:r>
              <a:rPr lang="en-US" b="1" dirty="0" smtClean="0"/>
              <a:t>k</a:t>
            </a:r>
            <a:r>
              <a:rPr lang="en-US" dirty="0" smtClean="0"/>
              <a:t>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The probability of this event is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ik</a:t>
            </a:r>
            <a:r>
              <a:rPr lang="en-US" dirty="0" err="1" smtClean="0"/>
              <a:t>p</a:t>
            </a:r>
            <a:r>
              <a:rPr lang="en-US" baseline="-25000" dirty="0" err="1" smtClean="0"/>
              <a:t>kj</a:t>
            </a:r>
            <a:r>
              <a:rPr lang="en-US" dirty="0" smtClean="0"/>
              <a:t>. To obtain       , we sum over all possible intermediate states. 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948578" y="3459255"/>
          <a:ext cx="10126663" cy="1281113"/>
        </p:xfrm>
        <a:graphic>
          <a:graphicData uri="http://schemas.openxmlformats.org/presentationml/2006/ole">
            <p:oleObj spid="_x0000_s87052" name="Equation" r:id="rId4" imgW="6222960" imgH="787320" progId="Equation.DSMT4">
              <p:embed/>
            </p:oleObj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5289848" y="2447364"/>
          <a:ext cx="489023" cy="465736"/>
        </p:xfrm>
        <a:graphic>
          <a:graphicData uri="http://schemas.openxmlformats.org/presentationml/2006/ole">
            <p:oleObj spid="_x0000_s87053" name="Equation" r:id="rId5" imgW="266400" imgH="253800" progId="Equation.DSMT4">
              <p:embed/>
            </p:oleObj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3310220" y="5392270"/>
          <a:ext cx="4820769" cy="357094"/>
        </p:xfrm>
        <a:graphic>
          <a:graphicData uri="http://schemas.openxmlformats.org/presentationml/2006/ole">
            <p:oleObj spid="_x0000_s87054" name="Equation" r:id="rId6" imgW="2743200" imgH="20304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153"/>
            <a:ext cx="10515600" cy="63201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two-step transition probabilities: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545026" y="2581833"/>
          <a:ext cx="3486098" cy="1404471"/>
        </p:xfrm>
        <a:graphic>
          <a:graphicData uri="http://schemas.openxmlformats.org/presentationml/2006/ole">
            <p:oleObj spid="_x0000_s120834" name="Equation" r:id="rId3" imgW="1765080" imgH="711000" progId="Equation.DSMT4">
              <p:embed/>
            </p:oleObj>
          </a:graphicData>
        </a:graphic>
      </p:graphicFrame>
      <p:graphicFrame>
        <p:nvGraphicFramePr>
          <p:cNvPr id="7" name="Content Placeholder 6"/>
          <p:cNvGraphicFramePr>
            <a:graphicFrameLocks noChangeAspect="1"/>
          </p:cNvGraphicFramePr>
          <p:nvPr>
            <p:ph idx="1"/>
          </p:nvPr>
        </p:nvGraphicFramePr>
        <p:xfrm>
          <a:off x="1357686" y="1427255"/>
          <a:ext cx="9856151" cy="509121"/>
        </p:xfrm>
        <a:graphic>
          <a:graphicData uri="http://schemas.openxmlformats.org/presentationml/2006/ole">
            <p:oleObj spid="_x0000_s120835" name="Equation" r:id="rId4" imgW="4673520" imgH="2412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76773" y="2521883"/>
          <a:ext cx="3930650" cy="1539875"/>
        </p:xfrm>
        <a:graphic>
          <a:graphicData uri="http://schemas.openxmlformats.org/presentationml/2006/ole">
            <p:oleObj spid="_x0000_s120836" name="Equation" r:id="rId5" imgW="1815840" imgH="7110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70648" y="887506"/>
            <a:ext cx="674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Probability of reaching from state 2 to sate 0 in exactly 2-steps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167274" y="2595279"/>
            <a:ext cx="2689412" cy="403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453273" y="2608728"/>
            <a:ext cx="416859" cy="12774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4359408" y="4982882"/>
          <a:ext cx="7336546" cy="987612"/>
        </p:xfrm>
        <a:graphic>
          <a:graphicData uri="http://schemas.openxmlformats.org/presentationml/2006/ole">
            <p:oleObj spid="_x0000_s120837" name="Equation" r:id="rId6" imgW="5283000" imgH="711000" progId="Equation.DSMT4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135345" y="4840941"/>
          <a:ext cx="2451919" cy="1277470"/>
        </p:xfrm>
        <a:graphic>
          <a:graphicData uri="http://schemas.openxmlformats.org/presentationml/2006/ole">
            <p:oleObj spid="_x0000_s120838" name="Equation" r:id="rId7" imgW="1511280" imgH="787320" progId="Equation.DSMT4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7030A0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24141</TotalTime>
  <Words>1053</Words>
  <Application>Microsoft Office PowerPoint</Application>
  <PresentationFormat>Custom</PresentationFormat>
  <Paragraphs>262</Paragraphs>
  <Slides>23</Slides>
  <Notes>17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Slide 1</vt:lpstr>
      <vt:lpstr>Outline</vt:lpstr>
      <vt:lpstr> State Probability Distributions</vt:lpstr>
      <vt:lpstr>The law of total probability</vt:lpstr>
      <vt:lpstr>Bayes Rule</vt:lpstr>
      <vt:lpstr> State Probability Distributions </vt:lpstr>
      <vt:lpstr>  State Probability Distributions </vt:lpstr>
      <vt:lpstr>The two-step transition probabilities</vt:lpstr>
      <vt:lpstr>The two-step transition probabilities: Example</vt:lpstr>
      <vt:lpstr>The n-step transition probabilities</vt:lpstr>
      <vt:lpstr>Chapman Kolmogrov equation</vt:lpstr>
      <vt:lpstr>Chapman Kolmogrov equation</vt:lpstr>
      <vt:lpstr> Sate probability distribution: Example </vt:lpstr>
      <vt:lpstr>  Supplementary reading  </vt:lpstr>
      <vt:lpstr> Supplementary reading </vt:lpstr>
      <vt:lpstr>Supplementary reading</vt:lpstr>
      <vt:lpstr>Supplementary reading</vt:lpstr>
      <vt:lpstr>Supplementary reading</vt:lpstr>
      <vt:lpstr>Supplementary reading</vt:lpstr>
      <vt:lpstr>Supplementary reading</vt:lpstr>
      <vt:lpstr>Supplementary reading</vt:lpstr>
      <vt:lpstr>Supplementary reading</vt:lpstr>
      <vt:lpstr>Conditional Probability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zakir</cp:lastModifiedBy>
  <cp:revision>836</cp:revision>
  <dcterms:created xsi:type="dcterms:W3CDTF">2019-04-29T09:58:30Z</dcterms:created>
  <dcterms:modified xsi:type="dcterms:W3CDTF">2025-05-28T10:56:52Z</dcterms:modified>
</cp:coreProperties>
</file>