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0" r:id="rId2"/>
    <p:sldId id="291" r:id="rId3"/>
    <p:sldId id="354" r:id="rId4"/>
    <p:sldId id="353" r:id="rId5"/>
    <p:sldId id="364" r:id="rId6"/>
    <p:sldId id="357" r:id="rId7"/>
    <p:sldId id="372" r:id="rId8"/>
    <p:sldId id="365" r:id="rId9"/>
    <p:sldId id="352" r:id="rId10"/>
    <p:sldId id="366" r:id="rId11"/>
    <p:sldId id="373" r:id="rId12"/>
    <p:sldId id="355" r:id="rId13"/>
    <p:sldId id="360" r:id="rId14"/>
    <p:sldId id="349" r:id="rId15"/>
    <p:sldId id="371" r:id="rId16"/>
    <p:sldId id="361" r:id="rId17"/>
    <p:sldId id="362" r:id="rId18"/>
    <p:sldId id="368" r:id="rId19"/>
    <p:sldId id="369" r:id="rId20"/>
    <p:sldId id="370" r:id="rId21"/>
    <p:sldId id="3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5663" autoAdjust="0"/>
  </p:normalViewPr>
  <p:slideViewPr>
    <p:cSldViewPr snapToGrid="0" showGuides="1">
      <p:cViewPr varScale="1">
        <p:scale>
          <a:sx n="97" d="100"/>
          <a:sy n="97" d="100"/>
        </p:scale>
        <p:origin x="1242" y="96"/>
      </p:cViewPr>
      <p:guideLst>
        <p:guide orient="horz" pos="216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1328-4A30-4639-889A-9F31BCBA936D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414F-FD93-48FC-8762-F7272C381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8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3EA62-D25A-499E-A747-E766F64EB2FA}" type="slidenum">
              <a:rPr lang="he-IL"/>
              <a:pPr/>
              <a:t>10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https://www.uio.no/studier/emner/matnat/math/STK2130/v21/forelesningsnotater/lecture4.pdf</a:t>
            </a:r>
          </a:p>
          <a:p>
            <a:r>
              <a:rPr lang="en-US" dirty="0"/>
              <a:t>https://lancaster.ac.uk/~prendivs/accessible/math332/lec332.tex/Ch4.S5.html</a:t>
            </a:r>
          </a:p>
          <a:p>
            <a:r>
              <a:rPr lang="en-US" dirty="0"/>
              <a:t>Geometric Series: a+ar+ar</a:t>
            </a:r>
            <a:r>
              <a:rPr lang="en-US" baseline="30000" dirty="0"/>
              <a:t>2</a:t>
            </a:r>
            <a:r>
              <a:rPr lang="en-US" dirty="0"/>
              <a:t>+ar</a:t>
            </a:r>
            <a:r>
              <a:rPr lang="en-US" baseline="30000" dirty="0"/>
              <a:t>3</a:t>
            </a:r>
            <a:r>
              <a:rPr lang="en-US" dirty="0"/>
              <a:t>+⋯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https://youtu.be/fa5Bdv_94ZE?si=98Awt-bIx5GQ5Coz</a:t>
            </a:r>
          </a:p>
          <a:p>
            <a:r>
              <a:rPr lang="en-US" dirty="0"/>
              <a:t>https://youtu.be/P20zFAfwbcY?si=llF6fox9i8Op5YUN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https://youtu.be/Ymj-JmXl7qU?si=L_0SkVRh887Su9QP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https://youtu.be/fa5Bdv_94ZE?si=98Awt-bIx5GQ5Coz</a:t>
            </a:r>
          </a:p>
          <a:p>
            <a:r>
              <a:rPr lang="en-US" dirty="0"/>
              <a:t>https://youtu.be/P20zFAfwbcY?si=llF6fox9i8Op5YUN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"Ever returns"</a:t>
            </a:r>
            <a:r>
              <a:rPr lang="en-US" dirty="0"/>
              <a:t> means: </a:t>
            </a:r>
            <a:r>
              <a:rPr lang="en-US" i="1" dirty="0"/>
              <a:t>Is there </a:t>
            </a:r>
            <a:r>
              <a:rPr lang="en-US" b="1" i="1" dirty="0"/>
              <a:t>any</a:t>
            </a:r>
            <a:r>
              <a:rPr lang="en-US" i="1" dirty="0"/>
              <a:t> chance that the chain will return to state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="1" i="1" dirty="0"/>
              <a:t>at least once</a:t>
            </a:r>
            <a:r>
              <a:rPr lang="en-US" i="1" dirty="0"/>
              <a:t> after time 0?</a:t>
            </a:r>
          </a:p>
          <a:p>
            <a:r>
              <a:rPr lang="en-US" dirty="0"/>
              <a:t>https://resing.win.tue.nl/isp/isp_01.pdf</a:t>
            </a:r>
          </a:p>
          <a:p>
            <a:r>
              <a:rPr lang="en-US" dirty="0"/>
              <a:t>https://www.hamilton.ie/ollie/Downloads/Mar1.pdf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https://www.probabilitycourse.com/chapter11/11_2_4_classification_of_states.php</a:t>
            </a:r>
          </a:p>
          <a:p>
            <a:r>
              <a:rPr lang="en-US" altLang="zh-CN" dirty="0"/>
              <a:t>https://galton.uchicago.edu/~yibi/teaching/stat317/2021/Lectures/Lecture3.pdf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https://www.probabilitycourse.com/chapter11/11_2_4_classification_of_states.php</a:t>
            </a:r>
          </a:p>
          <a:p>
            <a:r>
              <a:rPr lang="en-US" altLang="zh-CN" dirty="0"/>
              <a:t>https://galton.uchicago.edu/~yibi/teaching/stat317/2021/Lectures/Lecture3.pdf</a:t>
            </a:r>
          </a:p>
          <a:p>
            <a:r>
              <a:rPr lang="en-US" altLang="zh-CN" dirty="0"/>
              <a:t>https://www.youtube.com/watch?v=mi_IdLWomSU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https://www.sjsu.edu/faculty/guangliang.chen/Math263/lec3classification.pdf</a:t>
            </a:r>
          </a:p>
          <a:p>
            <a:r>
              <a:rPr lang="en-US" dirty="0"/>
              <a:t>https://www.probabilitycourse.com/chapter11/11_2_4_classification_of_states.php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https://www.probabilitycourse.com/chapter11/11_2_4_classification_of_states.php</a:t>
            </a:r>
          </a:p>
          <a:p>
            <a:r>
              <a:rPr lang="en-US" altLang="zh-CN" dirty="0"/>
              <a:t>https://galton.uchicago.edu/~yibi/teaching/stat317/2021/Lectures/Lecture3.pdf</a:t>
            </a:r>
          </a:p>
          <a:p>
            <a:r>
              <a:rPr lang="en-US" altLang="zh-CN" dirty="0"/>
              <a:t>https://www.youtube.com/watch?v=mi_IdLWomSU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3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https://www.sjsu.edu/faculty/guangliang.chen/Math263/lec3classification.pdf</a:t>
            </a:r>
          </a:p>
          <a:p>
            <a:r>
              <a:rPr lang="en-US" dirty="0"/>
              <a:t>https://www.probabilitycourse.com/chapter11/11_2_4_classification_of_states.php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https://www.sjsu.edu/faculty/guangliang.chen/Math263/lec3classification.pdf</a:t>
            </a:r>
          </a:p>
          <a:p>
            <a:r>
              <a:rPr lang="en-US" dirty="0"/>
              <a:t>https://www.probabilitycourse.com/chapter11/11_2_4_classification_of_states.php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https://www.probabilitycourse.com/chapter11/11_2_4_classification_of_states.php</a:t>
            </a:r>
          </a:p>
          <a:p>
            <a:r>
              <a:rPr lang="en-US" altLang="zh-CN" dirty="0"/>
              <a:t>https://galton.uchicago.edu/~yibi/teaching/stat317/2021/Lectures/Lecture3.pdf</a:t>
            </a:r>
          </a:p>
          <a:p>
            <a:r>
              <a:rPr lang="en-US" altLang="zh-CN" dirty="0"/>
              <a:t>https://www.youtube.com/watch?v=mi_IdLWomSU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03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53EA62-D25A-499E-A747-E766F64EB2FA}" type="slidenum">
              <a:rPr lang="he-IL"/>
              <a:pPr/>
              <a:t>9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https://www.uio.no/studier/emner/matnat/math/STK2130/v21/forelesningsnotater/lecture4.pdf</a:t>
            </a:r>
          </a:p>
          <a:p>
            <a:r>
              <a:rPr lang="en-US" dirty="0"/>
              <a:t>https://lancaster.ac.uk/~prendivs/accessible/math332/lec332.tex/Ch4.S5.html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BB8C-89E9-4920-B7C7-7CB23178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1C946-B5B9-45CC-A97D-6782B352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689F-CCBD-470D-8DF0-F24FF91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8962-8809-4339-A3B3-8E8D02883AAE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B7D4-8171-4EF2-B616-28C40A9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3D22-F705-4C36-9215-0D6B9DB6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908C-AC58-4C69-B2DD-3FFC2E1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A718A-150D-4912-819E-FCE5601B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5B0D9-A436-472A-806B-B0ADE5A0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E266-699F-418A-A32F-FC09A0F3A428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683BA-07C2-446C-A5E0-4AE8E2AB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E47EB-DD4C-46D1-BD6E-A43F12B1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85579-40D8-4868-A491-60900036D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32EA5-E13C-4D8F-9945-D9935C95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8308-3FF0-4650-9E0C-69DC4CB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F98-3382-4437-BD58-C8AA4EB8EC2F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91DE-CD45-47C1-920F-767B4D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C1F6-06EA-48DF-BF2B-EB4F071D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5721-F316-4D34-A2FF-3ABF3CD6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2C61-86CA-4FDE-BFCE-EB13B4CC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DB30-A479-4661-8508-DE08050B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6939" y="6356350"/>
            <a:ext cx="58828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5FFC2-1B9E-4E11-B9E6-865B2FA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CD05-7E4D-46C4-85E1-E9416C3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C8B05-7B16-4F80-B262-9C68C8CF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57801-819D-43C8-8C7F-FCCB44C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C1E-9422-454F-8D95-71DC66C4F799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EB0BA-AB22-433A-BB3A-2A9F4C0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1B0A8-5514-4751-B1B5-17CBA25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196E-4006-4939-A6B0-CF8BBA8E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AC1AC-75AE-4F75-86BA-4E3BC142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387B4-59C2-449D-901D-B450A8B6C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48575-2E5A-4AA2-8847-84222A8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26D2-DEF1-433A-A144-E4B6201F6B1A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3506-8225-4C01-A00C-A5B0CAD5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23654-9AB9-40BB-B53E-26C365B1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1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4336-C60B-42E2-B2C3-3773DA34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C338E-34D2-4E01-BB58-BB4B360B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02D5-23A9-4657-B928-D0B43072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FB5AB-91CB-4ECD-8C7D-0ACFB437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8E746-5EB2-47C7-97AD-344EEA22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E627B-1A67-4F88-A64C-70930552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422-AF9B-4721-BE87-66B164D6B217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D7992-86C0-467C-8A81-BF579FC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9682D-B68E-48A7-8483-5FD7D341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215A-A13C-491F-AD0F-75E53596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83522-020C-4EA6-A0DD-5EF1FA3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2A1-0B74-4DC4-84C5-50575382DC32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6C433-8AFA-41BA-85DC-1499F279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15137-F489-43F6-A9E7-52E8363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F067B-62D1-47BE-A76F-8667A7C4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0600" y="6305550"/>
            <a:ext cx="6756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C4437-478A-4ECB-8BCC-02C4D59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292850"/>
            <a:ext cx="2743200" cy="365125"/>
          </a:xfrm>
        </p:spPr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0680-5DB8-4331-B62E-57B8357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861B-E8D0-4583-98E8-D5CFCE43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Georgia Pro Light"/>
              </a:defRPr>
            </a:lvl1pPr>
            <a:lvl2pPr>
              <a:defRPr sz="2000">
                <a:latin typeface="Georgia Pro Light"/>
              </a:defRPr>
            </a:lvl2pPr>
            <a:lvl3pPr>
              <a:defRPr sz="2000">
                <a:latin typeface="Georgia Pro Light"/>
              </a:defRPr>
            </a:lvl3pPr>
            <a:lvl4pPr>
              <a:defRPr sz="2000">
                <a:latin typeface="Georgia Pro Light"/>
              </a:defRPr>
            </a:lvl4pPr>
            <a:lvl5pPr>
              <a:defRPr sz="2000">
                <a:latin typeface="Georgia Pro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F5F0-15F8-48F9-9111-711E410F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eorgia Pro Ligh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5A0B6-5E87-4F45-BB50-73FB401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6AD0E-7C01-4AD3-81B6-1F3E608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4688-AB05-499D-A303-6370E5B6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246C8-31D7-4DB0-8F1C-67FF924F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1571D-1736-45BC-9AF4-D625D735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5D1A-A6B7-4CA8-9222-E98E9D3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05D-E64B-45B6-A7E7-062D0BEC14A1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52A5-9E78-4EA3-A96E-D7BA166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00DE-CEEF-40CA-B09B-F3F11584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330C3-B459-4529-B962-E700E817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05B11-1611-4D6E-8E03-A58FEA9C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D9D6A-44AA-46FC-A230-EE91A479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0D46-2DF5-4BAF-ADE4-881B909638F1}" type="datetime1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659F-679D-40EB-9669-06961A87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2E94-75B1-4082-9604-B9B85CA4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5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10" Type="http://schemas.openxmlformats.org/officeDocument/2006/relationships/image" Target="../media/image20.jpeg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8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6D00F3E5-8B0B-4773-8B43-C5CA8D276911}"/>
              </a:ext>
            </a:extLst>
          </p:cNvPr>
          <p:cNvSpPr txBox="1"/>
          <p:nvPr/>
        </p:nvSpPr>
        <p:spPr>
          <a:xfrm>
            <a:off x="319314" y="1874521"/>
            <a:ext cx="11453586" cy="302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468: Applied Stochastic Process</a:t>
            </a:r>
          </a:p>
          <a:p>
            <a:pPr algn="ctr"/>
            <a:r>
              <a:rPr lang="en-US" sz="3000" dirty="0">
                <a:latin typeface="Georgia Pro Light" panose="02040302050405020303" pitchFamily="18" charset="0"/>
              </a:rPr>
              <a:t>by</a:t>
            </a:r>
          </a:p>
          <a:p>
            <a:pPr lvl="0" algn="ctr"/>
            <a:r>
              <a:rPr lang="en-US" sz="3000" dirty="0">
                <a:latin typeface="Georgia Pro Light" panose="02040302050405020303" pitchFamily="18" charset="0"/>
              </a:rPr>
              <a:t>Dr. Zakir</a:t>
            </a:r>
          </a:p>
          <a:p>
            <a:pPr lvl="0" algn="ctr"/>
            <a:endParaRPr lang="en-US" sz="3000" dirty="0">
              <a:latin typeface="Georgia Pro Light" panose="02040302050405020303" pitchFamily="18" charset="0"/>
            </a:endParaRPr>
          </a:p>
          <a:p>
            <a:pPr marL="12700" marR="5080" algn="ctr">
              <a:lnSpc>
                <a:spcPct val="101699"/>
              </a:lnSpc>
            </a:pPr>
            <a:r>
              <a:rPr lang="en-US" sz="2400" spc="-70" dirty="0">
                <a:latin typeface="Arial MT"/>
                <a:cs typeface="Arial MT"/>
              </a:rPr>
              <a:t>Department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75" dirty="0">
                <a:latin typeface="Arial MT"/>
                <a:cs typeface="Arial MT"/>
              </a:rPr>
              <a:t>Mathematics </a:t>
            </a:r>
            <a:r>
              <a:rPr lang="en-US" sz="2400" spc="-114" dirty="0">
                <a:latin typeface="Arial MT"/>
                <a:cs typeface="Arial MT"/>
              </a:rPr>
              <a:t>University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Arizona</a:t>
            </a:r>
            <a:endParaRPr lang="en-US" sz="2400" dirty="0">
              <a:latin typeface="Arial MT"/>
              <a:cs typeface="Arial MT"/>
            </a:endParaRPr>
          </a:p>
          <a:p>
            <a:pPr algn="ctr"/>
            <a:endParaRPr lang="en-US" sz="2200" dirty="0">
              <a:latin typeface="Georgia Pro Light" panose="02040302050405020303" pitchFamily="18" charset="0"/>
            </a:endParaRPr>
          </a:p>
          <a:p>
            <a:pPr lvl="0" algn="ctr"/>
            <a:r>
              <a:rPr lang="en-US" sz="2200" b="1" dirty="0">
                <a:latin typeface="Georgia Pro Light" panose="02040302050405020303" pitchFamily="18" charset="0"/>
              </a:rPr>
              <a:t>Email</a:t>
            </a:r>
            <a:r>
              <a:rPr lang="en-US" sz="2200" dirty="0">
                <a:latin typeface="Georgia Pro Light" panose="02040302050405020303" pitchFamily="18" charset="0"/>
              </a:rPr>
              <a:t>: zakir@arizona.edu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39068" y="6284913"/>
            <a:ext cx="7500257" cy="365125"/>
          </a:xfrm>
        </p:spPr>
        <p:txBody>
          <a:bodyPr/>
          <a:lstStyle/>
          <a:p>
            <a:r>
              <a:rPr lang="en-US" sz="1500">
                <a:solidFill>
                  <a:schemeClr val="tx1"/>
                </a:solidFill>
              </a:rPr>
              <a:t>Applied Stochastic Process, Department Of Mathematics, UA,  Dr.Zakir </a:t>
            </a:r>
            <a:endParaRPr lang="en-US" sz="1500" dirty="0">
              <a:solidFill>
                <a:schemeClr val="tx1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359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C4941B-23E7-4BF2-8B25-743108354453}" type="slidenum">
              <a:rPr lang="he-IL"/>
              <a:pPr/>
              <a:t>10</a:t>
            </a:fld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467784" y="279401"/>
            <a:ext cx="11216216" cy="49784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Transient </a:t>
            </a:r>
          </a:p>
        </p:txBody>
      </p:sp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389744" y="685801"/>
            <a:ext cx="11437495" cy="5940088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r>
              <a:rPr lang="en-US" sz="2000" b="1" dirty="0"/>
              <a:t>Transient</a:t>
            </a:r>
            <a:r>
              <a:rPr lang="en-US" sz="2000" dirty="0"/>
              <a:t> : A transient state is any state where this return probability is less than </a:t>
            </a:r>
            <a:r>
              <a:rPr lang="en-US" sz="2000" b="1" dirty="0"/>
              <a:t>1.</a:t>
            </a: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b="1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sz="2000" dirty="0">
              <a:latin typeface="Georgia Pro Light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55588" y="1534795"/>
          <a:ext cx="5715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1" name="Equation" r:id="rId4" imgW="3225600" imgH="431640" progId="Equation.DSMT4">
                  <p:embed/>
                </p:oleObj>
              </mc:Choice>
              <mc:Fallback>
                <p:oleObj name="Equation" r:id="rId4" imgW="32256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1534795"/>
                        <a:ext cx="57150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6118860" y="1691323"/>
          <a:ext cx="5829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2" name="Equation" r:id="rId6" imgW="2857320" imgH="253800" progId="Equation.DSMT4">
                  <p:embed/>
                </p:oleObj>
              </mc:Choice>
              <mc:Fallback>
                <p:oleObj name="Equation" r:id="rId6" imgW="2857320" imgH="253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860" y="1691323"/>
                        <a:ext cx="58293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transient_recursiv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0648" y="2834640"/>
            <a:ext cx="6580512" cy="356399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682240" y="5242560"/>
            <a:ext cx="118872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697480" y="2834640"/>
            <a:ext cx="118872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425440" y="2880360"/>
            <a:ext cx="118872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40680" y="5196840"/>
            <a:ext cx="11430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Finite and countably Infinite Markov Chains</a:t>
            </a:r>
          </a:p>
        </p:txBody>
      </p:sp>
      <p:pic>
        <p:nvPicPr>
          <p:cNvPr id="6" name="Content Placeholder 5" descr="ch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504" y="2453640"/>
            <a:ext cx="11527656" cy="348075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899160"/>
          </a:xfrm>
        </p:spPr>
        <p:txBody>
          <a:bodyPr/>
          <a:lstStyle/>
          <a:p>
            <a:pPr algn="ctr"/>
            <a:r>
              <a:rPr lang="en-US" dirty="0"/>
              <a:t>Classification of States: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143000"/>
            <a:ext cx="6918960" cy="5033963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1,3,5 are transient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A  set  is closed (C) if it is impossible to get out of it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 algn="ctr">
              <a:buNone/>
            </a:pPr>
            <a:r>
              <a:rPr lang="en-US" dirty="0">
                <a:sym typeface="Wingdings" pitchFamily="2" charset="2"/>
              </a:rPr>
              <a:t>C={2,4}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A set C is </a:t>
            </a:r>
            <a:r>
              <a:rPr lang="en-US" b="1" dirty="0">
                <a:sym typeface="Wingdings" pitchFamily="2" charset="2"/>
              </a:rPr>
              <a:t>irreducible</a:t>
            </a:r>
            <a:r>
              <a:rPr lang="en-US" dirty="0">
                <a:sym typeface="Wingdings" pitchFamily="2" charset="2"/>
              </a:rPr>
              <a:t> if  </a:t>
            </a:r>
            <a:r>
              <a:rPr lang="en-US" b="1" i="1" dirty="0" err="1">
                <a:sym typeface="Wingdings" pitchFamily="2" charset="2"/>
              </a:rPr>
              <a:t>i</a:t>
            </a:r>
            <a:r>
              <a:rPr lang="en-US" b="1" i="1" dirty="0">
                <a:sym typeface="Wingdings" pitchFamily="2" charset="2"/>
              </a:rPr>
              <a:t>, j </a:t>
            </a:r>
            <a:r>
              <a:rPr lang="az-Cyrl-AZ" b="1" dirty="0">
                <a:latin typeface="Verdana"/>
                <a:ea typeface="Verdana"/>
                <a:sym typeface="Wingdings" pitchFamily="2" charset="2"/>
              </a:rPr>
              <a:t>Є</a:t>
            </a:r>
            <a:r>
              <a:rPr lang="en-US" b="1" dirty="0">
                <a:latin typeface="Verdana"/>
                <a:ea typeface="Verdana"/>
                <a:sym typeface="Wingdings" pitchFamily="2" charset="2"/>
              </a:rPr>
              <a:t>C</a:t>
            </a:r>
            <a:r>
              <a:rPr lang="en-US" dirty="0">
                <a:latin typeface="Verdana"/>
                <a:ea typeface="Verdana"/>
                <a:sym typeface="Wingdings" pitchFamily="2" charset="2"/>
              </a:rPr>
              <a:t>, </a:t>
            </a:r>
            <a:r>
              <a:rPr lang="en-US" b="1" i="1" dirty="0" err="1">
                <a:latin typeface="Verdana"/>
                <a:ea typeface="Verdana"/>
                <a:sym typeface="Wingdings" pitchFamily="2" charset="2"/>
              </a:rPr>
              <a:t>i</a:t>
            </a:r>
            <a:r>
              <a:rPr lang="en-US" dirty="0">
                <a:latin typeface="Verdana"/>
                <a:ea typeface="Verdana"/>
                <a:sym typeface="Wingdings" pitchFamily="2" charset="2"/>
              </a:rPr>
              <a:t> communicate with </a:t>
            </a:r>
            <a:r>
              <a:rPr lang="en-US" b="1" i="1" dirty="0">
                <a:latin typeface="Verdana"/>
                <a:ea typeface="Verdana"/>
                <a:sym typeface="Wingdings" pitchFamily="2" charset="2"/>
              </a:rPr>
              <a:t>j</a:t>
            </a:r>
            <a:endParaRPr lang="en-US" b="1" i="1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If C is a finite closed  and irreducible set, then  all sates in C are recurrent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{2, 4} is closed , irreducible  and recurrent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transient_recursi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80" y="1230760"/>
            <a:ext cx="4001452" cy="2167181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70560" y="1684370"/>
          <a:ext cx="2072640" cy="51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7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" y="1684370"/>
                        <a:ext cx="2072640" cy="510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68930" y="1706880"/>
          <a:ext cx="207264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8" name="Equation" r:id="rId7" imgW="863280" imgH="203040" progId="Equation.DSMT4">
                  <p:embed/>
                </p:oleObj>
              </mc:Choice>
              <mc:Fallback>
                <p:oleObj name="Equation" r:id="rId7" imgW="8632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930" y="1706880"/>
                        <a:ext cx="2072640" cy="48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444409" y="3794760"/>
          <a:ext cx="449331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59" name="Equation" r:id="rId9" imgW="2222280" imgH="1168200" progId="Equation.DSMT4">
                  <p:embed/>
                </p:oleObj>
              </mc:Choice>
              <mc:Fallback>
                <p:oleObj name="Equation" r:id="rId9" imgW="2222280" imgH="1168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409" y="3794760"/>
                        <a:ext cx="449331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999989" y="1695132"/>
          <a:ext cx="2580459" cy="45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60" name="Equation" r:id="rId11" imgW="1155600" imgH="203040" progId="Equation.DSMT4">
                  <p:embed/>
                </p:oleObj>
              </mc:Choice>
              <mc:Fallback>
                <p:oleObj name="Equation" r:id="rId11" imgW="11556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989" y="1695132"/>
                        <a:ext cx="2580459" cy="453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899160"/>
          </a:xfrm>
        </p:spPr>
        <p:txBody>
          <a:bodyPr/>
          <a:lstStyle/>
          <a:p>
            <a:pPr algn="ctr"/>
            <a:r>
              <a:rPr lang="en-US" dirty="0"/>
              <a:t>Classification of States: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143000"/>
            <a:ext cx="6918960" cy="5033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500" dirty="0">
                <a:sym typeface="Wingdings" pitchFamily="2" charset="2"/>
              </a:rPr>
              <a:t>1, 3, 5 are transient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A  set S is closed (C) if it is impossible to get out of it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A set C is irreducible if  </a:t>
            </a:r>
            <a:r>
              <a:rPr lang="en-US" b="1" i="1" dirty="0" err="1">
                <a:sym typeface="Wingdings" pitchFamily="2" charset="2"/>
              </a:rPr>
              <a:t>i</a:t>
            </a:r>
            <a:r>
              <a:rPr lang="en-US" b="1" i="1" dirty="0">
                <a:sym typeface="Wingdings" pitchFamily="2" charset="2"/>
              </a:rPr>
              <a:t>, j </a:t>
            </a:r>
            <a:r>
              <a:rPr lang="az-Cyrl-AZ" b="1" dirty="0">
                <a:latin typeface="Verdana"/>
                <a:ea typeface="Verdana"/>
                <a:sym typeface="Wingdings" pitchFamily="2" charset="2"/>
              </a:rPr>
              <a:t>Є</a:t>
            </a:r>
            <a:r>
              <a:rPr lang="en-US" b="1" dirty="0">
                <a:latin typeface="Verdana"/>
                <a:ea typeface="Verdana"/>
                <a:sym typeface="Wingdings" pitchFamily="2" charset="2"/>
              </a:rPr>
              <a:t>C</a:t>
            </a:r>
            <a:r>
              <a:rPr lang="en-US" dirty="0">
                <a:latin typeface="Verdana"/>
                <a:ea typeface="Verdana"/>
                <a:sym typeface="Wingdings" pitchFamily="2" charset="2"/>
              </a:rPr>
              <a:t>, </a:t>
            </a:r>
            <a:r>
              <a:rPr lang="en-US" b="1" i="1" dirty="0" err="1">
                <a:latin typeface="Verdana"/>
                <a:ea typeface="Verdana"/>
                <a:sym typeface="Wingdings" pitchFamily="2" charset="2"/>
              </a:rPr>
              <a:t>i</a:t>
            </a:r>
            <a:r>
              <a:rPr lang="en-US" dirty="0">
                <a:latin typeface="Verdana"/>
                <a:ea typeface="Verdana"/>
                <a:sym typeface="Wingdings" pitchFamily="2" charset="2"/>
              </a:rPr>
              <a:t> communicate with </a:t>
            </a:r>
            <a:r>
              <a:rPr lang="en-US" b="1" i="1" dirty="0">
                <a:latin typeface="Verdana"/>
                <a:ea typeface="Verdana"/>
                <a:sym typeface="Wingdings" pitchFamily="2" charset="2"/>
              </a:rPr>
              <a:t>j</a:t>
            </a:r>
            <a:endParaRPr lang="en-US" b="1" i="1" dirty="0">
              <a:sym typeface="Wingdings" pitchFamily="2" charset="2"/>
            </a:endParaRPr>
          </a:p>
          <a:p>
            <a:pPr algn="ctr">
              <a:buNone/>
            </a:pPr>
            <a:endParaRPr lang="en-US" sz="2500" dirty="0">
              <a:sym typeface="Wingdings" pitchFamily="2" charset="2"/>
            </a:endParaRPr>
          </a:p>
          <a:p>
            <a:pPr algn="ctr">
              <a:buNone/>
            </a:pPr>
            <a:r>
              <a:rPr lang="en-US" sz="2500" dirty="0">
                <a:sym typeface="Wingdings" pitchFamily="2" charset="2"/>
              </a:rPr>
              <a:t>C={1, 4, 5, 6}, closed and irreducible 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If C is a finite closed  and irreducible set, then C then all sates in C are recurrent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ym typeface="Wingdings" pitchFamily="2" charset="2"/>
              </a:rPr>
              <a:t>{1, 4, 5, 6} are recurrent</a:t>
            </a: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90361" y="1661160"/>
          <a:ext cx="1887422" cy="45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3" name="Equation" r:id="rId4" imgW="838080" imgH="203040" progId="Equation.DSMT4">
                  <p:embed/>
                </p:oleObj>
              </mc:Choice>
              <mc:Fallback>
                <p:oleObj name="Equation" r:id="rId4" imgW="83808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61" y="1661160"/>
                        <a:ext cx="1887422" cy="4565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819400" y="1681491"/>
          <a:ext cx="1752600" cy="418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4" name="Equation" r:id="rId6" imgW="850680" imgH="203040" progId="Equation.DSMT4">
                  <p:embed/>
                </p:oleObj>
              </mc:Choice>
              <mc:Fallback>
                <p:oleObj name="Equation" r:id="rId6" imgW="85068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81491"/>
                        <a:ext cx="1752600" cy="418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556500" y="4375785"/>
          <a:ext cx="435451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5" name="Equation" r:id="rId8" imgW="2793960" imgH="1371600" progId="Equation.DSMT4">
                  <p:embed/>
                </p:oleObj>
              </mc:Choice>
              <mc:Fallback>
                <p:oleObj name="Equation" r:id="rId8" imgW="2793960" imgH="1371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4375785"/>
                        <a:ext cx="4354513" cy="213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transient_recursive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8130" y="1112519"/>
            <a:ext cx="4103362" cy="313944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818120" y="1584960"/>
            <a:ext cx="777240" cy="716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02880" y="3078480"/>
            <a:ext cx="777240" cy="716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25000" y="1584960"/>
            <a:ext cx="777240" cy="716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79280" y="3063240"/>
            <a:ext cx="777240" cy="716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9843"/>
            <a:ext cx="10515600" cy="628837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Irreducible vs. Reducible (chain characteristic)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929640"/>
            <a:ext cx="11497456" cy="5247323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>
                <a:latin typeface="Georgia Pro Light"/>
              </a:rPr>
              <a:t> </a:t>
            </a:r>
            <a:r>
              <a:rPr lang="en-US" b="1" dirty="0">
                <a:latin typeface="Georgia Pro Light"/>
              </a:rPr>
              <a:t>Irreducible</a:t>
            </a:r>
            <a:r>
              <a:rPr lang="en-US" dirty="0">
                <a:latin typeface="Georgia Pro Light"/>
              </a:rPr>
              <a:t>: Chains where it’s possible to go from any state to any other state. 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Georgia Pro Light"/>
              </a:rPr>
              <a:t>It doesn’t matter if that path might take a long time, it just matters that it’s possible. 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latin typeface="Georgia Pro Light"/>
              </a:rPr>
              <a:t>If a </a:t>
            </a:r>
            <a:r>
              <a:rPr lang="en-US" i="1" dirty="0">
                <a:latin typeface="Georgia Pro Light"/>
              </a:rPr>
              <a:t>chain</a:t>
            </a:r>
            <a:r>
              <a:rPr lang="en-US" dirty="0">
                <a:latin typeface="Georgia Pro Light"/>
              </a:rPr>
              <a:t> is irreducible, this implies that all </a:t>
            </a:r>
            <a:r>
              <a:rPr lang="en-US" i="1" dirty="0">
                <a:latin typeface="Georgia Pro Light"/>
              </a:rPr>
              <a:t>states</a:t>
            </a:r>
            <a:r>
              <a:rPr lang="en-US" dirty="0">
                <a:latin typeface="Georgia Pro Light"/>
              </a:rPr>
              <a:t> in the chain are recurrent.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b="1" dirty="0">
                <a:latin typeface="Georgia Pro Light"/>
              </a:rPr>
              <a:t>Irreducible set</a:t>
            </a:r>
            <a:r>
              <a:rPr lang="en-US" dirty="0">
                <a:latin typeface="Georgia Pro Light"/>
              </a:rPr>
              <a:t>: A set of states where </a:t>
            </a:r>
            <a:r>
              <a:rPr lang="en-US" b="1" dirty="0">
                <a:latin typeface="Georgia Pro Light"/>
              </a:rPr>
              <a:t>every pair</a:t>
            </a:r>
            <a:r>
              <a:rPr lang="en-US" dirty="0">
                <a:latin typeface="Georgia Pro Light"/>
              </a:rPr>
              <a:t> of states communicate.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ch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274" y="3733800"/>
            <a:ext cx="3133023" cy="26799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37560" y="4724400"/>
            <a:ext cx="30937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Georgia Pro Light"/>
              </a:rPr>
              <a:t>Irreducible: {2,3}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66919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Period (state characteristic)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1" y="1036320"/>
            <a:ext cx="11654768" cy="514064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Each state in a Markov Chain has a period. The period is defined as the greatest common denominator of the number of steps it takes to return,  given that you start in that state.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 sate of Markov chain is periodic if  </a:t>
            </a:r>
            <a:r>
              <a:rPr lang="en-US" b="1" dirty="0"/>
              <a:t>∃ d</a:t>
            </a:r>
            <a:r>
              <a:rPr lang="en-US" dirty="0"/>
              <a:t> &gt; </a:t>
            </a:r>
            <a:r>
              <a:rPr lang="en-US" b="1" dirty="0"/>
              <a:t>1 </a:t>
            </a:r>
            <a:r>
              <a:rPr lang="en-US" dirty="0"/>
              <a:t>such that                          only if </a:t>
            </a:r>
            <a:r>
              <a:rPr lang="en-US" b="1" dirty="0"/>
              <a:t>n </a:t>
            </a:r>
            <a:r>
              <a:rPr lang="en-US" dirty="0"/>
              <a:t>is a multiple of </a:t>
            </a:r>
            <a:r>
              <a:rPr lang="en-US" b="1" dirty="0"/>
              <a:t>d.</a:t>
            </a:r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From 2 → 3 → 1 → 2,  return in 3 steps.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From 2 →2(directly) P</a:t>
            </a:r>
            <a:r>
              <a:rPr lang="en-US" baseline="-25000" dirty="0"/>
              <a:t>22</a:t>
            </a:r>
            <a:r>
              <a:rPr lang="en-US" dirty="0"/>
              <a:t>=0, so not possible to return to 2 in a single step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To return again, go through the loop twice → 6 step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The chain returns to itself in exactly multiples of 3 steps (3, 6, 9, ...).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State 2</a:t>
            </a:r>
            <a:r>
              <a:rPr lang="en-US" dirty="0"/>
              <a:t>: Can return to itself in 3, 6, 9, ... steps ⇒ period = </a:t>
            </a:r>
            <a:r>
              <a:rPr lang="en-US" dirty="0" err="1"/>
              <a:t>gcd</a:t>
            </a:r>
            <a:r>
              <a:rPr lang="en-US" dirty="0"/>
              <a:t>(3, 6, 9, ...) = </a:t>
            </a:r>
            <a:r>
              <a:rPr lang="en-US" b="1" dirty="0"/>
              <a:t>3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309" y="2485103"/>
            <a:ext cx="3474720" cy="272363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62713" y="1568450"/>
          <a:ext cx="12779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6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568450"/>
                        <a:ext cx="12779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214205"/>
              </p:ext>
            </p:extLst>
          </p:nvPr>
        </p:nvGraphicFramePr>
        <p:xfrm>
          <a:off x="460375" y="2339975"/>
          <a:ext cx="51260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7" name="Equation" r:id="rId6" imgW="2006280" imgH="241200" progId="Equation.DSMT4">
                  <p:embed/>
                </p:oleObj>
              </mc:Choice>
              <mc:Fallback>
                <p:oleObj name="Equation" r:id="rId6" imgW="200628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2339975"/>
                        <a:ext cx="5126038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2189B8-10CC-4AA6-AC17-341B01B47272}"/>
              </a:ext>
            </a:extLst>
          </p:cNvPr>
          <p:cNvSpPr txBox="1"/>
          <p:nvPr/>
        </p:nvSpPr>
        <p:spPr>
          <a:xfrm>
            <a:off x="379751" y="5499855"/>
            <a:ext cx="8547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dirty="0"/>
              <a:t> in equation (1) stand for “such that”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Pii</a:t>
            </a:r>
            <a:r>
              <a:rPr lang="en-US" dirty="0">
                <a:solidFill>
                  <a:srgbClr val="FF0000"/>
                </a:solidFill>
              </a:rPr>
              <a:t>&gt;0  </a:t>
            </a:r>
            <a:r>
              <a:rPr lang="en-US" dirty="0"/>
              <a:t>means we will not consider any transition with probability≤0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66919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Period (state characteristic)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5" y="1036320"/>
            <a:ext cx="11392524" cy="514064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Each state in a Markov Chain has a period. The period is defined as the greatest common denominator of the length of return trips (i.e., number of steps it takes to return), given that you start in that state.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 sate of Markov chain is </a:t>
            </a:r>
            <a:r>
              <a:rPr lang="en-US" b="1" dirty="0"/>
              <a:t>periodic</a:t>
            </a:r>
            <a:r>
              <a:rPr lang="en-US" dirty="0"/>
              <a:t> if  </a:t>
            </a:r>
            <a:r>
              <a:rPr lang="en-US" b="1" dirty="0"/>
              <a:t>∃ d</a:t>
            </a:r>
            <a:r>
              <a:rPr lang="en-US" dirty="0"/>
              <a:t> &gt; </a:t>
            </a:r>
            <a:r>
              <a:rPr lang="en-US" b="1" dirty="0"/>
              <a:t>1 </a:t>
            </a:r>
            <a:r>
              <a:rPr lang="en-US" dirty="0"/>
              <a:t>such that                          only if </a:t>
            </a:r>
            <a:r>
              <a:rPr lang="en-US" b="1" dirty="0"/>
              <a:t>n </a:t>
            </a:r>
            <a:r>
              <a:rPr lang="en-US" dirty="0"/>
              <a:t>is a multiple of </a:t>
            </a:r>
            <a:r>
              <a:rPr lang="en-US" b="1" dirty="0"/>
              <a:t>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197454"/>
            <a:ext cx="4495800" cy="4024624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62713" y="1568450"/>
          <a:ext cx="12779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3"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568450"/>
                        <a:ext cx="1277937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51840" y="2194878"/>
          <a:ext cx="620553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4" name="Equation" r:id="rId6" imgW="2197080" imgH="241200" progId="Equation.DSMT4">
                  <p:embed/>
                </p:oleObj>
              </mc:Choice>
              <mc:Fallback>
                <p:oleObj name="Equation" r:id="rId6" imgW="2197080" imgH="24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840" y="2194878"/>
                        <a:ext cx="6205538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2959" y="3704404"/>
            <a:ext cx="58897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Georgia Pro Light"/>
              </a:rPr>
              <a:t>State1</a:t>
            </a:r>
            <a:r>
              <a:rPr lang="en-US" sz="2000" dirty="0">
                <a:latin typeface="Georgia Pro Light"/>
              </a:rPr>
              <a:t>:  1, ⇒ </a:t>
            </a:r>
            <a:r>
              <a:rPr lang="en-US" sz="2000" dirty="0" err="1">
                <a:latin typeface="Georgia Pro Light"/>
              </a:rPr>
              <a:t>gcd</a:t>
            </a:r>
            <a:r>
              <a:rPr lang="en-US" sz="2000" dirty="0">
                <a:latin typeface="Georgia Pro Light"/>
              </a:rPr>
              <a:t> =1</a:t>
            </a:r>
          </a:p>
          <a:p>
            <a:endParaRPr lang="en-US" sz="2000" dirty="0">
              <a:latin typeface="Georgia Pro Light"/>
            </a:endParaRPr>
          </a:p>
          <a:p>
            <a:endParaRPr lang="en-US" sz="2000" dirty="0">
              <a:latin typeface="Georgia Pro Light"/>
            </a:endParaRPr>
          </a:p>
          <a:p>
            <a:endParaRPr lang="en-US" sz="2000" dirty="0">
              <a:latin typeface="Georgia Pro Light"/>
            </a:endParaRPr>
          </a:p>
          <a:p>
            <a:endParaRPr lang="en-US" sz="2000" dirty="0">
              <a:latin typeface="Georgia Pro Light"/>
            </a:endParaRPr>
          </a:p>
          <a:p>
            <a:r>
              <a:rPr lang="en-US" sz="2000" b="1" dirty="0">
                <a:latin typeface="Georgia Pro Light"/>
              </a:rPr>
              <a:t>State2</a:t>
            </a:r>
            <a:r>
              <a:rPr lang="en-US" sz="2000" dirty="0">
                <a:latin typeface="Georgia Pro Light"/>
              </a:rPr>
              <a:t>:  possible return times = 3, 4, 5, 6, ... ⇒ </a:t>
            </a:r>
            <a:r>
              <a:rPr lang="en-US" sz="2000" dirty="0" err="1">
                <a:latin typeface="Georgia Pro Light"/>
              </a:rPr>
              <a:t>gcd</a:t>
            </a:r>
            <a:r>
              <a:rPr lang="en-US" sz="2000" dirty="0">
                <a:latin typeface="Georgia Pro Light"/>
              </a:rPr>
              <a:t>=1</a:t>
            </a:r>
          </a:p>
          <a:p>
            <a:r>
              <a:rPr lang="en-US" sz="2000" b="1" dirty="0">
                <a:latin typeface="Georgia Pro Light"/>
              </a:rPr>
              <a:t>State3</a:t>
            </a:r>
            <a:r>
              <a:rPr lang="en-US" sz="2000" dirty="0">
                <a:latin typeface="Georgia Pro Light"/>
              </a:rPr>
              <a:t>:  returns in 3, 4, 5, ... steps ⇒ </a:t>
            </a:r>
            <a:r>
              <a:rPr lang="en-US" sz="2000" dirty="0" err="1">
                <a:latin typeface="Georgia Pro Light"/>
              </a:rPr>
              <a:t>gcd</a:t>
            </a:r>
            <a:r>
              <a:rPr lang="en-US" sz="2000" dirty="0">
                <a:latin typeface="Georgia Pro Light"/>
              </a:rPr>
              <a:t>=1</a:t>
            </a:r>
          </a:p>
          <a:p>
            <a:r>
              <a:rPr lang="en-US" sz="2000" dirty="0">
                <a:latin typeface="Georgia Pro Light"/>
              </a:rPr>
              <a:t>d=1 and all the states are </a:t>
            </a:r>
            <a:r>
              <a:rPr lang="en-US" sz="2000" dirty="0" err="1">
                <a:latin typeface="Georgia Pro Light"/>
              </a:rPr>
              <a:t>aperiodic</a:t>
            </a:r>
            <a:endParaRPr lang="en-US" sz="2000" dirty="0">
              <a:latin typeface="Georgia Pro Light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68B719C-A89B-4CD2-BEF9-D27F1F1C1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066667"/>
              </p:ext>
            </p:extLst>
          </p:nvPr>
        </p:nvGraphicFramePr>
        <p:xfrm>
          <a:off x="2821450" y="3055302"/>
          <a:ext cx="3470342" cy="172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5" name="Equation" r:id="rId8" imgW="1841400" imgH="914400" progId="Equation.DSMT4">
                  <p:embed/>
                </p:oleObj>
              </mc:Choice>
              <mc:Fallback>
                <p:oleObj name="Equation" r:id="rId8" imgW="1841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21450" y="3055302"/>
                        <a:ext cx="3470342" cy="17232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671195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 err="1"/>
              <a:t>Aperiodic</a:t>
            </a:r>
            <a:r>
              <a:rPr lang="en-US" b="1" dirty="0"/>
              <a:t>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1234440"/>
            <a:ext cx="11362544" cy="494252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If all states in a chain have period 1, that chain is </a:t>
            </a:r>
            <a:r>
              <a:rPr lang="en-US" dirty="0" err="1"/>
              <a:t>aperiodic</a:t>
            </a:r>
            <a:r>
              <a:rPr lang="en-US" dirty="0"/>
              <a:t>. Otherwise, it is a periodic chain.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ch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610" y="2103120"/>
            <a:ext cx="4111664" cy="368074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3361"/>
            <a:ext cx="10515600" cy="899160"/>
          </a:xfrm>
        </p:spPr>
        <p:txBody>
          <a:bodyPr/>
          <a:lstStyle/>
          <a:p>
            <a:pPr algn="ctr"/>
            <a:r>
              <a:rPr lang="en-US" dirty="0"/>
              <a:t>Classification of States: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143000"/>
            <a:ext cx="6918960" cy="5033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 descr="transient_recursiv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80" y="1230760"/>
            <a:ext cx="4001452" cy="2167181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444409" y="3794760"/>
          <a:ext cx="449331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7" name="Equation" r:id="rId5" imgW="2222280" imgH="1168200" progId="Equation.DSMT4">
                  <p:embed/>
                </p:oleObj>
              </mc:Choice>
              <mc:Fallback>
                <p:oleObj name="Equation" r:id="rId5" imgW="2222280" imgH="1168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4409" y="3794760"/>
                        <a:ext cx="4493315" cy="236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72509" y="1644593"/>
          <a:ext cx="5556743" cy="194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88" name="Equation" r:id="rId7" imgW="2539800" imgH="888840" progId="Equation.DSMT4">
                  <p:embed/>
                </p:oleObj>
              </mc:Choice>
              <mc:Fallback>
                <p:oleObj name="Equation" r:id="rId7" imgW="2539800" imgH="8888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509" y="1644593"/>
                        <a:ext cx="5556743" cy="1944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/>
          <a:lstStyle/>
          <a:p>
            <a:pPr algn="ctr"/>
            <a:r>
              <a:rPr lang="en-US" dirty="0"/>
              <a:t>Supplementary readings: Expected number of visits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75720" cy="50339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Let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​ be the state of the Markov chain at time 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Define the </a:t>
            </a:r>
            <a:r>
              <a:rPr lang="en-US" b="1" dirty="0"/>
              <a:t>indicator</a:t>
            </a:r>
            <a:r>
              <a:rPr lang="en-US" dirty="0"/>
              <a:t> of being in state iii at time 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Then the </a:t>
            </a:r>
            <a:r>
              <a:rPr lang="en-US" b="1" dirty="0"/>
              <a:t>total number of visits</a:t>
            </a:r>
            <a:r>
              <a:rPr lang="en-US" dirty="0"/>
              <a:t> to state </a:t>
            </a:r>
            <a:r>
              <a:rPr lang="en-US" dirty="0" err="1"/>
              <a:t>i</a:t>
            </a:r>
            <a:r>
              <a:rPr lang="en-US" dirty="0"/>
              <a:t>, starting from </a:t>
            </a:r>
            <a:r>
              <a:rPr lang="en-US" dirty="0" err="1"/>
              <a:t>i</a:t>
            </a:r>
            <a:r>
              <a:rPr lang="en-US" dirty="0"/>
              <a:t>,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The </a:t>
            </a:r>
            <a:r>
              <a:rPr lang="en-US" b="1" dirty="0"/>
              <a:t>expected number of visits</a:t>
            </a:r>
            <a:r>
              <a:rPr lang="en-US" dirty="0"/>
              <a:t> is: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991359" y="1950720"/>
          <a:ext cx="2798011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2" name="Equation" r:id="rId3" imgW="1168200" imgH="482400" progId="Equation.DSMT4">
                  <p:embed/>
                </p:oleObj>
              </mc:Choice>
              <mc:Fallback>
                <p:oleObj name="Equation" r:id="rId3" imgW="11682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359" y="1950720"/>
                        <a:ext cx="2798011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13760" y="3690256"/>
          <a:ext cx="1524000" cy="105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3" name="Equation" r:id="rId5" imgW="622080" imgH="431640" progId="Equation.DSMT4">
                  <p:embed/>
                </p:oleObj>
              </mc:Choice>
              <mc:Fallback>
                <p:oleObj name="Equation" r:id="rId5" imgW="62208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760" y="3690256"/>
                        <a:ext cx="1524000" cy="1057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41070" y="5334000"/>
          <a:ext cx="433832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4" name="Equation" r:id="rId7" imgW="2323800" imgH="457200" progId="Equation.DSMT4">
                  <p:embed/>
                </p:oleObj>
              </mc:Choice>
              <mc:Fallback>
                <p:oleObj name="Equation" r:id="rId7" imgW="23238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070" y="5334000"/>
                        <a:ext cx="4338320" cy="853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043420" y="5379720"/>
          <a:ext cx="4674536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25" name="Equation" r:id="rId9" imgW="1854000" imgH="241200" progId="Equation.DSMT4">
                  <p:embed/>
                </p:oleObj>
              </mc:Choice>
              <mc:Fallback>
                <p:oleObj name="Equation" r:id="rId9" imgW="1854000" imgH="241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420" y="5379720"/>
                        <a:ext cx="4674536" cy="608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64680" y="4282440"/>
            <a:ext cx="4938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expected value</a:t>
            </a:r>
            <a:r>
              <a:rPr lang="en-US" dirty="0"/>
              <a:t> of an indicator variable is just the </a:t>
            </a:r>
            <a:r>
              <a:rPr lang="en-US" b="1" dirty="0"/>
              <a:t>probability</a:t>
            </a:r>
            <a:r>
              <a:rPr lang="en-US" dirty="0"/>
              <a:t> that the event happens: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39144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Classification of States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Accessible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Irreducible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Recurrence &amp; Transience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Periodicity</a:t>
            </a:r>
          </a:p>
          <a:p>
            <a:pPr marL="0"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Supplementary readings</a:t>
            </a: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41"/>
            <a:ext cx="10515600" cy="868680"/>
          </a:xfrm>
        </p:spPr>
        <p:txBody>
          <a:bodyPr/>
          <a:lstStyle/>
          <a:p>
            <a:pPr algn="ctr"/>
            <a:r>
              <a:rPr lang="en-US" dirty="0"/>
              <a:t>Supplementary readings: Some basic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" y="1066800"/>
            <a:ext cx="11660176" cy="5110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            : The probability the chain returns to state 1 </a:t>
            </a:r>
            <a:r>
              <a:rPr lang="en-US" b="1" dirty="0"/>
              <a:t>for the first time</a:t>
            </a:r>
            <a:r>
              <a:rPr lang="en-US" dirty="0"/>
              <a:t> at step n, given X</a:t>
            </a:r>
            <a:r>
              <a:rPr lang="en-US" baseline="-25000" dirty="0"/>
              <a:t>0</a:t>
            </a:r>
            <a:r>
              <a:rPr lang="en-US" dirty="0"/>
              <a:t>=1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581390" y="3749040"/>
          <a:ext cx="3153410" cy="19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6" name="Equation" r:id="rId3" imgW="1155600" imgH="711000" progId="Equation.DSMT4">
                  <p:embed/>
                </p:oleObj>
              </mc:Choice>
              <mc:Fallback>
                <p:oleObj name="Equation" r:id="rId3" imgW="1155600" imgH="71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390" y="3749040"/>
                        <a:ext cx="3153410" cy="1940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22300" y="959802"/>
          <a:ext cx="688340" cy="59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7" name="Equation" r:id="rId5" imgW="279360" imgH="241200" progId="Equation.DSMT4">
                  <p:embed/>
                </p:oleObj>
              </mc:Choice>
              <mc:Fallback>
                <p:oleObj name="Equation" r:id="rId5" imgW="2793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959802"/>
                        <a:ext cx="688340" cy="59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36613" y="2378075"/>
          <a:ext cx="6637337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8" name="Equation" r:id="rId7" imgW="2705040" imgH="1143000" progId="Equation.DSMT4">
                  <p:embed/>
                </p:oleObj>
              </mc:Choice>
              <mc:Fallback>
                <p:oleObj name="Equation" r:id="rId7" imgW="2705040" imgH="1143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378075"/>
                        <a:ext cx="6637337" cy="280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126506" y="2024380"/>
          <a:ext cx="3572734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49" name="Equation" r:id="rId9" imgW="1422360" imgH="431640" progId="Equation.DSMT4">
                  <p:embed/>
                </p:oleObj>
              </mc:Choice>
              <mc:Fallback>
                <p:oleObj name="Equation" r:id="rId9" imgW="142236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506" y="2024380"/>
                        <a:ext cx="3572734" cy="10845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0823553" y="1937057"/>
            <a:ext cx="472966" cy="12770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081"/>
            <a:ext cx="10515600" cy="822960"/>
          </a:xfrm>
        </p:spPr>
        <p:txBody>
          <a:bodyPr/>
          <a:lstStyle/>
          <a:p>
            <a:pPr algn="ctr"/>
            <a:r>
              <a:rPr lang="en-US" dirty="0"/>
              <a:t>Supplementary readings: Some basic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1143000"/>
            <a:ext cx="11551920" cy="5033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            :  Probability that the chain </a:t>
            </a:r>
            <a:r>
              <a:rPr lang="en-US" b="1" dirty="0"/>
              <a:t>returns </a:t>
            </a:r>
            <a:r>
              <a:rPr lang="en-US" dirty="0"/>
              <a:t>to state </a:t>
            </a:r>
            <a:r>
              <a:rPr lang="en-US" b="1" i="1" dirty="0" err="1"/>
              <a:t>i</a:t>
            </a:r>
            <a:r>
              <a:rPr lang="en-US" b="1" dirty="0"/>
              <a:t> (X</a:t>
            </a:r>
            <a:r>
              <a:rPr lang="en-US" b="1" baseline="-25000" dirty="0"/>
              <a:t>0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for the first time at step </a:t>
            </a:r>
            <a:r>
              <a:rPr lang="en-US" b="1" i="1" dirty="0"/>
              <a:t>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None/>
            </a:pPr>
            <a:r>
              <a:rPr lang="en-US" dirty="0"/>
              <a:t>                   </a:t>
            </a:r>
          </a:p>
          <a:p>
            <a:pPr>
              <a:buNone/>
            </a:pPr>
            <a:r>
              <a:rPr lang="en-US" dirty="0"/>
              <a:t>                     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                              : Total probability the chain </a:t>
            </a:r>
            <a:r>
              <a:rPr lang="en-US" b="1" dirty="0"/>
              <a:t>ever returns </a:t>
            </a:r>
            <a:r>
              <a:rPr lang="en-US" dirty="0"/>
              <a:t>to state </a:t>
            </a:r>
            <a:r>
              <a:rPr lang="en-US" b="1" i="1" dirty="0" err="1"/>
              <a:t>i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31720" y="2681224"/>
          <a:ext cx="7423076" cy="65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1" name="Equation" r:id="rId4" imgW="2857320" imgH="253800" progId="Equation.DSMT4">
                  <p:embed/>
                </p:oleObj>
              </mc:Choice>
              <mc:Fallback>
                <p:oleObj name="Equation" r:id="rId4" imgW="285732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720" y="2681224"/>
                        <a:ext cx="7423076" cy="659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28980" y="1037590"/>
          <a:ext cx="686736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2" name="Equation" r:id="rId6" imgW="279360" imgH="241200" progId="Equation.DSMT4">
                  <p:embed/>
                </p:oleObj>
              </mc:Choice>
              <mc:Fallback>
                <p:oleObj name="Equation" r:id="rId6" imgW="2793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" y="1037590"/>
                        <a:ext cx="686736" cy="5930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22630" y="3984140"/>
          <a:ext cx="1685290" cy="97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33" name="Equation" r:id="rId8" imgW="749160" imgH="431640" progId="Equation.DSMT4">
                  <p:embed/>
                </p:oleObj>
              </mc:Choice>
              <mc:Fallback>
                <p:oleObj name="Equation" r:id="rId8" imgW="749160" imgH="4316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" y="3984140"/>
                        <a:ext cx="1685290" cy="9711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43452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Classification of States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Accessible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Recurrence &amp; Transience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Irreducible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Periodicity</a:t>
            </a:r>
          </a:p>
          <a:p>
            <a:pPr marL="0"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Supplementary readings</a:t>
            </a:r>
          </a:p>
          <a:p>
            <a:pPr lvl="1"/>
            <a:endParaRPr lang="en-US" sz="3000" dirty="0">
              <a:solidFill>
                <a:schemeClr val="bg1">
                  <a:lumMod val="50000"/>
                </a:schemeClr>
              </a:solidFill>
              <a:latin typeface="Georgia Pro Ligh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4"/>
            <a:ext cx="10515600" cy="599606"/>
          </a:xfrm>
        </p:spPr>
        <p:txBody>
          <a:bodyPr/>
          <a:lstStyle/>
          <a:p>
            <a:pPr algn="ctr"/>
            <a:r>
              <a:rPr lang="en-US" dirty="0"/>
              <a:t>Accessible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974362"/>
            <a:ext cx="11317574" cy="5202602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 If it is possible to go from state </a:t>
            </a:r>
            <a:r>
              <a:rPr lang="en-US" b="1" i="1" dirty="0" err="1"/>
              <a:t>i</a:t>
            </a:r>
            <a:r>
              <a:rPr lang="en-US" i="1" dirty="0"/>
              <a:t> </a:t>
            </a:r>
            <a:r>
              <a:rPr lang="en-US" dirty="0"/>
              <a:t>to state</a:t>
            </a:r>
            <a:r>
              <a:rPr lang="en-US" b="1" dirty="0"/>
              <a:t> </a:t>
            </a:r>
            <a:r>
              <a:rPr lang="en-US" b="1" i="1" dirty="0"/>
              <a:t>j</a:t>
            </a:r>
            <a:r>
              <a:rPr lang="en-US" dirty="0"/>
              <a:t>, we say that state  </a:t>
            </a:r>
            <a:r>
              <a:rPr lang="en-US" b="1" i="1" dirty="0"/>
              <a:t>j</a:t>
            </a:r>
            <a:r>
              <a:rPr lang="en-US" b="1" dirty="0"/>
              <a:t> </a:t>
            </a:r>
            <a:r>
              <a:rPr lang="en-US" dirty="0"/>
              <a:t>is </a:t>
            </a:r>
            <a:r>
              <a:rPr lang="en-US" i="1" dirty="0"/>
              <a:t>accessible</a:t>
            </a:r>
            <a:r>
              <a:rPr lang="en-US" dirty="0"/>
              <a:t> from </a:t>
            </a:r>
            <a:r>
              <a:rPr lang="en-US" b="1" i="1" dirty="0" err="1"/>
              <a:t>i</a:t>
            </a:r>
            <a:r>
              <a:rPr lang="en-US" dirty="0"/>
              <a:t>. 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Alternatively, state </a:t>
            </a:r>
            <a:r>
              <a:rPr lang="en-US" b="1" i="1" dirty="0"/>
              <a:t>j</a:t>
            </a:r>
            <a:r>
              <a:rPr lang="en-US" i="1" dirty="0"/>
              <a:t> </a:t>
            </a:r>
            <a:r>
              <a:rPr lang="en-US" dirty="0"/>
              <a:t>is </a:t>
            </a:r>
            <a:r>
              <a:rPr lang="en-US" b="1" dirty="0"/>
              <a:t>accessible</a:t>
            </a:r>
            <a:r>
              <a:rPr lang="en-US" dirty="0"/>
              <a:t> from state </a:t>
            </a:r>
            <a:r>
              <a:rPr lang="en-US" b="1" i="1" dirty="0" err="1"/>
              <a:t>i</a:t>
            </a:r>
            <a:r>
              <a:rPr lang="en-US" dirty="0"/>
              <a:t>, written as </a:t>
            </a:r>
            <a:r>
              <a:rPr lang="en-US" b="1" dirty="0" err="1"/>
              <a:t>i→j</a:t>
            </a:r>
            <a:r>
              <a:rPr lang="en-US" dirty="0"/>
              <a:t>, if                     for some </a:t>
            </a:r>
            <a:r>
              <a:rPr lang="en-US" b="1" dirty="0"/>
              <a:t>n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We assume every state is accessible from itself since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Georgia Pro Light"/>
              </a:rPr>
              <a:t>When there is an arrow from state </a:t>
            </a:r>
            <a:r>
              <a:rPr lang="en-US" b="1" i="1" dirty="0" err="1">
                <a:latin typeface="Georgia Pro Light"/>
              </a:rPr>
              <a:t>i</a:t>
            </a:r>
            <a:r>
              <a:rPr lang="en-US" dirty="0">
                <a:latin typeface="Georgia Pro Light"/>
              </a:rPr>
              <a:t> to state</a:t>
            </a:r>
            <a:r>
              <a:rPr lang="en-US" b="1" dirty="0">
                <a:latin typeface="Georgia Pro Light"/>
              </a:rPr>
              <a:t> j</a:t>
            </a:r>
            <a:r>
              <a:rPr lang="en-US" dirty="0">
                <a:latin typeface="Georgia Pro Light"/>
              </a:rPr>
              <a:t>, then </a:t>
            </a:r>
          </a:p>
          <a:p>
            <a:pPr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State 0 is accessible from any state 0 &lt; </a:t>
            </a:r>
            <a:r>
              <a:rPr lang="en-US" dirty="0" err="1"/>
              <a:t>i</a:t>
            </a:r>
            <a:r>
              <a:rPr lang="en-US" dirty="0"/>
              <a:t> &lt; N, but not the other way. </a:t>
            </a:r>
            <a:endParaRPr lang="en-US" dirty="0">
              <a:latin typeface="Georgia Pro Light"/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298103" y="1701150"/>
          <a:ext cx="1031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Equation" r:id="rId4" imgW="507960" imgH="253800" progId="Equation.DSMT4">
                  <p:embed/>
                </p:oleObj>
              </mc:Choice>
              <mc:Fallback>
                <p:oleObj name="Equation" r:id="rId4" imgW="50796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8103" y="1701150"/>
                        <a:ext cx="103187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366193" y="2495233"/>
          <a:ext cx="15652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Equation" r:id="rId6" imgW="711000" imgH="241200" progId="Equation.DSMT4">
                  <p:embed/>
                </p:oleObj>
              </mc:Choice>
              <mc:Fallback>
                <p:oleObj name="Equation" r:id="rId6" imgW="71100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6193" y="2495233"/>
                        <a:ext cx="15652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428918" y="3237099"/>
          <a:ext cx="1177419" cy="58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name="Equation" r:id="rId8" imgW="507960" imgH="253800" progId="Equation.DSMT4">
                  <p:embed/>
                </p:oleObj>
              </mc:Choice>
              <mc:Fallback>
                <p:oleObj name="Equation" r:id="rId8" imgW="507960" imgH="253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918" y="3237099"/>
                        <a:ext cx="1177419" cy="588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hain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2239" y="3844584"/>
            <a:ext cx="6733717" cy="19313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43452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Classification of States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Accessible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Recurrence &amp; Transience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Irreducible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Periodicity</a:t>
            </a:r>
          </a:p>
          <a:p>
            <a:pPr marL="0"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Supplementary readings</a:t>
            </a:r>
          </a:p>
          <a:p>
            <a:pPr lvl="1"/>
            <a:endParaRPr lang="en-US" sz="3000" dirty="0">
              <a:solidFill>
                <a:schemeClr val="bg1">
                  <a:lumMod val="50000"/>
                </a:schemeClr>
              </a:solidFill>
              <a:latin typeface="Georgia Pro Ligh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4"/>
            <a:ext cx="10515600" cy="599606"/>
          </a:xfrm>
        </p:spPr>
        <p:txBody>
          <a:bodyPr/>
          <a:lstStyle/>
          <a:p>
            <a:pPr algn="ctr"/>
            <a:r>
              <a:rPr lang="en-US" dirty="0"/>
              <a:t> Communicate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974362"/>
            <a:ext cx="11317574" cy="5202602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 Two states </a:t>
            </a:r>
            <a:r>
              <a:rPr lang="en-US" b="1" dirty="0" err="1"/>
              <a:t>i</a:t>
            </a:r>
            <a:r>
              <a:rPr lang="en-US" dirty="0"/>
              <a:t> and </a:t>
            </a:r>
            <a:r>
              <a:rPr lang="en-US" b="1" dirty="0"/>
              <a:t>j</a:t>
            </a:r>
            <a:r>
              <a:rPr lang="en-US" dirty="0"/>
              <a:t> are said to </a:t>
            </a:r>
            <a:r>
              <a:rPr lang="en-US" b="1" dirty="0"/>
              <a:t>communicate </a:t>
            </a:r>
            <a:r>
              <a:rPr lang="en-US" dirty="0"/>
              <a:t>if they are </a:t>
            </a:r>
            <a:r>
              <a:rPr lang="en-US" b="1" dirty="0"/>
              <a:t>accessible</a:t>
            </a:r>
            <a:r>
              <a:rPr lang="en-US" dirty="0"/>
              <a:t> from each other.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state </a:t>
            </a:r>
            <a:r>
              <a:rPr lang="en-US" b="1" i="1" dirty="0" err="1"/>
              <a:t>i,j</a:t>
            </a:r>
            <a:r>
              <a:rPr lang="en-US" dirty="0"/>
              <a:t> communicates if it's possible to go from </a:t>
            </a:r>
            <a:r>
              <a:rPr lang="en-US" b="1" i="1" dirty="0" err="1"/>
              <a:t>i</a:t>
            </a:r>
            <a:r>
              <a:rPr lang="en-US" dirty="0"/>
              <a:t> to j and from  </a:t>
            </a:r>
            <a:r>
              <a:rPr lang="en-US" b="1" i="1" dirty="0"/>
              <a:t>j</a:t>
            </a:r>
            <a:r>
              <a:rPr lang="en-US" dirty="0"/>
              <a:t> to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with positive probability in some finite number of steps.</a:t>
            </a:r>
          </a:p>
          <a:p>
            <a:pPr algn="just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305800" y="3414438"/>
          <a:ext cx="3661942" cy="118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5" name="Equation" r:id="rId4" imgW="1409400" imgH="457200" progId="Equation.DSMT4">
                  <p:embed/>
                </p:oleObj>
              </mc:Choice>
              <mc:Fallback>
                <p:oleObj name="Equation" r:id="rId4" imgW="1409400" imgH="457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414438"/>
                        <a:ext cx="3661942" cy="1188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hai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" y="2678308"/>
            <a:ext cx="8196352" cy="23508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80160" y="5501640"/>
            <a:ext cx="3534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 Pro Light"/>
              </a:rPr>
              <a:t>States 1 to N −1 communicate.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834"/>
            <a:ext cx="10515600" cy="599606"/>
          </a:xfrm>
        </p:spPr>
        <p:txBody>
          <a:bodyPr/>
          <a:lstStyle/>
          <a:p>
            <a:pPr algn="ctr"/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44" y="974362"/>
            <a:ext cx="11317574" cy="5202602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A set of communicating states is called a class, a chain could have more than one classes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Two states </a:t>
            </a:r>
            <a:r>
              <a:rPr lang="en-US" b="1" i="1" dirty="0" err="1"/>
              <a:t>i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b="1" i="1" dirty="0"/>
              <a:t>j </a:t>
            </a:r>
            <a:r>
              <a:rPr lang="en-US" dirty="0"/>
              <a:t>which belong to different classes does not communicate.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8260080" y="3292518"/>
          <a:ext cx="3661942" cy="118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7" name="Equation" r:id="rId4" imgW="1409400" imgH="457200" progId="Equation.DSMT4">
                  <p:embed/>
                </p:oleObj>
              </mc:Choice>
              <mc:Fallback>
                <p:oleObj name="Equation" r:id="rId4" imgW="14094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0080" y="3292518"/>
                        <a:ext cx="3661942" cy="1188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chai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3" y="2575560"/>
            <a:ext cx="8235781" cy="2362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5040" y="4983480"/>
            <a:ext cx="3534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eorgia Pro Light"/>
              </a:rPr>
              <a:t>States 1 to N −1 communicate.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" y="2727960"/>
            <a:ext cx="1005840" cy="2087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7360" y="2758440"/>
            <a:ext cx="4465320" cy="2087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51320" y="2743200"/>
            <a:ext cx="1066800" cy="2087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43452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Classification of States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Accessible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Communicate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latin typeface="Georgia Pro Light"/>
              </a:rPr>
              <a:t>Recurrence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 </a:t>
            </a:r>
            <a:r>
              <a:rPr lang="en-US" sz="3000" dirty="0">
                <a:latin typeface="Georgia Pro Light"/>
              </a:rPr>
              <a:t>&amp;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 </a:t>
            </a:r>
            <a:r>
              <a:rPr lang="en-US" sz="3000" dirty="0">
                <a:latin typeface="Georgia Pro Light"/>
              </a:rPr>
              <a:t>Transience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Irreducible</a:t>
            </a:r>
          </a:p>
          <a:p>
            <a:pPr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Periodicity</a:t>
            </a:r>
          </a:p>
          <a:p>
            <a:pPr marL="0" lvl="1">
              <a:buFont typeface="Wingdings" pitchFamily="2" charset="2"/>
              <a:buChar char="v"/>
            </a:pPr>
            <a:r>
              <a:rPr lang="en-US" sz="3000" dirty="0">
                <a:solidFill>
                  <a:schemeClr val="bg1">
                    <a:lumMod val="50000"/>
                  </a:schemeClr>
                </a:solidFill>
                <a:latin typeface="Georgia Pro Light"/>
              </a:rPr>
              <a:t>Supplementary readings</a:t>
            </a:r>
          </a:p>
          <a:p>
            <a:pPr lvl="1">
              <a:buFont typeface="Wingdings" pitchFamily="2" charset="2"/>
              <a:buChar char="v"/>
            </a:pPr>
            <a:endParaRPr lang="en-US" sz="3000" dirty="0">
              <a:solidFill>
                <a:schemeClr val="bg1">
                  <a:lumMod val="50000"/>
                </a:schemeClr>
              </a:solidFill>
              <a:latin typeface="Georgia Pro Ligh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7C4941B-23E7-4BF2-8B25-743108354453}" type="slidenum">
              <a:rPr lang="he-IL"/>
              <a:pPr/>
              <a:t>9</a:t>
            </a:fld>
            <a:endParaRPr lang="en-US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title"/>
          </p:nvPr>
        </p:nvSpPr>
        <p:spPr>
          <a:xfrm>
            <a:off x="467784" y="279400"/>
            <a:ext cx="11216216" cy="694961"/>
          </a:xfrm>
        </p:spPr>
        <p:txBody>
          <a:bodyPr/>
          <a:lstStyle/>
          <a:p>
            <a:pPr algn="ctr"/>
            <a:r>
              <a:rPr lang="en-US" dirty="0"/>
              <a:t>Recurrent</a:t>
            </a:r>
          </a:p>
        </p:txBody>
      </p:sp>
      <p:sp>
        <p:nvSpPr>
          <p:cNvPr id="252948" name="Text Box 20"/>
          <p:cNvSpPr txBox="1">
            <a:spLocks noChangeArrowheads="1"/>
          </p:cNvSpPr>
          <p:nvPr/>
        </p:nvSpPr>
        <p:spPr bwMode="auto">
          <a:xfrm>
            <a:off x="389744" y="1019331"/>
            <a:ext cx="11437495" cy="5324535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b="1" dirty="0"/>
              <a:t>Recurrent</a:t>
            </a:r>
            <a:r>
              <a:rPr lang="en-US" sz="2000" dirty="0"/>
              <a:t> : Start at State </a:t>
            </a:r>
            <a:r>
              <a:rPr lang="en-US" sz="2000" b="1" dirty="0" err="1"/>
              <a:t>i</a:t>
            </a:r>
            <a:r>
              <a:rPr lang="en-US" sz="2000" dirty="0"/>
              <a:t>, you have probability </a:t>
            </a:r>
            <a:r>
              <a:rPr lang="en-US" sz="2000" b="1" dirty="0"/>
              <a:t>1</a:t>
            </a:r>
            <a:r>
              <a:rPr lang="en-US" sz="2000" dirty="0"/>
              <a:t> of eventually returning to State </a:t>
            </a:r>
            <a:r>
              <a:rPr lang="en-US" sz="2000" b="1" dirty="0" err="1"/>
              <a:t>i</a:t>
            </a:r>
            <a:r>
              <a:rPr lang="en-US" sz="2000" b="1" dirty="0"/>
              <a:t>.</a:t>
            </a:r>
            <a:r>
              <a:rPr lang="en-US" sz="2000" dirty="0"/>
              <a:t> 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>
              <a:buFont typeface="Wingdings" pitchFamily="2" charset="2"/>
              <a:buChar char="v"/>
            </a:pPr>
            <a:endParaRPr lang="en-US" sz="2000" b="1" dirty="0"/>
          </a:p>
          <a:p>
            <a:pPr algn="just"/>
            <a:endParaRPr lang="en-US" sz="20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522085" y="1524635"/>
          <a:ext cx="53736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2" name="Equation" r:id="rId4" imgW="3238200" imgH="431640" progId="Equation.DSMT4">
                  <p:embed/>
                </p:oleObj>
              </mc:Choice>
              <mc:Fallback>
                <p:oleObj name="Equation" r:id="rId4" imgW="323820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2085" y="1524635"/>
                        <a:ext cx="53736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508000" y="1585913"/>
          <a:ext cx="5905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3" name="Equation" r:id="rId6" imgW="2895480" imgH="253800" progId="Equation.DSMT4">
                  <p:embed/>
                </p:oleObj>
              </mc:Choice>
              <mc:Fallback>
                <p:oleObj name="Equation" r:id="rId6" imgW="289548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585913"/>
                        <a:ext cx="59055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ransient_recursive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3488" y="2697480"/>
            <a:ext cx="6580512" cy="3563996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303520" y="2712720"/>
            <a:ext cx="1158240" cy="1158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03520" y="5090160"/>
            <a:ext cx="1158240" cy="1158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7030A0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27052</TotalTime>
  <Words>1848</Words>
  <Application>Microsoft Office PowerPoint</Application>
  <PresentationFormat>Widescreen</PresentationFormat>
  <Paragraphs>316</Paragraphs>
  <Slides>21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Arial MT</vt:lpstr>
      <vt:lpstr>Calibri</vt:lpstr>
      <vt:lpstr>Georgia</vt:lpstr>
      <vt:lpstr>Georgia Pro Light</vt:lpstr>
      <vt:lpstr>Times New Roman</vt:lpstr>
      <vt:lpstr>Verdana</vt:lpstr>
      <vt:lpstr>Wingdings</vt:lpstr>
      <vt:lpstr>Office Theme</vt:lpstr>
      <vt:lpstr>Equation</vt:lpstr>
      <vt:lpstr>MathType 7.0 Equation</vt:lpstr>
      <vt:lpstr>PowerPoint Presentation</vt:lpstr>
      <vt:lpstr>Outline</vt:lpstr>
      <vt:lpstr>Outline</vt:lpstr>
      <vt:lpstr>Accessible </vt:lpstr>
      <vt:lpstr>Outline</vt:lpstr>
      <vt:lpstr> Communicate</vt:lpstr>
      <vt:lpstr> Class</vt:lpstr>
      <vt:lpstr>Outline</vt:lpstr>
      <vt:lpstr>Recurrent</vt:lpstr>
      <vt:lpstr>Transient </vt:lpstr>
      <vt:lpstr>Finite and countably Infinite Markov Chains</vt:lpstr>
      <vt:lpstr>Classification of States: example</vt:lpstr>
      <vt:lpstr>Classification of States: example</vt:lpstr>
      <vt:lpstr> Irreducible vs. Reducible (chain characteristic) </vt:lpstr>
      <vt:lpstr> Period (state characteristic)  </vt:lpstr>
      <vt:lpstr> Period (state characteristic)  </vt:lpstr>
      <vt:lpstr> Aperiodic  </vt:lpstr>
      <vt:lpstr>Classification of States: example</vt:lpstr>
      <vt:lpstr>Supplementary readings: Expected number of visits</vt:lpstr>
      <vt:lpstr>Supplementary readings: Some basic definitions</vt:lpstr>
      <vt:lpstr>Supplementary readings: Some basic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Khan zakir</cp:lastModifiedBy>
  <cp:revision>773</cp:revision>
  <dcterms:created xsi:type="dcterms:W3CDTF">2019-04-29T09:58:30Z</dcterms:created>
  <dcterms:modified xsi:type="dcterms:W3CDTF">2025-05-29T06:21:06Z</dcterms:modified>
</cp:coreProperties>
</file>