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0" r:id="rId2"/>
    <p:sldId id="291" r:id="rId3"/>
    <p:sldId id="281" r:id="rId4"/>
    <p:sldId id="309" r:id="rId5"/>
    <p:sldId id="282" r:id="rId6"/>
    <p:sldId id="313" r:id="rId7"/>
    <p:sldId id="314" r:id="rId8"/>
    <p:sldId id="315" r:id="rId9"/>
    <p:sldId id="316" r:id="rId10"/>
    <p:sldId id="310" r:id="rId11"/>
    <p:sldId id="326" r:id="rId12"/>
    <p:sldId id="327" r:id="rId13"/>
    <p:sldId id="328" r:id="rId14"/>
    <p:sldId id="311" r:id="rId15"/>
    <p:sldId id="329" r:id="rId16"/>
    <p:sldId id="333" r:id="rId17"/>
    <p:sldId id="330" r:id="rId18"/>
    <p:sldId id="334" r:id="rId19"/>
    <p:sldId id="3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5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65" autoAdjust="0"/>
    <p:restoredTop sz="88710" autoAdjust="0"/>
  </p:normalViewPr>
  <p:slideViewPr>
    <p:cSldViewPr snapToGrid="0" showGuides="1">
      <p:cViewPr>
        <p:scale>
          <a:sx n="68" d="100"/>
          <a:sy n="68" d="100"/>
        </p:scale>
        <p:origin x="-666" y="-18"/>
      </p:cViewPr>
      <p:guideLst>
        <p:guide orient="horz" pos="2160"/>
        <p:guide pos="55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31328-4A30-4639-889A-9F31BCBA936D}" type="datetimeFigureOut">
              <a:rPr lang="en-US" smtClean="0"/>
              <a:pPr/>
              <a:t>5/28/2025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4C414F-FD93-48FC-8762-F7272C381B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4C414F-FD93-48FC-8762-F7272C381BF2}" type="slidenum">
              <a:rPr lang="en-US" smtClean="0"/>
              <a:pPr/>
              <a:t>1</a:t>
            </a:fld>
            <a:endParaRPr lang="en-US"/>
          </a:p>
        </p:txBody>
      </p:sp>
    </p:spTree>
    <p:extLst>
      <p:ext uri="{BB962C8B-B14F-4D97-AF65-F5344CB8AC3E}">
        <p14:creationId xmlns="" xmlns:p14="http://schemas.microsoft.com/office/powerpoint/2010/main" val="77368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4C414F-FD93-48FC-8762-F7272C381BF2}" type="slidenum">
              <a:rPr lang="en-US" smtClean="0"/>
              <a:pPr/>
              <a:t>14</a:t>
            </a:fld>
            <a:endParaRPr lang="en-US"/>
          </a:p>
        </p:txBody>
      </p:sp>
    </p:spTree>
    <p:extLst>
      <p:ext uri="{BB962C8B-B14F-4D97-AF65-F5344CB8AC3E}">
        <p14:creationId xmlns="" xmlns:p14="http://schemas.microsoft.com/office/powerpoint/2010/main" val="239370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https://www.probabilitycourse.com/chapter11/11_2_5_using_the_law_of_total_probability_with_recursion.php</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https://www.probabilitycourse.com/chapter11/11_2_5_using_the_law_of_total_probability_with_recursion.php</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https://www.probabilitycourse.com/chapter11/11_2_5_using_the_law_of_total_probability_with_recursion.php</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4C414F-FD93-48FC-8762-F7272C381BF2}" type="slidenum">
              <a:rPr lang="en-US" smtClean="0"/>
              <a:pPr/>
              <a:t>2</a:t>
            </a:fld>
            <a:endParaRPr lang="en-US"/>
          </a:p>
        </p:txBody>
      </p:sp>
    </p:spTree>
    <p:extLst>
      <p:ext uri="{BB962C8B-B14F-4D97-AF65-F5344CB8AC3E}">
        <p14:creationId xmlns="" xmlns:p14="http://schemas.microsoft.com/office/powerpoint/2010/main" val="2393703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https.//www.probabilitycourse.com/chapter11/11_2_5_using_the_law_of_total_probability_with_recursion.php</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4C414F-FD93-48FC-8762-F7272C381BF2}" type="slidenum">
              <a:rPr lang="en-US" smtClean="0"/>
              <a:pPr/>
              <a:t>4</a:t>
            </a:fld>
            <a:endParaRPr lang="en-US"/>
          </a:p>
        </p:txBody>
      </p:sp>
    </p:spTree>
    <p:extLst>
      <p:ext uri="{BB962C8B-B14F-4D97-AF65-F5344CB8AC3E}">
        <p14:creationId xmlns="" xmlns:p14="http://schemas.microsoft.com/office/powerpoint/2010/main" val="2393703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a:t>www.stat.auckland.ac.nz/~fewster/325/notes/ch1annotated.pdf</a:t>
            </a:r>
          </a:p>
        </p:txBody>
      </p:sp>
      <p:sp>
        <p:nvSpPr>
          <p:cNvPr id="4" name="Slide Number Placeholder 3"/>
          <p:cNvSpPr>
            <a:spLocks noGrp="1"/>
          </p:cNvSpPr>
          <p:nvPr>
            <p:ph type="sldNum" sz="quarter" idx="10"/>
          </p:nvPr>
        </p:nvSpPr>
        <p:spPr/>
        <p:txBody>
          <a:bodyPr/>
          <a:lstStyle/>
          <a:p>
            <a:fld id="{F04C414F-FD93-48FC-8762-F7272C381BF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4C414F-FD93-48FC-8762-F7272C381BF2}" type="slidenum">
              <a:rPr lang="en-US" smtClean="0"/>
              <a:pPr/>
              <a:t>10</a:t>
            </a:fld>
            <a:endParaRPr lang="en-US"/>
          </a:p>
        </p:txBody>
      </p:sp>
    </p:spTree>
    <p:extLst>
      <p:ext uri="{BB962C8B-B14F-4D97-AF65-F5344CB8AC3E}">
        <p14:creationId xmlns="" xmlns:p14="http://schemas.microsoft.com/office/powerpoint/2010/main" val="239370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a:t>www.stat.auckland.ac.nz/~fewster/325/notes/ch1annotated.pdf</a:t>
            </a:r>
          </a:p>
        </p:txBody>
      </p:sp>
      <p:sp>
        <p:nvSpPr>
          <p:cNvPr id="4" name="Slide Number Placeholder 3"/>
          <p:cNvSpPr>
            <a:spLocks noGrp="1"/>
          </p:cNvSpPr>
          <p:nvPr>
            <p:ph type="sldNum" sz="quarter" idx="10"/>
          </p:nvPr>
        </p:nvSpPr>
        <p:spPr/>
        <p:txBody>
          <a:bodyPr/>
          <a:lstStyle/>
          <a:p>
            <a:fld id="{F04C414F-FD93-48FC-8762-F7272C381BF2}"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a:t>
            </a:r>
            <a:r>
              <a:rPr lang="en-US" dirty="0"/>
              <a:t>www.stat.auckland.ac.nz/~</a:t>
            </a:r>
            <a:r>
              <a:rPr lang="en-US" dirty="0" smtClean="0"/>
              <a:t>fewster/325/notes/ch1annotated.pdf</a:t>
            </a:r>
          </a:p>
          <a:p>
            <a:r>
              <a:rPr lang="en-US" dirty="0" smtClean="0"/>
              <a:t>https://www.probabilitycourse.com/chapter11/11_2_5_using_the_law_of_total_probability_with_recursion.php</a:t>
            </a:r>
          </a:p>
          <a:p>
            <a:r>
              <a:rPr lang="en-US" dirty="0" smtClean="0"/>
              <a:t>https://youtu.be/NXJRR6JPwQ8?si=kon6bieGcwhvpcmA</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https://www.probabilitycourse.com/chapter11/11_2_5_using_the_law_of_total_probability_with_recursion.php</a:t>
            </a:r>
            <a:endParaRPr lang="en-US" dirty="0"/>
          </a:p>
        </p:txBody>
      </p:sp>
      <p:sp>
        <p:nvSpPr>
          <p:cNvPr id="4" name="Slide Number Placeholder 3"/>
          <p:cNvSpPr>
            <a:spLocks noGrp="1"/>
          </p:cNvSpPr>
          <p:nvPr>
            <p:ph type="sldNum" sz="quarter" idx="10"/>
          </p:nvPr>
        </p:nvSpPr>
        <p:spPr/>
        <p:txBody>
          <a:bodyPr/>
          <a:lstStyle/>
          <a:p>
            <a:fld id="{F04C414F-FD93-48FC-8762-F7272C381BF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5BB8C-89E9-4920-B7C7-7CB231785C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381C946-B5B9-45CC-A97D-6782B352D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DCB689F-CCBD-470D-8DF0-F24FF91ED259}"/>
              </a:ext>
            </a:extLst>
          </p:cNvPr>
          <p:cNvSpPr>
            <a:spLocks noGrp="1"/>
          </p:cNvSpPr>
          <p:nvPr>
            <p:ph type="dt" sz="half" idx="10"/>
          </p:nvPr>
        </p:nvSpPr>
        <p:spPr/>
        <p:txBody>
          <a:bodyPr/>
          <a:lstStyle/>
          <a:p>
            <a:fld id="{F6A98962-8809-4339-A3B3-8E8D02883AAE}" type="datetime1">
              <a:rPr lang="en-US" smtClean="0"/>
              <a:pPr/>
              <a:t>5/28/2025</a:t>
            </a:fld>
            <a:endParaRPr lang="en-US"/>
          </a:p>
        </p:txBody>
      </p:sp>
      <p:sp>
        <p:nvSpPr>
          <p:cNvPr id="5" name="Footer Placeholder 4">
            <a:extLst>
              <a:ext uri="{FF2B5EF4-FFF2-40B4-BE49-F238E27FC236}">
                <a16:creationId xmlns="" xmlns:a16="http://schemas.microsoft.com/office/drawing/2014/main" id="{3B83B7D4-8171-4EF2-B616-28C40A9A568F}"/>
              </a:ext>
            </a:extLst>
          </p:cNvPr>
          <p:cNvSpPr>
            <a:spLocks noGrp="1"/>
          </p:cNvSpPr>
          <p:nvPr>
            <p:ph type="ftr" sz="quarter" idx="11"/>
          </p:nvPr>
        </p:nvSpPr>
        <p:spPr/>
        <p:txBody>
          <a:bodyPr/>
          <a:lstStyle/>
          <a:p>
            <a:r>
              <a:rPr lang="en-US"/>
              <a:t>Applied Stochastic Process, Department Of Mathematics, UA,  Dr.Zakir </a:t>
            </a:r>
          </a:p>
        </p:txBody>
      </p:sp>
      <p:sp>
        <p:nvSpPr>
          <p:cNvPr id="6" name="Slide Number Placeholder 5">
            <a:extLst>
              <a:ext uri="{FF2B5EF4-FFF2-40B4-BE49-F238E27FC236}">
                <a16:creationId xmlns="" xmlns:a16="http://schemas.microsoft.com/office/drawing/2014/main" id="{1ACE3D22-F705-4C36-9215-0D6B9DB6406E}"/>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319040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2A908C-AC58-4C69-B2DD-3FFC2E10F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D3A718A-150D-4912-819E-FCE5601BC8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95B0D9-A436-472A-806B-B0ADE5A02DC9}"/>
              </a:ext>
            </a:extLst>
          </p:cNvPr>
          <p:cNvSpPr>
            <a:spLocks noGrp="1"/>
          </p:cNvSpPr>
          <p:nvPr>
            <p:ph type="dt" sz="half" idx="10"/>
          </p:nvPr>
        </p:nvSpPr>
        <p:spPr/>
        <p:txBody>
          <a:bodyPr/>
          <a:lstStyle/>
          <a:p>
            <a:fld id="{6231E266-699F-418A-A32F-FC09A0F3A428}" type="datetime1">
              <a:rPr lang="en-US" smtClean="0"/>
              <a:pPr/>
              <a:t>5/28/2025</a:t>
            </a:fld>
            <a:endParaRPr lang="en-US"/>
          </a:p>
        </p:txBody>
      </p:sp>
      <p:sp>
        <p:nvSpPr>
          <p:cNvPr id="5" name="Footer Placeholder 4">
            <a:extLst>
              <a:ext uri="{FF2B5EF4-FFF2-40B4-BE49-F238E27FC236}">
                <a16:creationId xmlns="" xmlns:a16="http://schemas.microsoft.com/office/drawing/2014/main" id="{84E683BA-07C2-446C-A5E0-4AE8E2ABA81F}"/>
              </a:ext>
            </a:extLst>
          </p:cNvPr>
          <p:cNvSpPr>
            <a:spLocks noGrp="1"/>
          </p:cNvSpPr>
          <p:nvPr>
            <p:ph type="ftr" sz="quarter" idx="11"/>
          </p:nvPr>
        </p:nvSpPr>
        <p:spPr/>
        <p:txBody>
          <a:bodyPr/>
          <a:lstStyle/>
          <a:p>
            <a:r>
              <a:rPr lang="en-US"/>
              <a:t>Applied Stochastic Process, Department Of Mathematics, UA,  Dr.Zakir </a:t>
            </a:r>
          </a:p>
        </p:txBody>
      </p:sp>
      <p:sp>
        <p:nvSpPr>
          <p:cNvPr id="6" name="Slide Number Placeholder 5">
            <a:extLst>
              <a:ext uri="{FF2B5EF4-FFF2-40B4-BE49-F238E27FC236}">
                <a16:creationId xmlns="" xmlns:a16="http://schemas.microsoft.com/office/drawing/2014/main" id="{CF9E47EB-DD4C-46D1-BD6E-A43F12B12B09}"/>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194596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2C85579-40D8-4868-A491-60900036D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F632EA5-E13C-4D8F-9945-D9935C955B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B68308-3FF0-4650-9E0C-69DC4CBAB79C}"/>
              </a:ext>
            </a:extLst>
          </p:cNvPr>
          <p:cNvSpPr>
            <a:spLocks noGrp="1"/>
          </p:cNvSpPr>
          <p:nvPr>
            <p:ph type="dt" sz="half" idx="10"/>
          </p:nvPr>
        </p:nvSpPr>
        <p:spPr/>
        <p:txBody>
          <a:bodyPr/>
          <a:lstStyle/>
          <a:p>
            <a:fld id="{0A8E2F98-3382-4437-BD58-C8AA4EB8EC2F}" type="datetime1">
              <a:rPr lang="en-US" smtClean="0"/>
              <a:pPr/>
              <a:t>5/28/2025</a:t>
            </a:fld>
            <a:endParaRPr lang="en-US"/>
          </a:p>
        </p:txBody>
      </p:sp>
      <p:sp>
        <p:nvSpPr>
          <p:cNvPr id="5" name="Footer Placeholder 4">
            <a:extLst>
              <a:ext uri="{FF2B5EF4-FFF2-40B4-BE49-F238E27FC236}">
                <a16:creationId xmlns="" xmlns:a16="http://schemas.microsoft.com/office/drawing/2014/main" id="{346E91DE-CD45-47C1-920F-767B4DB85D90}"/>
              </a:ext>
            </a:extLst>
          </p:cNvPr>
          <p:cNvSpPr>
            <a:spLocks noGrp="1"/>
          </p:cNvSpPr>
          <p:nvPr>
            <p:ph type="ftr" sz="quarter" idx="11"/>
          </p:nvPr>
        </p:nvSpPr>
        <p:spPr/>
        <p:txBody>
          <a:bodyPr/>
          <a:lstStyle/>
          <a:p>
            <a:r>
              <a:rPr lang="en-US"/>
              <a:t>Applied Stochastic Process, Department Of Mathematics, UA,  Dr.Zakir </a:t>
            </a:r>
          </a:p>
        </p:txBody>
      </p:sp>
      <p:sp>
        <p:nvSpPr>
          <p:cNvPr id="6" name="Slide Number Placeholder 5">
            <a:extLst>
              <a:ext uri="{FF2B5EF4-FFF2-40B4-BE49-F238E27FC236}">
                <a16:creationId xmlns="" xmlns:a16="http://schemas.microsoft.com/office/drawing/2014/main" id="{7D46C1F6-06EA-48DF-BF2B-EB4F071D31E5}"/>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283345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65721-F316-4D34-A2FF-3ABF3CD6857C}"/>
              </a:ext>
            </a:extLst>
          </p:cNvPr>
          <p:cNvSpPr>
            <a:spLocks noGrp="1"/>
          </p:cNvSpPr>
          <p:nvPr>
            <p:ph type="title"/>
          </p:nvPr>
        </p:nvSpPr>
        <p:spPr/>
        <p:txBody>
          <a:bodyPr>
            <a:normAutofit/>
          </a:bodyPr>
          <a:lstStyle>
            <a:lvl1pPr>
              <a:defRPr sz="3200">
                <a:latin typeface="Georgia Pro Ligh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C3BD2C61-86CA-4FDE-BFCE-EB13B4CC20D8}"/>
              </a:ext>
            </a:extLst>
          </p:cNvPr>
          <p:cNvSpPr>
            <a:spLocks noGrp="1"/>
          </p:cNvSpPr>
          <p:nvPr>
            <p:ph idx="1"/>
          </p:nvPr>
        </p:nvSpPr>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94C6DB30-A479-4661-8508-DE08050B6AEA}"/>
              </a:ext>
            </a:extLst>
          </p:cNvPr>
          <p:cNvSpPr>
            <a:spLocks noGrp="1"/>
          </p:cNvSpPr>
          <p:nvPr>
            <p:ph type="ftr" sz="quarter" idx="11"/>
          </p:nvPr>
        </p:nvSpPr>
        <p:spPr>
          <a:xfrm>
            <a:off x="2676939" y="6356350"/>
            <a:ext cx="5882860" cy="365125"/>
          </a:xfrm>
        </p:spPr>
        <p:txBody>
          <a:bodyPr/>
          <a:lstStyle>
            <a:lvl1pPr>
              <a:defRPr>
                <a:solidFill>
                  <a:schemeClr val="tx1"/>
                </a:solidFill>
                <a:latin typeface="Georgia Pro Light"/>
              </a:defRPr>
            </a:lvl1pPr>
          </a:lstStyle>
          <a:p>
            <a:r>
              <a:rPr lang="en-US"/>
              <a:t>Applied Stochastic Process, Department Of Mathematics, UA,  Dr.Zakir </a:t>
            </a:r>
            <a:endParaRPr lang="en-US" dirty="0"/>
          </a:p>
        </p:txBody>
      </p:sp>
      <p:sp>
        <p:nvSpPr>
          <p:cNvPr id="6" name="Slide Number Placeholder 5">
            <a:extLst>
              <a:ext uri="{FF2B5EF4-FFF2-40B4-BE49-F238E27FC236}">
                <a16:creationId xmlns="" xmlns:a16="http://schemas.microsoft.com/office/drawing/2014/main" id="{0295FFC2-1B9E-4E11-B9E6-865B2FA4F61A}"/>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32330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3CD05-7E4D-46C4-85E1-E9416C39D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E0C8B05-7B16-4F80-B262-9C68C8CFE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67357801-819D-43C8-8C7F-FCCB44CF3D5B}"/>
              </a:ext>
            </a:extLst>
          </p:cNvPr>
          <p:cNvSpPr>
            <a:spLocks noGrp="1"/>
          </p:cNvSpPr>
          <p:nvPr>
            <p:ph type="dt" sz="half" idx="10"/>
          </p:nvPr>
        </p:nvSpPr>
        <p:spPr/>
        <p:txBody>
          <a:bodyPr/>
          <a:lstStyle/>
          <a:p>
            <a:fld id="{80D74C1E-9422-454F-8D95-71DC66C4F799}" type="datetime1">
              <a:rPr lang="en-US" smtClean="0"/>
              <a:pPr/>
              <a:t>5/28/2025</a:t>
            </a:fld>
            <a:endParaRPr lang="en-US"/>
          </a:p>
        </p:txBody>
      </p:sp>
      <p:sp>
        <p:nvSpPr>
          <p:cNvPr id="5" name="Footer Placeholder 4">
            <a:extLst>
              <a:ext uri="{FF2B5EF4-FFF2-40B4-BE49-F238E27FC236}">
                <a16:creationId xmlns="" xmlns:a16="http://schemas.microsoft.com/office/drawing/2014/main" id="{B8AEB0BA-AB22-433A-BB3A-2A9F4C0887BE}"/>
              </a:ext>
            </a:extLst>
          </p:cNvPr>
          <p:cNvSpPr>
            <a:spLocks noGrp="1"/>
          </p:cNvSpPr>
          <p:nvPr>
            <p:ph type="ftr" sz="quarter" idx="11"/>
          </p:nvPr>
        </p:nvSpPr>
        <p:spPr/>
        <p:txBody>
          <a:bodyPr/>
          <a:lstStyle/>
          <a:p>
            <a:r>
              <a:rPr lang="en-US"/>
              <a:t>Applied Stochastic Process, Department Of Mathematics, UA,  Dr.Zakir </a:t>
            </a:r>
          </a:p>
        </p:txBody>
      </p:sp>
      <p:sp>
        <p:nvSpPr>
          <p:cNvPr id="6" name="Slide Number Placeholder 5">
            <a:extLst>
              <a:ext uri="{FF2B5EF4-FFF2-40B4-BE49-F238E27FC236}">
                <a16:creationId xmlns="" xmlns:a16="http://schemas.microsoft.com/office/drawing/2014/main" id="{4501B0A8-5514-4751-B1B5-17CBA25AAFE3}"/>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3753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D7196E-4006-4939-A6B0-CF8BBA8E1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84AC1AC-75AE-4F75-86BA-4E3BC142B0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81D387B4-59C2-449D-901D-B450A8B6C8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0948575-2E5A-4AA2-8847-84222A8872B1}"/>
              </a:ext>
            </a:extLst>
          </p:cNvPr>
          <p:cNvSpPr>
            <a:spLocks noGrp="1"/>
          </p:cNvSpPr>
          <p:nvPr>
            <p:ph type="dt" sz="half" idx="10"/>
          </p:nvPr>
        </p:nvSpPr>
        <p:spPr/>
        <p:txBody>
          <a:bodyPr/>
          <a:lstStyle/>
          <a:p>
            <a:fld id="{21DA26D2-DEF1-433A-A144-E4B6201F6B1A}" type="datetime1">
              <a:rPr lang="en-US" smtClean="0"/>
              <a:pPr/>
              <a:t>5/28/2025</a:t>
            </a:fld>
            <a:endParaRPr lang="en-US"/>
          </a:p>
        </p:txBody>
      </p:sp>
      <p:sp>
        <p:nvSpPr>
          <p:cNvPr id="6" name="Footer Placeholder 5">
            <a:extLst>
              <a:ext uri="{FF2B5EF4-FFF2-40B4-BE49-F238E27FC236}">
                <a16:creationId xmlns="" xmlns:a16="http://schemas.microsoft.com/office/drawing/2014/main" id="{6A6C3506-8225-4C01-A00C-A5B0CAD5B5EA}"/>
              </a:ext>
            </a:extLst>
          </p:cNvPr>
          <p:cNvSpPr>
            <a:spLocks noGrp="1"/>
          </p:cNvSpPr>
          <p:nvPr>
            <p:ph type="ftr" sz="quarter" idx="11"/>
          </p:nvPr>
        </p:nvSpPr>
        <p:spPr/>
        <p:txBody>
          <a:bodyPr/>
          <a:lstStyle/>
          <a:p>
            <a:r>
              <a:rPr lang="en-US"/>
              <a:t>Applied Stochastic Process, Department Of Mathematics, UA,  Dr.Zakir </a:t>
            </a:r>
          </a:p>
        </p:txBody>
      </p:sp>
      <p:sp>
        <p:nvSpPr>
          <p:cNvPr id="7" name="Slide Number Placeholder 6">
            <a:extLst>
              <a:ext uri="{FF2B5EF4-FFF2-40B4-BE49-F238E27FC236}">
                <a16:creationId xmlns="" xmlns:a16="http://schemas.microsoft.com/office/drawing/2014/main" id="{0FB23654-9AB9-40BB-B53E-26C365B1CCD6}"/>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226791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54336-C60B-42E2-B2C3-3773DA3470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42CC338E-34D2-4E01-BB58-BB4B360B9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58A02D5-23A9-4657-B928-D0B4307271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1CFB5AB-91CB-4ECD-8C7D-0ACFB4377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158E746-5EB2-47C7-97AD-344EEA22B4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6E627B-1A67-4F88-A64C-7093055287EF}"/>
              </a:ext>
            </a:extLst>
          </p:cNvPr>
          <p:cNvSpPr>
            <a:spLocks noGrp="1"/>
          </p:cNvSpPr>
          <p:nvPr>
            <p:ph type="dt" sz="half" idx="10"/>
          </p:nvPr>
        </p:nvSpPr>
        <p:spPr/>
        <p:txBody>
          <a:bodyPr/>
          <a:lstStyle/>
          <a:p>
            <a:fld id="{7C23E422-AF9B-4721-BE87-66B164D6B217}" type="datetime1">
              <a:rPr lang="en-US" smtClean="0"/>
              <a:pPr/>
              <a:t>5/28/2025</a:t>
            </a:fld>
            <a:endParaRPr lang="en-US"/>
          </a:p>
        </p:txBody>
      </p:sp>
      <p:sp>
        <p:nvSpPr>
          <p:cNvPr id="8" name="Footer Placeholder 7">
            <a:extLst>
              <a:ext uri="{FF2B5EF4-FFF2-40B4-BE49-F238E27FC236}">
                <a16:creationId xmlns="" xmlns:a16="http://schemas.microsoft.com/office/drawing/2014/main" id="{1A5D7992-86C0-467C-8A81-BF579FCECC9C}"/>
              </a:ext>
            </a:extLst>
          </p:cNvPr>
          <p:cNvSpPr>
            <a:spLocks noGrp="1"/>
          </p:cNvSpPr>
          <p:nvPr>
            <p:ph type="ftr" sz="quarter" idx="11"/>
          </p:nvPr>
        </p:nvSpPr>
        <p:spPr/>
        <p:txBody>
          <a:bodyPr/>
          <a:lstStyle/>
          <a:p>
            <a:r>
              <a:rPr lang="en-US"/>
              <a:t>Applied Stochastic Process, Department Of Mathematics, UA,  Dr.Zakir </a:t>
            </a:r>
          </a:p>
        </p:txBody>
      </p:sp>
      <p:sp>
        <p:nvSpPr>
          <p:cNvPr id="9" name="Slide Number Placeholder 8">
            <a:extLst>
              <a:ext uri="{FF2B5EF4-FFF2-40B4-BE49-F238E27FC236}">
                <a16:creationId xmlns="" xmlns:a16="http://schemas.microsoft.com/office/drawing/2014/main" id="{67A9682D-B68E-48A7-8483-5FD7D341C77F}"/>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243750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9215A-A13C-491F-AD0F-75E535960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7B83522-020C-4EA6-A0DD-5EF1FA31F223}"/>
              </a:ext>
            </a:extLst>
          </p:cNvPr>
          <p:cNvSpPr>
            <a:spLocks noGrp="1"/>
          </p:cNvSpPr>
          <p:nvPr>
            <p:ph type="dt" sz="half" idx="10"/>
          </p:nvPr>
        </p:nvSpPr>
        <p:spPr/>
        <p:txBody>
          <a:bodyPr/>
          <a:lstStyle/>
          <a:p>
            <a:fld id="{9D3D62A1-0B74-4DC4-84C5-50575382DC32}" type="datetime1">
              <a:rPr lang="en-US" smtClean="0"/>
              <a:pPr/>
              <a:t>5/28/2025</a:t>
            </a:fld>
            <a:endParaRPr lang="en-US"/>
          </a:p>
        </p:txBody>
      </p:sp>
      <p:sp>
        <p:nvSpPr>
          <p:cNvPr id="4" name="Footer Placeholder 3">
            <a:extLst>
              <a:ext uri="{FF2B5EF4-FFF2-40B4-BE49-F238E27FC236}">
                <a16:creationId xmlns="" xmlns:a16="http://schemas.microsoft.com/office/drawing/2014/main" id="{ACD6C433-8AFA-41BA-85DC-1499F2791815}"/>
              </a:ext>
            </a:extLst>
          </p:cNvPr>
          <p:cNvSpPr>
            <a:spLocks noGrp="1"/>
          </p:cNvSpPr>
          <p:nvPr>
            <p:ph type="ftr" sz="quarter" idx="11"/>
          </p:nvPr>
        </p:nvSpPr>
        <p:spPr/>
        <p:txBody>
          <a:bodyPr/>
          <a:lstStyle/>
          <a:p>
            <a:r>
              <a:rPr lang="en-US"/>
              <a:t>Applied Stochastic Process, Department Of Mathematics, UA,  Dr.Zakir </a:t>
            </a:r>
          </a:p>
        </p:txBody>
      </p:sp>
      <p:sp>
        <p:nvSpPr>
          <p:cNvPr id="5" name="Slide Number Placeholder 4">
            <a:extLst>
              <a:ext uri="{FF2B5EF4-FFF2-40B4-BE49-F238E27FC236}">
                <a16:creationId xmlns="" xmlns:a16="http://schemas.microsoft.com/office/drawing/2014/main" id="{8A215137-F489-43F6-A9E7-52E836365D12}"/>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322540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19CF067B-62D1-47BE-A76F-8667A7C48D55}"/>
              </a:ext>
            </a:extLst>
          </p:cNvPr>
          <p:cNvSpPr>
            <a:spLocks noGrp="1"/>
          </p:cNvSpPr>
          <p:nvPr>
            <p:ph type="ftr" sz="quarter" idx="11"/>
          </p:nvPr>
        </p:nvSpPr>
        <p:spPr>
          <a:xfrm>
            <a:off x="2260600" y="6305550"/>
            <a:ext cx="6756400" cy="365125"/>
          </a:xfrm>
        </p:spPr>
        <p:txBody>
          <a:bodyPr/>
          <a:lstStyle>
            <a:lvl1pPr>
              <a:defRPr sz="1200">
                <a:solidFill>
                  <a:schemeClr val="tx1"/>
                </a:solidFill>
                <a:latin typeface="Georgia Pro Light"/>
              </a:defRPr>
            </a:lvl1pPr>
          </a:lstStyle>
          <a:p>
            <a:r>
              <a:rPr lang="en-US"/>
              <a:t>Applied Stochastic Process, Department Of Mathematics, UA,  Dr.Zakir </a:t>
            </a:r>
            <a:endParaRPr lang="en-US" dirty="0"/>
          </a:p>
        </p:txBody>
      </p:sp>
      <p:sp>
        <p:nvSpPr>
          <p:cNvPr id="4" name="Slide Number Placeholder 3">
            <a:extLst>
              <a:ext uri="{FF2B5EF4-FFF2-40B4-BE49-F238E27FC236}">
                <a16:creationId xmlns="" xmlns:a16="http://schemas.microsoft.com/office/drawing/2014/main" id="{7F7C4437-478A-4ECB-8BCC-02C4D599B95F}"/>
              </a:ext>
            </a:extLst>
          </p:cNvPr>
          <p:cNvSpPr>
            <a:spLocks noGrp="1"/>
          </p:cNvSpPr>
          <p:nvPr>
            <p:ph type="sldNum" sz="quarter" idx="12"/>
          </p:nvPr>
        </p:nvSpPr>
        <p:spPr>
          <a:xfrm>
            <a:off x="9271000" y="6292850"/>
            <a:ext cx="2743200" cy="365125"/>
          </a:xfrm>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41357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610680-5DB8-4331-B62E-57B8357FEBCE}"/>
              </a:ext>
            </a:extLst>
          </p:cNvPr>
          <p:cNvSpPr>
            <a:spLocks noGrp="1"/>
          </p:cNvSpPr>
          <p:nvPr>
            <p:ph type="title"/>
          </p:nvPr>
        </p:nvSpPr>
        <p:spPr>
          <a:xfrm>
            <a:off x="839788" y="457200"/>
            <a:ext cx="3932237" cy="1600200"/>
          </a:xfrm>
        </p:spPr>
        <p:txBody>
          <a:bodyPr anchor="b"/>
          <a:lstStyle>
            <a:lvl1pPr>
              <a:defRPr sz="3200">
                <a:latin typeface="Georgia Pro Ligh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C4E2861B-E8D0-4583-98E8-D5CFCE4310B4}"/>
              </a:ext>
            </a:extLst>
          </p:cNvPr>
          <p:cNvSpPr>
            <a:spLocks noGrp="1"/>
          </p:cNvSpPr>
          <p:nvPr>
            <p:ph idx="1"/>
          </p:nvPr>
        </p:nvSpPr>
        <p:spPr>
          <a:xfrm>
            <a:off x="5183188" y="987425"/>
            <a:ext cx="6172200" cy="4873625"/>
          </a:xfrm>
        </p:spPr>
        <p:txBody>
          <a:bodyPr>
            <a:normAutofit/>
          </a:bodyPr>
          <a:lstStyle>
            <a:lvl1pPr>
              <a:defRPr sz="2000">
                <a:latin typeface="Georgia Pro Light"/>
              </a:defRPr>
            </a:lvl1pPr>
            <a:lvl2pPr>
              <a:defRPr sz="2000">
                <a:latin typeface="Georgia Pro Light"/>
              </a:defRPr>
            </a:lvl2pPr>
            <a:lvl3pPr>
              <a:defRPr sz="2000">
                <a:latin typeface="Georgia Pro Light"/>
              </a:defRPr>
            </a:lvl3pPr>
            <a:lvl4pPr>
              <a:defRPr sz="2000">
                <a:latin typeface="Georgia Pro Light"/>
              </a:defRPr>
            </a:lvl4pPr>
            <a:lvl5pPr>
              <a:defRPr sz="2000">
                <a:latin typeface="Georgia Pro Light"/>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0AECF5F0-15F8-48F9-9111-711E410FAD9A}"/>
              </a:ext>
            </a:extLst>
          </p:cNvPr>
          <p:cNvSpPr>
            <a:spLocks noGrp="1"/>
          </p:cNvSpPr>
          <p:nvPr>
            <p:ph type="body" sz="half" idx="2"/>
          </p:nvPr>
        </p:nvSpPr>
        <p:spPr>
          <a:xfrm>
            <a:off x="839788" y="2057400"/>
            <a:ext cx="3932237" cy="3811588"/>
          </a:xfrm>
        </p:spPr>
        <p:txBody>
          <a:bodyPr/>
          <a:lstStyle>
            <a:lvl1pPr marL="0" indent="0">
              <a:buNone/>
              <a:defRPr sz="1600">
                <a:latin typeface="Georgia Pro Ligh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Footer Placeholder 5">
            <a:extLst>
              <a:ext uri="{FF2B5EF4-FFF2-40B4-BE49-F238E27FC236}">
                <a16:creationId xmlns="" xmlns:a16="http://schemas.microsoft.com/office/drawing/2014/main" id="{3875A0B6-5E87-4F45-BB50-73FB401B9211}"/>
              </a:ext>
            </a:extLst>
          </p:cNvPr>
          <p:cNvSpPr>
            <a:spLocks noGrp="1"/>
          </p:cNvSpPr>
          <p:nvPr>
            <p:ph type="ftr" sz="quarter" idx="11"/>
          </p:nvPr>
        </p:nvSpPr>
        <p:spPr>
          <a:xfrm>
            <a:off x="838200" y="6356350"/>
            <a:ext cx="7315200" cy="365125"/>
          </a:xfrm>
        </p:spPr>
        <p:txBody>
          <a:bodyPr/>
          <a:lstStyle/>
          <a:p>
            <a:r>
              <a:rPr lang="en-US"/>
              <a:t>Applied Stochastic Process, Department Of Mathematics, UA,  Dr.Zakir </a:t>
            </a:r>
            <a:endParaRPr lang="en-US" dirty="0"/>
          </a:p>
        </p:txBody>
      </p:sp>
      <p:sp>
        <p:nvSpPr>
          <p:cNvPr id="7" name="Slide Number Placeholder 6">
            <a:extLst>
              <a:ext uri="{FF2B5EF4-FFF2-40B4-BE49-F238E27FC236}">
                <a16:creationId xmlns="" xmlns:a16="http://schemas.microsoft.com/office/drawing/2014/main" id="{CDE6AD0E-7C01-4AD3-81B6-1F3E60802989}"/>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4829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94688-AB05-499D-A303-6370E5B68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CF246C8-31D7-4DB0-8F1C-67FF924FA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A31571D-1736-45BC-9AF4-D625D7357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1925D1A-A6B7-4CA8-9222-E98E9D3E5668}"/>
              </a:ext>
            </a:extLst>
          </p:cNvPr>
          <p:cNvSpPr>
            <a:spLocks noGrp="1"/>
          </p:cNvSpPr>
          <p:nvPr>
            <p:ph type="dt" sz="half" idx="10"/>
          </p:nvPr>
        </p:nvSpPr>
        <p:spPr/>
        <p:txBody>
          <a:bodyPr/>
          <a:lstStyle/>
          <a:p>
            <a:fld id="{FDB7E05D-E64B-45B6-A7E7-062D0BEC14A1}" type="datetime1">
              <a:rPr lang="en-US" smtClean="0"/>
              <a:pPr/>
              <a:t>5/28/2025</a:t>
            </a:fld>
            <a:endParaRPr lang="en-US"/>
          </a:p>
        </p:txBody>
      </p:sp>
      <p:sp>
        <p:nvSpPr>
          <p:cNvPr id="6" name="Footer Placeholder 5">
            <a:extLst>
              <a:ext uri="{FF2B5EF4-FFF2-40B4-BE49-F238E27FC236}">
                <a16:creationId xmlns="" xmlns:a16="http://schemas.microsoft.com/office/drawing/2014/main" id="{2AB352A5-9E78-4EA3-A96E-D7BA16655AE8}"/>
              </a:ext>
            </a:extLst>
          </p:cNvPr>
          <p:cNvSpPr>
            <a:spLocks noGrp="1"/>
          </p:cNvSpPr>
          <p:nvPr>
            <p:ph type="ftr" sz="quarter" idx="11"/>
          </p:nvPr>
        </p:nvSpPr>
        <p:spPr/>
        <p:txBody>
          <a:bodyPr/>
          <a:lstStyle/>
          <a:p>
            <a:r>
              <a:rPr lang="en-US"/>
              <a:t>Applied Stochastic Process, Department Of Mathematics, UA,  Dr.Zakir </a:t>
            </a:r>
          </a:p>
        </p:txBody>
      </p:sp>
      <p:sp>
        <p:nvSpPr>
          <p:cNvPr id="7" name="Slide Number Placeholder 6">
            <a:extLst>
              <a:ext uri="{FF2B5EF4-FFF2-40B4-BE49-F238E27FC236}">
                <a16:creationId xmlns="" xmlns:a16="http://schemas.microsoft.com/office/drawing/2014/main" id="{021800DE-CEEF-40CA-B09B-F3F1158448F9}"/>
              </a:ext>
            </a:extLst>
          </p:cNvPr>
          <p:cNvSpPr>
            <a:spLocks noGrp="1"/>
          </p:cNvSpPr>
          <p:nvPr>
            <p:ph type="sldNum" sz="quarter" idx="12"/>
          </p:nvPr>
        </p:nvSpPr>
        <p:spPr/>
        <p:txBody>
          <a:body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28610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A330C3-B459-4529-B962-E700E8177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6905B11-1611-4D6E-8E03-A58FEA9C8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9D9D6A-44AA-46FC-A230-EE91A4799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50D46-2DF5-4BAF-ADE4-881B909638F1}" type="datetime1">
              <a:rPr lang="en-US" smtClean="0"/>
              <a:pPr/>
              <a:t>5/28/2025</a:t>
            </a:fld>
            <a:endParaRPr lang="en-US"/>
          </a:p>
        </p:txBody>
      </p:sp>
      <p:sp>
        <p:nvSpPr>
          <p:cNvPr id="5" name="Footer Placeholder 4">
            <a:extLst>
              <a:ext uri="{FF2B5EF4-FFF2-40B4-BE49-F238E27FC236}">
                <a16:creationId xmlns="" xmlns:a16="http://schemas.microsoft.com/office/drawing/2014/main" id="{5FE0659F-679D-40EB-9669-06961A876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Stochastic Process, Department Of Mathematics, UA,  Dr.Zakir </a:t>
            </a:r>
          </a:p>
        </p:txBody>
      </p:sp>
      <p:sp>
        <p:nvSpPr>
          <p:cNvPr id="6" name="Slide Number Placeholder 5">
            <a:extLst>
              <a:ext uri="{FF2B5EF4-FFF2-40B4-BE49-F238E27FC236}">
                <a16:creationId xmlns="" xmlns:a16="http://schemas.microsoft.com/office/drawing/2014/main" id="{94C22E94-75B1-4082-9604-B9B85CA47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662C3-DE1A-49E8-866B-3B6525C26BA1}" type="slidenum">
              <a:rPr lang="en-US" smtClean="0"/>
              <a:pPr/>
              <a:t>‹#›</a:t>
            </a:fld>
            <a:endParaRPr lang="en-US"/>
          </a:p>
        </p:txBody>
      </p:sp>
    </p:spTree>
    <p:extLst>
      <p:ext uri="{BB962C8B-B14F-4D97-AF65-F5344CB8AC3E}">
        <p14:creationId xmlns="" xmlns:p14="http://schemas.microsoft.com/office/powerpoint/2010/main" val="4286840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8.bin"/><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3.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 xmlns:a16="http://schemas.microsoft.com/office/drawing/2014/main" id="{6D00F3E5-8B0B-4773-8B43-C5CA8D276911}"/>
              </a:ext>
            </a:extLst>
          </p:cNvPr>
          <p:cNvSpPr txBox="1"/>
          <p:nvPr/>
        </p:nvSpPr>
        <p:spPr>
          <a:xfrm>
            <a:off x="319314" y="1874521"/>
            <a:ext cx="11453586" cy="3023585"/>
          </a:xfrm>
          <a:prstGeom prst="rect">
            <a:avLst/>
          </a:prstGeom>
          <a:noFill/>
        </p:spPr>
        <p:txBody>
          <a:bodyPr wrap="square" rtlCol="0">
            <a:spAutoFit/>
          </a:bodyPr>
          <a:lstStyle/>
          <a:p>
            <a:pPr algn="ctr"/>
            <a:r>
              <a:rPr lang="en-US" sz="3200" dirty="0"/>
              <a:t>DATA </a:t>
            </a:r>
            <a:r>
              <a:rPr lang="en-US" sz="3200" dirty="0" smtClean="0"/>
              <a:t>468. </a:t>
            </a:r>
            <a:r>
              <a:rPr lang="en-US" sz="3200" dirty="0"/>
              <a:t>Applied Stochastic Process</a:t>
            </a:r>
          </a:p>
          <a:p>
            <a:pPr algn="ctr"/>
            <a:r>
              <a:rPr lang="en-US" sz="3000" dirty="0">
                <a:latin typeface="Georgia Pro Light" panose="02040302050405020303" pitchFamily="18" charset="0"/>
              </a:rPr>
              <a:t>by</a:t>
            </a:r>
          </a:p>
          <a:p>
            <a:pPr lvl="0" algn="ctr"/>
            <a:r>
              <a:rPr lang="en-US" sz="3000" dirty="0">
                <a:latin typeface="Georgia Pro Light" panose="02040302050405020303" pitchFamily="18" charset="0"/>
              </a:rPr>
              <a:t>Dr. Zakir</a:t>
            </a:r>
          </a:p>
          <a:p>
            <a:pPr lvl="0" algn="ctr"/>
            <a:endParaRPr lang="en-US" sz="3000" dirty="0">
              <a:latin typeface="Georgia Pro Light" panose="02040302050405020303" pitchFamily="18" charset="0"/>
            </a:endParaRPr>
          </a:p>
          <a:p>
            <a:pPr marL="12700" marR="5080" algn="ctr">
              <a:lnSpc>
                <a:spcPct val="101699"/>
              </a:lnSpc>
            </a:pPr>
            <a:r>
              <a:rPr lang="en-US" sz="2400" spc="-70" dirty="0">
                <a:latin typeface="Arial MT"/>
                <a:cs typeface="Arial MT"/>
              </a:rPr>
              <a:t>Department</a:t>
            </a:r>
            <a:r>
              <a:rPr lang="en-US" sz="2400" spc="-15" dirty="0">
                <a:latin typeface="Arial MT"/>
                <a:cs typeface="Arial MT"/>
              </a:rPr>
              <a:t> </a:t>
            </a:r>
            <a:r>
              <a:rPr lang="en-US" sz="2400" dirty="0">
                <a:latin typeface="Arial MT"/>
                <a:cs typeface="Arial MT"/>
              </a:rPr>
              <a:t>of</a:t>
            </a:r>
            <a:r>
              <a:rPr lang="en-US" sz="2400" spc="-15" dirty="0">
                <a:latin typeface="Arial MT"/>
                <a:cs typeface="Arial MT"/>
              </a:rPr>
              <a:t> </a:t>
            </a:r>
            <a:r>
              <a:rPr lang="en-US" sz="2400" spc="-75" dirty="0">
                <a:latin typeface="Arial MT"/>
                <a:cs typeface="Arial MT"/>
              </a:rPr>
              <a:t>Mathematics </a:t>
            </a:r>
            <a:r>
              <a:rPr lang="en-US" sz="2400" spc="-114" dirty="0">
                <a:latin typeface="Arial MT"/>
                <a:cs typeface="Arial MT"/>
              </a:rPr>
              <a:t>University</a:t>
            </a:r>
            <a:r>
              <a:rPr lang="en-US" sz="2400" spc="30" dirty="0">
                <a:latin typeface="Arial MT"/>
                <a:cs typeface="Arial MT"/>
              </a:rPr>
              <a:t> </a:t>
            </a:r>
            <a:r>
              <a:rPr lang="en-US" sz="2400" dirty="0">
                <a:latin typeface="Arial MT"/>
                <a:cs typeface="Arial MT"/>
              </a:rPr>
              <a:t>of</a:t>
            </a:r>
            <a:r>
              <a:rPr lang="en-US" sz="2400" spc="25" dirty="0">
                <a:latin typeface="Arial MT"/>
                <a:cs typeface="Arial MT"/>
              </a:rPr>
              <a:t> </a:t>
            </a:r>
            <a:r>
              <a:rPr lang="en-US" sz="2400" spc="-10" dirty="0">
                <a:latin typeface="Arial MT"/>
                <a:cs typeface="Arial MT"/>
              </a:rPr>
              <a:t>Arizona</a:t>
            </a:r>
            <a:endParaRPr lang="en-US" sz="2400" dirty="0">
              <a:latin typeface="Arial MT"/>
              <a:cs typeface="Arial MT"/>
            </a:endParaRPr>
          </a:p>
          <a:p>
            <a:pPr algn="ctr"/>
            <a:endParaRPr lang="en-US" sz="2200" dirty="0">
              <a:latin typeface="Georgia Pro Light" panose="02040302050405020303" pitchFamily="18" charset="0"/>
            </a:endParaRPr>
          </a:p>
          <a:p>
            <a:pPr lvl="0" algn="ctr"/>
            <a:r>
              <a:rPr lang="en-US" sz="2200" b="1" dirty="0" smtClean="0">
                <a:latin typeface="Georgia Pro Light" panose="02040302050405020303" pitchFamily="18" charset="0"/>
              </a:rPr>
              <a:t>Email</a:t>
            </a:r>
            <a:r>
              <a:rPr lang="en-US" sz="2200" dirty="0" smtClean="0">
                <a:latin typeface="Georgia Pro Light" panose="02040302050405020303" pitchFamily="18" charset="0"/>
              </a:rPr>
              <a:t>. </a:t>
            </a:r>
            <a:r>
              <a:rPr lang="en-US" sz="2200" dirty="0">
                <a:latin typeface="Georgia Pro Light" panose="02040302050405020303" pitchFamily="18" charset="0"/>
              </a:rPr>
              <a:t>zakir@arizona.edu</a:t>
            </a:r>
          </a:p>
        </p:txBody>
      </p:sp>
      <p:sp>
        <p:nvSpPr>
          <p:cNvPr id="8" name="Slide Number Placeholder 7"/>
          <p:cNvSpPr>
            <a:spLocks noGrp="1"/>
          </p:cNvSpPr>
          <p:nvPr>
            <p:ph type="sldNum" sz="quarter" idx="12"/>
          </p:nvPr>
        </p:nvSpPr>
        <p:spPr/>
        <p:txBody>
          <a:bodyPr/>
          <a:lstStyle/>
          <a:p>
            <a:fld id="{EB8662C3-DE1A-49E8-866B-3B6525C26BA1}" type="slidenum">
              <a:rPr lang="en-US" smtClean="0"/>
              <a:pPr/>
              <a:t>1</a:t>
            </a:fld>
            <a:endParaRPr lang="en-US"/>
          </a:p>
        </p:txBody>
      </p:sp>
      <p:sp>
        <p:nvSpPr>
          <p:cNvPr id="9" name="Footer Placeholder 8"/>
          <p:cNvSpPr>
            <a:spLocks noGrp="1"/>
          </p:cNvSpPr>
          <p:nvPr>
            <p:ph type="ftr" sz="quarter" idx="11"/>
          </p:nvPr>
        </p:nvSpPr>
        <p:spPr>
          <a:xfrm>
            <a:off x="2339068" y="6284913"/>
            <a:ext cx="7500257" cy="365125"/>
          </a:xfrm>
        </p:spPr>
        <p:txBody>
          <a:bodyPr/>
          <a:lstStyle/>
          <a:p>
            <a:r>
              <a:rPr lang="en-US" sz="1500">
                <a:solidFill>
                  <a:schemeClr val="tx1"/>
                </a:solidFill>
              </a:rPr>
              <a:t>Applied Stochastic Process, Department Of Mathematics, UA,  Dr.Zakir </a:t>
            </a:r>
            <a:endParaRPr lang="en-US" sz="1500" dirty="0">
              <a:solidFill>
                <a:schemeClr val="tx1"/>
              </a:solidFill>
              <a:latin typeface="Georgia Pro Light"/>
            </a:endParaRPr>
          </a:p>
        </p:txBody>
      </p:sp>
    </p:spTree>
    <p:extLst>
      <p:ext uri="{BB962C8B-B14F-4D97-AF65-F5344CB8AC3E}">
        <p14:creationId xmlns="" xmlns:p14="http://schemas.microsoft.com/office/powerpoint/2010/main" val="4043592576"/>
      </p:ext>
    </p:extLst>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365125"/>
            <a:ext cx="10515600" cy="508473"/>
          </a:xfrm>
          <a:prstGeom prst="rect">
            <a:avLst/>
          </a:prstGeom>
        </p:spPr>
        <p:txBody>
          <a:bodyPr vert="horz" wrap="square" lIns="0" tIns="15875" rIns="0" bIns="0" rtlCol="0">
            <a:spAutoFit/>
          </a:bodyPr>
          <a:lstStyle/>
          <a:p>
            <a:pPr marL="12700" algn="ctr">
              <a:lnSpc>
                <a:spcPct val="100000"/>
              </a:lnSpc>
              <a:spcBef>
                <a:spcPts val="125"/>
              </a:spcBef>
            </a:pPr>
            <a:r>
              <a:rPr spc="-95" dirty="0"/>
              <a:t>Outline</a:t>
            </a:r>
          </a:p>
        </p:txBody>
      </p:sp>
      <p:sp>
        <p:nvSpPr>
          <p:cNvPr id="8" name="object 8"/>
          <p:cNvSpPr txBox="1"/>
          <p:nvPr/>
        </p:nvSpPr>
        <p:spPr>
          <a:xfrm>
            <a:off x="684076" y="1326806"/>
            <a:ext cx="10961824" cy="3237295"/>
          </a:xfrm>
          <a:prstGeom prst="rect">
            <a:avLst/>
          </a:prstGeom>
        </p:spPr>
        <p:txBody>
          <a:bodyPr vert="horz" wrap="square" lIns="0" tIns="14604" rIns="0" bIns="0" rtlCol="0">
            <a:spAutoFit/>
          </a:bodyPr>
          <a:lstStyle/>
          <a:p>
            <a:pPr>
              <a:buFont typeface="Wingdings" pitchFamily="2" charset="2"/>
              <a:buChar char="v"/>
            </a:pPr>
            <a:r>
              <a:rPr lang="en-US" sz="2400" dirty="0" smtClean="0">
                <a:solidFill>
                  <a:schemeClr val="bg1">
                    <a:lumMod val="50000"/>
                  </a:schemeClr>
                </a:solidFill>
              </a:rPr>
              <a:t>Using the Law of Total Probability with Recursion</a:t>
            </a:r>
          </a:p>
          <a:p>
            <a:pPr>
              <a:buFont typeface="Wingdings" pitchFamily="2" charset="2"/>
              <a:buChar char="v"/>
            </a:pPr>
            <a:endParaRPr lang="en-US" sz="2400" dirty="0" smtClean="0">
              <a:solidFill>
                <a:schemeClr val="bg1">
                  <a:lumMod val="50000"/>
                </a:schemeClr>
              </a:solidFill>
            </a:endParaRPr>
          </a:p>
          <a:p>
            <a:pPr>
              <a:buFont typeface="Wingdings" pitchFamily="2" charset="2"/>
              <a:buChar char="v"/>
            </a:pPr>
            <a:r>
              <a:rPr lang="en-US" sz="2400" dirty="0" smtClean="0">
                <a:solidFill>
                  <a:schemeClr val="bg1">
                    <a:lumMod val="50000"/>
                  </a:schemeClr>
                </a:solidFill>
              </a:rPr>
              <a:t>Absorption Probabilities</a:t>
            </a:r>
          </a:p>
          <a:p>
            <a:pPr>
              <a:buFont typeface="Wingdings" pitchFamily="2" charset="2"/>
              <a:buChar char="v"/>
            </a:pPr>
            <a:endParaRPr lang="en-US" sz="2400" dirty="0" smtClean="0"/>
          </a:p>
          <a:p>
            <a:pPr>
              <a:buFont typeface="Wingdings" pitchFamily="2" charset="2"/>
              <a:buChar char="v"/>
            </a:pPr>
            <a:r>
              <a:rPr lang="en-US" sz="2400" dirty="0" smtClean="0"/>
              <a:t>Mean Hitting Times</a:t>
            </a:r>
          </a:p>
          <a:p>
            <a:pPr>
              <a:buFont typeface="Wingdings" pitchFamily="2" charset="2"/>
              <a:buChar char="v"/>
            </a:pPr>
            <a:endParaRPr lang="en-US" sz="2400" dirty="0" smtClean="0"/>
          </a:p>
          <a:p>
            <a:pPr>
              <a:buFont typeface="Wingdings" pitchFamily="2" charset="2"/>
              <a:buChar char="v"/>
            </a:pPr>
            <a:r>
              <a:rPr lang="en-US" sz="2400" dirty="0" smtClean="0">
                <a:solidFill>
                  <a:schemeClr val="bg1">
                    <a:lumMod val="50000"/>
                  </a:schemeClr>
                </a:solidFill>
              </a:rPr>
              <a:t>Mean Return Times</a:t>
            </a:r>
            <a:endParaRPr lang="en-US" sz="2050" dirty="0">
              <a:solidFill>
                <a:schemeClr val="bg1">
                  <a:lumMod val="50000"/>
                </a:schemeClr>
              </a:solidFill>
              <a:latin typeface="Arial MT"/>
              <a:cs typeface="Arial MT"/>
            </a:endParaRPr>
          </a:p>
          <a:p>
            <a:pPr marL="291465" marR="5080">
              <a:lnSpc>
                <a:spcPct val="101200"/>
              </a:lnSpc>
              <a:buFont typeface="Wingdings" pitchFamily="2" charset="2"/>
              <a:buChar char="v"/>
            </a:pPr>
            <a:endParaRPr lang="en-US" sz="2050" dirty="0">
              <a:latin typeface="Arial MT"/>
              <a:cs typeface="Arial MT"/>
            </a:endParaRPr>
          </a:p>
          <a:p>
            <a:pPr marL="291465" marR="5080">
              <a:lnSpc>
                <a:spcPct val="101200"/>
              </a:lnSpc>
              <a:buFont typeface="Wingdings" pitchFamily="2" charset="2"/>
              <a:buChar char="v"/>
            </a:pPr>
            <a:endParaRPr sz="2050">
              <a:latin typeface="Arial MT"/>
              <a:cs typeface="Arial MT"/>
            </a:endParaRPr>
          </a:p>
        </p:txBody>
      </p:sp>
      <p:sp>
        <p:nvSpPr>
          <p:cNvPr id="13" name="object 13"/>
          <p:cNvSpPr txBox="1"/>
          <p:nvPr/>
        </p:nvSpPr>
        <p:spPr>
          <a:xfrm>
            <a:off x="310510" y="3344469"/>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3</a:t>
            </a:r>
            <a:endParaRPr sz="1200">
              <a:latin typeface="Arial MT"/>
              <a:cs typeface="Arial MT"/>
            </a:endParaRPr>
          </a:p>
        </p:txBody>
      </p:sp>
      <p:sp>
        <p:nvSpPr>
          <p:cNvPr id="16" name="object 16"/>
          <p:cNvSpPr txBox="1"/>
          <p:nvPr/>
        </p:nvSpPr>
        <p:spPr>
          <a:xfrm>
            <a:off x="310510" y="4277624"/>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4</a:t>
            </a:r>
            <a:endParaRPr sz="1200">
              <a:latin typeface="Arial MT"/>
              <a:cs typeface="Arial MT"/>
            </a:endParaRPr>
          </a:p>
        </p:txBody>
      </p:sp>
      <p:sp>
        <p:nvSpPr>
          <p:cNvPr id="9" name="Slide Number Placeholder 8"/>
          <p:cNvSpPr>
            <a:spLocks noGrp="1"/>
          </p:cNvSpPr>
          <p:nvPr>
            <p:ph type="sldNum" sz="quarter" idx="12"/>
          </p:nvPr>
        </p:nvSpPr>
        <p:spPr/>
        <p:txBody>
          <a:bodyPr/>
          <a:lstStyle/>
          <a:p>
            <a:fld id="{EB8662C3-DE1A-49E8-866B-3B6525C26BA1}" type="slidenum">
              <a:rPr lang="en-US" smtClean="0"/>
              <a:pPr/>
              <a:t>10</a:t>
            </a:fld>
            <a:endParaRPr lang="en-US"/>
          </a:p>
        </p:txBody>
      </p:sp>
      <p:sp>
        <p:nvSpPr>
          <p:cNvPr id="10" name="Footer Placeholder 9"/>
          <p:cNvSpPr>
            <a:spLocks noGrp="1"/>
          </p:cNvSpPr>
          <p:nvPr>
            <p:ph type="ftr" sz="quarter" idx="11"/>
          </p:nvPr>
        </p:nvSpPr>
        <p:spPr/>
        <p:txBody>
          <a:bodyPr/>
          <a:lstStyle/>
          <a:p>
            <a:r>
              <a:rPr lang="en-US"/>
              <a:t>Applied Stochastic Process, Department Of Mathematics, UA,  Dr.Zakir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650875"/>
          </a:xfrm>
        </p:spPr>
        <p:txBody>
          <a:bodyPr>
            <a:normAutofit fontScale="90000"/>
          </a:bodyPr>
          <a:lstStyle/>
          <a:p>
            <a:pPr algn="ctr"/>
            <a:r>
              <a:rPr lang="en-US" b="1" dirty="0"/>
              <a:t/>
            </a:r>
            <a:br>
              <a:rPr lang="en-US" b="1" dirty="0"/>
            </a:br>
            <a:r>
              <a:rPr lang="en-US" b="1" dirty="0" smtClean="0"/>
              <a:t>Mean Hitting Times</a:t>
            </a:r>
            <a:r>
              <a:rPr lang="en-US" b="1" dirty="0"/>
              <a:t/>
            </a:r>
            <a:br>
              <a:rPr lang="en-US" b="1" dirty="0"/>
            </a:br>
            <a:endParaRPr lang="en-US" dirty="0"/>
          </a:p>
        </p:txBody>
      </p:sp>
      <p:sp>
        <p:nvSpPr>
          <p:cNvPr id="3" name="Content Placeholder 2"/>
          <p:cNvSpPr>
            <a:spLocks noGrp="1"/>
          </p:cNvSpPr>
          <p:nvPr>
            <p:ph idx="1"/>
          </p:nvPr>
        </p:nvSpPr>
        <p:spPr>
          <a:xfrm>
            <a:off x="165100" y="889000"/>
            <a:ext cx="11849100" cy="5567363"/>
          </a:xfrm>
        </p:spPr>
        <p:txBody>
          <a:bodyPr/>
          <a:lstStyle/>
          <a:p>
            <a:pPr>
              <a:buFont typeface="Wingdings" pitchFamily="2" charset="2"/>
              <a:buChar char="v"/>
            </a:pPr>
            <a:r>
              <a:rPr lang="en-US" dirty="0" err="1" smtClean="0"/>
              <a:t>h</a:t>
            </a:r>
            <a:r>
              <a:rPr lang="en-US" baseline="-25000" dirty="0" err="1" smtClean="0"/>
              <a:t>ij</a:t>
            </a:r>
            <a:r>
              <a:rPr lang="en-US" dirty="0" smtClean="0"/>
              <a:t>​: the </a:t>
            </a:r>
            <a:r>
              <a:rPr lang="en-US" b="1" dirty="0" smtClean="0"/>
              <a:t>expected number of steps</a:t>
            </a:r>
            <a:r>
              <a:rPr lang="en-US" dirty="0" smtClean="0"/>
              <a:t> to reach state j starting from state </a:t>
            </a:r>
            <a:r>
              <a:rPr lang="en-US" dirty="0" err="1" smtClean="0"/>
              <a:t>i</a:t>
            </a:r>
            <a:r>
              <a:rPr lang="en-US" dirty="0" smtClean="0"/>
              <a:t>, for the </a:t>
            </a:r>
            <a:r>
              <a:rPr lang="en-US" b="1" dirty="0" smtClean="0"/>
              <a:t>first time</a:t>
            </a:r>
            <a:r>
              <a:rPr lang="en-US" dirty="0" smtClean="0"/>
              <a:t>.</a:t>
            </a:r>
          </a:p>
          <a:p>
            <a:pPr>
              <a:buFont typeface="Wingdings" pitchFamily="2" charset="2"/>
              <a:buChar char="v"/>
            </a:pPr>
            <a:endParaRPr lang="en-US" dirty="0"/>
          </a:p>
          <a:p>
            <a:pPr>
              <a:buFont typeface="Wingdings" pitchFamily="2" charset="2"/>
              <a:buChar char="v"/>
            </a:pPr>
            <a:endParaRPr lang="en-US" dirty="0"/>
          </a:p>
        </p:txBody>
      </p:sp>
      <p:sp>
        <p:nvSpPr>
          <p:cNvPr id="4" name="Footer Placeholder 3"/>
          <p:cNvSpPr>
            <a:spLocks noGrp="1"/>
          </p:cNvSpPr>
          <p:nvPr>
            <p:ph type="ftr" sz="quarter" idx="11"/>
          </p:nvPr>
        </p:nvSpPr>
        <p:spPr/>
        <p:txBody>
          <a:bodyPr/>
          <a:lstStyle/>
          <a:p>
            <a:r>
              <a:rPr lang="en-US"/>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11</a:t>
            </a:fld>
            <a:endParaRPr lang="en-US"/>
          </a:p>
        </p:txBody>
      </p:sp>
      <p:pic>
        <p:nvPicPr>
          <p:cNvPr id="8" name="Picture 7" descr="hitting_time.jpg"/>
          <p:cNvPicPr>
            <a:picLocks noChangeAspect="1"/>
          </p:cNvPicPr>
          <p:nvPr/>
        </p:nvPicPr>
        <p:blipFill>
          <a:blip r:embed="rId4"/>
          <a:stretch>
            <a:fillRect/>
          </a:stretch>
        </p:blipFill>
        <p:spPr>
          <a:xfrm>
            <a:off x="239139" y="1434906"/>
            <a:ext cx="4793829" cy="4508694"/>
          </a:xfrm>
          <a:prstGeom prst="rect">
            <a:avLst/>
          </a:prstGeom>
        </p:spPr>
      </p:pic>
      <p:sp>
        <p:nvSpPr>
          <p:cNvPr id="9" name="TextBox 8"/>
          <p:cNvSpPr txBox="1"/>
          <p:nvPr/>
        </p:nvSpPr>
        <p:spPr>
          <a:xfrm>
            <a:off x="4037428" y="1463040"/>
            <a:ext cx="950901" cy="523220"/>
          </a:xfrm>
          <a:prstGeom prst="rect">
            <a:avLst/>
          </a:prstGeom>
          <a:noFill/>
        </p:spPr>
        <p:txBody>
          <a:bodyPr wrap="none" rtlCol="0">
            <a:spAutoFit/>
          </a:bodyPr>
          <a:lstStyle/>
          <a:p>
            <a:r>
              <a:rPr lang="en-US" sz="2800" dirty="0" smtClean="0"/>
              <a:t>1+h</a:t>
            </a:r>
            <a:r>
              <a:rPr lang="en-US" sz="2800" baseline="-25000" dirty="0" smtClean="0"/>
              <a:t>1j</a:t>
            </a:r>
            <a:endParaRPr lang="en-US" sz="2800" baseline="-25000" dirty="0"/>
          </a:p>
        </p:txBody>
      </p:sp>
      <p:sp>
        <p:nvSpPr>
          <p:cNvPr id="10" name="TextBox 9"/>
          <p:cNvSpPr txBox="1"/>
          <p:nvPr/>
        </p:nvSpPr>
        <p:spPr>
          <a:xfrm>
            <a:off x="4021013" y="2670516"/>
            <a:ext cx="981359" cy="523220"/>
          </a:xfrm>
          <a:prstGeom prst="rect">
            <a:avLst/>
          </a:prstGeom>
          <a:noFill/>
        </p:spPr>
        <p:txBody>
          <a:bodyPr wrap="none" rtlCol="0">
            <a:spAutoFit/>
          </a:bodyPr>
          <a:lstStyle/>
          <a:p>
            <a:r>
              <a:rPr lang="en-US" sz="2800" dirty="0" smtClean="0"/>
              <a:t>1+h</a:t>
            </a:r>
            <a:r>
              <a:rPr lang="en-US" sz="2800" baseline="-25000" dirty="0" smtClean="0"/>
              <a:t>2j</a:t>
            </a:r>
            <a:endParaRPr lang="en-US" sz="2800" baseline="-25000" dirty="0"/>
          </a:p>
        </p:txBody>
      </p:sp>
      <p:sp>
        <p:nvSpPr>
          <p:cNvPr id="11" name="TextBox 10"/>
          <p:cNvSpPr txBox="1"/>
          <p:nvPr/>
        </p:nvSpPr>
        <p:spPr>
          <a:xfrm>
            <a:off x="4006947" y="5258973"/>
            <a:ext cx="952505" cy="523220"/>
          </a:xfrm>
          <a:prstGeom prst="rect">
            <a:avLst/>
          </a:prstGeom>
          <a:noFill/>
        </p:spPr>
        <p:txBody>
          <a:bodyPr wrap="none" rtlCol="0">
            <a:spAutoFit/>
          </a:bodyPr>
          <a:lstStyle/>
          <a:p>
            <a:r>
              <a:rPr lang="en-US" sz="2800" dirty="0" smtClean="0"/>
              <a:t>1+h</a:t>
            </a:r>
            <a:r>
              <a:rPr lang="en-US" sz="2800" baseline="-25000" dirty="0" smtClean="0"/>
              <a:t>sj</a:t>
            </a:r>
            <a:endParaRPr lang="en-US" sz="2800" baseline="-25000" dirty="0"/>
          </a:p>
        </p:txBody>
      </p:sp>
      <p:sp>
        <p:nvSpPr>
          <p:cNvPr id="12" name="TextBox 11"/>
          <p:cNvSpPr txBox="1"/>
          <p:nvPr/>
        </p:nvSpPr>
        <p:spPr>
          <a:xfrm>
            <a:off x="5104228" y="4035084"/>
            <a:ext cx="530915" cy="523220"/>
          </a:xfrm>
          <a:prstGeom prst="rect">
            <a:avLst/>
          </a:prstGeom>
          <a:noFill/>
        </p:spPr>
        <p:txBody>
          <a:bodyPr wrap="none" rtlCol="0">
            <a:spAutoFit/>
          </a:bodyPr>
          <a:lstStyle/>
          <a:p>
            <a:r>
              <a:rPr lang="en-US" sz="2800" dirty="0" err="1" smtClean="0"/>
              <a:t>p</a:t>
            </a:r>
            <a:r>
              <a:rPr lang="en-US" sz="2800" baseline="-25000" dirty="0" err="1" smtClean="0"/>
              <a:t>ij</a:t>
            </a:r>
            <a:endParaRPr lang="en-US" sz="2800" baseline="-25000" dirty="0"/>
          </a:p>
        </p:txBody>
      </p:sp>
      <p:sp>
        <p:nvSpPr>
          <p:cNvPr id="13" name="TextBox 12"/>
          <p:cNvSpPr txBox="1"/>
          <p:nvPr/>
        </p:nvSpPr>
        <p:spPr>
          <a:xfrm>
            <a:off x="1219201" y="1584961"/>
            <a:ext cx="562975" cy="523220"/>
          </a:xfrm>
          <a:prstGeom prst="rect">
            <a:avLst/>
          </a:prstGeom>
          <a:noFill/>
        </p:spPr>
        <p:txBody>
          <a:bodyPr wrap="none" rtlCol="0">
            <a:spAutoFit/>
          </a:bodyPr>
          <a:lstStyle/>
          <a:p>
            <a:r>
              <a:rPr lang="en-US" sz="2800" dirty="0" smtClean="0"/>
              <a:t>p</a:t>
            </a:r>
            <a:r>
              <a:rPr lang="en-US" sz="2800" baseline="-25000" dirty="0" smtClean="0"/>
              <a:t>i1</a:t>
            </a:r>
            <a:endParaRPr lang="en-US" sz="2800" baseline="-25000" dirty="0"/>
          </a:p>
        </p:txBody>
      </p:sp>
      <p:sp>
        <p:nvSpPr>
          <p:cNvPr id="14" name="TextBox 13"/>
          <p:cNvSpPr txBox="1"/>
          <p:nvPr/>
        </p:nvSpPr>
        <p:spPr>
          <a:xfrm>
            <a:off x="1329397" y="3101926"/>
            <a:ext cx="593432" cy="523220"/>
          </a:xfrm>
          <a:prstGeom prst="rect">
            <a:avLst/>
          </a:prstGeom>
          <a:noFill/>
        </p:spPr>
        <p:txBody>
          <a:bodyPr wrap="none" rtlCol="0">
            <a:spAutoFit/>
          </a:bodyPr>
          <a:lstStyle/>
          <a:p>
            <a:r>
              <a:rPr lang="en-US" sz="2800" dirty="0" smtClean="0"/>
              <a:t>p</a:t>
            </a:r>
            <a:r>
              <a:rPr lang="en-US" sz="2800" baseline="-25000" dirty="0" smtClean="0"/>
              <a:t>i2</a:t>
            </a:r>
            <a:endParaRPr lang="en-US" sz="2800" baseline="-25000" dirty="0"/>
          </a:p>
        </p:txBody>
      </p:sp>
      <p:sp>
        <p:nvSpPr>
          <p:cNvPr id="15" name="TextBox 14"/>
          <p:cNvSpPr txBox="1"/>
          <p:nvPr/>
        </p:nvSpPr>
        <p:spPr>
          <a:xfrm>
            <a:off x="1456005" y="4593101"/>
            <a:ext cx="564578" cy="523220"/>
          </a:xfrm>
          <a:prstGeom prst="rect">
            <a:avLst/>
          </a:prstGeom>
          <a:noFill/>
        </p:spPr>
        <p:txBody>
          <a:bodyPr wrap="none" rtlCol="0">
            <a:spAutoFit/>
          </a:bodyPr>
          <a:lstStyle/>
          <a:p>
            <a:r>
              <a:rPr lang="en-US" sz="2800" dirty="0" err="1" smtClean="0"/>
              <a:t>p</a:t>
            </a:r>
            <a:r>
              <a:rPr lang="en-US" sz="2800" baseline="-25000" dirty="0" err="1" smtClean="0"/>
              <a:t>is</a:t>
            </a:r>
            <a:endParaRPr lang="en-US" sz="2800" baseline="-25000" dirty="0"/>
          </a:p>
        </p:txBody>
      </p:sp>
      <p:graphicFrame>
        <p:nvGraphicFramePr>
          <p:cNvPr id="16" name="Object 15"/>
          <p:cNvGraphicFramePr>
            <a:graphicFrameLocks noChangeAspect="1"/>
          </p:cNvGraphicFramePr>
          <p:nvPr/>
        </p:nvGraphicFramePr>
        <p:xfrm>
          <a:off x="5711484" y="1744120"/>
          <a:ext cx="6271372" cy="1744667"/>
        </p:xfrm>
        <a:graphic>
          <a:graphicData uri="http://schemas.openxmlformats.org/presentationml/2006/ole">
            <p:oleObj spid="_x0000_s43010" name="MathMagic" r:id="rId5" imgW="2533680" imgH="704880" progId="MathMagic">
              <p:embed/>
            </p:oleObj>
          </a:graphicData>
        </a:graphic>
      </p:graphicFrame>
      <p:graphicFrame>
        <p:nvGraphicFramePr>
          <p:cNvPr id="17" name="Object 16"/>
          <p:cNvGraphicFramePr>
            <a:graphicFrameLocks noChangeAspect="1"/>
          </p:cNvGraphicFramePr>
          <p:nvPr/>
        </p:nvGraphicFramePr>
        <p:xfrm>
          <a:off x="7449429" y="4250006"/>
          <a:ext cx="3171678" cy="1333546"/>
        </p:xfrm>
        <a:graphic>
          <a:graphicData uri="http://schemas.openxmlformats.org/presentationml/2006/ole">
            <p:oleObj spid="_x0000_s43011" name="MathMagic" r:id="rId6" imgW="838080" imgH="352440" progId="MathMagic">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650875"/>
          </a:xfrm>
        </p:spPr>
        <p:txBody>
          <a:bodyPr>
            <a:normAutofit/>
          </a:bodyPr>
          <a:lstStyle/>
          <a:p>
            <a:pPr algn="ctr"/>
            <a:r>
              <a:rPr lang="en-US" b="1" dirty="0" smtClean="0"/>
              <a:t>Mean Hitting Times: Example</a:t>
            </a:r>
            <a:endParaRPr lang="en-US" b="1" dirty="0"/>
          </a:p>
        </p:txBody>
      </p:sp>
      <p:sp>
        <p:nvSpPr>
          <p:cNvPr id="3" name="Content Placeholder 2"/>
          <p:cNvSpPr>
            <a:spLocks noGrp="1"/>
          </p:cNvSpPr>
          <p:nvPr>
            <p:ph idx="1"/>
          </p:nvPr>
        </p:nvSpPr>
        <p:spPr>
          <a:xfrm>
            <a:off x="165100" y="889000"/>
            <a:ext cx="11849100" cy="5567363"/>
          </a:xfrm>
        </p:spPr>
        <p:txBody>
          <a:bodyPr/>
          <a:lstStyle/>
          <a:p>
            <a:pPr>
              <a:buFont typeface="Wingdings" pitchFamily="2" charset="2"/>
              <a:buChar char="v"/>
            </a:pPr>
            <a:r>
              <a:rPr lang="en-US" dirty="0" smtClean="0"/>
              <a:t>Let's define </a:t>
            </a:r>
            <a:r>
              <a:rPr lang="en-US" dirty="0" err="1" smtClean="0"/>
              <a:t>h</a:t>
            </a:r>
            <a:r>
              <a:rPr lang="en-US" baseline="-25000" dirty="0" err="1" smtClean="0"/>
              <a:t>ij</a:t>
            </a:r>
            <a:r>
              <a:rPr lang="en-US" dirty="0" smtClean="0"/>
              <a:t> as the number of steps needed until the chain hits state 0 or state 3, given that X</a:t>
            </a:r>
            <a:r>
              <a:rPr lang="en-US" baseline="-25000" dirty="0" smtClean="0"/>
              <a:t>0</a:t>
            </a:r>
            <a:r>
              <a:rPr lang="en-US" dirty="0" smtClean="0"/>
              <a:t>=i.</a:t>
            </a:r>
          </a:p>
          <a:p>
            <a:pPr>
              <a:buFont typeface="Wingdings" pitchFamily="2" charset="2"/>
              <a:buChar char="v"/>
            </a:pPr>
            <a:r>
              <a:rPr lang="en-US" dirty="0" smtClean="0"/>
              <a:t>By this definition, we have h</a:t>
            </a:r>
            <a:r>
              <a:rPr lang="en-US" baseline="-25000" dirty="0" smtClean="0"/>
              <a:t>00</a:t>
            </a:r>
            <a:r>
              <a:rPr lang="en-US" dirty="0" smtClean="0"/>
              <a:t>=h</a:t>
            </a:r>
            <a:r>
              <a:rPr lang="en-US" baseline="-25000" dirty="0" smtClean="0"/>
              <a:t>33</a:t>
            </a:r>
            <a:r>
              <a:rPr lang="en-US" dirty="0" smtClean="0"/>
              <a:t>=0.</a:t>
            </a:r>
          </a:p>
          <a:p>
            <a:pPr>
              <a:buFont typeface="Wingdings" pitchFamily="2" charset="2"/>
              <a:buChar char="v"/>
            </a:pPr>
            <a:r>
              <a:rPr lang="en-US" dirty="0" smtClean="0"/>
              <a:t>To find h</a:t>
            </a:r>
            <a:r>
              <a:rPr lang="en-US" baseline="-25000" dirty="0" smtClean="0"/>
              <a:t>1j</a:t>
            </a:r>
            <a:r>
              <a:rPr lang="en-US" dirty="0" smtClean="0"/>
              <a:t> and h</a:t>
            </a:r>
            <a:r>
              <a:rPr lang="en-US" baseline="-25000" dirty="0" smtClean="0"/>
              <a:t>2j</a:t>
            </a:r>
            <a:r>
              <a:rPr lang="en-US" dirty="0" smtClean="0"/>
              <a:t>, we use the law of total probability with recursion as before. </a:t>
            </a:r>
          </a:p>
          <a:p>
            <a:pPr>
              <a:buFont typeface="Wingdings" pitchFamily="2" charset="2"/>
              <a:buChar char="v"/>
            </a:pPr>
            <a:r>
              <a:rPr lang="en-US" dirty="0" smtClean="0"/>
              <a:t>For example, if X</a:t>
            </a:r>
            <a:r>
              <a:rPr lang="en-US" baseline="-25000" dirty="0" smtClean="0"/>
              <a:t>0</a:t>
            </a:r>
            <a:r>
              <a:rPr lang="en-US" dirty="0" smtClean="0"/>
              <a:t>=1, then after one step, we have X</a:t>
            </a:r>
            <a:r>
              <a:rPr lang="en-US" baseline="-25000" dirty="0" smtClean="0"/>
              <a:t>1</a:t>
            </a:r>
            <a:r>
              <a:rPr lang="en-US" dirty="0" smtClean="0"/>
              <a:t>=0 or X</a:t>
            </a:r>
            <a:r>
              <a:rPr lang="en-US" baseline="-25000" dirty="0" smtClean="0"/>
              <a:t>1</a:t>
            </a:r>
            <a:r>
              <a:rPr lang="en-US" dirty="0" smtClean="0"/>
              <a:t>=2. Thus, we can write</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Similarly, we can write</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4" name="Footer Placeholder 3"/>
          <p:cNvSpPr>
            <a:spLocks noGrp="1"/>
          </p:cNvSpPr>
          <p:nvPr>
            <p:ph type="ftr" sz="quarter" idx="11"/>
          </p:nvPr>
        </p:nvSpPr>
        <p:spPr/>
        <p:txBody>
          <a:bodyPr/>
          <a:lstStyle/>
          <a:p>
            <a:r>
              <a:rPr lang="en-US"/>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12</a:t>
            </a:fld>
            <a:endParaRPr lang="en-US"/>
          </a:p>
        </p:txBody>
      </p:sp>
      <p:graphicFrame>
        <p:nvGraphicFramePr>
          <p:cNvPr id="6" name="Object 5"/>
          <p:cNvGraphicFramePr>
            <a:graphicFrameLocks noChangeAspect="1"/>
          </p:cNvGraphicFramePr>
          <p:nvPr/>
        </p:nvGraphicFramePr>
        <p:xfrm>
          <a:off x="3773488" y="2768600"/>
          <a:ext cx="3600450" cy="698500"/>
        </p:xfrm>
        <a:graphic>
          <a:graphicData uri="http://schemas.openxmlformats.org/presentationml/2006/ole">
            <p:oleObj spid="_x0000_s44034" name="MathMagic" r:id="rId4" imgW="1276200" imgH="247680" progId="MathMagic">
              <p:embed/>
            </p:oleObj>
          </a:graphicData>
        </a:graphic>
      </p:graphicFrame>
      <p:graphicFrame>
        <p:nvGraphicFramePr>
          <p:cNvPr id="7" name="Object 6"/>
          <p:cNvGraphicFramePr>
            <a:graphicFrameLocks noChangeAspect="1"/>
          </p:cNvGraphicFramePr>
          <p:nvPr/>
        </p:nvGraphicFramePr>
        <p:xfrm>
          <a:off x="4002088" y="3556000"/>
          <a:ext cx="3214687" cy="669925"/>
        </p:xfrm>
        <a:graphic>
          <a:graphicData uri="http://schemas.openxmlformats.org/presentationml/2006/ole">
            <p:oleObj spid="_x0000_s44035" name="MathMagic" r:id="rId5" imgW="1190520" imgH="247680" progId="MathMagic">
              <p:embed/>
            </p:oleObj>
          </a:graphicData>
        </a:graphic>
      </p:graphicFrame>
      <p:pic>
        <p:nvPicPr>
          <p:cNvPr id="9" name="Picture 8" descr="chain.png"/>
          <p:cNvPicPr>
            <a:picLocks noChangeAspect="1"/>
          </p:cNvPicPr>
          <p:nvPr/>
        </p:nvPicPr>
        <p:blipFill>
          <a:blip r:embed="rId6"/>
          <a:stretch>
            <a:fillRect/>
          </a:stretch>
        </p:blipFill>
        <p:spPr>
          <a:xfrm>
            <a:off x="393896" y="4487594"/>
            <a:ext cx="6094527" cy="1659987"/>
          </a:xfrm>
          <a:prstGeom prst="rect">
            <a:avLst/>
          </a:prstGeom>
        </p:spPr>
      </p:pic>
      <p:graphicFrame>
        <p:nvGraphicFramePr>
          <p:cNvPr id="11" name="Object 10"/>
          <p:cNvGraphicFramePr>
            <a:graphicFrameLocks noChangeAspect="1"/>
          </p:cNvGraphicFramePr>
          <p:nvPr/>
        </p:nvGraphicFramePr>
        <p:xfrm>
          <a:off x="7533834" y="4461022"/>
          <a:ext cx="3593709" cy="1510992"/>
        </p:xfrm>
        <a:graphic>
          <a:graphicData uri="http://schemas.openxmlformats.org/presentationml/2006/ole">
            <p:oleObj spid="_x0000_s44037" name="MathMagic" r:id="rId7" imgW="838080" imgH="352440" progId="MathMagic">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8"/>
            <a:ext cx="10515600" cy="858130"/>
          </a:xfrm>
        </p:spPr>
        <p:txBody>
          <a:bodyPr/>
          <a:lstStyle/>
          <a:p>
            <a:pPr algn="ctr"/>
            <a:r>
              <a:rPr lang="en-US" b="1" dirty="0" smtClean="0"/>
              <a:t>Mean Hitting Times</a:t>
            </a:r>
            <a:endParaRPr lang="en-US" dirty="0"/>
          </a:p>
        </p:txBody>
      </p:sp>
      <p:sp>
        <p:nvSpPr>
          <p:cNvPr id="3" name="Content Placeholder 2"/>
          <p:cNvSpPr>
            <a:spLocks noGrp="1"/>
          </p:cNvSpPr>
          <p:nvPr>
            <p:ph idx="1"/>
          </p:nvPr>
        </p:nvSpPr>
        <p:spPr>
          <a:xfrm>
            <a:off x="393895" y="1153551"/>
            <a:ext cx="11422967" cy="5023412"/>
          </a:xfrm>
        </p:spPr>
        <p:txBody>
          <a:bodyPr/>
          <a:lstStyle/>
          <a:p>
            <a:pPr>
              <a:buFont typeface="Wingdings" pitchFamily="2" charset="2"/>
              <a:buChar char="v"/>
            </a:pPr>
            <a:r>
              <a:rPr lang="en-US" dirty="0" smtClean="0"/>
              <a:t>Solving equations 1 &amp; 2, we obtain</a:t>
            </a:r>
          </a:p>
          <a:p>
            <a:endParaRPr lang="en-US" dirty="0" smtClean="0"/>
          </a:p>
          <a:p>
            <a:endParaRPr lang="en-US" dirty="0" smtClean="0"/>
          </a:p>
          <a:p>
            <a:endParaRPr lang="en-US" dirty="0" smtClean="0"/>
          </a:p>
          <a:p>
            <a:endParaRPr lang="en-US" dirty="0" smtClean="0"/>
          </a:p>
          <a:p>
            <a:endParaRPr lang="en-US" dirty="0" smtClean="0"/>
          </a:p>
          <a:p>
            <a:pPr>
              <a:buFont typeface="Wingdings" pitchFamily="2" charset="2"/>
              <a:buChar char="v"/>
            </a:pPr>
            <a:r>
              <a:rPr lang="en-US" dirty="0" smtClean="0"/>
              <a:t>Generally, let A⊂S be a set of states. The above procedure can be used to find the expected time until the chain first hits one of the states in the set A. so in the current example A={0,3}</a:t>
            </a:r>
          </a:p>
          <a:p>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13</a:t>
            </a:fld>
            <a:endParaRPr lang="en-US"/>
          </a:p>
        </p:txBody>
      </p:sp>
      <p:graphicFrame>
        <p:nvGraphicFramePr>
          <p:cNvPr id="6" name="Object 5"/>
          <p:cNvGraphicFramePr>
            <a:graphicFrameLocks noChangeAspect="1"/>
          </p:cNvGraphicFramePr>
          <p:nvPr/>
        </p:nvGraphicFramePr>
        <p:xfrm>
          <a:off x="4792663" y="1898650"/>
          <a:ext cx="2917825" cy="985838"/>
        </p:xfrm>
        <a:graphic>
          <a:graphicData uri="http://schemas.openxmlformats.org/presentationml/2006/ole">
            <p:oleObj spid="_x0000_s45058" name="MathMagic" r:id="rId4" imgW="733320" imgH="247680" progId="MathMagic">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365125"/>
            <a:ext cx="10515600" cy="508473"/>
          </a:xfrm>
          <a:prstGeom prst="rect">
            <a:avLst/>
          </a:prstGeom>
        </p:spPr>
        <p:txBody>
          <a:bodyPr vert="horz" wrap="square" lIns="0" tIns="15875" rIns="0" bIns="0" rtlCol="0">
            <a:spAutoFit/>
          </a:bodyPr>
          <a:lstStyle/>
          <a:p>
            <a:pPr marL="12700" algn="ctr">
              <a:lnSpc>
                <a:spcPct val="100000"/>
              </a:lnSpc>
              <a:spcBef>
                <a:spcPts val="125"/>
              </a:spcBef>
            </a:pPr>
            <a:r>
              <a:rPr spc="-95" dirty="0"/>
              <a:t>Outline</a:t>
            </a:r>
          </a:p>
        </p:txBody>
      </p:sp>
      <p:sp>
        <p:nvSpPr>
          <p:cNvPr id="8" name="object 8"/>
          <p:cNvSpPr txBox="1"/>
          <p:nvPr/>
        </p:nvSpPr>
        <p:spPr>
          <a:xfrm>
            <a:off x="684076" y="1326806"/>
            <a:ext cx="10961824" cy="3237295"/>
          </a:xfrm>
          <a:prstGeom prst="rect">
            <a:avLst/>
          </a:prstGeom>
        </p:spPr>
        <p:txBody>
          <a:bodyPr vert="horz" wrap="square" lIns="0" tIns="14604" rIns="0" bIns="0" rtlCol="0">
            <a:spAutoFit/>
          </a:bodyPr>
          <a:lstStyle/>
          <a:p>
            <a:pPr>
              <a:buFont typeface="Wingdings" pitchFamily="2" charset="2"/>
              <a:buChar char="v"/>
            </a:pPr>
            <a:r>
              <a:rPr lang="en-US" sz="2400" dirty="0" smtClean="0">
                <a:solidFill>
                  <a:schemeClr val="bg1">
                    <a:lumMod val="50000"/>
                  </a:schemeClr>
                </a:solidFill>
              </a:rPr>
              <a:t>Using the Law of Total Probability with Recursion</a:t>
            </a:r>
          </a:p>
          <a:p>
            <a:pPr>
              <a:buFont typeface="Wingdings" pitchFamily="2" charset="2"/>
              <a:buChar char="v"/>
            </a:pPr>
            <a:endParaRPr lang="en-US" sz="2400" dirty="0" smtClean="0">
              <a:solidFill>
                <a:schemeClr val="bg1">
                  <a:lumMod val="50000"/>
                </a:schemeClr>
              </a:solidFill>
            </a:endParaRPr>
          </a:p>
          <a:p>
            <a:pPr>
              <a:buFont typeface="Wingdings" pitchFamily="2" charset="2"/>
              <a:buChar char="v"/>
            </a:pPr>
            <a:r>
              <a:rPr lang="en-US" sz="2400" dirty="0" smtClean="0">
                <a:solidFill>
                  <a:schemeClr val="bg1">
                    <a:lumMod val="50000"/>
                  </a:schemeClr>
                </a:solidFill>
              </a:rPr>
              <a:t>Absorption Probabilities</a:t>
            </a:r>
          </a:p>
          <a:p>
            <a:pPr>
              <a:buFont typeface="Wingdings" pitchFamily="2" charset="2"/>
              <a:buChar char="v"/>
            </a:pPr>
            <a:endParaRPr lang="en-US" sz="2400" dirty="0" smtClean="0">
              <a:solidFill>
                <a:schemeClr val="bg1">
                  <a:lumMod val="50000"/>
                </a:schemeClr>
              </a:solidFill>
            </a:endParaRPr>
          </a:p>
          <a:p>
            <a:pPr>
              <a:buFont typeface="Wingdings" pitchFamily="2" charset="2"/>
              <a:buChar char="v"/>
            </a:pPr>
            <a:r>
              <a:rPr lang="en-US" sz="2400" dirty="0" smtClean="0">
                <a:solidFill>
                  <a:schemeClr val="bg1">
                    <a:lumMod val="50000"/>
                  </a:schemeClr>
                </a:solidFill>
              </a:rPr>
              <a:t>Mean Hitting Times</a:t>
            </a:r>
          </a:p>
          <a:p>
            <a:pPr>
              <a:buFont typeface="Wingdings" pitchFamily="2" charset="2"/>
              <a:buChar char="v"/>
            </a:pPr>
            <a:endParaRPr lang="en-US" sz="2400" dirty="0" smtClean="0"/>
          </a:p>
          <a:p>
            <a:pPr>
              <a:buFont typeface="Wingdings" pitchFamily="2" charset="2"/>
              <a:buChar char="v"/>
            </a:pPr>
            <a:r>
              <a:rPr lang="en-US" sz="2400" dirty="0" smtClean="0"/>
              <a:t>Mean Return Times</a:t>
            </a:r>
            <a:endParaRPr lang="en-US" sz="2050" dirty="0">
              <a:latin typeface="Arial MT"/>
              <a:cs typeface="Arial MT"/>
            </a:endParaRPr>
          </a:p>
          <a:p>
            <a:pPr marL="291465" marR="5080">
              <a:lnSpc>
                <a:spcPct val="101200"/>
              </a:lnSpc>
              <a:buFont typeface="Wingdings" pitchFamily="2" charset="2"/>
              <a:buChar char="v"/>
            </a:pPr>
            <a:endParaRPr lang="en-US" sz="2050" dirty="0">
              <a:latin typeface="Arial MT"/>
              <a:cs typeface="Arial MT"/>
            </a:endParaRPr>
          </a:p>
          <a:p>
            <a:pPr marL="291465" marR="5080">
              <a:lnSpc>
                <a:spcPct val="101200"/>
              </a:lnSpc>
              <a:buFont typeface="Wingdings" pitchFamily="2" charset="2"/>
              <a:buChar char="v"/>
            </a:pPr>
            <a:endParaRPr sz="2050">
              <a:latin typeface="Arial MT"/>
              <a:cs typeface="Arial MT"/>
            </a:endParaRPr>
          </a:p>
        </p:txBody>
      </p:sp>
      <p:sp>
        <p:nvSpPr>
          <p:cNvPr id="13" name="object 13"/>
          <p:cNvSpPr txBox="1"/>
          <p:nvPr/>
        </p:nvSpPr>
        <p:spPr>
          <a:xfrm>
            <a:off x="310510" y="3344469"/>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3</a:t>
            </a:r>
            <a:endParaRPr sz="1200">
              <a:latin typeface="Arial MT"/>
              <a:cs typeface="Arial MT"/>
            </a:endParaRPr>
          </a:p>
        </p:txBody>
      </p:sp>
      <p:sp>
        <p:nvSpPr>
          <p:cNvPr id="16" name="object 16"/>
          <p:cNvSpPr txBox="1"/>
          <p:nvPr/>
        </p:nvSpPr>
        <p:spPr>
          <a:xfrm>
            <a:off x="310510" y="4277624"/>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4</a:t>
            </a:r>
            <a:endParaRPr sz="1200">
              <a:latin typeface="Arial MT"/>
              <a:cs typeface="Arial MT"/>
            </a:endParaRPr>
          </a:p>
        </p:txBody>
      </p:sp>
      <p:sp>
        <p:nvSpPr>
          <p:cNvPr id="9" name="Slide Number Placeholder 8"/>
          <p:cNvSpPr>
            <a:spLocks noGrp="1"/>
          </p:cNvSpPr>
          <p:nvPr>
            <p:ph type="sldNum" sz="quarter" idx="12"/>
          </p:nvPr>
        </p:nvSpPr>
        <p:spPr/>
        <p:txBody>
          <a:bodyPr/>
          <a:lstStyle/>
          <a:p>
            <a:fld id="{EB8662C3-DE1A-49E8-866B-3B6525C26BA1}" type="slidenum">
              <a:rPr lang="en-US" smtClean="0"/>
              <a:pPr/>
              <a:t>14</a:t>
            </a:fld>
            <a:endParaRPr lang="en-US"/>
          </a:p>
        </p:txBody>
      </p:sp>
      <p:sp>
        <p:nvSpPr>
          <p:cNvPr id="10" name="Footer Placeholder 9"/>
          <p:cNvSpPr>
            <a:spLocks noGrp="1"/>
          </p:cNvSpPr>
          <p:nvPr>
            <p:ph type="ftr" sz="quarter" idx="11"/>
          </p:nvPr>
        </p:nvSpPr>
        <p:spPr/>
        <p:txBody>
          <a:bodyPr/>
          <a:lstStyle/>
          <a:p>
            <a:r>
              <a:rPr lang="en-US"/>
              <a:t>Applied Stochastic Process, Department Of Mathematics, UA,  Dr.Zakir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9"/>
            <a:ext cx="10515600" cy="731520"/>
          </a:xfrm>
        </p:spPr>
        <p:txBody>
          <a:bodyPr>
            <a:normAutofit fontScale="90000"/>
          </a:bodyPr>
          <a:lstStyle/>
          <a:p>
            <a:pPr algn="ctr"/>
            <a:r>
              <a:rPr lang="en-US" b="1" dirty="0" smtClean="0"/>
              <a:t/>
            </a:r>
            <a:br>
              <a:rPr lang="en-US" b="1" dirty="0" smtClean="0"/>
            </a:br>
            <a:r>
              <a:rPr lang="en-US" b="1" dirty="0" smtClean="0"/>
              <a:t>Mean Return Times:</a:t>
            </a:r>
            <a:br>
              <a:rPr lang="en-US" b="1" dirty="0" smtClean="0"/>
            </a:br>
            <a:endParaRPr lang="en-US" dirty="0"/>
          </a:p>
        </p:txBody>
      </p:sp>
      <p:sp>
        <p:nvSpPr>
          <p:cNvPr id="3" name="Content Placeholder 2"/>
          <p:cNvSpPr>
            <a:spLocks noGrp="1"/>
          </p:cNvSpPr>
          <p:nvPr>
            <p:ph idx="1"/>
          </p:nvPr>
        </p:nvSpPr>
        <p:spPr>
          <a:xfrm>
            <a:off x="337625" y="1012874"/>
            <a:ext cx="11577710" cy="5164089"/>
          </a:xfrm>
        </p:spPr>
        <p:txBody>
          <a:bodyPr/>
          <a:lstStyle/>
          <a:p>
            <a:pPr>
              <a:buFont typeface="Wingdings" pitchFamily="2" charset="2"/>
              <a:buChar char="v"/>
            </a:pPr>
            <a:r>
              <a:rPr lang="en-US" dirty="0" smtClean="0"/>
              <a:t>Another interesting random variable is the </a:t>
            </a:r>
            <a:r>
              <a:rPr lang="en-US" i="1" dirty="0" smtClean="0"/>
              <a:t>first return time</a:t>
            </a:r>
            <a:r>
              <a:rPr lang="en-US" dirty="0" smtClean="0"/>
              <a:t>. In particular, assuming the chain is in state </a:t>
            </a:r>
            <a:r>
              <a:rPr lang="en-US" i="1" dirty="0" smtClean="0"/>
              <a:t>l</a:t>
            </a:r>
            <a:r>
              <a:rPr lang="en-US" dirty="0" smtClean="0"/>
              <a:t>, we consider the expected time (number of steps) needed until the chain returns to state </a:t>
            </a:r>
            <a:r>
              <a:rPr lang="en-US" i="1" dirty="0" smtClean="0"/>
              <a:t>l</a:t>
            </a:r>
            <a:r>
              <a:rPr lang="en-US" dirty="0" smtClean="0"/>
              <a:t>. For example, consider a Markov chain for which X</a:t>
            </a:r>
            <a:r>
              <a:rPr lang="en-US" baseline="-25000" dirty="0" smtClean="0"/>
              <a:t>0</a:t>
            </a:r>
            <a:r>
              <a:rPr lang="en-US" dirty="0" smtClean="0"/>
              <a:t>=2. If the chain gets the values</a:t>
            </a:r>
          </a:p>
          <a:p>
            <a:pPr>
              <a:buFont typeface="Wingdings" pitchFamily="2" charset="2"/>
              <a:buChar char="v"/>
            </a:pPr>
            <a:endParaRPr lang="en-US" dirty="0" smtClean="0"/>
          </a:p>
          <a:p>
            <a:pPr>
              <a:buFont typeface="Wingdings" pitchFamily="2" charset="2"/>
              <a:buChar char="v"/>
            </a:pPr>
            <a:endParaRPr lang="en-US" dirty="0" smtClean="0"/>
          </a:p>
          <a:p>
            <a:pPr algn="just">
              <a:buFont typeface="Wingdings" pitchFamily="2" charset="2"/>
              <a:buChar char="v"/>
            </a:pPr>
            <a:r>
              <a:rPr lang="en-US" dirty="0" smtClean="0"/>
              <a:t>Then the first return to state 2 occurs at time n=4. Thus, the first return time to state 2 is equal to 4 for this example. Here, we are interested in the expected value of the first return time. In particular, assuming X</a:t>
            </a:r>
            <a:r>
              <a:rPr lang="en-US" baseline="-25000" dirty="0" smtClean="0"/>
              <a:t>0</a:t>
            </a:r>
            <a:r>
              <a:rPr lang="en-US" dirty="0" smtClean="0"/>
              <a:t>=</a:t>
            </a:r>
            <a:r>
              <a:rPr lang="en-US" i="1" dirty="0" smtClean="0"/>
              <a:t>l</a:t>
            </a:r>
            <a:r>
              <a:rPr lang="en-US" dirty="0" smtClean="0"/>
              <a:t>, let's define </a:t>
            </a:r>
            <a:r>
              <a:rPr lang="en-US" dirty="0" err="1" smtClean="0"/>
              <a:t>r</a:t>
            </a:r>
            <a:r>
              <a:rPr lang="en-US" i="1" baseline="-25000" dirty="0" err="1" smtClean="0"/>
              <a:t>l</a:t>
            </a:r>
            <a:r>
              <a:rPr lang="en-US" dirty="0" smtClean="0"/>
              <a:t> as the expected number of steps needed until the chain returns to state </a:t>
            </a:r>
            <a:r>
              <a:rPr lang="en-US" i="1" dirty="0" smtClean="0"/>
              <a:t>l</a:t>
            </a:r>
            <a:r>
              <a:rPr lang="en-US" dirty="0" smtClean="0"/>
              <a:t>. To make the definition more precise, let's define </a:t>
            </a:r>
            <a:endParaRPr lang="en-US" i="1"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r>
              <a:rPr lang="en-US" dirty="0" smtClean="0"/>
              <a:t>Then</a:t>
            </a:r>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15</a:t>
            </a:fld>
            <a:endParaRPr lang="en-US"/>
          </a:p>
        </p:txBody>
      </p:sp>
      <p:graphicFrame>
        <p:nvGraphicFramePr>
          <p:cNvPr id="6" name="Object 5"/>
          <p:cNvGraphicFramePr>
            <a:graphicFrameLocks noChangeAspect="1"/>
          </p:cNvGraphicFramePr>
          <p:nvPr/>
        </p:nvGraphicFramePr>
        <p:xfrm>
          <a:off x="703384" y="2080696"/>
          <a:ext cx="11151966" cy="550714"/>
        </p:xfrm>
        <a:graphic>
          <a:graphicData uri="http://schemas.openxmlformats.org/presentationml/2006/ole">
            <p:oleObj spid="_x0000_s46082" name="MathMagic" r:id="rId3" imgW="3086280" imgH="152280" progId="MathMagic">
              <p:embed/>
            </p:oleObj>
          </a:graphicData>
        </a:graphic>
      </p:graphicFrame>
      <p:graphicFrame>
        <p:nvGraphicFramePr>
          <p:cNvPr id="7" name="Object 6"/>
          <p:cNvGraphicFramePr>
            <a:graphicFrameLocks noChangeAspect="1"/>
          </p:cNvGraphicFramePr>
          <p:nvPr/>
        </p:nvGraphicFramePr>
        <p:xfrm>
          <a:off x="4131799" y="4026461"/>
          <a:ext cx="4513568" cy="601809"/>
        </p:xfrm>
        <a:graphic>
          <a:graphicData uri="http://schemas.openxmlformats.org/presentationml/2006/ole">
            <p:oleObj spid="_x0000_s46083" name="MathMagic" r:id="rId4" imgW="1143000" imgH="152280" progId="MathMagic">
              <p:embed/>
            </p:oleObj>
          </a:graphicData>
        </a:graphic>
      </p:graphicFrame>
      <p:graphicFrame>
        <p:nvGraphicFramePr>
          <p:cNvPr id="8" name="Object 7"/>
          <p:cNvGraphicFramePr>
            <a:graphicFrameLocks noChangeAspect="1"/>
          </p:cNvGraphicFramePr>
          <p:nvPr/>
        </p:nvGraphicFramePr>
        <p:xfrm>
          <a:off x="4706450" y="5275385"/>
          <a:ext cx="3292348" cy="619736"/>
        </p:xfrm>
        <a:graphic>
          <a:graphicData uri="http://schemas.openxmlformats.org/presentationml/2006/ole">
            <p:oleObj spid="_x0000_s46084" name="MathMagic" r:id="rId5" imgW="809640" imgH="152280" progId="MathMagic">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139"/>
          </a:xfrm>
        </p:spPr>
        <p:txBody>
          <a:bodyPr>
            <a:normAutofit fontScale="90000"/>
          </a:bodyPr>
          <a:lstStyle/>
          <a:p>
            <a:pPr algn="ctr"/>
            <a:r>
              <a:rPr lang="en-US" dirty="0" smtClean="0"/>
              <a:t/>
            </a:r>
            <a:br>
              <a:rPr lang="en-US" dirty="0" smtClean="0"/>
            </a:br>
            <a:r>
              <a:rPr lang="en-US" dirty="0" smtClean="0"/>
              <a:t>Mean Return Times</a:t>
            </a:r>
            <a:r>
              <a:rPr lang="en-US" dirty="0" smtClean="0">
                <a:latin typeface="Arial MT"/>
                <a:cs typeface="Arial MT"/>
              </a:rPr>
              <a:t/>
            </a:r>
            <a:br>
              <a:rPr lang="en-US" dirty="0" smtClean="0">
                <a:latin typeface="Arial MT"/>
                <a:cs typeface="Arial MT"/>
              </a:rPr>
            </a:br>
            <a:endParaRPr lang="en-US" dirty="0"/>
          </a:p>
        </p:txBody>
      </p:sp>
      <p:sp>
        <p:nvSpPr>
          <p:cNvPr id="3" name="Content Placeholder 2"/>
          <p:cNvSpPr>
            <a:spLocks noGrp="1"/>
          </p:cNvSpPr>
          <p:nvPr>
            <p:ph idx="1"/>
          </p:nvPr>
        </p:nvSpPr>
        <p:spPr>
          <a:xfrm>
            <a:off x="351693" y="1167618"/>
            <a:ext cx="11380762" cy="5009345"/>
          </a:xfrm>
        </p:spPr>
        <p:txBody>
          <a:bodyPr/>
          <a:lstStyle/>
          <a:p>
            <a:pPr>
              <a:buFont typeface="Wingdings" pitchFamily="2" charset="2"/>
              <a:buChar char="v"/>
            </a:pPr>
            <a:r>
              <a:rPr lang="en-US" dirty="0" smtClean="0"/>
              <a:t>Recurrent states are classified into two main types: </a:t>
            </a:r>
            <a:r>
              <a:rPr lang="en-US" b="1" dirty="0" smtClean="0"/>
              <a:t>positive recurrent </a:t>
            </a:r>
            <a:r>
              <a:rPr lang="en-US" dirty="0" smtClean="0"/>
              <a:t>and </a:t>
            </a:r>
            <a:r>
              <a:rPr lang="en-US" b="1" dirty="0" smtClean="0"/>
              <a:t>null recurrent</a:t>
            </a:r>
            <a:r>
              <a:rPr lang="en-US" dirty="0" smtClean="0"/>
              <a:t>.</a:t>
            </a:r>
          </a:p>
          <a:p>
            <a:pPr>
              <a:buFont typeface="Wingdings" pitchFamily="2" charset="2"/>
              <a:buChar char="v"/>
            </a:pPr>
            <a:endParaRPr lang="en-US" dirty="0" smtClean="0"/>
          </a:p>
          <a:p>
            <a:pPr>
              <a:buNone/>
            </a:pPr>
            <a:r>
              <a:rPr lang="en-US" dirty="0" smtClean="0"/>
              <a:t>1). Positive Recurrent States:</a:t>
            </a:r>
          </a:p>
          <a:p>
            <a:pPr lvl="1">
              <a:buFont typeface="Wingdings" pitchFamily="2" charset="2"/>
              <a:buChar char="Ø"/>
            </a:pPr>
            <a:r>
              <a:rPr lang="en-US" dirty="0" smtClean="0"/>
              <a:t>A positive recurrent state has a finite expected time to return, meaning the chain will return "relatively fast“</a:t>
            </a:r>
          </a:p>
          <a:p>
            <a:pPr lvl="1">
              <a:buFont typeface="Wingdings" pitchFamily="2" charset="2"/>
              <a:buChar char="Ø"/>
            </a:pPr>
            <a:endParaRPr lang="en-US" dirty="0" smtClean="0"/>
          </a:p>
          <a:p>
            <a:pPr>
              <a:buNone/>
            </a:pPr>
            <a:r>
              <a:rPr lang="en-US" dirty="0" smtClean="0"/>
              <a:t>2).  Null Recurrent States:</a:t>
            </a:r>
          </a:p>
          <a:p>
            <a:pPr lvl="1">
              <a:buFont typeface="Wingdings" pitchFamily="2" charset="2"/>
              <a:buChar char="Ø"/>
            </a:pPr>
            <a:r>
              <a:rPr lang="en-US" dirty="0" smtClean="0"/>
              <a:t>A null recurrent state has an infinite expected time to return, meaning the chain will return, but the expected time to do so is unbounded.</a:t>
            </a:r>
          </a:p>
          <a:p>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355"/>
            <a:ext cx="10515600" cy="633046"/>
          </a:xfrm>
        </p:spPr>
        <p:txBody>
          <a:bodyPr>
            <a:normAutofit fontScale="90000"/>
          </a:bodyPr>
          <a:lstStyle/>
          <a:p>
            <a:pPr algn="ctr"/>
            <a:r>
              <a:rPr lang="en-US" b="1" dirty="0" smtClean="0"/>
              <a:t/>
            </a:r>
            <a:br>
              <a:rPr lang="en-US" b="1" dirty="0" smtClean="0"/>
            </a:br>
            <a:r>
              <a:rPr lang="en-US" b="1" dirty="0" smtClean="0"/>
              <a:t>Mean Return Times</a:t>
            </a:r>
            <a:br>
              <a:rPr lang="en-US" b="1" dirty="0" smtClean="0"/>
            </a:br>
            <a:endParaRPr lang="en-US" dirty="0"/>
          </a:p>
        </p:txBody>
      </p:sp>
      <p:sp>
        <p:nvSpPr>
          <p:cNvPr id="3" name="Content Placeholder 2"/>
          <p:cNvSpPr>
            <a:spLocks noGrp="1"/>
          </p:cNvSpPr>
          <p:nvPr>
            <p:ph idx="1"/>
          </p:nvPr>
        </p:nvSpPr>
        <p:spPr>
          <a:xfrm>
            <a:off x="309489" y="900332"/>
            <a:ext cx="11648049" cy="5276631"/>
          </a:xfrm>
        </p:spPr>
        <p:txBody>
          <a:bodyPr/>
          <a:lstStyle/>
          <a:p>
            <a:pPr algn="just">
              <a:buFont typeface="Wingdings" pitchFamily="2" charset="2"/>
              <a:buChar char="v"/>
            </a:pPr>
            <a:r>
              <a:rPr lang="en-US" dirty="0" smtClean="0"/>
              <a:t>Consider a finite irreducible Markov chain  {</a:t>
            </a:r>
            <a:r>
              <a:rPr lang="en-US" dirty="0" err="1" smtClean="0"/>
              <a:t>X</a:t>
            </a:r>
            <a:r>
              <a:rPr lang="en-US" baseline="-25000" dirty="0" err="1" smtClean="0"/>
              <a:t>n</a:t>
            </a:r>
            <a:r>
              <a:rPr lang="en-US" dirty="0" err="1" smtClean="0"/>
              <a:t>:n</a:t>
            </a:r>
            <a:r>
              <a:rPr lang="en-US" dirty="0" smtClean="0"/>
              <a:t>=1, 2, 3,…} with state space S={1,2,3,…r}. Let </a:t>
            </a:r>
            <a:r>
              <a:rPr lang="en-US" dirty="0" err="1" smtClean="0"/>
              <a:t>r</a:t>
            </a:r>
            <a:r>
              <a:rPr lang="en-US" baseline="-25000" dirty="0" err="1" smtClean="0"/>
              <a:t>i</a:t>
            </a:r>
            <a:r>
              <a:rPr lang="en-US" baseline="-25000" dirty="0" smtClean="0"/>
              <a:t> </a:t>
            </a:r>
            <a:r>
              <a:rPr lang="en-US" dirty="0" smtClean="0"/>
              <a:t>denote the mean return time to sate </a:t>
            </a:r>
            <a:r>
              <a:rPr lang="en-US" dirty="0" err="1" smtClean="0"/>
              <a:t>i</a:t>
            </a:r>
            <a:r>
              <a:rPr lang="en-US" dirty="0" smtClean="0"/>
              <a:t>, defined as</a:t>
            </a:r>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r>
              <a:rPr lang="en-US" dirty="0" smtClean="0"/>
              <a:t>Where </a:t>
            </a:r>
            <a:r>
              <a:rPr lang="en-US" dirty="0" err="1" smtClean="0"/>
              <a:t>h</a:t>
            </a:r>
            <a:r>
              <a:rPr lang="en-US" baseline="-25000" dirty="0" err="1" smtClean="0"/>
              <a:t>ki</a:t>
            </a:r>
            <a:r>
              <a:rPr lang="en-US" dirty="0" smtClean="0"/>
              <a:t> is the expected time until the chain hits state </a:t>
            </a:r>
            <a:r>
              <a:rPr lang="en-US" baseline="-25000" dirty="0" err="1" smtClean="0"/>
              <a:t>i</a:t>
            </a:r>
            <a:r>
              <a:rPr lang="en-US" dirty="0" smtClean="0"/>
              <a:t>  given that  X</a:t>
            </a:r>
            <a:r>
              <a:rPr lang="en-US" baseline="-25000" dirty="0" smtClean="0"/>
              <a:t>0</a:t>
            </a:r>
            <a:r>
              <a:rPr lang="en-US" dirty="0" smtClean="0"/>
              <a:t>=k expressed as</a:t>
            </a:r>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17</a:t>
            </a:fld>
            <a:endParaRPr lang="en-US"/>
          </a:p>
        </p:txBody>
      </p:sp>
      <p:graphicFrame>
        <p:nvGraphicFramePr>
          <p:cNvPr id="6" name="Object 5"/>
          <p:cNvGraphicFramePr>
            <a:graphicFrameLocks noChangeAspect="1"/>
          </p:cNvGraphicFramePr>
          <p:nvPr/>
        </p:nvGraphicFramePr>
        <p:xfrm>
          <a:off x="2357193" y="1873348"/>
          <a:ext cx="3763962" cy="673100"/>
        </p:xfrm>
        <a:graphic>
          <a:graphicData uri="http://schemas.openxmlformats.org/presentationml/2006/ole">
            <p:oleObj spid="_x0000_s47106" name="MathMagic" r:id="rId4" imgW="1171440" imgH="209520" progId="MathMagic">
              <p:embed/>
            </p:oleObj>
          </a:graphicData>
        </a:graphic>
      </p:graphicFrame>
      <p:graphicFrame>
        <p:nvGraphicFramePr>
          <p:cNvPr id="9" name="Object 8"/>
          <p:cNvGraphicFramePr>
            <a:graphicFrameLocks noChangeAspect="1"/>
          </p:cNvGraphicFramePr>
          <p:nvPr/>
        </p:nvGraphicFramePr>
        <p:xfrm>
          <a:off x="2368550" y="4144963"/>
          <a:ext cx="6723063" cy="1692275"/>
        </p:xfrm>
        <a:graphic>
          <a:graphicData uri="http://schemas.openxmlformats.org/presentationml/2006/ole">
            <p:oleObj spid="_x0000_s47107" name="MathMagic" r:id="rId5" imgW="1666800" imgH="419040" progId="MathMagic">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355"/>
            <a:ext cx="10515600" cy="633046"/>
          </a:xfrm>
        </p:spPr>
        <p:txBody>
          <a:bodyPr>
            <a:normAutofit fontScale="90000"/>
          </a:bodyPr>
          <a:lstStyle/>
          <a:p>
            <a:pPr algn="ctr"/>
            <a:r>
              <a:rPr lang="en-US" b="1" dirty="0" smtClean="0"/>
              <a:t/>
            </a:r>
            <a:br>
              <a:rPr lang="en-US" b="1" dirty="0" smtClean="0"/>
            </a:br>
            <a:r>
              <a:rPr lang="en-US" b="1" dirty="0" smtClean="0"/>
              <a:t>Mean Return Times:</a:t>
            </a:r>
            <a:br>
              <a:rPr lang="en-US" b="1" dirty="0" smtClean="0"/>
            </a:br>
            <a:endParaRPr lang="en-US" dirty="0"/>
          </a:p>
        </p:txBody>
      </p:sp>
      <p:sp>
        <p:nvSpPr>
          <p:cNvPr id="3" name="Content Placeholder 2"/>
          <p:cNvSpPr>
            <a:spLocks noGrp="1"/>
          </p:cNvSpPr>
          <p:nvPr>
            <p:ph idx="1"/>
          </p:nvPr>
        </p:nvSpPr>
        <p:spPr>
          <a:xfrm>
            <a:off x="309489" y="900332"/>
            <a:ext cx="11648049" cy="5276631"/>
          </a:xfrm>
        </p:spPr>
        <p:txBody>
          <a:bodyPr/>
          <a:lstStyle/>
          <a:p>
            <a:pPr algn="just">
              <a:buFont typeface="Wingdings" pitchFamily="2" charset="2"/>
              <a:buChar char="v"/>
            </a:pPr>
            <a:r>
              <a:rPr lang="en-US" dirty="0" smtClean="0"/>
              <a:t>Consider a finite irreducible Markov chain  below.  Find the mean return time to sate 1. </a:t>
            </a:r>
          </a:p>
          <a:p>
            <a:pPr algn="just">
              <a:buFont typeface="Wingdings" pitchFamily="2" charset="2"/>
              <a:buChar char="v"/>
            </a:pPr>
            <a:endParaRPr lang="en-US" dirty="0" smtClean="0"/>
          </a:p>
          <a:p>
            <a:pPr algn="just">
              <a:buFont typeface="Wingdings" pitchFamily="2" charset="2"/>
              <a:buChar char="v"/>
            </a:pPr>
            <a:endParaRPr lang="en-US" dirty="0" smtClean="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18</a:t>
            </a:fld>
            <a:endParaRPr lang="en-US"/>
          </a:p>
        </p:txBody>
      </p:sp>
      <p:pic>
        <p:nvPicPr>
          <p:cNvPr id="7" name="Picture 6" descr="chain.png"/>
          <p:cNvPicPr>
            <a:picLocks noChangeAspect="1"/>
          </p:cNvPicPr>
          <p:nvPr/>
        </p:nvPicPr>
        <p:blipFill>
          <a:blip r:embed="rId4"/>
          <a:stretch>
            <a:fillRect/>
          </a:stretch>
        </p:blipFill>
        <p:spPr>
          <a:xfrm>
            <a:off x="8060788" y="1858559"/>
            <a:ext cx="3893298" cy="3522333"/>
          </a:xfrm>
          <a:prstGeom prst="rect">
            <a:avLst/>
          </a:prstGeom>
        </p:spPr>
      </p:pic>
      <p:sp>
        <p:nvSpPr>
          <p:cNvPr id="8" name="TextBox 7"/>
          <p:cNvSpPr txBox="1"/>
          <p:nvPr/>
        </p:nvSpPr>
        <p:spPr>
          <a:xfrm>
            <a:off x="464235" y="4037428"/>
            <a:ext cx="8159260" cy="1477328"/>
          </a:xfrm>
          <a:prstGeom prst="rect">
            <a:avLst/>
          </a:prstGeom>
          <a:noFill/>
        </p:spPr>
        <p:txBody>
          <a:bodyPr wrap="square" rtlCol="0">
            <a:spAutoFit/>
          </a:bodyPr>
          <a:lstStyle/>
          <a:p>
            <a:pPr algn="just">
              <a:buFont typeface="Wingdings" pitchFamily="2" charset="2"/>
              <a:buChar char="v"/>
            </a:pPr>
            <a:r>
              <a:rPr lang="en-US" dirty="0" smtClean="0"/>
              <a:t>Let r</a:t>
            </a:r>
            <a:r>
              <a:rPr lang="en-US" baseline="-25000" dirty="0" smtClean="0"/>
              <a:t>1 </a:t>
            </a:r>
            <a:r>
              <a:rPr lang="en-US" dirty="0" smtClean="0"/>
              <a:t>denote the mean return time to sate 1. Started from sate  k, we wish to find the expected number of times until the chain  hits  sate 1 for the first time expressed as m</a:t>
            </a:r>
            <a:r>
              <a:rPr lang="en-US" baseline="-25000" dirty="0" smtClean="0"/>
              <a:t>k1</a:t>
            </a:r>
            <a:endParaRPr lang="en-US" dirty="0" smtClean="0"/>
          </a:p>
          <a:p>
            <a:r>
              <a:rPr lang="de-DE" dirty="0" smtClean="0"/>
              <a:t/>
            </a:r>
            <a:br>
              <a:rPr lang="de-DE" dirty="0" smtClean="0"/>
            </a:br>
            <a:endParaRPr lang="en-US" dirty="0"/>
          </a:p>
        </p:txBody>
      </p:sp>
      <p:graphicFrame>
        <p:nvGraphicFramePr>
          <p:cNvPr id="9" name="Object 8"/>
          <p:cNvGraphicFramePr>
            <a:graphicFrameLocks noChangeAspect="1"/>
          </p:cNvGraphicFramePr>
          <p:nvPr/>
        </p:nvGraphicFramePr>
        <p:xfrm>
          <a:off x="985985" y="1533378"/>
          <a:ext cx="5762957" cy="1448972"/>
        </p:xfrm>
        <a:graphic>
          <a:graphicData uri="http://schemas.openxmlformats.org/presentationml/2006/ole">
            <p:oleObj spid="_x0000_s75779" name="MathMagic" r:id="rId5" imgW="1666800" imgH="419040" progId="MathMagic">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355"/>
            <a:ext cx="10515600" cy="633046"/>
          </a:xfrm>
        </p:spPr>
        <p:txBody>
          <a:bodyPr>
            <a:normAutofit fontScale="90000"/>
          </a:bodyPr>
          <a:lstStyle/>
          <a:p>
            <a:pPr algn="ctr"/>
            <a:r>
              <a:rPr lang="en-US" b="1" dirty="0" smtClean="0"/>
              <a:t/>
            </a:r>
            <a:br>
              <a:rPr lang="en-US" b="1" dirty="0" smtClean="0"/>
            </a:br>
            <a:r>
              <a:rPr lang="en-US" b="1" dirty="0" smtClean="0"/>
              <a:t>Mean Return Times</a:t>
            </a:r>
            <a:r>
              <a:rPr lang="en-US" b="1" dirty="0" smtClean="0"/>
              <a:t>: Example</a:t>
            </a:r>
            <a:r>
              <a:rPr lang="en-US" b="1" dirty="0" smtClean="0"/>
              <a:t/>
            </a:r>
            <a:br>
              <a:rPr lang="en-US" b="1" dirty="0" smtClean="0"/>
            </a:br>
            <a:endParaRPr lang="en-US" dirty="0"/>
          </a:p>
        </p:txBody>
      </p:sp>
      <p:sp>
        <p:nvSpPr>
          <p:cNvPr id="3" name="Content Placeholder 2"/>
          <p:cNvSpPr>
            <a:spLocks noGrp="1"/>
          </p:cNvSpPr>
          <p:nvPr>
            <p:ph idx="1"/>
          </p:nvPr>
        </p:nvSpPr>
        <p:spPr>
          <a:xfrm>
            <a:off x="309489" y="900332"/>
            <a:ext cx="11648049" cy="5276631"/>
          </a:xfrm>
        </p:spPr>
        <p:txBody>
          <a:bodyPr/>
          <a:lstStyle/>
          <a:p>
            <a:pPr algn="just">
              <a:buFont typeface="Wingdings" pitchFamily="2" charset="2"/>
              <a:buChar char="v"/>
            </a:pPr>
            <a:r>
              <a:rPr lang="en-US" dirty="0" smtClean="0"/>
              <a:t>Consider a finite and irreducible Markov chain  below.  Fin the mean return time to sate 1.</a:t>
            </a:r>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None/>
            </a:pPr>
            <a:r>
              <a:rPr lang="en-US" dirty="0" smtClean="0"/>
              <a:t> </a:t>
            </a:r>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19</a:t>
            </a:fld>
            <a:endParaRPr lang="en-US"/>
          </a:p>
        </p:txBody>
      </p:sp>
      <p:pic>
        <p:nvPicPr>
          <p:cNvPr id="7" name="Picture 6" descr="chain.png"/>
          <p:cNvPicPr>
            <a:picLocks noChangeAspect="1"/>
          </p:cNvPicPr>
          <p:nvPr/>
        </p:nvPicPr>
        <p:blipFill>
          <a:blip r:embed="rId4"/>
          <a:stretch>
            <a:fillRect/>
          </a:stretch>
        </p:blipFill>
        <p:spPr>
          <a:xfrm>
            <a:off x="8186163" y="2463470"/>
            <a:ext cx="3893298" cy="3522333"/>
          </a:xfrm>
          <a:prstGeom prst="rect">
            <a:avLst/>
          </a:prstGeom>
        </p:spPr>
      </p:pic>
      <p:graphicFrame>
        <p:nvGraphicFramePr>
          <p:cNvPr id="9" name="Object 8"/>
          <p:cNvGraphicFramePr>
            <a:graphicFrameLocks noChangeAspect="1"/>
          </p:cNvGraphicFramePr>
          <p:nvPr/>
        </p:nvGraphicFramePr>
        <p:xfrm>
          <a:off x="1267339" y="1441943"/>
          <a:ext cx="5762957" cy="1448972"/>
        </p:xfrm>
        <a:graphic>
          <a:graphicData uri="http://schemas.openxmlformats.org/presentationml/2006/ole">
            <p:oleObj spid="_x0000_s76802" name="MathMagic" r:id="rId5" imgW="1666800" imgH="419040" progId="MathMagic">
              <p:embed/>
            </p:oleObj>
          </a:graphicData>
        </a:graphic>
      </p:graphicFrame>
      <p:graphicFrame>
        <p:nvGraphicFramePr>
          <p:cNvPr id="10" name="Object 9"/>
          <p:cNvGraphicFramePr>
            <a:graphicFrameLocks noChangeAspect="1"/>
          </p:cNvGraphicFramePr>
          <p:nvPr/>
        </p:nvGraphicFramePr>
        <p:xfrm>
          <a:off x="295275" y="3131479"/>
          <a:ext cx="7205663" cy="757238"/>
        </p:xfrm>
        <a:graphic>
          <a:graphicData uri="http://schemas.openxmlformats.org/presentationml/2006/ole">
            <p:oleObj spid="_x0000_s76803" name="MathMagic" r:id="rId6" imgW="2362320" imgH="247680" progId="MathMagic">
              <p:embed/>
            </p:oleObj>
          </a:graphicData>
        </a:graphic>
      </p:graphicFrame>
      <p:sp>
        <p:nvSpPr>
          <p:cNvPr id="11" name="TextBox 10"/>
          <p:cNvSpPr txBox="1"/>
          <p:nvPr/>
        </p:nvSpPr>
        <p:spPr>
          <a:xfrm>
            <a:off x="9537876" y="1828818"/>
            <a:ext cx="1625766" cy="369332"/>
          </a:xfrm>
          <a:prstGeom prst="rect">
            <a:avLst/>
          </a:prstGeom>
          <a:noFill/>
        </p:spPr>
        <p:txBody>
          <a:bodyPr wrap="none" rtlCol="0">
            <a:spAutoFit/>
          </a:bodyPr>
          <a:lstStyle/>
          <a:p>
            <a:r>
              <a:rPr lang="en-US" dirty="0" smtClean="0"/>
              <a:t>j</a:t>
            </a:r>
            <a:r>
              <a:rPr lang="az-Cyrl-AZ" dirty="0" smtClean="0">
                <a:latin typeface="Verdana"/>
                <a:ea typeface="Verdana"/>
              </a:rPr>
              <a:t>є</a:t>
            </a:r>
            <a:r>
              <a:rPr lang="en-US" dirty="0" smtClean="0">
                <a:latin typeface="Verdana"/>
                <a:ea typeface="Verdana"/>
              </a:rPr>
              <a:t>S={1,2,3}</a:t>
            </a:r>
            <a:endParaRPr lang="en-US" dirty="0"/>
          </a:p>
        </p:txBody>
      </p:sp>
      <p:graphicFrame>
        <p:nvGraphicFramePr>
          <p:cNvPr id="12" name="Object 11"/>
          <p:cNvGraphicFramePr>
            <a:graphicFrameLocks noChangeAspect="1"/>
          </p:cNvGraphicFramePr>
          <p:nvPr/>
        </p:nvGraphicFramePr>
        <p:xfrm>
          <a:off x="228600" y="4150078"/>
          <a:ext cx="8689975" cy="746125"/>
        </p:xfrm>
        <a:graphic>
          <a:graphicData uri="http://schemas.openxmlformats.org/presentationml/2006/ole">
            <p:oleObj spid="_x0000_s76804" name="MathMagic" r:id="rId7" imgW="2886120" imgH="247680" progId="MathMagic">
              <p:embed/>
            </p:oleObj>
          </a:graphicData>
        </a:graphic>
      </p:graphicFrame>
      <p:sp>
        <p:nvSpPr>
          <p:cNvPr id="13" name="TextBox 12"/>
          <p:cNvSpPr txBox="1"/>
          <p:nvPr/>
        </p:nvSpPr>
        <p:spPr>
          <a:xfrm>
            <a:off x="3066756" y="5050302"/>
            <a:ext cx="2541080" cy="369332"/>
          </a:xfrm>
          <a:prstGeom prst="rect">
            <a:avLst/>
          </a:prstGeom>
          <a:noFill/>
        </p:spPr>
        <p:txBody>
          <a:bodyPr wrap="none" rtlCol="0">
            <a:spAutoFit/>
          </a:bodyPr>
          <a:lstStyle/>
          <a:p>
            <a:r>
              <a:rPr lang="en-US" dirty="0" smtClean="0"/>
              <a:t>h11=0, h21=5, h31=7/2</a:t>
            </a:r>
            <a:endParaRPr lang="en-US" dirty="0"/>
          </a:p>
        </p:txBody>
      </p:sp>
      <p:graphicFrame>
        <p:nvGraphicFramePr>
          <p:cNvPr id="14" name="Object 13"/>
          <p:cNvGraphicFramePr>
            <a:graphicFrameLocks noChangeAspect="1"/>
          </p:cNvGraphicFramePr>
          <p:nvPr/>
        </p:nvGraphicFramePr>
        <p:xfrm>
          <a:off x="2422474" y="5514536"/>
          <a:ext cx="5594064" cy="689316"/>
        </p:xfrm>
        <a:graphic>
          <a:graphicData uri="http://schemas.openxmlformats.org/presentationml/2006/ole">
            <p:oleObj spid="_x0000_s76805" name="MathMagic" r:id="rId8" imgW="2009880" imgH="247680" progId="MathMagic">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365125"/>
            <a:ext cx="10515600" cy="508473"/>
          </a:xfrm>
          <a:prstGeom prst="rect">
            <a:avLst/>
          </a:prstGeom>
        </p:spPr>
        <p:txBody>
          <a:bodyPr vert="horz" wrap="square" lIns="0" tIns="15875" rIns="0" bIns="0" rtlCol="0">
            <a:spAutoFit/>
          </a:bodyPr>
          <a:lstStyle/>
          <a:p>
            <a:pPr marL="12700" algn="ctr">
              <a:lnSpc>
                <a:spcPct val="100000"/>
              </a:lnSpc>
              <a:spcBef>
                <a:spcPts val="125"/>
              </a:spcBef>
            </a:pPr>
            <a:r>
              <a:rPr spc="-95" dirty="0"/>
              <a:t>Outline</a:t>
            </a:r>
          </a:p>
        </p:txBody>
      </p:sp>
      <p:sp>
        <p:nvSpPr>
          <p:cNvPr id="8" name="object 8"/>
          <p:cNvSpPr txBox="1"/>
          <p:nvPr/>
        </p:nvSpPr>
        <p:spPr>
          <a:xfrm>
            <a:off x="684076" y="1326806"/>
            <a:ext cx="10961824" cy="3237295"/>
          </a:xfrm>
          <a:prstGeom prst="rect">
            <a:avLst/>
          </a:prstGeom>
        </p:spPr>
        <p:txBody>
          <a:bodyPr vert="horz" wrap="square" lIns="0" tIns="14604" rIns="0" bIns="0" rtlCol="0">
            <a:spAutoFit/>
          </a:bodyPr>
          <a:lstStyle/>
          <a:p>
            <a:pPr>
              <a:buFont typeface="Wingdings" pitchFamily="2" charset="2"/>
              <a:buChar char="v"/>
            </a:pPr>
            <a:r>
              <a:rPr lang="en-US" sz="2400" dirty="0" smtClean="0"/>
              <a:t>Using the Law of Total Probability with Recursion</a:t>
            </a:r>
          </a:p>
          <a:p>
            <a:pPr>
              <a:buFont typeface="Wingdings" pitchFamily="2" charset="2"/>
              <a:buChar char="v"/>
            </a:pPr>
            <a:endParaRPr lang="en-US" sz="2400" dirty="0" smtClean="0"/>
          </a:p>
          <a:p>
            <a:pPr>
              <a:buFont typeface="Wingdings" pitchFamily="2" charset="2"/>
              <a:buChar char="v"/>
            </a:pPr>
            <a:r>
              <a:rPr lang="en-US" sz="2400" dirty="0" smtClean="0"/>
              <a:t>Absorption Probabilities</a:t>
            </a:r>
          </a:p>
          <a:p>
            <a:pPr>
              <a:buFont typeface="Wingdings" pitchFamily="2" charset="2"/>
              <a:buChar char="v"/>
            </a:pPr>
            <a:endParaRPr lang="en-US" sz="2400" dirty="0" smtClean="0"/>
          </a:p>
          <a:p>
            <a:pPr>
              <a:buFont typeface="Wingdings" pitchFamily="2" charset="2"/>
              <a:buChar char="v"/>
            </a:pPr>
            <a:r>
              <a:rPr lang="en-US" sz="2400" dirty="0" smtClean="0"/>
              <a:t>Mean Hitting Times</a:t>
            </a:r>
          </a:p>
          <a:p>
            <a:pPr>
              <a:buFont typeface="Wingdings" pitchFamily="2" charset="2"/>
              <a:buChar char="v"/>
            </a:pPr>
            <a:endParaRPr lang="en-US" sz="2400" dirty="0" smtClean="0"/>
          </a:p>
          <a:p>
            <a:pPr>
              <a:buFont typeface="Wingdings" pitchFamily="2" charset="2"/>
              <a:buChar char="v"/>
            </a:pPr>
            <a:r>
              <a:rPr lang="en-US" sz="2400" dirty="0" smtClean="0"/>
              <a:t>Mean Return Times</a:t>
            </a:r>
            <a:endParaRPr lang="en-US" sz="2050" dirty="0">
              <a:latin typeface="Arial MT"/>
              <a:cs typeface="Arial MT"/>
            </a:endParaRPr>
          </a:p>
          <a:p>
            <a:pPr marL="291465" marR="5080">
              <a:lnSpc>
                <a:spcPct val="101200"/>
              </a:lnSpc>
              <a:buFont typeface="Wingdings" pitchFamily="2" charset="2"/>
              <a:buChar char="v"/>
            </a:pPr>
            <a:endParaRPr lang="en-US" sz="2050" dirty="0">
              <a:latin typeface="Arial MT"/>
              <a:cs typeface="Arial MT"/>
            </a:endParaRPr>
          </a:p>
          <a:p>
            <a:pPr marL="291465" marR="5080">
              <a:lnSpc>
                <a:spcPct val="101200"/>
              </a:lnSpc>
              <a:buFont typeface="Wingdings" pitchFamily="2" charset="2"/>
              <a:buChar char="v"/>
            </a:pPr>
            <a:endParaRPr sz="2050">
              <a:latin typeface="Arial MT"/>
              <a:cs typeface="Arial MT"/>
            </a:endParaRPr>
          </a:p>
        </p:txBody>
      </p:sp>
      <p:sp>
        <p:nvSpPr>
          <p:cNvPr id="13" name="object 13"/>
          <p:cNvSpPr txBox="1"/>
          <p:nvPr/>
        </p:nvSpPr>
        <p:spPr>
          <a:xfrm>
            <a:off x="310510" y="3344469"/>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3</a:t>
            </a:r>
            <a:endParaRPr sz="1200">
              <a:latin typeface="Arial MT"/>
              <a:cs typeface="Arial MT"/>
            </a:endParaRPr>
          </a:p>
        </p:txBody>
      </p:sp>
      <p:sp>
        <p:nvSpPr>
          <p:cNvPr id="16" name="object 16"/>
          <p:cNvSpPr txBox="1"/>
          <p:nvPr/>
        </p:nvSpPr>
        <p:spPr>
          <a:xfrm>
            <a:off x="310510" y="4277624"/>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4</a:t>
            </a:r>
            <a:endParaRPr sz="1200">
              <a:latin typeface="Arial MT"/>
              <a:cs typeface="Arial MT"/>
            </a:endParaRPr>
          </a:p>
        </p:txBody>
      </p:sp>
      <p:sp>
        <p:nvSpPr>
          <p:cNvPr id="9" name="Slide Number Placeholder 8"/>
          <p:cNvSpPr>
            <a:spLocks noGrp="1"/>
          </p:cNvSpPr>
          <p:nvPr>
            <p:ph type="sldNum" sz="quarter" idx="12"/>
          </p:nvPr>
        </p:nvSpPr>
        <p:spPr/>
        <p:txBody>
          <a:bodyPr/>
          <a:lstStyle/>
          <a:p>
            <a:fld id="{EB8662C3-DE1A-49E8-866B-3B6525C26BA1}" type="slidenum">
              <a:rPr lang="en-US" smtClean="0"/>
              <a:pPr/>
              <a:t>2</a:t>
            </a:fld>
            <a:endParaRPr lang="en-US"/>
          </a:p>
        </p:txBody>
      </p:sp>
      <p:sp>
        <p:nvSpPr>
          <p:cNvPr id="10" name="Footer Placeholder 9"/>
          <p:cNvSpPr>
            <a:spLocks noGrp="1"/>
          </p:cNvSpPr>
          <p:nvPr>
            <p:ph type="ftr" sz="quarter" idx="11"/>
          </p:nvPr>
        </p:nvSpPr>
        <p:spPr/>
        <p:txBody>
          <a:bodyPr/>
          <a:lstStyle/>
          <a:p>
            <a:r>
              <a:rPr lang="en-US"/>
              <a:t>Applied Stochastic Process, Department Of Mathematics, UA,  Dr.Zakir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650875"/>
          </a:xfrm>
        </p:spPr>
        <p:txBody>
          <a:bodyPr>
            <a:normAutofit/>
          </a:bodyPr>
          <a:lstStyle/>
          <a:p>
            <a:pPr algn="ctr"/>
            <a:r>
              <a:rPr lang="en-US" dirty="0" smtClean="0"/>
              <a:t>Using the Law of Total Probability with Recursion</a:t>
            </a:r>
          </a:p>
        </p:txBody>
      </p:sp>
      <p:sp>
        <p:nvSpPr>
          <p:cNvPr id="3" name="Content Placeholder 2"/>
          <p:cNvSpPr>
            <a:spLocks noGrp="1"/>
          </p:cNvSpPr>
          <p:nvPr>
            <p:ph idx="1"/>
          </p:nvPr>
        </p:nvSpPr>
        <p:spPr>
          <a:xfrm>
            <a:off x="165100" y="889000"/>
            <a:ext cx="11849100" cy="5567363"/>
          </a:xfrm>
        </p:spPr>
        <p:txBody>
          <a:bodyPr/>
          <a:lstStyle/>
          <a:p>
            <a:pPr>
              <a:buFont typeface="Wingdings" pitchFamily="2" charset="2"/>
              <a:buChar char="v"/>
            </a:pPr>
            <a:r>
              <a:rPr lang="en-US" dirty="0" smtClean="0"/>
              <a:t>A very useful technique in the analysis of Markov chains is using law of total probability. </a:t>
            </a:r>
          </a:p>
          <a:p>
            <a:pPr>
              <a:buFont typeface="Wingdings" pitchFamily="2" charset="2"/>
              <a:buChar char="v"/>
            </a:pPr>
            <a:r>
              <a:rPr lang="en-US" dirty="0" smtClean="0"/>
              <a:t>We will use this technique to find absorption probabilities, mean hitting times, and mean return times for the following Markov china. </a:t>
            </a:r>
          </a:p>
          <a:p>
            <a:pPr>
              <a:buFont typeface="Wingdings" pitchFamily="2" charset="2"/>
              <a:buChar char="v"/>
            </a:pPr>
            <a:endParaRPr lang="en-US" dirty="0" smtClean="0"/>
          </a:p>
          <a:p>
            <a:pPr lvl="1">
              <a:buFont typeface="Wingdings" pitchFamily="2" charset="2"/>
              <a:buChar char="Ø"/>
            </a:pPr>
            <a:r>
              <a:rPr lang="en-US" dirty="0" smtClean="0"/>
              <a:t>The probability of any event is between 0 and 1</a:t>
            </a:r>
          </a:p>
          <a:p>
            <a:pPr lvl="1">
              <a:buFont typeface="Wingdings" pitchFamily="2" charset="2"/>
              <a:buChar char="Ø"/>
            </a:pPr>
            <a:r>
              <a:rPr lang="en-US" dirty="0" smtClean="0"/>
              <a:t>The sum of the probabilities of all possible outcomes is 1</a:t>
            </a:r>
          </a:p>
          <a:p>
            <a:pPr lvl="1">
              <a:buFont typeface="Wingdings" pitchFamily="2" charset="2"/>
              <a:buChar char="Ø"/>
            </a:pPr>
            <a:r>
              <a:rPr lang="en-US" dirty="0" smtClean="0"/>
              <a:t>Complementary events are mutually exclusive. </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3</a:t>
            </a:fld>
            <a:endParaRPr lang="en-US"/>
          </a:p>
        </p:txBody>
      </p:sp>
      <p:pic>
        <p:nvPicPr>
          <p:cNvPr id="6" name="Picture 5" descr="chain.png"/>
          <p:cNvPicPr>
            <a:picLocks noChangeAspect="1"/>
          </p:cNvPicPr>
          <p:nvPr/>
        </p:nvPicPr>
        <p:blipFill>
          <a:blip r:embed="rId3"/>
          <a:stretch>
            <a:fillRect/>
          </a:stretch>
        </p:blipFill>
        <p:spPr>
          <a:xfrm>
            <a:off x="1323747" y="3800289"/>
            <a:ext cx="9583711" cy="181874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365125"/>
            <a:ext cx="10515600" cy="508473"/>
          </a:xfrm>
          <a:prstGeom prst="rect">
            <a:avLst/>
          </a:prstGeom>
        </p:spPr>
        <p:txBody>
          <a:bodyPr vert="horz" wrap="square" lIns="0" tIns="15875" rIns="0" bIns="0" rtlCol="0">
            <a:spAutoFit/>
          </a:bodyPr>
          <a:lstStyle/>
          <a:p>
            <a:pPr marL="12700" algn="ctr">
              <a:lnSpc>
                <a:spcPct val="100000"/>
              </a:lnSpc>
              <a:spcBef>
                <a:spcPts val="125"/>
              </a:spcBef>
            </a:pPr>
            <a:r>
              <a:rPr spc="-95" dirty="0"/>
              <a:t>Outline</a:t>
            </a:r>
          </a:p>
        </p:txBody>
      </p:sp>
      <p:sp>
        <p:nvSpPr>
          <p:cNvPr id="8" name="object 8"/>
          <p:cNvSpPr txBox="1"/>
          <p:nvPr/>
        </p:nvSpPr>
        <p:spPr>
          <a:xfrm>
            <a:off x="684076" y="1326806"/>
            <a:ext cx="10961824" cy="3237295"/>
          </a:xfrm>
          <a:prstGeom prst="rect">
            <a:avLst/>
          </a:prstGeom>
        </p:spPr>
        <p:txBody>
          <a:bodyPr vert="horz" wrap="square" lIns="0" tIns="14604" rIns="0" bIns="0" rtlCol="0">
            <a:spAutoFit/>
          </a:bodyPr>
          <a:lstStyle/>
          <a:p>
            <a:pPr>
              <a:buFont typeface="Wingdings" pitchFamily="2" charset="2"/>
              <a:buChar char="v"/>
            </a:pPr>
            <a:r>
              <a:rPr lang="en-US" sz="2400" dirty="0" smtClean="0">
                <a:solidFill>
                  <a:schemeClr val="bg1">
                    <a:lumMod val="50000"/>
                  </a:schemeClr>
                </a:solidFill>
              </a:rPr>
              <a:t>Using the Law of Total Probability with Recursion</a:t>
            </a:r>
          </a:p>
          <a:p>
            <a:pPr>
              <a:buFont typeface="Wingdings" pitchFamily="2" charset="2"/>
              <a:buChar char="v"/>
            </a:pPr>
            <a:endParaRPr lang="en-US" sz="2400" dirty="0" smtClean="0"/>
          </a:p>
          <a:p>
            <a:pPr>
              <a:buFont typeface="Wingdings" pitchFamily="2" charset="2"/>
              <a:buChar char="v"/>
            </a:pPr>
            <a:r>
              <a:rPr lang="en-US" sz="2400" dirty="0" smtClean="0"/>
              <a:t>Absorption Probabilities</a:t>
            </a:r>
          </a:p>
          <a:p>
            <a:pPr>
              <a:buFont typeface="Wingdings" pitchFamily="2" charset="2"/>
              <a:buChar char="v"/>
            </a:pPr>
            <a:endParaRPr lang="en-US" sz="2400" dirty="0" smtClean="0"/>
          </a:p>
          <a:p>
            <a:pPr>
              <a:buFont typeface="Wingdings" pitchFamily="2" charset="2"/>
              <a:buChar char="v"/>
            </a:pPr>
            <a:r>
              <a:rPr lang="en-US" sz="2400" dirty="0" smtClean="0">
                <a:solidFill>
                  <a:schemeClr val="bg1">
                    <a:lumMod val="50000"/>
                  </a:schemeClr>
                </a:solidFill>
              </a:rPr>
              <a:t>Mean Hitting Times</a:t>
            </a:r>
          </a:p>
          <a:p>
            <a:pPr>
              <a:buFont typeface="Wingdings" pitchFamily="2" charset="2"/>
              <a:buChar char="v"/>
            </a:pPr>
            <a:endParaRPr lang="en-US" sz="2400" dirty="0" smtClean="0">
              <a:solidFill>
                <a:schemeClr val="bg1">
                  <a:lumMod val="50000"/>
                </a:schemeClr>
              </a:solidFill>
            </a:endParaRPr>
          </a:p>
          <a:p>
            <a:pPr>
              <a:buFont typeface="Wingdings" pitchFamily="2" charset="2"/>
              <a:buChar char="v"/>
            </a:pPr>
            <a:r>
              <a:rPr lang="en-US" sz="2400" dirty="0" smtClean="0">
                <a:solidFill>
                  <a:schemeClr val="bg1">
                    <a:lumMod val="50000"/>
                  </a:schemeClr>
                </a:solidFill>
              </a:rPr>
              <a:t>Mean Return Times</a:t>
            </a:r>
            <a:endParaRPr lang="en-US" sz="2050" dirty="0">
              <a:solidFill>
                <a:schemeClr val="bg1">
                  <a:lumMod val="50000"/>
                </a:schemeClr>
              </a:solidFill>
              <a:latin typeface="Arial MT"/>
              <a:cs typeface="Arial MT"/>
            </a:endParaRPr>
          </a:p>
          <a:p>
            <a:pPr marL="291465" marR="5080">
              <a:lnSpc>
                <a:spcPct val="101200"/>
              </a:lnSpc>
              <a:buFont typeface="Wingdings" pitchFamily="2" charset="2"/>
              <a:buChar char="v"/>
            </a:pPr>
            <a:endParaRPr lang="en-US" sz="2050" dirty="0">
              <a:latin typeface="Arial MT"/>
              <a:cs typeface="Arial MT"/>
            </a:endParaRPr>
          </a:p>
          <a:p>
            <a:pPr marL="291465" marR="5080">
              <a:lnSpc>
                <a:spcPct val="101200"/>
              </a:lnSpc>
              <a:buFont typeface="Wingdings" pitchFamily="2" charset="2"/>
              <a:buChar char="v"/>
            </a:pPr>
            <a:endParaRPr sz="2050">
              <a:latin typeface="Arial MT"/>
              <a:cs typeface="Arial MT"/>
            </a:endParaRPr>
          </a:p>
        </p:txBody>
      </p:sp>
      <p:sp>
        <p:nvSpPr>
          <p:cNvPr id="13" name="object 13"/>
          <p:cNvSpPr txBox="1"/>
          <p:nvPr/>
        </p:nvSpPr>
        <p:spPr>
          <a:xfrm>
            <a:off x="310510" y="3344469"/>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3</a:t>
            </a:r>
            <a:endParaRPr sz="1200">
              <a:latin typeface="Arial MT"/>
              <a:cs typeface="Arial MT"/>
            </a:endParaRPr>
          </a:p>
        </p:txBody>
      </p:sp>
      <p:sp>
        <p:nvSpPr>
          <p:cNvPr id="16" name="object 16"/>
          <p:cNvSpPr txBox="1"/>
          <p:nvPr/>
        </p:nvSpPr>
        <p:spPr>
          <a:xfrm>
            <a:off x="310510" y="4277624"/>
            <a:ext cx="127770" cy="196849"/>
          </a:xfrm>
          <a:prstGeom prst="rect">
            <a:avLst/>
          </a:prstGeom>
        </p:spPr>
        <p:txBody>
          <a:bodyPr vert="horz" wrap="square" lIns="0" tIns="12065" rIns="0" bIns="0" rtlCol="0">
            <a:spAutoFit/>
          </a:bodyPr>
          <a:lstStyle/>
          <a:p>
            <a:pPr marL="12700">
              <a:lnSpc>
                <a:spcPct val="100000"/>
              </a:lnSpc>
              <a:spcBef>
                <a:spcPts val="95"/>
              </a:spcBef>
            </a:pPr>
            <a:r>
              <a:rPr sz="1200" spc="-50" dirty="0">
                <a:solidFill>
                  <a:srgbClr val="EBEBF7"/>
                </a:solidFill>
                <a:latin typeface="Arial MT"/>
                <a:cs typeface="Arial MT"/>
              </a:rPr>
              <a:t>4</a:t>
            </a:r>
            <a:endParaRPr sz="1200">
              <a:latin typeface="Arial MT"/>
              <a:cs typeface="Arial MT"/>
            </a:endParaRPr>
          </a:p>
        </p:txBody>
      </p:sp>
      <p:sp>
        <p:nvSpPr>
          <p:cNvPr id="9" name="Slide Number Placeholder 8"/>
          <p:cNvSpPr>
            <a:spLocks noGrp="1"/>
          </p:cNvSpPr>
          <p:nvPr>
            <p:ph type="sldNum" sz="quarter" idx="12"/>
          </p:nvPr>
        </p:nvSpPr>
        <p:spPr/>
        <p:txBody>
          <a:bodyPr/>
          <a:lstStyle/>
          <a:p>
            <a:fld id="{EB8662C3-DE1A-49E8-866B-3B6525C26BA1}" type="slidenum">
              <a:rPr lang="en-US" smtClean="0"/>
              <a:pPr/>
              <a:t>4</a:t>
            </a:fld>
            <a:endParaRPr lang="en-US"/>
          </a:p>
        </p:txBody>
      </p:sp>
      <p:sp>
        <p:nvSpPr>
          <p:cNvPr id="10" name="Footer Placeholder 9"/>
          <p:cNvSpPr>
            <a:spLocks noGrp="1"/>
          </p:cNvSpPr>
          <p:nvPr>
            <p:ph type="ftr" sz="quarter" idx="11"/>
          </p:nvPr>
        </p:nvSpPr>
        <p:spPr/>
        <p:txBody>
          <a:bodyPr/>
          <a:lstStyle/>
          <a:p>
            <a:r>
              <a:rPr lang="en-US"/>
              <a:t>Applied Stochastic Process, Department Of Mathematics, UA,  Dr.Zakir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650875"/>
          </a:xfrm>
        </p:spPr>
        <p:txBody>
          <a:bodyPr>
            <a:normAutofit fontScale="90000"/>
          </a:bodyPr>
          <a:lstStyle/>
          <a:p>
            <a:pPr algn="ctr"/>
            <a:r>
              <a:rPr lang="en-US" b="1" dirty="0"/>
              <a:t/>
            </a:r>
            <a:br>
              <a:rPr lang="en-US" b="1" dirty="0"/>
            </a:br>
            <a:r>
              <a:rPr lang="en-US" b="1" dirty="0" smtClean="0"/>
              <a:t/>
            </a:r>
            <a:br>
              <a:rPr lang="en-US" b="1" dirty="0" smtClean="0"/>
            </a:br>
            <a:r>
              <a:rPr lang="en-US" dirty="0" smtClean="0"/>
              <a:t>Absorbing state and absorbing Markov  Chains </a:t>
            </a:r>
            <a:br>
              <a:rPr lang="en-US" dirty="0" smtClean="0"/>
            </a:br>
            <a:r>
              <a:rPr lang="en-US" b="1" dirty="0"/>
              <a:t/>
            </a:r>
            <a:br>
              <a:rPr lang="en-US" b="1" dirty="0"/>
            </a:br>
            <a:endParaRPr lang="en-US" dirty="0"/>
          </a:p>
        </p:txBody>
      </p:sp>
      <p:sp>
        <p:nvSpPr>
          <p:cNvPr id="3" name="Content Placeholder 2"/>
          <p:cNvSpPr>
            <a:spLocks noGrp="1"/>
          </p:cNvSpPr>
          <p:nvPr>
            <p:ph idx="1"/>
          </p:nvPr>
        </p:nvSpPr>
        <p:spPr>
          <a:xfrm>
            <a:off x="165100" y="889000"/>
            <a:ext cx="11849100" cy="5567363"/>
          </a:xfrm>
        </p:spPr>
        <p:txBody>
          <a:bodyPr/>
          <a:lstStyle/>
          <a:p>
            <a:pPr>
              <a:buFont typeface="Wingdings" pitchFamily="2" charset="2"/>
              <a:buChar char="v"/>
            </a:pPr>
            <a:endParaRPr lang="en-US" dirty="0" smtClean="0">
              <a:latin typeface="Georgia Pro Light"/>
            </a:endParaRPr>
          </a:p>
          <a:p>
            <a:pPr>
              <a:buFont typeface="Wingdings" pitchFamily="2" charset="2"/>
              <a:buChar char="v"/>
            </a:pPr>
            <a:r>
              <a:rPr lang="en-US" dirty="0" smtClean="0">
                <a:latin typeface="Georgia Pro Light"/>
              </a:rPr>
              <a:t> A state  is called </a:t>
            </a:r>
            <a:r>
              <a:rPr lang="en-US" b="1" dirty="0" smtClean="0">
                <a:latin typeface="Georgia Pro Light"/>
              </a:rPr>
              <a:t>an absorbing state </a:t>
            </a:r>
            <a:r>
              <a:rPr lang="en-US" dirty="0" smtClean="0">
                <a:latin typeface="Georgia Pro Light"/>
              </a:rPr>
              <a:t>if, once the  chains enters the state, it remains there forever.</a:t>
            </a:r>
          </a:p>
          <a:p>
            <a:pPr>
              <a:buFont typeface="Wingdings" pitchFamily="2" charset="2"/>
              <a:buChar char="v"/>
            </a:pPr>
            <a:r>
              <a:rPr lang="en-US" dirty="0" smtClean="0">
                <a:latin typeface="Georgia Pro Light"/>
              </a:rPr>
              <a:t> The probability of leaving </a:t>
            </a:r>
            <a:r>
              <a:rPr lang="en-US" b="1" dirty="0" smtClean="0">
                <a:latin typeface="Georgia Pro Light"/>
              </a:rPr>
              <a:t>an absorbing state </a:t>
            </a:r>
            <a:r>
              <a:rPr lang="en-US" dirty="0" smtClean="0">
                <a:latin typeface="Georgia Pro Light"/>
              </a:rPr>
              <a:t>is zero: </a:t>
            </a:r>
            <a:r>
              <a:rPr lang="en-US" dirty="0" err="1" smtClean="0">
                <a:latin typeface="Georgia Pro Light"/>
              </a:rPr>
              <a:t>p</a:t>
            </a:r>
            <a:r>
              <a:rPr lang="en-US" baseline="-25000" dirty="0" err="1" smtClean="0">
                <a:latin typeface="Georgia Pro Light"/>
              </a:rPr>
              <a:t>kk</a:t>
            </a:r>
            <a:r>
              <a:rPr lang="en-US" baseline="-25000" dirty="0" smtClean="0">
                <a:latin typeface="Georgia Pro Light"/>
              </a:rPr>
              <a:t> </a:t>
            </a:r>
            <a:r>
              <a:rPr lang="en-US" dirty="0" smtClean="0">
                <a:latin typeface="Georgia Pro Light"/>
              </a:rPr>
              <a:t>= 1, and </a:t>
            </a:r>
            <a:r>
              <a:rPr lang="en-US" dirty="0" err="1" smtClean="0">
                <a:latin typeface="Georgia Pro Light"/>
              </a:rPr>
              <a:t>p</a:t>
            </a:r>
            <a:r>
              <a:rPr lang="en-US" baseline="-25000" dirty="0" err="1" smtClean="0">
                <a:latin typeface="Georgia Pro Light"/>
              </a:rPr>
              <a:t>kj</a:t>
            </a:r>
            <a:r>
              <a:rPr lang="en-US" dirty="0" smtClean="0">
                <a:latin typeface="Georgia Pro Light"/>
              </a:rPr>
              <a:t> = 0 for j ≠ k.</a:t>
            </a:r>
          </a:p>
          <a:p>
            <a:pPr>
              <a:buFont typeface="Wingdings" pitchFamily="2" charset="2"/>
              <a:buChar char="v"/>
            </a:pPr>
            <a:endParaRPr lang="en-US" dirty="0" smtClean="0">
              <a:latin typeface="Georgia Pro Light"/>
            </a:endParaRPr>
          </a:p>
          <a:p>
            <a:pPr>
              <a:buFont typeface="Wingdings" pitchFamily="2" charset="2"/>
              <a:buChar char="v"/>
            </a:pPr>
            <a:r>
              <a:rPr lang="en-US" dirty="0" smtClean="0">
                <a:latin typeface="Georgia Pro Light"/>
              </a:rPr>
              <a:t>A Markov chain is called </a:t>
            </a:r>
            <a:r>
              <a:rPr lang="en-US" b="1" dirty="0" smtClean="0">
                <a:latin typeface="Georgia Pro Light"/>
              </a:rPr>
              <a:t>an absorbing chain </a:t>
            </a:r>
            <a:r>
              <a:rPr lang="en-US" dirty="0" smtClean="0">
                <a:latin typeface="Georgia Pro Light"/>
              </a:rPr>
              <a:t>if </a:t>
            </a:r>
          </a:p>
          <a:p>
            <a:pPr>
              <a:buFont typeface="Wingdings" pitchFamily="2" charset="2"/>
              <a:buChar char="v"/>
            </a:pPr>
            <a:endParaRPr lang="en-US" dirty="0" smtClean="0">
              <a:latin typeface="Georgia Pro Light"/>
            </a:endParaRPr>
          </a:p>
          <a:p>
            <a:pPr lvl="1">
              <a:buFont typeface="Wingdings" pitchFamily="2" charset="2"/>
              <a:buChar char="Ø"/>
            </a:pPr>
            <a:r>
              <a:rPr lang="en-US" dirty="0" smtClean="0">
                <a:latin typeface="Georgia Pro Light"/>
              </a:rPr>
              <a:t>(</a:t>
            </a:r>
            <a:r>
              <a:rPr lang="en-US" dirty="0" err="1" smtClean="0">
                <a:latin typeface="Georgia Pro Light"/>
              </a:rPr>
              <a:t>i</a:t>
            </a:r>
            <a:r>
              <a:rPr lang="en-US" dirty="0" smtClean="0">
                <a:latin typeface="Georgia Pro Light"/>
              </a:rPr>
              <a:t>) It has at least one absorbing state</a:t>
            </a:r>
          </a:p>
          <a:p>
            <a:pPr lvl="1">
              <a:buFont typeface="Wingdings" pitchFamily="2" charset="2"/>
              <a:buChar char="Ø"/>
            </a:pPr>
            <a:r>
              <a:rPr lang="en-US" dirty="0" smtClean="0"/>
              <a:t>(ii) It is possible to go from any non-absorbing state to an absorbing state (perhaps in more than one step).</a:t>
            </a:r>
            <a:endParaRPr lang="en-US" dirty="0" smtClean="0">
              <a:latin typeface="Georgia Pro Light"/>
            </a:endParaRPr>
          </a:p>
          <a:p>
            <a:pPr lvl="1">
              <a:buFont typeface="Wingdings" pitchFamily="2" charset="2"/>
              <a:buChar char="Ø"/>
            </a:pPr>
            <a:endParaRPr lang="en-US" dirty="0" smtClean="0">
              <a:latin typeface="Georgia Pro Light"/>
            </a:endParaRPr>
          </a:p>
          <a:p>
            <a:pPr>
              <a:buFont typeface="Wingdings" pitchFamily="2" charset="2"/>
              <a:buChar char="v"/>
            </a:pPr>
            <a:r>
              <a:rPr lang="en-US" dirty="0" smtClean="0">
                <a:latin typeface="Georgia Pro Light"/>
              </a:rPr>
              <a:t>The </a:t>
            </a:r>
            <a:r>
              <a:rPr lang="en-US" b="1" dirty="0" smtClean="0">
                <a:latin typeface="Georgia Pro Light"/>
              </a:rPr>
              <a:t>non-absorbing</a:t>
            </a:r>
            <a:r>
              <a:rPr lang="en-US" dirty="0" smtClean="0">
                <a:latin typeface="Georgia Pro Light"/>
              </a:rPr>
              <a:t> states in an absorbing Markov chain are called </a:t>
            </a:r>
            <a:r>
              <a:rPr lang="en-US" b="1" dirty="0" smtClean="0">
                <a:latin typeface="Georgia Pro Light"/>
              </a:rPr>
              <a:t>transient </a:t>
            </a:r>
            <a:r>
              <a:rPr lang="en-US" dirty="0" smtClean="0">
                <a:latin typeface="Georgia Pro Light"/>
              </a:rPr>
              <a:t>states.</a:t>
            </a:r>
          </a:p>
          <a:p>
            <a:pPr>
              <a:buFont typeface="Wingdings" pitchFamily="2" charset="2"/>
              <a:buChar char="v"/>
            </a:pPr>
            <a:endParaRPr lang="en-US" dirty="0"/>
          </a:p>
          <a:p>
            <a:pPr>
              <a:buFont typeface="Wingdings" pitchFamily="2" charset="2"/>
              <a:buChar char="v"/>
            </a:pPr>
            <a:endParaRPr lang="en-US" dirty="0"/>
          </a:p>
        </p:txBody>
      </p:sp>
      <p:sp>
        <p:nvSpPr>
          <p:cNvPr id="4" name="Footer Placeholder 3"/>
          <p:cNvSpPr>
            <a:spLocks noGrp="1"/>
          </p:cNvSpPr>
          <p:nvPr>
            <p:ph type="ftr" sz="quarter" idx="11"/>
          </p:nvPr>
        </p:nvSpPr>
        <p:spPr/>
        <p:txBody>
          <a:bodyPr/>
          <a:lstStyle/>
          <a:p>
            <a:r>
              <a:rPr lang="en-US"/>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5</a:t>
            </a:fld>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advClick="0"/>
    </mc:Choice>
    <mc:Fallback>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812"/>
            <a:ext cx="10515600" cy="689318"/>
          </a:xfrm>
        </p:spPr>
        <p:txBody>
          <a:bodyPr>
            <a:normAutofit/>
          </a:bodyPr>
          <a:lstStyle/>
          <a:p>
            <a:pPr algn="ctr"/>
            <a:r>
              <a:rPr lang="en-US" dirty="0" smtClean="0"/>
              <a:t>Absorbing Markov Chains:Example1</a:t>
            </a:r>
            <a:endParaRPr lang="en-US" dirty="0"/>
          </a:p>
        </p:txBody>
      </p:sp>
      <p:sp>
        <p:nvSpPr>
          <p:cNvPr id="3" name="Content Placeholder 2"/>
          <p:cNvSpPr>
            <a:spLocks noGrp="1"/>
          </p:cNvSpPr>
          <p:nvPr>
            <p:ph idx="1"/>
          </p:nvPr>
        </p:nvSpPr>
        <p:spPr>
          <a:xfrm>
            <a:off x="436097" y="984738"/>
            <a:ext cx="11394831" cy="5192225"/>
          </a:xfrm>
        </p:spPr>
        <p:txBody>
          <a:bodyPr/>
          <a:lstStyle/>
          <a:p>
            <a:pPr>
              <a:buFont typeface="Wingdings" pitchFamily="2" charset="2"/>
              <a:buChar char="v"/>
            </a:pPr>
            <a:r>
              <a:rPr lang="en-US" dirty="0" smtClean="0">
                <a:latin typeface="Georgia Pro Light"/>
              </a:rPr>
              <a:t>(</a:t>
            </a:r>
            <a:r>
              <a:rPr lang="en-US" dirty="0" err="1" smtClean="0">
                <a:latin typeface="Georgia Pro Light"/>
              </a:rPr>
              <a:t>i</a:t>
            </a:r>
            <a:r>
              <a:rPr lang="en-US" dirty="0" smtClean="0">
                <a:latin typeface="Georgia Pro Light"/>
              </a:rPr>
              <a:t>) Solution Since p</a:t>
            </a:r>
            <a:r>
              <a:rPr lang="en-US" baseline="-25000" dirty="0" smtClean="0">
                <a:latin typeface="Georgia Pro Light"/>
              </a:rPr>
              <a:t>11</a:t>
            </a:r>
            <a:r>
              <a:rPr lang="en-US" dirty="0" smtClean="0">
                <a:latin typeface="Georgia Pro Light"/>
              </a:rPr>
              <a:t>=1 and p</a:t>
            </a:r>
            <a:r>
              <a:rPr lang="en-US" baseline="-25000" dirty="0" smtClean="0">
                <a:latin typeface="Georgia Pro Light"/>
              </a:rPr>
              <a:t>33</a:t>
            </a:r>
            <a:r>
              <a:rPr lang="en-US" dirty="0" smtClean="0">
                <a:latin typeface="Georgia Pro Light"/>
              </a:rPr>
              <a:t>=1, both state 1 and state 3 are absorbing states.</a:t>
            </a:r>
          </a:p>
          <a:p>
            <a:pPr>
              <a:buFont typeface="Wingdings" pitchFamily="2" charset="2"/>
              <a:buChar char="v"/>
            </a:pPr>
            <a:r>
              <a:rPr lang="en-US" dirty="0" smtClean="0">
                <a:latin typeface="Georgia Pro Light"/>
              </a:rPr>
              <a:t>(ii) It is possible to go from the non-absorbing state to an absorbing state. </a:t>
            </a:r>
          </a:p>
          <a:p>
            <a:pPr>
              <a:buFont typeface="Wingdings" pitchFamily="2" charset="2"/>
              <a:buChar char="v"/>
            </a:pPr>
            <a:endParaRPr lang="en-US" dirty="0" smtClean="0">
              <a:latin typeface="Georgia Pro Light"/>
            </a:endParaRPr>
          </a:p>
          <a:p>
            <a:pPr>
              <a:buFont typeface="Wingdings" pitchFamily="2" charset="2"/>
              <a:buChar char="v"/>
            </a:pPr>
            <a:r>
              <a:rPr lang="en-US" dirty="0" smtClean="0">
                <a:latin typeface="Georgia Pro Light"/>
              </a:rPr>
              <a:t>This Markov chain is absorbing.</a:t>
            </a:r>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6</a:t>
            </a:fld>
            <a:endParaRPr lang="en-US"/>
          </a:p>
        </p:txBody>
      </p:sp>
      <p:graphicFrame>
        <p:nvGraphicFramePr>
          <p:cNvPr id="6" name="Object 5"/>
          <p:cNvGraphicFramePr>
            <a:graphicFrameLocks noChangeAspect="1"/>
          </p:cNvGraphicFramePr>
          <p:nvPr/>
        </p:nvGraphicFramePr>
        <p:xfrm>
          <a:off x="6664643" y="3451811"/>
          <a:ext cx="3846483" cy="1767303"/>
        </p:xfrm>
        <a:graphic>
          <a:graphicData uri="http://schemas.openxmlformats.org/presentationml/2006/ole">
            <p:oleObj spid="_x0000_s31746" name="MathMagic" r:id="rId3" imgW="1057320" imgH="485640" progId="MathMagic">
              <p:embed/>
            </p:oleObj>
          </a:graphicData>
        </a:graphic>
      </p:graphicFrame>
      <p:pic>
        <p:nvPicPr>
          <p:cNvPr id="7" name="Picture 6" descr="chain.png"/>
          <p:cNvPicPr>
            <a:picLocks noChangeAspect="1"/>
          </p:cNvPicPr>
          <p:nvPr/>
        </p:nvPicPr>
        <p:blipFill>
          <a:blip r:embed="rId4"/>
          <a:stretch>
            <a:fillRect/>
          </a:stretch>
        </p:blipFill>
        <p:spPr>
          <a:xfrm>
            <a:off x="855196" y="2591351"/>
            <a:ext cx="4785947" cy="37353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083"/>
            <a:ext cx="10515600" cy="675249"/>
          </a:xfrm>
        </p:spPr>
        <p:txBody>
          <a:bodyPr/>
          <a:lstStyle/>
          <a:p>
            <a:pPr algn="ctr"/>
            <a:r>
              <a:rPr lang="en-US" dirty="0" smtClean="0"/>
              <a:t>Absorbing Markov Chains:Example1</a:t>
            </a:r>
            <a:endParaRPr lang="en-US" dirty="0"/>
          </a:p>
        </p:txBody>
      </p:sp>
      <p:sp>
        <p:nvSpPr>
          <p:cNvPr id="3" name="Content Placeholder 2"/>
          <p:cNvSpPr>
            <a:spLocks noGrp="1"/>
          </p:cNvSpPr>
          <p:nvPr>
            <p:ph idx="1"/>
          </p:nvPr>
        </p:nvSpPr>
        <p:spPr>
          <a:xfrm>
            <a:off x="323557" y="970671"/>
            <a:ext cx="11535508" cy="5206292"/>
          </a:xfrm>
        </p:spPr>
        <p:txBody>
          <a:bodyPr/>
          <a:lstStyle/>
          <a:p>
            <a:pPr>
              <a:buFont typeface="Wingdings" pitchFamily="2" charset="2"/>
              <a:buChar char="v"/>
            </a:pPr>
            <a:r>
              <a:rPr lang="en-US" dirty="0" smtClean="0"/>
              <a:t>(</a:t>
            </a:r>
            <a:r>
              <a:rPr lang="en-US" dirty="0" err="1" smtClean="0"/>
              <a:t>i</a:t>
            </a:r>
            <a:r>
              <a:rPr lang="en-US" dirty="0" smtClean="0"/>
              <a:t>). States 2 and 4 are absorbing, with states 1 and 3 non-absorbing. </a:t>
            </a:r>
          </a:p>
          <a:p>
            <a:pPr>
              <a:buFont typeface="Wingdings" pitchFamily="2" charset="2"/>
              <a:buChar char="v"/>
            </a:pPr>
            <a:r>
              <a:rPr lang="en-US" dirty="0" smtClean="0"/>
              <a:t>(ii). As the transition diagram shows, neither non-absorbing state leads to an absorbing state, so that this Markov chain is non-absorbing.</a:t>
            </a:r>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7</a:t>
            </a:fld>
            <a:endParaRPr lang="en-US"/>
          </a:p>
        </p:txBody>
      </p:sp>
      <p:graphicFrame>
        <p:nvGraphicFramePr>
          <p:cNvPr id="6" name="Object 5"/>
          <p:cNvGraphicFramePr>
            <a:graphicFrameLocks noChangeAspect="1"/>
          </p:cNvGraphicFramePr>
          <p:nvPr/>
        </p:nvGraphicFramePr>
        <p:xfrm>
          <a:off x="7461519" y="3070664"/>
          <a:ext cx="3905176" cy="2343106"/>
        </p:xfrm>
        <a:graphic>
          <a:graphicData uri="http://schemas.openxmlformats.org/presentationml/2006/ole">
            <p:oleObj spid="_x0000_s32770" name="MathMagic" r:id="rId3" imgW="1095480" imgH="657360" progId="MathMagic">
              <p:embed/>
            </p:oleObj>
          </a:graphicData>
        </a:graphic>
      </p:graphicFrame>
      <p:pic>
        <p:nvPicPr>
          <p:cNvPr id="7" name="Picture 6" descr="chain.png"/>
          <p:cNvPicPr>
            <a:picLocks noChangeAspect="1"/>
          </p:cNvPicPr>
          <p:nvPr/>
        </p:nvPicPr>
        <p:blipFill>
          <a:blip r:embed="rId4"/>
          <a:stretch>
            <a:fillRect/>
          </a:stretch>
        </p:blipFill>
        <p:spPr>
          <a:xfrm>
            <a:off x="629357" y="2574387"/>
            <a:ext cx="5095376" cy="35872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015"/>
            <a:ext cx="10515600" cy="520505"/>
          </a:xfrm>
        </p:spPr>
        <p:txBody>
          <a:bodyPr>
            <a:normAutofit fontScale="90000"/>
          </a:bodyPr>
          <a:lstStyle/>
          <a:p>
            <a:pPr algn="ctr"/>
            <a:r>
              <a:rPr lang="en-US" dirty="0" smtClean="0"/>
              <a:t>Absorption Probabilities</a:t>
            </a:r>
            <a:endParaRPr lang="en-US" dirty="0"/>
          </a:p>
        </p:txBody>
      </p:sp>
      <p:sp>
        <p:nvSpPr>
          <p:cNvPr id="3" name="Content Placeholder 2"/>
          <p:cNvSpPr>
            <a:spLocks noGrp="1"/>
          </p:cNvSpPr>
          <p:nvPr>
            <p:ph idx="1"/>
          </p:nvPr>
        </p:nvSpPr>
        <p:spPr>
          <a:xfrm>
            <a:off x="323557" y="1153551"/>
            <a:ext cx="11479237" cy="5023412"/>
          </a:xfrm>
        </p:spPr>
        <p:txBody>
          <a:bodyPr/>
          <a:lstStyle/>
          <a:p>
            <a:pPr>
              <a:buFont typeface="Wingdings" pitchFamily="2" charset="2"/>
              <a:buChar char="v"/>
            </a:pPr>
            <a:r>
              <a:rPr lang="en-US" dirty="0" smtClean="0"/>
              <a:t>Let's define </a:t>
            </a:r>
            <a:r>
              <a:rPr lang="en-US" dirty="0" err="1" smtClean="0"/>
              <a:t>a</a:t>
            </a:r>
            <a:r>
              <a:rPr lang="en-US" baseline="-25000" dirty="0" err="1" smtClean="0"/>
              <a:t>i</a:t>
            </a:r>
            <a:r>
              <a:rPr lang="en-US" dirty="0" smtClean="0"/>
              <a:t> as the absorption probability in state 0 if we start from state </a:t>
            </a:r>
            <a:r>
              <a:rPr lang="en-US" dirty="0" err="1" smtClean="0"/>
              <a:t>i</a:t>
            </a:r>
            <a:r>
              <a:rPr lang="en-US" dirty="0" smtClean="0"/>
              <a:t>. More specifically,</a:t>
            </a:r>
          </a:p>
          <a:p>
            <a:pPr lvl="2">
              <a:buNone/>
            </a:pPr>
            <a:endParaRPr lang="en-US" dirty="0" smtClean="0"/>
          </a:p>
          <a:p>
            <a:pPr lvl="2">
              <a:buNone/>
            </a:pPr>
            <a:r>
              <a:rPr lang="en-US" dirty="0" smtClean="0"/>
              <a:t>a0=P(absorption in 0|X0=0),</a:t>
            </a:r>
          </a:p>
          <a:p>
            <a:pPr lvl="2">
              <a:buNone/>
            </a:pPr>
            <a:r>
              <a:rPr lang="en-US" dirty="0" smtClean="0"/>
              <a:t>a1=P(absorption in 0|X0=1),</a:t>
            </a:r>
          </a:p>
          <a:p>
            <a:pPr lvl="2">
              <a:buNone/>
            </a:pPr>
            <a:r>
              <a:rPr lang="en-US" dirty="0" smtClean="0"/>
              <a:t>a2=P(absorption in 0|X0=2),</a:t>
            </a:r>
          </a:p>
          <a:p>
            <a:pPr lvl="2">
              <a:buNone/>
            </a:pPr>
            <a:r>
              <a:rPr lang="en-US" dirty="0" smtClean="0"/>
              <a:t>a3=P(absorption in 0|X0=3).</a:t>
            </a:r>
            <a:br>
              <a:rPr lang="en-US" dirty="0" smtClean="0"/>
            </a:br>
            <a:endParaRPr lang="en-US" dirty="0" smtClean="0"/>
          </a:p>
          <a:p>
            <a:endParaRPr lang="en-US" dirty="0" smtClean="0"/>
          </a:p>
          <a:p>
            <a:pPr>
              <a:buFont typeface="Wingdings" pitchFamily="2" charset="2"/>
              <a:buChar char="v"/>
            </a:pPr>
            <a:r>
              <a:rPr lang="en-US" dirty="0" smtClean="0"/>
              <a:t>We have a</a:t>
            </a:r>
            <a:r>
              <a:rPr lang="en-US" baseline="-25000" dirty="0" smtClean="0"/>
              <a:t>0</a:t>
            </a:r>
            <a:r>
              <a:rPr lang="en-US" dirty="0" smtClean="0"/>
              <a:t>=1,  and a</a:t>
            </a:r>
            <a:r>
              <a:rPr lang="en-US" baseline="-25000" dirty="0" smtClean="0"/>
              <a:t>3</a:t>
            </a:r>
            <a:r>
              <a:rPr lang="en-US" dirty="0" smtClean="0"/>
              <a:t>=0</a:t>
            </a:r>
          </a:p>
          <a:p>
            <a:pPr>
              <a:buFont typeface="Wingdings" pitchFamily="2" charset="2"/>
              <a:buChar char="v"/>
            </a:pPr>
            <a:r>
              <a:rPr lang="en-US" dirty="0" smtClean="0"/>
              <a:t>To find the values of a</a:t>
            </a:r>
            <a:r>
              <a:rPr lang="en-US" baseline="-25000" dirty="0" smtClean="0"/>
              <a:t>1</a:t>
            </a:r>
            <a:r>
              <a:rPr lang="en-US" dirty="0" smtClean="0"/>
              <a:t> and a</a:t>
            </a:r>
            <a:r>
              <a:rPr lang="en-US" baseline="-25000" dirty="0" smtClean="0"/>
              <a:t>2</a:t>
            </a:r>
            <a:r>
              <a:rPr lang="en-US" dirty="0" smtClean="0"/>
              <a:t>, we apply the law of total probability with recursion.</a:t>
            </a:r>
          </a:p>
          <a:p>
            <a:pPr>
              <a:buFont typeface="Wingdings" pitchFamily="2" charset="2"/>
              <a:buChar char="v"/>
            </a:pPr>
            <a:r>
              <a:rPr lang="en-US" dirty="0" smtClean="0"/>
              <a:t>The main idea is the following: if </a:t>
            </a:r>
            <a:r>
              <a:rPr lang="en-US" dirty="0" err="1" smtClean="0"/>
              <a:t>X</a:t>
            </a:r>
            <a:r>
              <a:rPr lang="en-US" baseline="-25000" dirty="0" err="1" smtClean="0"/>
              <a:t>n</a:t>
            </a:r>
            <a:r>
              <a:rPr lang="en-US" dirty="0" smtClean="0"/>
              <a:t>=</a:t>
            </a:r>
            <a:r>
              <a:rPr lang="en-US" dirty="0" err="1" smtClean="0"/>
              <a:t>i</a:t>
            </a:r>
            <a:r>
              <a:rPr lang="en-US" dirty="0" smtClean="0"/>
              <a:t>, then the next state will be X</a:t>
            </a:r>
            <a:r>
              <a:rPr lang="en-US" baseline="-25000" dirty="0" smtClean="0"/>
              <a:t>n+1</a:t>
            </a:r>
            <a:r>
              <a:rPr lang="en-US" dirty="0" smtClean="0"/>
              <a:t>=k with probability </a:t>
            </a:r>
            <a:r>
              <a:rPr lang="en-US" dirty="0" err="1" smtClean="0"/>
              <a:t>p</a:t>
            </a:r>
            <a:r>
              <a:rPr lang="en-US" baseline="-25000" dirty="0" err="1" smtClean="0"/>
              <a:t>ik</a:t>
            </a:r>
            <a:r>
              <a:rPr lang="en-US" dirty="0" smtClean="0"/>
              <a:t/>
            </a:r>
            <a:br>
              <a:rPr lang="en-US" dirty="0" smtClean="0"/>
            </a:b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8</a:t>
            </a:fld>
            <a:endParaRPr lang="en-US"/>
          </a:p>
        </p:txBody>
      </p:sp>
      <p:pic>
        <p:nvPicPr>
          <p:cNvPr id="6" name="Picture 5" descr="chain.png"/>
          <p:cNvPicPr>
            <a:picLocks noChangeAspect="1"/>
          </p:cNvPicPr>
          <p:nvPr/>
        </p:nvPicPr>
        <p:blipFill>
          <a:blip r:embed="rId3"/>
          <a:stretch>
            <a:fillRect/>
          </a:stretch>
        </p:blipFill>
        <p:spPr>
          <a:xfrm>
            <a:off x="4965894" y="1846504"/>
            <a:ext cx="5814407" cy="1583690"/>
          </a:xfrm>
          <a:prstGeom prst="rect">
            <a:avLst/>
          </a:prstGeom>
        </p:spPr>
      </p:pic>
      <p:graphicFrame>
        <p:nvGraphicFramePr>
          <p:cNvPr id="7" name="Object 6"/>
          <p:cNvGraphicFramePr>
            <a:graphicFrameLocks noChangeAspect="1"/>
          </p:cNvGraphicFramePr>
          <p:nvPr/>
        </p:nvGraphicFramePr>
        <p:xfrm>
          <a:off x="3316288" y="5348288"/>
          <a:ext cx="5395912" cy="771525"/>
        </p:xfrm>
        <a:graphic>
          <a:graphicData uri="http://schemas.openxmlformats.org/presentationml/2006/ole">
            <p:oleObj spid="_x0000_s33794" name="MathMagic" r:id="rId4" imgW="1467000" imgH="209520" progId="MathMagic">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9"/>
            <a:ext cx="10515600" cy="801858"/>
          </a:xfrm>
        </p:spPr>
        <p:txBody>
          <a:bodyPr/>
          <a:lstStyle/>
          <a:p>
            <a:pPr algn="ctr"/>
            <a:r>
              <a:rPr lang="en-US" dirty="0" smtClean="0"/>
              <a:t>Absorption Probabilities</a:t>
            </a:r>
            <a:endParaRPr lang="en-US" dirty="0"/>
          </a:p>
        </p:txBody>
      </p:sp>
      <p:sp>
        <p:nvSpPr>
          <p:cNvPr id="3" name="Content Placeholder 2"/>
          <p:cNvSpPr>
            <a:spLocks noGrp="1"/>
          </p:cNvSpPr>
          <p:nvPr>
            <p:ph idx="1"/>
          </p:nvPr>
        </p:nvSpPr>
        <p:spPr>
          <a:xfrm>
            <a:off x="838200" y="1237957"/>
            <a:ext cx="10515600" cy="4939006"/>
          </a:xfrm>
        </p:spPr>
        <p:txBody>
          <a:bodyPr/>
          <a:lstStyle/>
          <a:p>
            <a:pPr>
              <a:buFont typeface="Wingdings" pitchFamily="2" charset="2"/>
              <a:buChar char="v"/>
            </a:pPr>
            <a:r>
              <a:rPr lang="en-US" dirty="0" smtClean="0"/>
              <a:t>Let's now define b</a:t>
            </a:r>
            <a:r>
              <a:rPr lang="en-US" baseline="-25000" dirty="0" smtClean="0"/>
              <a:t>i</a:t>
            </a:r>
            <a:r>
              <a:rPr lang="en-US" dirty="0" smtClean="0"/>
              <a:t> as the absorption probability in state 3 if we start from state </a:t>
            </a:r>
            <a:r>
              <a:rPr lang="en-US" dirty="0" err="1" smtClean="0"/>
              <a:t>i</a:t>
            </a:r>
            <a:r>
              <a:rPr lang="en-US" dirty="0" smtClean="0"/>
              <a:t>. </a:t>
            </a:r>
          </a:p>
          <a:p>
            <a:pPr>
              <a:buFont typeface="Wingdings" pitchFamily="2" charset="2"/>
              <a:buChar char="v"/>
            </a:pPr>
            <a:r>
              <a:rPr lang="en-US" dirty="0" smtClean="0"/>
              <a:t>Since </a:t>
            </a:r>
            <a:r>
              <a:rPr lang="en-US" dirty="0" err="1" smtClean="0"/>
              <a:t>a</a:t>
            </a:r>
            <a:r>
              <a:rPr lang="en-US" baseline="-25000" dirty="0" err="1" smtClean="0"/>
              <a:t>i</a:t>
            </a:r>
            <a:r>
              <a:rPr lang="en-US" dirty="0" err="1" smtClean="0"/>
              <a:t>+b</a:t>
            </a:r>
            <a:r>
              <a:rPr lang="en-US" baseline="-25000" dirty="0" err="1" smtClean="0"/>
              <a:t>i</a:t>
            </a:r>
            <a:r>
              <a:rPr lang="en-US" dirty="0" smtClean="0"/>
              <a:t>=1, we conclude</a:t>
            </a:r>
            <a:endParaRPr lang="en-US" dirty="0"/>
          </a:p>
        </p:txBody>
      </p:sp>
      <p:sp>
        <p:nvSpPr>
          <p:cNvPr id="4" name="Footer Placeholder 3"/>
          <p:cNvSpPr>
            <a:spLocks noGrp="1"/>
          </p:cNvSpPr>
          <p:nvPr>
            <p:ph type="ftr" sz="quarter" idx="11"/>
          </p:nvPr>
        </p:nvSpPr>
        <p:spPr/>
        <p:txBody>
          <a:bodyPr/>
          <a:lstStyle/>
          <a:p>
            <a:r>
              <a:rPr lang="en-US" smtClean="0"/>
              <a:t>Applied Stochastic Process, Department Of Mathematics, UA,  Dr.Zakir </a:t>
            </a:r>
            <a:endParaRPr lang="en-US" dirty="0"/>
          </a:p>
        </p:txBody>
      </p:sp>
      <p:sp>
        <p:nvSpPr>
          <p:cNvPr id="5" name="Slide Number Placeholder 4"/>
          <p:cNvSpPr>
            <a:spLocks noGrp="1"/>
          </p:cNvSpPr>
          <p:nvPr>
            <p:ph type="sldNum" sz="quarter" idx="12"/>
          </p:nvPr>
        </p:nvSpPr>
        <p:spPr/>
        <p:txBody>
          <a:bodyPr/>
          <a:lstStyle/>
          <a:p>
            <a:fld id="{EB8662C3-DE1A-49E8-866B-3B6525C26BA1}" type="slidenum">
              <a:rPr lang="en-US" smtClean="0"/>
              <a:pPr/>
              <a:t>9</a:t>
            </a:fld>
            <a:endParaRPr lang="en-US"/>
          </a:p>
        </p:txBody>
      </p:sp>
      <p:graphicFrame>
        <p:nvGraphicFramePr>
          <p:cNvPr id="6" name="Object 5"/>
          <p:cNvGraphicFramePr>
            <a:graphicFrameLocks noChangeAspect="1"/>
          </p:cNvGraphicFramePr>
          <p:nvPr/>
        </p:nvGraphicFramePr>
        <p:xfrm>
          <a:off x="2000519" y="2275913"/>
          <a:ext cx="7205662" cy="1535112"/>
        </p:xfrm>
        <a:graphic>
          <a:graphicData uri="http://schemas.openxmlformats.org/presentationml/2006/ole">
            <p:oleObj spid="_x0000_s34818" name="MathMagic" r:id="rId3" imgW="1514520" imgH="399960" progId="MathMagic">
              <p:embed/>
            </p:oleObj>
          </a:graphicData>
        </a:graphic>
      </p:graphicFrame>
      <p:graphicFrame>
        <p:nvGraphicFramePr>
          <p:cNvPr id="7" name="Object 6"/>
          <p:cNvGraphicFramePr>
            <a:graphicFrameLocks noChangeAspect="1"/>
          </p:cNvGraphicFramePr>
          <p:nvPr/>
        </p:nvGraphicFramePr>
        <p:xfrm>
          <a:off x="4158686" y="4217989"/>
          <a:ext cx="2415876" cy="860449"/>
        </p:xfrm>
        <a:graphic>
          <a:graphicData uri="http://schemas.openxmlformats.org/presentationml/2006/ole">
            <p:oleObj spid="_x0000_s34819" name="MathMagic" r:id="rId4" imgW="695160" imgH="247680" progId="MathMagic">
              <p:embed/>
            </p:oleObj>
          </a:graphicData>
        </a:graphic>
      </p:graphicFrame>
      <p:graphicFrame>
        <p:nvGraphicFramePr>
          <p:cNvPr id="8" name="Object 7"/>
          <p:cNvGraphicFramePr>
            <a:graphicFrameLocks noChangeAspect="1"/>
          </p:cNvGraphicFramePr>
          <p:nvPr/>
        </p:nvGraphicFramePr>
        <p:xfrm>
          <a:off x="2939887" y="5258998"/>
          <a:ext cx="5276600" cy="972990"/>
        </p:xfrm>
        <a:graphic>
          <a:graphicData uri="http://schemas.openxmlformats.org/presentationml/2006/ole">
            <p:oleObj spid="_x0000_s34820" name="MathMagic" r:id="rId5" imgW="1343160" imgH="247680" progId="MathMagic">
              <p:embed/>
            </p:oleObj>
          </a:graphicData>
        </a:graphic>
      </p:graphicFrame>
    </p:spTree>
  </p:cSld>
  <p:clrMapOvr>
    <a:masterClrMapping/>
  </p:clrMapOvr>
</p:sld>
</file>

<file path=ppt/theme/theme1.xml><?xml version="1.0" encoding="utf-8"?>
<a:theme xmlns:a="http://schemas.openxmlformats.org/drawingml/2006/main" name="Office Theme">
  <a:themeElements>
    <a:clrScheme name="Custom 14">
      <a:dk1>
        <a:sysClr val="windowText" lastClr="000000"/>
      </a:dk1>
      <a:lt1>
        <a:sysClr val="window" lastClr="FFFFFF"/>
      </a:lt1>
      <a:dk2>
        <a:srgbClr val="212745"/>
      </a:dk2>
      <a:lt2>
        <a:srgbClr val="B4DCFA"/>
      </a:lt2>
      <a:accent1>
        <a:srgbClr val="4E67C8"/>
      </a:accent1>
      <a:accent2>
        <a:srgbClr val="5ECCF3"/>
      </a:accent2>
      <a:accent3>
        <a:srgbClr val="A7EA52"/>
      </a:accent3>
      <a:accent4>
        <a:srgbClr val="7030A0"/>
      </a:accent4>
      <a:accent5>
        <a:srgbClr val="FF8021"/>
      </a:accent5>
      <a:accent6>
        <a:srgbClr val="F14124"/>
      </a:accent6>
      <a:hlink>
        <a:srgbClr val="56C7AA"/>
      </a:hlink>
      <a:folHlink>
        <a:srgbClr val="59A8D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23266</TotalTime>
  <Words>808</Words>
  <Application>Microsoft Office PowerPoint</Application>
  <PresentationFormat>Custom</PresentationFormat>
  <Paragraphs>228</Paragraphs>
  <Slides>19</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MathMagic</vt:lpstr>
      <vt:lpstr>Slide 1</vt:lpstr>
      <vt:lpstr>Outline</vt:lpstr>
      <vt:lpstr>Using the Law of Total Probability with Recursion</vt:lpstr>
      <vt:lpstr>Outline</vt:lpstr>
      <vt:lpstr>  Absorbing state and absorbing Markov  Chains   </vt:lpstr>
      <vt:lpstr>Absorbing Markov Chains:Example1</vt:lpstr>
      <vt:lpstr>Absorbing Markov Chains:Example1</vt:lpstr>
      <vt:lpstr>Absorption Probabilities</vt:lpstr>
      <vt:lpstr>Absorption Probabilities</vt:lpstr>
      <vt:lpstr>Outline</vt:lpstr>
      <vt:lpstr> Mean Hitting Times </vt:lpstr>
      <vt:lpstr>Mean Hitting Times: Example</vt:lpstr>
      <vt:lpstr>Mean Hitting Times</vt:lpstr>
      <vt:lpstr>Outline</vt:lpstr>
      <vt:lpstr> Mean Return Times: </vt:lpstr>
      <vt:lpstr> Mean Return Times </vt:lpstr>
      <vt:lpstr> Mean Return Times </vt:lpstr>
      <vt:lpstr> Mean Return Times: </vt:lpstr>
      <vt:lpstr> Mean Return Times: 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dc:creator>
  <cp:lastModifiedBy>zakir</cp:lastModifiedBy>
  <cp:revision>670</cp:revision>
  <dcterms:created xsi:type="dcterms:W3CDTF">2019-04-29T09:58:30Z</dcterms:created>
  <dcterms:modified xsi:type="dcterms:W3CDTF">2025-05-28T11:13:54Z</dcterms:modified>
</cp:coreProperties>
</file>