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0" r:id="rId2"/>
    <p:sldId id="291" r:id="rId3"/>
    <p:sldId id="331" r:id="rId4"/>
    <p:sldId id="332" r:id="rId5"/>
    <p:sldId id="333" r:id="rId6"/>
    <p:sldId id="334" r:id="rId7"/>
    <p:sldId id="335" r:id="rId8"/>
    <p:sldId id="323" r:id="rId9"/>
    <p:sldId id="329" r:id="rId10"/>
    <p:sldId id="325" r:id="rId11"/>
    <p:sldId id="336" r:id="rId12"/>
    <p:sldId id="328" r:id="rId13"/>
    <p:sldId id="337" r:id="rId14"/>
    <p:sldId id="326" r:id="rId15"/>
    <p:sldId id="324" r:id="rId16"/>
    <p:sldId id="312" r:id="rId17"/>
    <p:sldId id="313" r:id="rId18"/>
    <p:sldId id="315" r:id="rId19"/>
    <p:sldId id="316" r:id="rId20"/>
    <p:sldId id="317" r:id="rId21"/>
    <p:sldId id="318" r:id="rId22"/>
    <p:sldId id="282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59" autoAdjust="0"/>
    <p:restoredTop sz="88710" autoAdjust="0"/>
  </p:normalViewPr>
  <p:slideViewPr>
    <p:cSldViewPr snapToGrid="0" showGuides="1">
      <p:cViewPr>
        <p:scale>
          <a:sx n="64" d="100"/>
          <a:sy n="64" d="100"/>
        </p:scale>
        <p:origin x="-858" y="-108"/>
      </p:cViewPr>
      <p:guideLst>
        <p:guide orient="horz" pos="216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1328-4A30-4639-889A-9F31BCBA936D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414F-FD93-48FC-8762-F7272C381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368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</a:t>
            </a:r>
            <a:r>
              <a:rPr lang="en-US" dirty="0"/>
              <a:t>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</a:t>
            </a:r>
            <a:r>
              <a:rPr lang="en-US" dirty="0"/>
              <a:t>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</a:t>
            </a:r>
            <a:r>
              <a:rPr lang="en-US" dirty="0"/>
              <a:t>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</a:t>
            </a:r>
            <a:r>
              <a:rPr lang="en-US" dirty="0"/>
              <a:t>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</a:t>
            </a:r>
            <a:r>
              <a:rPr lang="en-US" dirty="0"/>
              <a:t>www.stat.auckland.ac.nz/~</a:t>
            </a:r>
            <a:r>
              <a:rPr lang="en-US" dirty="0" smtClean="0"/>
              <a:t>fewster/325/notes/ch1annotated.pdf</a:t>
            </a:r>
          </a:p>
          <a:p>
            <a:r>
              <a:rPr lang="en-US" dirty="0" smtClean="0"/>
              <a:t>https://youtu.be/7iP_xumbI4U?si=m_YvTZDpjnPw2pIl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</a:t>
            </a:r>
            <a:r>
              <a:rPr lang="en-US" dirty="0"/>
              <a:t>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</a:t>
            </a:r>
            <a:r>
              <a:rPr lang="en-US" dirty="0" smtClean="0"/>
              <a:t>fewster/325/notes/ch1annotated.pdf</a:t>
            </a:r>
          </a:p>
          <a:p>
            <a:r>
              <a:rPr lang="en-US" dirty="0" smtClean="0"/>
              <a:t>https://www.probabilitycourse.com/chapter11/11_2_7_solved_probs.php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good one:    https://resing.win.tue.nl/SOR/eng/college3_09_eng.pdf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Very nice </a:t>
            </a:r>
            <a:r>
              <a:rPr lang="en-US" altLang="zh-CN" dirty="0" err="1" smtClean="0"/>
              <a:t>difinitions</a:t>
            </a:r>
            <a:r>
              <a:rPr lang="en-US" altLang="zh-CN" dirty="0" smtClean="0"/>
              <a:t> of fundamentals</a:t>
            </a:r>
            <a:r>
              <a:rPr lang="en-US" altLang="zh-CN" baseline="0" dirty="0" smtClean="0"/>
              <a:t> :     </a:t>
            </a:r>
            <a:r>
              <a:rPr lang="en-US" altLang="zh-CN" dirty="0" smtClean="0"/>
              <a:t>https://library.fiveable.me/theoretical-statistics/unit-10/markov-chains/study-guide/4CtMLvESxNdIeB3m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70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Very nice </a:t>
            </a:r>
            <a:r>
              <a:rPr lang="en-US" altLang="zh-CN" dirty="0" err="1" smtClean="0"/>
              <a:t>difinitions</a:t>
            </a:r>
            <a:r>
              <a:rPr lang="en-US" altLang="zh-CN" dirty="0" smtClean="0"/>
              <a:t> of fundamentals</a:t>
            </a:r>
            <a:r>
              <a:rPr lang="en-US" altLang="zh-CN" baseline="0" dirty="0" smtClean="0"/>
              <a:t> :     </a:t>
            </a:r>
            <a:r>
              <a:rPr lang="en-US" altLang="zh-CN" dirty="0" smtClean="0"/>
              <a:t>https://library.fiveable.me/theoretical-statistics/unit-10/markov-chains/study-guide/4CtMLvESxNdIeB3m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70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https.//www.hamilton.ie/ollie/Downloads/Mar1.pdf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</a:t>
            </a:r>
            <a:r>
              <a:rPr lang="en-US" dirty="0"/>
              <a:t>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Very nice </a:t>
            </a:r>
            <a:r>
              <a:rPr lang="en-US" altLang="zh-CN" dirty="0" err="1" smtClean="0"/>
              <a:t>difinitions</a:t>
            </a:r>
            <a:r>
              <a:rPr lang="en-US" altLang="zh-CN" dirty="0" smtClean="0"/>
              <a:t> of fundamentals</a:t>
            </a:r>
            <a:r>
              <a:rPr lang="en-US" altLang="zh-CN" baseline="0" dirty="0" smtClean="0"/>
              <a:t> :     </a:t>
            </a:r>
            <a:r>
              <a:rPr lang="en-US" altLang="zh-CN" dirty="0" smtClean="0"/>
              <a:t>https://library.fiveable.me/theoretical-statistics/unit-10/markov-chains/study-guide/4CtMLvESxNdIeB3m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70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</a:t>
            </a:r>
            <a:r>
              <a:rPr lang="en-US" dirty="0"/>
              <a:t>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https://resing.win.tue.nl/SOR/eng/college3_09_eng.pdf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https.//www.hamilton.ie/ollie/Downloads/Mar1.pdf</a:t>
            </a:r>
          </a:p>
          <a:p>
            <a:r>
              <a:rPr lang="en-US" dirty="0" smtClean="0"/>
              <a:t>https://web.ma.utexas.edu/users/gordanz/notes/stationary_distributions_color.pdf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5BB8C-89E9-4920-B7C7-7CB23178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381C946-B5B9-45CC-A97D-6782B352D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CB689F-CCBD-470D-8DF0-F24FF91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8962-8809-4339-A3B3-8E8D02883AAE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83B7D4-8171-4EF2-B616-28C40A9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CE3D22-F705-4C36-9215-0D6B9DB6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04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2A908C-AC58-4C69-B2DD-3FFC2E1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D3A718A-150D-4912-819E-FCE5601B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95B0D9-A436-472A-806B-B0ADE5A0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E266-699F-418A-A32F-FC09A0F3A428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E683BA-07C2-446C-A5E0-4AE8E2AB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9E47EB-DD4C-46D1-BD6E-A43F12B1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59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2C85579-40D8-4868-A491-60900036D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632EA5-E13C-4D8F-9945-D9935C955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B68308-3FF0-4650-9E0C-69DC4CB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F98-3382-4437-BD58-C8AA4EB8EC2F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6E91DE-CD45-47C1-920F-767B4DB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46C1F6-06EA-48DF-BF2B-EB4F071D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34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65721-F316-4D34-A2FF-3ABF3CD6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BD2C61-86CA-4FDE-BFCE-EB13B4CC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C6DB30-A479-4661-8508-DE08050B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6939" y="6356350"/>
            <a:ext cx="58828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95FFC2-1B9E-4E11-B9E6-865B2FA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30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E3CD05-7E4D-46C4-85E1-E9416C3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0C8B05-7B16-4F80-B262-9C68C8CF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357801-819D-43C8-8C7F-FCCB44C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C1E-9422-454F-8D95-71DC66C4F799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AEB0BA-AB22-433A-BB3A-2A9F4C08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01B0A8-5514-4751-B1B5-17CBA25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38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D7196E-4006-4939-A6B0-CF8BBA8E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4AC1AC-75AE-4F75-86BA-4E3BC142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D387B4-59C2-449D-901D-B450A8B6C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948575-2E5A-4AA2-8847-84222A8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26D2-DEF1-433A-A144-E4B6201F6B1A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6C3506-8225-4C01-A00C-A5B0CAD5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FB23654-9AB9-40BB-B53E-26C365B1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791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54336-C60B-42E2-B2C3-3773DA34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CC338E-34D2-4E01-BB58-BB4B360B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8A02D5-23A9-4657-B928-D0B43072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CFB5AB-91CB-4ECD-8C7D-0ACFB437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58E746-5EB2-47C7-97AD-344EEA22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6E627B-1A67-4F88-A64C-70930552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422-AF9B-4721-BE87-66B164D6B217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A5D7992-86C0-467C-8A81-BF579FCE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7A9682D-B68E-48A7-8483-5FD7D341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5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19215A-A13C-491F-AD0F-75E53596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B83522-020C-4EA6-A0DD-5EF1FA31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2A1-0B74-4DC4-84C5-50575382DC32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D6C433-8AFA-41BA-85DC-1499F279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215137-F489-43F6-A9E7-52E8363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4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9CF067B-62D1-47BE-A76F-8667A7C4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0600" y="6305550"/>
            <a:ext cx="6756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7C4437-478A-4ECB-8BCC-02C4D59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292850"/>
            <a:ext cx="2743200" cy="365125"/>
          </a:xfrm>
        </p:spPr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5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10680-5DB8-4331-B62E-57B8357F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E2861B-E8D0-4583-98E8-D5CFCE43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Georgia Pro Light"/>
              </a:defRPr>
            </a:lvl1pPr>
            <a:lvl2pPr>
              <a:defRPr sz="2000">
                <a:latin typeface="Georgia Pro Light"/>
              </a:defRPr>
            </a:lvl2pPr>
            <a:lvl3pPr>
              <a:defRPr sz="2000">
                <a:latin typeface="Georgia Pro Light"/>
              </a:defRPr>
            </a:lvl3pPr>
            <a:lvl4pPr>
              <a:defRPr sz="2000">
                <a:latin typeface="Georgia Pro Light"/>
              </a:defRPr>
            </a:lvl4pPr>
            <a:lvl5pPr>
              <a:defRPr sz="2000">
                <a:latin typeface="Georgia Pro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ECF5F0-15F8-48F9-9111-711E410F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eorgia Pro Ligh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75A0B6-5E87-4F45-BB50-73FB401B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E6AD0E-7C01-4AD3-81B6-1F3E6080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29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94688-AB05-499D-A303-6370E5B6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CF246C8-31D7-4DB0-8F1C-67FF924FA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31571D-1736-45BC-9AF4-D625D735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925D1A-A6B7-4CA8-9222-E98E9D3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05D-E64B-45B6-A7E7-062D0BEC14A1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B352A5-9E78-4EA3-A96E-D7BA166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1800DE-CEEF-40CA-B09B-F3F11584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EA330C3-B459-4529-B962-E700E817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905B11-1611-4D6E-8E03-A58FEA9C8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9D9D6A-44AA-46FC-A230-EE91A479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0D46-2DF5-4BAF-ADE4-881B909638F1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E0659F-679D-40EB-9669-06961A87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C22E94-75B1-4082-9604-B9B85CA4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68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D00F3E5-8B0B-4773-8B43-C5CA8D276911}"/>
              </a:ext>
            </a:extLst>
          </p:cNvPr>
          <p:cNvSpPr txBox="1"/>
          <p:nvPr/>
        </p:nvSpPr>
        <p:spPr>
          <a:xfrm>
            <a:off x="319314" y="1874521"/>
            <a:ext cx="11453586" cy="302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468: Applied Stochastic Process</a:t>
            </a:r>
          </a:p>
          <a:p>
            <a:pPr algn="ctr"/>
            <a:r>
              <a:rPr lang="en-US" sz="3000" dirty="0">
                <a:latin typeface="Georgia Pro Light" panose="02040302050405020303" pitchFamily="18" charset="0"/>
              </a:rPr>
              <a:t>by</a:t>
            </a:r>
          </a:p>
          <a:p>
            <a:pPr lvl="0" algn="ctr"/>
            <a:r>
              <a:rPr lang="en-US" sz="3000" dirty="0">
                <a:latin typeface="Georgia Pro Light" panose="02040302050405020303" pitchFamily="18" charset="0"/>
              </a:rPr>
              <a:t>Dr. Zakir</a:t>
            </a:r>
          </a:p>
          <a:p>
            <a:pPr lvl="0" algn="ctr"/>
            <a:endParaRPr lang="en-US" sz="3000" dirty="0">
              <a:latin typeface="Georgia Pro Light" panose="02040302050405020303" pitchFamily="18" charset="0"/>
            </a:endParaRPr>
          </a:p>
          <a:p>
            <a:pPr marL="12700" marR="5080" algn="ctr">
              <a:lnSpc>
                <a:spcPct val="101699"/>
              </a:lnSpc>
            </a:pPr>
            <a:r>
              <a:rPr lang="en-US" sz="2400" spc="-70" dirty="0">
                <a:latin typeface="Arial MT"/>
                <a:cs typeface="Arial MT"/>
              </a:rPr>
              <a:t>Department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75" dirty="0">
                <a:latin typeface="Arial MT"/>
                <a:cs typeface="Arial MT"/>
              </a:rPr>
              <a:t>Mathematics </a:t>
            </a:r>
            <a:r>
              <a:rPr lang="en-US" sz="2400" spc="-114" dirty="0">
                <a:latin typeface="Arial MT"/>
                <a:cs typeface="Arial MT"/>
              </a:rPr>
              <a:t>University</a:t>
            </a:r>
            <a:r>
              <a:rPr lang="en-US" sz="2400" spc="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Arizona</a:t>
            </a:r>
            <a:endParaRPr lang="en-US" sz="2400" dirty="0">
              <a:latin typeface="Arial MT"/>
              <a:cs typeface="Arial MT"/>
            </a:endParaRPr>
          </a:p>
          <a:p>
            <a:pPr algn="ctr"/>
            <a:endParaRPr lang="en-US" sz="2200" dirty="0">
              <a:latin typeface="Georgia Pro Light" panose="02040302050405020303" pitchFamily="18" charset="0"/>
            </a:endParaRPr>
          </a:p>
          <a:p>
            <a:pPr lvl="0" algn="ctr"/>
            <a:r>
              <a:rPr lang="en-US" sz="2200" b="1" dirty="0">
                <a:latin typeface="Georgia Pro Light" panose="02040302050405020303" pitchFamily="18" charset="0"/>
              </a:rPr>
              <a:t>Email</a:t>
            </a:r>
            <a:r>
              <a:rPr lang="en-US" sz="2200" dirty="0">
                <a:latin typeface="Georgia Pro Light" panose="02040302050405020303" pitchFamily="18" charset="0"/>
              </a:rPr>
              <a:t>: zakir@arizona.edu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39068" y="6284913"/>
            <a:ext cx="7500257" cy="365125"/>
          </a:xfrm>
        </p:spPr>
        <p:txBody>
          <a:bodyPr/>
          <a:lstStyle/>
          <a:p>
            <a:r>
              <a:rPr lang="en-US" sz="1500">
                <a:solidFill>
                  <a:schemeClr val="tx1"/>
                </a:solidFill>
              </a:rPr>
              <a:t>Applied Stochastic Process, Department Of Mathematics, UA,  Dr.Zakir </a:t>
            </a:r>
            <a:endParaRPr lang="en-US" sz="1500" dirty="0">
              <a:solidFill>
                <a:schemeClr val="tx1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3592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Find the stationary distribution of a Markov china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stationary distribution provides the long-term probabilities of being in  each state in which remain constant over time for the Markov chain.</a:t>
            </a:r>
          </a:p>
          <a:p>
            <a:pPr algn="ctr">
              <a:buNone/>
            </a:pPr>
            <a:r>
              <a:rPr lang="el-GR" sz="3000" dirty="0" smtClean="0"/>
              <a:t>π</a:t>
            </a:r>
            <a:r>
              <a:rPr lang="en-US" sz="3000" dirty="0" smtClean="0"/>
              <a:t>P = </a:t>
            </a:r>
            <a:r>
              <a:rPr lang="el-GR" sz="3000" dirty="0" smtClean="0"/>
              <a:t>π</a:t>
            </a:r>
            <a:endParaRPr lang="en-US" sz="3000" dirty="0" smtClean="0"/>
          </a:p>
          <a:p>
            <a:pPr algn="ctr">
              <a:buNone/>
            </a:pPr>
            <a:r>
              <a:rPr lang="el-GR" sz="3000" dirty="0" smtClean="0"/>
              <a:t>π</a:t>
            </a:r>
            <a:r>
              <a:rPr lang="en-US" sz="3000" dirty="0" smtClean="0"/>
              <a:t> =[</a:t>
            </a:r>
            <a:r>
              <a:rPr lang="el-GR" sz="3000" dirty="0" smtClean="0"/>
              <a:t>π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, </a:t>
            </a:r>
            <a:r>
              <a:rPr lang="el-GR" sz="3000" dirty="0" smtClean="0"/>
              <a:t>π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]</a:t>
            </a:r>
            <a:endParaRPr lang="en-US" sz="3000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Georgia Pro Light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Georgia Pro Light"/>
              </a:rPr>
              <a:t>Solve the System of Equations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33717" y="2897953"/>
          <a:ext cx="4380168" cy="1055077"/>
        </p:xfrm>
        <a:graphic>
          <a:graphicData uri="http://schemas.openxmlformats.org/presentationml/2006/ole">
            <p:oleObj spid="_x0000_s77826" name="MathMagic" r:id="rId4" imgW="1305000" imgH="314280" progId="MathMagic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40323" y="4261168"/>
          <a:ext cx="4910138" cy="1858962"/>
        </p:xfrm>
        <a:graphic>
          <a:graphicData uri="http://schemas.openxmlformats.org/presentationml/2006/ole">
            <p:oleObj spid="_x0000_s77827" name="MathMagic" r:id="rId5" imgW="1762200" imgH="666720" progId="MathMagic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508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Finite Markov Chains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Countably infinite Markov chain</a:t>
            </a:r>
            <a:endParaRPr lang="en-US" sz="2050" dirty="0" smtClean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Stationary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Distributions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Limiting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Distributions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 marL="291465" marR="5080">
              <a:lnSpc>
                <a:spcPct val="101200"/>
              </a:lnSpc>
              <a:buFont typeface="Wingdings" pitchFamily="2" charset="2"/>
              <a:buChar char="v"/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  <a:buFont typeface="Wingdings" pitchFamily="2" charset="2"/>
              <a:buChar char="v"/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Transient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Transient distribution</a:t>
            </a:r>
            <a:r>
              <a:rPr lang="en-US" dirty="0" smtClean="0"/>
              <a:t> and </a:t>
            </a:r>
            <a:r>
              <a:rPr lang="en-US" b="1" dirty="0" smtClean="0"/>
              <a:t>limiting distribution</a:t>
            </a:r>
            <a:r>
              <a:rPr lang="en-US" dirty="0" smtClean="0"/>
              <a:t> refer to different stages or types of behavior of the chain over time.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b="1" dirty="0" smtClean="0"/>
              <a:t>transient distribution</a:t>
            </a:r>
            <a:r>
              <a:rPr lang="en-US" dirty="0" smtClean="0"/>
              <a:t> describes the </a:t>
            </a:r>
            <a:r>
              <a:rPr lang="en-US" b="1" dirty="0" smtClean="0"/>
              <a:t>probability distribution of the states at a particular finite time step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you start with an initial distribution π</a:t>
            </a:r>
            <a:r>
              <a:rPr lang="en-US" baseline="30000" dirty="0" smtClean="0"/>
              <a:t>(0)</a:t>
            </a:r>
            <a:r>
              <a:rPr lang="en-US" dirty="0" smtClean="0"/>
              <a:t>, then the transient distribution after </a:t>
            </a:r>
            <a:r>
              <a:rPr lang="en-US" b="1" dirty="0" smtClean="0"/>
              <a:t>n</a:t>
            </a:r>
            <a:r>
              <a:rPr lang="en-US" dirty="0" smtClean="0"/>
              <a:t> steps is.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algn="ctr">
              <a:buNone/>
            </a:pPr>
            <a:r>
              <a:rPr lang="el-GR" sz="4000" dirty="0" smtClean="0"/>
              <a:t>π</a:t>
            </a:r>
            <a:r>
              <a:rPr lang="el-GR" sz="4000" baseline="30000" dirty="0" smtClean="0"/>
              <a:t>(</a:t>
            </a:r>
            <a:r>
              <a:rPr lang="en-US" sz="4000" baseline="30000" dirty="0" smtClean="0"/>
              <a:t>n)</a:t>
            </a:r>
            <a:r>
              <a:rPr lang="en-US" sz="4000" dirty="0" smtClean="0"/>
              <a:t>=</a:t>
            </a:r>
            <a:r>
              <a:rPr lang="el-GR" sz="4000" dirty="0" smtClean="0"/>
              <a:t>π</a:t>
            </a:r>
            <a:r>
              <a:rPr lang="el-GR" sz="4000" baseline="30000" dirty="0" smtClean="0"/>
              <a:t>(0)</a:t>
            </a:r>
            <a:r>
              <a:rPr lang="en-US" sz="4000" dirty="0" err="1" smtClean="0"/>
              <a:t>P</a:t>
            </a:r>
            <a:r>
              <a:rPr lang="en-US" sz="4000" baseline="30000" dirty="0" err="1" smtClean="0"/>
              <a:t>n</a:t>
            </a:r>
            <a:endParaRPr lang="en-US" sz="4000" baseline="30000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Key Point.</a:t>
            </a:r>
            <a:r>
              <a:rPr lang="en-US" dirty="0" smtClean="0"/>
              <a:t> This distribution can change at each time step and does not necessarily converge to a fixed value.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pPr algn="ctr"/>
            <a:r>
              <a:rPr lang="en-US" dirty="0" smtClean="0"/>
              <a:t>Transient and limiting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Transient behavior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Limiting behavior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70020" y="1789700"/>
          <a:ext cx="6278499" cy="362657"/>
        </p:xfrm>
        <a:graphic>
          <a:graphicData uri="http://schemas.openxmlformats.org/presentationml/2006/ole">
            <p:oleObj spid="_x0000_s81922" name="MathMagic" r:id="rId4" imgW="2638440" imgH="152280" progId="MathMagic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91924" y="3391218"/>
          <a:ext cx="6364393" cy="1251120"/>
        </p:xfrm>
        <a:graphic>
          <a:graphicData uri="http://schemas.openxmlformats.org/presentationml/2006/ole">
            <p:oleObj spid="_x0000_s81923" name="MathMagic" r:id="rId5" imgW="2228760" imgH="438120" progId="MathMagic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</a:t>
            </a:r>
            <a:r>
              <a:rPr lang="en-US" dirty="0" smtClean="0"/>
              <a:t>imiting distributions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 far we have studied </a:t>
            </a:r>
            <a:r>
              <a:rPr lang="en-US" b="1" dirty="0" smtClean="0"/>
              <a:t>transitions</a:t>
            </a:r>
            <a:r>
              <a:rPr lang="en-US" dirty="0" smtClean="0"/>
              <a:t> between different states , which describe </a:t>
            </a:r>
            <a:r>
              <a:rPr lang="en-US" b="1" dirty="0" smtClean="0"/>
              <a:t>short-time behavior </a:t>
            </a:r>
            <a:r>
              <a:rPr lang="en-US" dirty="0" smtClean="0"/>
              <a:t>of the chain.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What is of interest, however, is the </a:t>
            </a:r>
            <a:r>
              <a:rPr lang="en-US" b="1" dirty="0" smtClean="0"/>
              <a:t>long-term behavior </a:t>
            </a:r>
            <a:r>
              <a:rPr lang="en-US" dirty="0" smtClean="0"/>
              <a:t>of the system, measured in </a:t>
            </a:r>
            <a:r>
              <a:rPr lang="en-US" b="1" dirty="0" smtClean="0"/>
              <a:t>million/billions</a:t>
            </a:r>
            <a:r>
              <a:rPr lang="en-US" dirty="0" smtClean="0"/>
              <a:t> of steps.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Stock Exchange, there is a trade every few seconds , and each trade changes the price (state) a little bit.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Investor are interested </a:t>
            </a:r>
            <a:r>
              <a:rPr lang="en-US" b="1" dirty="0" smtClean="0"/>
              <a:t>in long term distribution </a:t>
            </a:r>
            <a:r>
              <a:rPr lang="en-US" dirty="0" smtClean="0"/>
              <a:t>of the stock-price in 6 months, in a year or, in 30 years.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baseline="30000" dirty="0" smtClean="0"/>
          </a:p>
          <a:p>
            <a:pPr>
              <a:buFont typeface="Wingdings" pitchFamily="2" charset="2"/>
              <a:buChar char="v"/>
            </a:pPr>
            <a:endParaRPr lang="en-US" baseline="30000" dirty="0" smtClean="0"/>
          </a:p>
          <a:p>
            <a:pPr>
              <a:buFont typeface="Wingdings" pitchFamily="2" charset="2"/>
              <a:buChar char="v"/>
            </a:pPr>
            <a:endParaRPr lang="en-US" baseline="30000" dirty="0" smtClean="0"/>
          </a:p>
          <a:p>
            <a:pPr>
              <a:buFont typeface="Wingdings" pitchFamily="2" charset="2"/>
              <a:buChar char="v"/>
            </a:pPr>
            <a:endParaRPr lang="en-US" baseline="30000" dirty="0" smtClean="0"/>
          </a:p>
          <a:p>
            <a:pPr>
              <a:buNone/>
            </a:pP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Limiting Distribution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3" y="1154243"/>
            <a:ext cx="11812248" cy="50227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 distribution where the Markov chain converges to as time goes to infinity, regardless of the starting distribution.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                                       for all states </a:t>
            </a:r>
            <a:r>
              <a:rPr lang="en-US" b="1" i="1" dirty="0" err="1" smtClean="0"/>
              <a:t>i</a:t>
            </a:r>
            <a:r>
              <a:rPr lang="en-US" dirty="0" smtClean="0"/>
              <a:t>, if the limit exists and is the same for all </a:t>
            </a:r>
            <a:r>
              <a:rPr lang="en-US" b="1" i="1" dirty="0" err="1" smtClean="0"/>
              <a:t>i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Interpretation</a:t>
            </a:r>
            <a:r>
              <a:rPr lang="en-US" dirty="0" smtClean="0"/>
              <a:t>: It’s the long-run probability of being in each state, starting from any initial distribution.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Exists When</a:t>
            </a:r>
            <a:r>
              <a:rPr lang="en-US" dirty="0" smtClean="0"/>
              <a:t>: The Markov chain is </a:t>
            </a:r>
            <a:r>
              <a:rPr lang="en-US" b="1" dirty="0" smtClean="0"/>
              <a:t>irreducible</a:t>
            </a:r>
            <a:r>
              <a:rPr lang="en-US" dirty="0" smtClean="0"/>
              <a:t>, </a:t>
            </a:r>
            <a:r>
              <a:rPr lang="en-US" b="1" dirty="0" smtClean="0"/>
              <a:t>positive recurrent</a:t>
            </a:r>
            <a:r>
              <a:rPr lang="en-US" dirty="0" smtClean="0"/>
              <a:t>, and </a:t>
            </a:r>
            <a:r>
              <a:rPr lang="en-US" b="1" dirty="0" err="1" smtClean="0"/>
              <a:t>aperiodic</a:t>
            </a:r>
            <a:r>
              <a:rPr lang="en-US" dirty="0" smtClean="0"/>
              <a:t> (i.e., </a:t>
            </a:r>
            <a:r>
              <a:rPr lang="en-US" b="1" dirty="0" err="1" smtClean="0"/>
              <a:t>ergodic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0673" y="2472893"/>
          <a:ext cx="2323320" cy="774440"/>
        </p:xfrm>
        <a:graphic>
          <a:graphicData uri="http://schemas.openxmlformats.org/presentationml/2006/ole">
            <p:oleObj spid="_x0000_s40962" name="MathMagic" r:id="rId3" imgW="657360" imgH="219240" progId="MathMagic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Limiting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b="1" dirty="0" smtClean="0"/>
              <a:t>limiting distribution</a:t>
            </a:r>
            <a:r>
              <a:rPr lang="en-US" dirty="0" smtClean="0"/>
              <a:t> (also called the </a:t>
            </a:r>
            <a:r>
              <a:rPr lang="en-US" b="1" dirty="0" smtClean="0"/>
              <a:t>stationary distribution</a:t>
            </a:r>
            <a:r>
              <a:rPr lang="en-US" dirty="0" smtClean="0"/>
              <a:t>, when it exists and the chain is </a:t>
            </a:r>
            <a:r>
              <a:rPr lang="en-US" dirty="0" err="1" smtClean="0"/>
              <a:t>ergodic</a:t>
            </a:r>
            <a:r>
              <a:rPr lang="en-US" dirty="0" smtClean="0"/>
              <a:t>) is.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err="1" smtClean="0"/>
              <a:t>Ergodic</a:t>
            </a:r>
            <a:r>
              <a:rPr lang="en-US" b="1" dirty="0" smtClean="0"/>
              <a:t>.</a:t>
            </a:r>
            <a:r>
              <a:rPr lang="en-US" dirty="0" smtClean="0"/>
              <a:t>  it means the chain satisfies certain conditions that ensure it will </a:t>
            </a:r>
            <a:r>
              <a:rPr lang="en-US" b="1" dirty="0" smtClean="0"/>
              <a:t>converge to a unique long-run (stationary) distribution</a:t>
            </a:r>
            <a:r>
              <a:rPr lang="en-US" dirty="0" smtClean="0"/>
              <a:t>, regardless of where it starts.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Formally, a Markov chain is </a:t>
            </a:r>
            <a:r>
              <a:rPr lang="en-US" b="1" dirty="0" err="1" smtClean="0"/>
              <a:t>ergodic</a:t>
            </a:r>
            <a:r>
              <a:rPr lang="en-US" b="1" dirty="0" smtClean="0"/>
              <a:t> if.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Irreducible</a:t>
            </a:r>
            <a:r>
              <a:rPr lang="en-US" dirty="0" smtClean="0"/>
              <a:t>. Every state can eventually be reached from every other state (possibly in multiple steps).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Aperiodic</a:t>
            </a:r>
            <a:r>
              <a:rPr lang="en-US" dirty="0" smtClean="0"/>
              <a:t>. The chain does not get trapped in </a:t>
            </a:r>
            <a:r>
              <a:rPr lang="en-US" dirty="0" err="1" smtClean="0"/>
              <a:t>cycles,in</a:t>
            </a:r>
            <a:r>
              <a:rPr lang="en-US" dirty="0" smtClean="0"/>
              <a:t> other words, the system does not return to a state at fixed multiples of some integer greater than 1.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Positive recurrent</a:t>
            </a:r>
            <a:r>
              <a:rPr lang="en-US" dirty="0" smtClean="0"/>
              <a:t>. The expected return time to each state is finite.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3338513"/>
          <a:ext cx="114300" cy="177800"/>
        </p:xfrm>
        <a:graphic>
          <a:graphicData uri="http://schemas.openxmlformats.org/presentationml/2006/ole">
            <p:oleObj spid="_x0000_s2050" name="Equation" r:id="rId4" imgW="114120" imgH="1774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08197" y="1450799"/>
          <a:ext cx="2189163" cy="730250"/>
        </p:xfrm>
        <a:graphic>
          <a:graphicData uri="http://schemas.openxmlformats.org/presentationml/2006/ole">
            <p:oleObj spid="_x0000_s2051" name="MathMagic" r:id="rId5" imgW="657360" imgH="219240" progId="MathMagic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Limiting 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In the example we have, given the initial distribution </a:t>
            </a:r>
            <a:r>
              <a:rPr lang="el-GR" sz="2800" dirty="0" smtClean="0"/>
              <a:t>π</a:t>
            </a:r>
            <a:r>
              <a:rPr lang="en-US" sz="2800" dirty="0" smtClean="0"/>
              <a:t>(0) = [1,0,0,0,0], that</a:t>
            </a:r>
          </a:p>
          <a:p>
            <a:pPr>
              <a:buNone/>
            </a:pPr>
            <a:endParaRPr lang="en-US" sz="2800" dirty="0" smtClean="0"/>
          </a:p>
          <a:p>
            <a:pPr lvl="3">
              <a:buNone/>
            </a:pPr>
            <a:r>
              <a:rPr lang="el-GR" sz="3200" dirty="0" smtClean="0"/>
              <a:t>π</a:t>
            </a:r>
            <a:r>
              <a:rPr lang="pt-BR" sz="3200" baseline="30000" dirty="0" smtClean="0"/>
              <a:t>(1)</a:t>
            </a:r>
            <a:r>
              <a:rPr lang="pt-BR" sz="3200" dirty="0" smtClean="0"/>
              <a:t> = </a:t>
            </a:r>
            <a:r>
              <a:rPr lang="el-GR" sz="3200" dirty="0" smtClean="0"/>
              <a:t>π</a:t>
            </a:r>
            <a:r>
              <a:rPr lang="pt-BR" sz="3200" baseline="30000" dirty="0" smtClean="0"/>
              <a:t>(0) </a:t>
            </a:r>
            <a:r>
              <a:rPr lang="pt-BR" sz="3200" b="1" baseline="30000" dirty="0" smtClean="0"/>
              <a:t>.</a:t>
            </a:r>
            <a:r>
              <a:rPr lang="pt-BR" sz="3200" baseline="30000" dirty="0" smtClean="0"/>
              <a:t> </a:t>
            </a:r>
            <a:r>
              <a:rPr lang="pt-BR" sz="3200" dirty="0" smtClean="0"/>
              <a:t>P = [0.1, 0.7, 0, 0.2, 0];</a:t>
            </a:r>
          </a:p>
          <a:p>
            <a:pPr lvl="3">
              <a:buNone/>
            </a:pPr>
            <a:r>
              <a:rPr lang="el-GR" sz="3200" dirty="0" smtClean="0"/>
              <a:t>π</a:t>
            </a:r>
            <a:r>
              <a:rPr lang="pt-BR" sz="3200" baseline="30000" dirty="0" smtClean="0"/>
              <a:t>(2) </a:t>
            </a:r>
            <a:r>
              <a:rPr lang="pt-BR" sz="3200" dirty="0" smtClean="0"/>
              <a:t>= </a:t>
            </a:r>
            <a:r>
              <a:rPr lang="el-GR" sz="3200" dirty="0" smtClean="0"/>
              <a:t>π</a:t>
            </a:r>
            <a:r>
              <a:rPr lang="pt-BR" sz="3200" baseline="30000" dirty="0" smtClean="0"/>
              <a:t>(0) </a:t>
            </a:r>
            <a:r>
              <a:rPr lang="pt-BR" sz="3200" b="1" baseline="30000" dirty="0" smtClean="0"/>
              <a:t>.</a:t>
            </a:r>
            <a:r>
              <a:rPr lang="pt-BR" sz="3200" dirty="0" smtClean="0"/>
              <a:t>P</a:t>
            </a:r>
            <a:r>
              <a:rPr lang="pt-BR" sz="3200" baseline="30000" dirty="0" smtClean="0"/>
              <a:t>2</a:t>
            </a:r>
            <a:r>
              <a:rPr lang="pt-BR" sz="3200" dirty="0" smtClean="0"/>
              <a:t> = [0.045, 0.140, 0.525, 0.290, 0];</a:t>
            </a:r>
          </a:p>
          <a:p>
            <a:pPr lvl="3">
              <a:buNone/>
            </a:pPr>
            <a:r>
              <a:rPr lang="el-GR" sz="3200" dirty="0" smtClean="0"/>
              <a:t>π</a:t>
            </a:r>
            <a:r>
              <a:rPr lang="pt-BR" sz="3200" baseline="30000" dirty="0" smtClean="0"/>
              <a:t>(3) </a:t>
            </a:r>
            <a:r>
              <a:rPr lang="pt-BR" sz="3200" dirty="0" smtClean="0"/>
              <a:t>= </a:t>
            </a:r>
            <a:r>
              <a:rPr lang="el-GR" sz="3200" dirty="0" smtClean="0"/>
              <a:t>π</a:t>
            </a:r>
            <a:r>
              <a:rPr lang="pt-BR" sz="3200" baseline="30000" dirty="0" smtClean="0"/>
              <a:t>(0) </a:t>
            </a:r>
            <a:r>
              <a:rPr lang="pt-BR" sz="3200" b="1" baseline="30000" dirty="0" smtClean="0"/>
              <a:t>.</a:t>
            </a:r>
            <a:r>
              <a:rPr lang="pt-BR" sz="3200" dirty="0" smtClean="0"/>
              <a:t>P</a:t>
            </a:r>
            <a:r>
              <a:rPr lang="pt-BR" sz="3200" baseline="30000" dirty="0" smtClean="0"/>
              <a:t>3</a:t>
            </a:r>
            <a:r>
              <a:rPr lang="pt-BR" sz="3200" dirty="0" smtClean="0"/>
              <a:t> = [0.0115, 0.0455, 0.1050, 0.3393, 0.4987],</a:t>
            </a:r>
          </a:p>
          <a:p>
            <a:pPr lvl="3">
              <a:buNone/>
            </a:pPr>
            <a:r>
              <a:rPr lang="el-GR" sz="3200" dirty="0" smtClean="0"/>
              <a:t>π</a:t>
            </a:r>
            <a:r>
              <a:rPr lang="pt-BR" sz="3200" baseline="30000" dirty="0" smtClean="0"/>
              <a:t>(4) </a:t>
            </a:r>
            <a:r>
              <a:rPr lang="pt-BR" sz="3200" dirty="0" smtClean="0"/>
              <a:t>= </a:t>
            </a:r>
            <a:r>
              <a:rPr lang="el-GR" sz="3200" dirty="0" smtClean="0"/>
              <a:t>π</a:t>
            </a:r>
            <a:r>
              <a:rPr lang="pt-BR" sz="3200" baseline="30000" dirty="0" smtClean="0"/>
              <a:t>(0) </a:t>
            </a:r>
            <a:r>
              <a:rPr lang="pt-BR" sz="3200" b="1" baseline="30000" dirty="0" smtClean="0"/>
              <a:t>.</a:t>
            </a:r>
            <a:r>
              <a:rPr lang="pt-BR" sz="3200" baseline="30000" dirty="0" smtClean="0"/>
              <a:t> </a:t>
            </a:r>
            <a:r>
              <a:rPr lang="pt-BR" sz="3200" dirty="0" smtClean="0"/>
              <a:t>P</a:t>
            </a:r>
            <a:r>
              <a:rPr lang="pt-BR" sz="3200" baseline="30000" dirty="0" smtClean="0"/>
              <a:t>4</a:t>
            </a:r>
            <a:r>
              <a:rPr lang="pt-BR" sz="3200" dirty="0" smtClean="0"/>
              <a:t> = [0.0034, 0.0126, 0.0341, 0.3514, 0.5985],</a:t>
            </a:r>
          </a:p>
          <a:p>
            <a:pPr lvl="3">
              <a:buNone/>
            </a:pPr>
            <a:r>
              <a:rPr lang="el-GR" sz="3200" dirty="0" smtClean="0"/>
              <a:t>π</a:t>
            </a:r>
            <a:r>
              <a:rPr lang="pt-BR" sz="3200" baseline="30000" dirty="0" smtClean="0"/>
              <a:t>(5) </a:t>
            </a:r>
            <a:r>
              <a:rPr lang="pt-BR" sz="3200" dirty="0" smtClean="0"/>
              <a:t>= </a:t>
            </a:r>
            <a:r>
              <a:rPr lang="el-GR" sz="3200" dirty="0" smtClean="0"/>
              <a:t>π</a:t>
            </a:r>
            <a:r>
              <a:rPr lang="pt-BR" sz="3200" baseline="30000" dirty="0" smtClean="0"/>
              <a:t>(0) </a:t>
            </a:r>
            <a:r>
              <a:rPr lang="pt-BR" sz="3200" b="1" baseline="30000" dirty="0" smtClean="0"/>
              <a:t>.</a:t>
            </a:r>
            <a:r>
              <a:rPr lang="pt-BR" sz="3200" dirty="0" smtClean="0"/>
              <a:t>P</a:t>
            </a:r>
            <a:r>
              <a:rPr lang="pt-BR" sz="3200" baseline="30000" dirty="0" smtClean="0"/>
              <a:t>5</a:t>
            </a:r>
            <a:r>
              <a:rPr lang="pt-BR" sz="3200" dirty="0" smtClean="0"/>
              <a:t> = [0.0010, 0.0037, 0.0095, 0.3550, 0.6308],</a:t>
            </a:r>
          </a:p>
          <a:p>
            <a:pPr lvl="3">
              <a:buNone/>
            </a:pPr>
            <a:r>
              <a:rPr lang="el-GR" sz="3200" dirty="0" smtClean="0"/>
              <a:t>π</a:t>
            </a:r>
            <a:r>
              <a:rPr lang="pt-BR" sz="3200" baseline="30000" dirty="0" smtClean="0"/>
              <a:t>(10) </a:t>
            </a:r>
            <a:r>
              <a:rPr lang="pt-BR" sz="3200" dirty="0" smtClean="0"/>
              <a:t>= </a:t>
            </a:r>
            <a:r>
              <a:rPr lang="el-GR" sz="3200" dirty="0" smtClean="0"/>
              <a:t>π</a:t>
            </a:r>
            <a:r>
              <a:rPr lang="pt-BR" sz="3200" baseline="30000" dirty="0" smtClean="0"/>
              <a:t>(0) </a:t>
            </a:r>
            <a:r>
              <a:rPr lang="pt-BR" sz="3200" b="1" baseline="30000" dirty="0" smtClean="0"/>
              <a:t>.</a:t>
            </a:r>
            <a:r>
              <a:rPr lang="pt-BR" sz="3200" dirty="0" smtClean="0"/>
              <a:t>P</a:t>
            </a:r>
            <a:r>
              <a:rPr lang="pt-BR" sz="3200" baseline="30000" dirty="0" smtClean="0"/>
              <a:t>10</a:t>
            </a:r>
            <a:r>
              <a:rPr lang="pt-BR" sz="3200" dirty="0" smtClean="0"/>
              <a:t> = [0.0000, 0.0000, 0.0000, 0.3564, 0.6435],</a:t>
            </a:r>
          </a:p>
          <a:p>
            <a:pPr lvl="3">
              <a:buNone/>
            </a:pPr>
            <a:r>
              <a:rPr lang="el-GR" sz="3200" dirty="0" smtClean="0"/>
              <a:t>π</a:t>
            </a:r>
            <a:r>
              <a:rPr lang="pt-BR" sz="3200" baseline="30000" dirty="0" smtClean="0"/>
              <a:t>(100) </a:t>
            </a:r>
            <a:r>
              <a:rPr lang="pt-BR" sz="3200" dirty="0" smtClean="0"/>
              <a:t>= </a:t>
            </a:r>
            <a:r>
              <a:rPr lang="el-GR" sz="3200" dirty="0" smtClean="0"/>
              <a:t>π</a:t>
            </a:r>
            <a:r>
              <a:rPr lang="pt-BR" sz="3200" baseline="30000" dirty="0" smtClean="0"/>
              <a:t>(0) </a:t>
            </a:r>
            <a:r>
              <a:rPr lang="pt-BR" sz="3200" b="1" baseline="30000" dirty="0" smtClean="0"/>
              <a:t>.</a:t>
            </a:r>
            <a:r>
              <a:rPr lang="pt-BR" sz="3200" baseline="30000" dirty="0" smtClean="0"/>
              <a:t> </a:t>
            </a:r>
            <a:r>
              <a:rPr lang="pt-BR" sz="3200" dirty="0" smtClean="0"/>
              <a:t>P</a:t>
            </a:r>
            <a:r>
              <a:rPr lang="pt-BR" sz="3200" baseline="30000" dirty="0" smtClean="0"/>
              <a:t>100</a:t>
            </a:r>
            <a:r>
              <a:rPr lang="pt-BR" sz="3200" dirty="0" smtClean="0"/>
              <a:t> = [0.0000, 0.0000, 0.0000, 0.3564, 0.6435],</a:t>
            </a:r>
          </a:p>
          <a:p>
            <a:pPr lvl="3">
              <a:buNone/>
            </a:pPr>
            <a:endParaRPr lang="pt-BR" sz="3200" dirty="0" smtClean="0"/>
          </a:p>
          <a:p>
            <a:pPr algn="just">
              <a:buFont typeface="Wingdings" pitchFamily="2" charset="2"/>
              <a:buChar char="v"/>
            </a:pPr>
            <a:r>
              <a:rPr lang="pt-BR" sz="2800" dirty="0" smtClean="0"/>
              <a:t>The distribution seems to converge and is no longer depend on the initial distribution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Limiting distribution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Questions that we like to answer: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Does the limiting distribution always exist?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If the limiting distribution exists, is it unique?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(Does the limiting distribution depend on the initial distribution of the Markov chain? Or do you always have, independent of the initial distribution, the same  limiting distribution?)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How do you compute the limiting distribution, if it exists?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Let us first look at some simple examples.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Limiting distribution: Example 1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23" y="827040"/>
            <a:ext cx="6980953" cy="54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508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Finite Markov Chains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Countably infinite Markov chain</a:t>
            </a:r>
            <a:endParaRPr lang="en-US" sz="2050" dirty="0" smtClean="0">
              <a:latin typeface="Arial MT"/>
              <a:cs typeface="Arial MT"/>
            </a:endParaRP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Stationary Distributions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Limiting Distributions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 marL="291465" marR="5080">
              <a:lnSpc>
                <a:spcPct val="101200"/>
              </a:lnSpc>
              <a:buFont typeface="Wingdings" pitchFamily="2" charset="2"/>
              <a:buChar char="v"/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  <a:buFont typeface="Wingdings" pitchFamily="2" charset="2"/>
              <a:buChar char="v"/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Limiting distribution: Example 2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66" y="872197"/>
            <a:ext cx="7374387" cy="5435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Limiting distribution: Example 3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874" y="942536"/>
            <a:ext cx="6718408" cy="5374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Limiting distribution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Georgia Pro Light"/>
              </a:rPr>
              <a:t>Is this chain irreducible?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Georgia Pro Light"/>
              </a:rPr>
              <a:t>Is this chain </a:t>
            </a:r>
            <a:r>
              <a:rPr lang="en-US" dirty="0" err="1" smtClean="0">
                <a:latin typeface="Georgia Pro Light"/>
              </a:rPr>
              <a:t>aperiodic</a:t>
            </a:r>
            <a:r>
              <a:rPr lang="en-US" dirty="0" smtClean="0">
                <a:latin typeface="Georgia Pro Light"/>
              </a:rPr>
              <a:t>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Georgia Pro Light"/>
              </a:rPr>
              <a:t>Find the stationary distribution for this chain.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Georgia Pro Light"/>
              </a:rPr>
              <a:t>Is the stationary distribution a limiting distribution </a:t>
            </a:r>
            <a:r>
              <a:rPr lang="en-US" dirty="0" smtClean="0"/>
              <a:t>for the chain?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71" y="2644726"/>
            <a:ext cx="5624464" cy="3453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Limiting distribution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a). The chain is irreducible since we can go from any state to any other states in a finite number of steps.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b). Since there is a self-transition, i.e., P11&gt;0(GDC=1), we conclude that the chain is </a:t>
            </a:r>
            <a:r>
              <a:rPr lang="en-US" sz="3200" dirty="0" err="1" smtClean="0"/>
              <a:t>aperiodic</a:t>
            </a:r>
            <a:r>
              <a:rPr lang="en-US" sz="32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c).To find the stationary distribution, we need to solve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lvl="7">
              <a:buNone/>
            </a:pPr>
            <a:endParaRPr lang="en-US" sz="3000" dirty="0" smtClean="0"/>
          </a:p>
          <a:p>
            <a:pPr lvl="7">
              <a:buNone/>
            </a:pPr>
            <a:r>
              <a:rPr lang="el-GR" sz="3000" dirty="0" smtClean="0"/>
              <a:t>π</a:t>
            </a:r>
            <a:r>
              <a:rPr lang="el-GR" sz="3000" baseline="-25000" dirty="0" smtClean="0"/>
              <a:t>1</a:t>
            </a:r>
            <a:r>
              <a:rPr lang="el-GR" sz="3000" dirty="0" smtClean="0"/>
              <a:t>=1</a:t>
            </a:r>
            <a:r>
              <a:rPr lang="en-US" sz="3000" dirty="0" smtClean="0">
                <a:latin typeface="Georgia Pro Light"/>
              </a:rPr>
              <a:t>/</a:t>
            </a:r>
            <a:r>
              <a:rPr lang="el-GR" sz="3000" dirty="0" smtClean="0"/>
              <a:t>4π</a:t>
            </a:r>
            <a:r>
              <a:rPr lang="el-GR" sz="3000" baseline="-25000" dirty="0" smtClean="0"/>
              <a:t>1</a:t>
            </a:r>
            <a:r>
              <a:rPr lang="el-GR" sz="3000" dirty="0" smtClean="0"/>
              <a:t>+1</a:t>
            </a:r>
            <a:r>
              <a:rPr lang="en-US" sz="3000" dirty="0" smtClean="0">
                <a:latin typeface="Georgia Pro Light"/>
              </a:rPr>
              <a:t>/</a:t>
            </a:r>
            <a:r>
              <a:rPr lang="el-GR" sz="3000" dirty="0" smtClean="0"/>
              <a:t>3π</a:t>
            </a:r>
            <a:r>
              <a:rPr lang="el-GR" sz="3000" baseline="-25000" dirty="0" smtClean="0"/>
              <a:t>2</a:t>
            </a:r>
            <a:r>
              <a:rPr lang="el-GR" sz="3000" dirty="0" smtClean="0"/>
              <a:t>+1</a:t>
            </a:r>
            <a:r>
              <a:rPr lang="en-US" sz="3000" dirty="0" smtClean="0">
                <a:latin typeface="Georgia Pro Light"/>
              </a:rPr>
              <a:t>/</a:t>
            </a:r>
            <a:r>
              <a:rPr lang="el-GR" sz="3000" dirty="0" smtClean="0"/>
              <a:t>2π</a:t>
            </a:r>
            <a:r>
              <a:rPr lang="el-GR" sz="3000" baseline="-25000" dirty="0" smtClean="0"/>
              <a:t>3</a:t>
            </a:r>
            <a:r>
              <a:rPr lang="el-GR" sz="3000" dirty="0" smtClean="0"/>
              <a:t>,</a:t>
            </a:r>
            <a:endParaRPr lang="en-US" sz="3000" dirty="0" smtClean="0">
              <a:latin typeface="Georgia Pro Light"/>
            </a:endParaRPr>
          </a:p>
          <a:p>
            <a:pPr lvl="7">
              <a:buNone/>
            </a:pPr>
            <a:r>
              <a:rPr lang="el-GR" sz="3000" dirty="0" smtClean="0"/>
              <a:t>π</a:t>
            </a:r>
            <a:r>
              <a:rPr lang="el-GR" sz="3000" baseline="-25000" dirty="0" smtClean="0"/>
              <a:t>2</a:t>
            </a:r>
            <a:r>
              <a:rPr lang="el-GR" sz="3000" dirty="0" smtClean="0"/>
              <a:t>=1</a:t>
            </a:r>
            <a:r>
              <a:rPr lang="en-US" sz="3000" dirty="0" smtClean="0">
                <a:latin typeface="Georgia Pro Light"/>
              </a:rPr>
              <a:t>/</a:t>
            </a:r>
            <a:r>
              <a:rPr lang="el-GR" sz="3000" dirty="0" smtClean="0"/>
              <a:t>2π</a:t>
            </a:r>
            <a:r>
              <a:rPr lang="el-GR" sz="3000" baseline="-25000" dirty="0" smtClean="0"/>
              <a:t>1</a:t>
            </a:r>
            <a:r>
              <a:rPr lang="el-GR" sz="3000" dirty="0" smtClean="0"/>
              <a:t>,</a:t>
            </a:r>
            <a:endParaRPr lang="en-US" sz="3000" dirty="0" smtClean="0">
              <a:latin typeface="Georgia Pro Light"/>
            </a:endParaRPr>
          </a:p>
          <a:p>
            <a:pPr lvl="7">
              <a:buNone/>
            </a:pPr>
            <a:r>
              <a:rPr lang="el-GR" sz="3000" dirty="0" smtClean="0"/>
              <a:t>π</a:t>
            </a:r>
            <a:r>
              <a:rPr lang="el-GR" sz="3000" baseline="-25000" dirty="0" smtClean="0"/>
              <a:t>3</a:t>
            </a:r>
            <a:r>
              <a:rPr lang="el-GR" sz="3000" dirty="0" smtClean="0"/>
              <a:t>=1</a:t>
            </a:r>
            <a:r>
              <a:rPr lang="en-US" sz="3000" dirty="0" smtClean="0">
                <a:latin typeface="Georgia Pro Light"/>
              </a:rPr>
              <a:t>/</a:t>
            </a:r>
            <a:r>
              <a:rPr lang="el-GR" sz="3000" dirty="0" smtClean="0"/>
              <a:t>4π</a:t>
            </a:r>
            <a:r>
              <a:rPr lang="el-GR" sz="3000" baseline="-25000" dirty="0" smtClean="0"/>
              <a:t>1</a:t>
            </a:r>
            <a:r>
              <a:rPr lang="el-GR" sz="3000" dirty="0" smtClean="0"/>
              <a:t>+2</a:t>
            </a:r>
            <a:r>
              <a:rPr lang="en-US" sz="3000" dirty="0" smtClean="0">
                <a:latin typeface="Georgia Pro Light"/>
              </a:rPr>
              <a:t>/</a:t>
            </a:r>
            <a:r>
              <a:rPr lang="el-GR" sz="3000" dirty="0" smtClean="0"/>
              <a:t>3π</a:t>
            </a:r>
            <a:r>
              <a:rPr lang="el-GR" sz="3000" baseline="-25000" dirty="0" smtClean="0"/>
              <a:t>2</a:t>
            </a:r>
            <a:r>
              <a:rPr lang="el-GR" sz="3000" dirty="0" smtClean="0"/>
              <a:t>+1</a:t>
            </a:r>
            <a:r>
              <a:rPr lang="en-US" sz="3000" dirty="0" smtClean="0">
                <a:latin typeface="Georgia Pro Light"/>
              </a:rPr>
              <a:t>/</a:t>
            </a:r>
            <a:r>
              <a:rPr lang="el-GR" sz="3000" dirty="0" smtClean="0"/>
              <a:t>2π</a:t>
            </a:r>
            <a:r>
              <a:rPr lang="el-GR" sz="3000" baseline="-25000" dirty="0" smtClean="0"/>
              <a:t>3</a:t>
            </a:r>
            <a:r>
              <a:rPr lang="el-GR" sz="3000" dirty="0" smtClean="0"/>
              <a:t>,</a:t>
            </a:r>
            <a:endParaRPr lang="en-US" sz="3000" dirty="0" smtClean="0">
              <a:latin typeface="Georgia Pro Light"/>
            </a:endParaRPr>
          </a:p>
          <a:p>
            <a:pPr lvl="7">
              <a:buNone/>
            </a:pPr>
            <a:r>
              <a:rPr lang="el-GR" sz="3000" dirty="0" smtClean="0"/>
              <a:t>π</a:t>
            </a:r>
            <a:r>
              <a:rPr lang="el-GR" sz="3000" baseline="-25000" dirty="0" smtClean="0"/>
              <a:t>1</a:t>
            </a:r>
            <a:r>
              <a:rPr lang="el-GR" sz="3000" dirty="0" smtClean="0"/>
              <a:t>+π</a:t>
            </a:r>
            <a:r>
              <a:rPr lang="el-GR" sz="3000" baseline="-25000" dirty="0" smtClean="0"/>
              <a:t>2</a:t>
            </a:r>
            <a:r>
              <a:rPr lang="el-GR" sz="3000" dirty="0" smtClean="0"/>
              <a:t>+π</a:t>
            </a:r>
            <a:r>
              <a:rPr lang="el-GR" sz="3000" baseline="-25000" dirty="0" smtClean="0"/>
              <a:t>3</a:t>
            </a:r>
            <a:r>
              <a:rPr lang="el-GR" sz="3000" dirty="0" smtClean="0"/>
              <a:t>=1</a:t>
            </a:r>
            <a:endParaRPr lang="en-US" sz="3000" dirty="0" smtClean="0">
              <a:latin typeface="Georgia Pro Light"/>
            </a:endParaRPr>
          </a:p>
          <a:p>
            <a:pPr>
              <a:buNone/>
            </a:pPr>
            <a:endParaRPr lang="el-GR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We find</a:t>
            </a:r>
          </a:p>
          <a:p>
            <a:pPr lvl="7">
              <a:buNone/>
            </a:pPr>
            <a:r>
              <a:rPr lang="el-GR" sz="3000" dirty="0" smtClean="0"/>
              <a:t>π</a:t>
            </a:r>
            <a:r>
              <a:rPr lang="el-GR" sz="3000" baseline="-25000" dirty="0" smtClean="0"/>
              <a:t>1</a:t>
            </a:r>
            <a:r>
              <a:rPr lang="el-GR" sz="3000" dirty="0" smtClean="0"/>
              <a:t>=3</a:t>
            </a:r>
            <a:r>
              <a:rPr lang="en-US" sz="3000" dirty="0" smtClean="0"/>
              <a:t>/</a:t>
            </a:r>
            <a:r>
              <a:rPr lang="el-GR" sz="3000" dirty="0" smtClean="0"/>
              <a:t>8</a:t>
            </a:r>
            <a:r>
              <a:rPr lang="en-US" sz="3000" dirty="0" smtClean="0"/>
              <a:t> </a:t>
            </a:r>
            <a:r>
              <a:rPr lang="el-GR" sz="3000" dirty="0" smtClean="0"/>
              <a:t>,π</a:t>
            </a:r>
            <a:r>
              <a:rPr lang="el-GR" sz="3000" baseline="-25000" dirty="0" smtClean="0"/>
              <a:t>2</a:t>
            </a:r>
            <a:r>
              <a:rPr lang="el-GR" sz="3000" dirty="0" smtClean="0"/>
              <a:t>=3</a:t>
            </a:r>
            <a:r>
              <a:rPr lang="en-US" sz="3000" dirty="0" smtClean="0"/>
              <a:t>/</a:t>
            </a:r>
            <a:r>
              <a:rPr lang="el-GR" sz="3000" dirty="0" smtClean="0"/>
              <a:t>16,π</a:t>
            </a:r>
            <a:r>
              <a:rPr lang="el-GR" sz="3000" baseline="-25000" dirty="0" smtClean="0"/>
              <a:t>3</a:t>
            </a:r>
            <a:r>
              <a:rPr lang="el-GR" sz="3000" dirty="0" smtClean="0"/>
              <a:t>=7</a:t>
            </a:r>
            <a:r>
              <a:rPr lang="en-US" sz="3000" dirty="0" smtClean="0"/>
              <a:t>/</a:t>
            </a:r>
            <a:r>
              <a:rPr lang="el-GR" sz="3000" dirty="0" smtClean="0"/>
              <a:t>16.</a:t>
            </a:r>
            <a:endParaRPr lang="en-US" sz="3000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sz="2900" dirty="0" smtClean="0"/>
          </a:p>
          <a:p>
            <a:pPr>
              <a:buFont typeface="Wingdings" pitchFamily="2" charset="2"/>
              <a:buChar char="v"/>
            </a:pPr>
            <a:r>
              <a:rPr lang="en-US" sz="2900" dirty="0" smtClean="0"/>
              <a:t>Since the chain is irreducible and </a:t>
            </a:r>
            <a:r>
              <a:rPr lang="en-US" sz="2900" dirty="0" err="1" smtClean="0"/>
              <a:t>aperiodic</a:t>
            </a:r>
            <a:r>
              <a:rPr lang="en-US" sz="2900" dirty="0" smtClean="0"/>
              <a:t>, we conclude that the above stationary distribution is a limiting distribution.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/>
            </a:r>
            <a:br>
              <a:rPr lang="el-GR" dirty="0" smtClean="0"/>
            </a:b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Random Variables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Limiting and stationary distribution are the same if 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the chain is: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Finite</a:t>
            </a:r>
            <a:r>
              <a:rPr lang="en-US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Irreducible</a:t>
            </a:r>
            <a:r>
              <a:rPr lang="en-US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Aperiodic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Not all the all the stationary distribution are limiting distributions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 limiting distribution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 smtClean="0"/>
              <a:t>If a Markov process </a:t>
            </a:r>
            <a:r>
              <a:rPr lang="en-US" b="1" dirty="0" smtClean="0"/>
              <a:t>converges</a:t>
            </a:r>
            <a:r>
              <a:rPr lang="en-US" dirty="0" smtClean="0"/>
              <a:t>, then it </a:t>
            </a:r>
            <a:r>
              <a:rPr lang="en-US" b="1" dirty="0" smtClean="0"/>
              <a:t>converges to a stationary distribution</a:t>
            </a:r>
            <a:r>
              <a:rPr lang="en-US" dirty="0" smtClean="0"/>
              <a:t>. So yes, </a:t>
            </a:r>
            <a:r>
              <a:rPr lang="en-US" b="1" dirty="0" smtClean="0"/>
              <a:t>the limiting distribution is a stationary distribution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However, </a:t>
            </a:r>
            <a:r>
              <a:rPr lang="en-US" b="1" dirty="0" smtClean="0"/>
              <a:t>not every stationary distribution is the result of convergence</a:t>
            </a:r>
            <a:r>
              <a:rPr lang="en-US" dirty="0" smtClean="0"/>
              <a:t> unless the Markov chain satisfies certain conditions.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This has a stationary distribution π=[0.5,0.5], but the chain </a:t>
            </a:r>
            <a:r>
              <a:rPr lang="en-US" b="1" dirty="0" smtClean="0"/>
              <a:t>doesn't converge</a:t>
            </a:r>
            <a:r>
              <a:rPr lang="en-US" dirty="0" smtClean="0"/>
              <a:t> because it flips back and forth (it's periodic). So, there's a stationary distribution but </a:t>
            </a:r>
            <a:r>
              <a:rPr lang="en-US" b="1" dirty="0" smtClean="0"/>
              <a:t>no convergence from every start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95224" y="3038622"/>
          <a:ext cx="5060422" cy="1255593"/>
        </p:xfrm>
        <a:graphic>
          <a:graphicData uri="http://schemas.openxmlformats.org/presentationml/2006/ole">
            <p:oleObj spid="_x0000_s80899" name="MathMagic" r:id="rId4" imgW="1266840" imgH="314280" progId="MathMagic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/>
          <a:lstStyle/>
          <a:p>
            <a:pPr algn="ctr"/>
            <a:r>
              <a:rPr lang="en-US" dirty="0" smtClean="0"/>
              <a:t>Finite </a:t>
            </a:r>
            <a:r>
              <a:rPr lang="en-US" dirty="0" err="1" smtClean="0"/>
              <a:t>vs</a:t>
            </a:r>
            <a:r>
              <a:rPr lang="en-US" dirty="0" smtClean="0"/>
              <a:t> Countably infinite 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322363"/>
            <a:ext cx="11493304" cy="4854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Finite Markov chains have a </a:t>
            </a:r>
            <a:r>
              <a:rPr lang="en-US" b="1" dirty="0" smtClean="0"/>
              <a:t>limited number of possible states</a:t>
            </a:r>
            <a:r>
              <a:rPr lang="en-US" dirty="0" smtClean="0"/>
              <a:t>, while countably infinite Markov chains have an infinitely large, yet countable, number of states. 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difference primarily affects the analysis and behavior of the chains, particularly regarding </a:t>
            </a:r>
            <a:r>
              <a:rPr lang="en-US" b="1" dirty="0" smtClean="0"/>
              <a:t>recurrence</a:t>
            </a:r>
            <a:r>
              <a:rPr lang="en-US" dirty="0" smtClean="0"/>
              <a:t>, </a:t>
            </a:r>
            <a:r>
              <a:rPr lang="en-US" b="1" dirty="0" smtClean="0"/>
              <a:t>transient</a:t>
            </a:r>
            <a:r>
              <a:rPr lang="en-US" dirty="0" smtClean="0"/>
              <a:t> states, and </a:t>
            </a:r>
            <a:r>
              <a:rPr lang="en-US" b="1" dirty="0" smtClean="0"/>
              <a:t>stationary</a:t>
            </a:r>
            <a:r>
              <a:rPr lang="en-US" dirty="0" smtClean="0"/>
              <a:t> </a:t>
            </a:r>
            <a:r>
              <a:rPr lang="en-US" b="1" dirty="0" smtClean="0"/>
              <a:t>distributions</a:t>
            </a:r>
            <a:r>
              <a:rPr lang="en-US" dirty="0" smtClean="0"/>
              <a:t>.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151"/>
            <a:ext cx="10515600" cy="6893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Finite Markov Chains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7" y="1097280"/>
            <a:ext cx="11465169" cy="5079683"/>
          </a:xfrm>
        </p:spPr>
        <p:txBody>
          <a:bodyPr/>
          <a:lstStyle/>
          <a:p>
            <a:pPr fontAlgn="ctr">
              <a:buFont typeface="Wingdings" pitchFamily="2" charset="2"/>
              <a:buChar char="v"/>
            </a:pPr>
            <a:r>
              <a:rPr lang="en-US" b="1" dirty="0" smtClean="0"/>
              <a:t>State Space:</a:t>
            </a:r>
            <a:r>
              <a:rPr lang="en-US" dirty="0" smtClean="0"/>
              <a:t> A finite set of possible states, often represented as {1, 2, ..., M}. </a:t>
            </a:r>
          </a:p>
          <a:p>
            <a:pPr fontAlgn="ctr">
              <a:buFont typeface="Wingdings" pitchFamily="2" charset="2"/>
              <a:buChar char="v"/>
            </a:pPr>
            <a:endParaRPr lang="en-US" dirty="0" smtClean="0"/>
          </a:p>
          <a:p>
            <a:pPr fontAlgn="ctr">
              <a:buFont typeface="Wingdings" pitchFamily="2" charset="2"/>
              <a:buChar char="v"/>
            </a:pPr>
            <a:r>
              <a:rPr lang="en-US" b="1" dirty="0" smtClean="0"/>
              <a:t>Analysis:</a:t>
            </a:r>
            <a:r>
              <a:rPr lang="en-US" dirty="0" smtClean="0"/>
              <a:t> Can be conveniently analyzed using matrices and vectors, simplifying calculations and analysis. </a:t>
            </a:r>
          </a:p>
          <a:p>
            <a:pPr fontAlgn="ctr">
              <a:buFont typeface="Wingdings" pitchFamily="2" charset="2"/>
              <a:buChar char="v"/>
            </a:pPr>
            <a:endParaRPr lang="en-US" dirty="0" smtClean="0"/>
          </a:p>
          <a:p>
            <a:pPr fontAlgn="ctr">
              <a:buFont typeface="Wingdings" pitchFamily="2" charset="2"/>
              <a:buChar char="v"/>
            </a:pPr>
            <a:r>
              <a:rPr lang="en-US" b="1" dirty="0" smtClean="0"/>
              <a:t>Recurrence:</a:t>
            </a:r>
            <a:r>
              <a:rPr lang="en-US" dirty="0" smtClean="0"/>
              <a:t> If the chain is irreducible (all states can be reached from each other), it is always recurrent, meaning every state will be visited infinitely often. </a:t>
            </a:r>
          </a:p>
          <a:p>
            <a:pPr fontAlgn="ctr">
              <a:buFont typeface="Wingdings" pitchFamily="2" charset="2"/>
              <a:buChar char="v"/>
            </a:pPr>
            <a:endParaRPr lang="en-US" dirty="0" smtClean="0"/>
          </a:p>
          <a:p>
            <a:pPr fontAlgn="ctr">
              <a:buFont typeface="Wingdings" pitchFamily="2" charset="2"/>
              <a:buChar char="v"/>
            </a:pPr>
            <a:r>
              <a:rPr lang="en-US" b="1" dirty="0" smtClean="0"/>
              <a:t>Stationary Distribution:</a:t>
            </a:r>
            <a:r>
              <a:rPr lang="en-US" dirty="0" smtClean="0"/>
              <a:t> Existence of a stationary distribution is guaranteed under certain conditions, such as </a:t>
            </a:r>
            <a:r>
              <a:rPr lang="en-US" b="1" dirty="0" smtClean="0"/>
              <a:t>irreducibility</a:t>
            </a:r>
            <a:r>
              <a:rPr lang="en-US" dirty="0" smtClean="0"/>
              <a:t> and </a:t>
            </a:r>
            <a:r>
              <a:rPr lang="en-US" b="1" dirty="0" smtClean="0"/>
              <a:t>aperiodicity</a:t>
            </a:r>
            <a:r>
              <a:rPr lang="en-US" dirty="0" smtClean="0"/>
              <a:t>. </a:t>
            </a:r>
          </a:p>
          <a:p>
            <a:pPr fontAlgn="ctr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Applications:</a:t>
            </a:r>
            <a:r>
              <a:rPr lang="en-US" dirty="0" smtClean="0"/>
              <a:t> Random walks on graphs, traffic flow models, and simple state machines.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083"/>
            <a:ext cx="10515600" cy="731521"/>
          </a:xfrm>
        </p:spPr>
        <p:txBody>
          <a:bodyPr/>
          <a:lstStyle/>
          <a:p>
            <a:pPr algn="ctr"/>
            <a:r>
              <a:rPr lang="en-US" dirty="0" smtClean="0"/>
              <a:t>Countably Infinite 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7" y="1125415"/>
            <a:ext cx="11465169" cy="50515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State Space: </a:t>
            </a:r>
            <a:r>
              <a:rPr lang="en-US" dirty="0" smtClean="0"/>
              <a:t>An infinite set of possible states, often represented as {0, 1, 2, ...}. 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Analysis: </a:t>
            </a:r>
            <a:r>
              <a:rPr lang="en-US" dirty="0" smtClean="0"/>
              <a:t>More complex than finite chains, with a greater need for rigorous mathematical analysis. 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Recurrence: </a:t>
            </a:r>
            <a:r>
              <a:rPr lang="en-US" dirty="0" smtClean="0"/>
              <a:t>States can be transient (visited only a finite number of times) or recurrent (visited infinitely often). Recurrent states can be further classified as positive recurrent (finite expected return time) or null recurrent (infinite expected return time). 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Stationary Distribution: </a:t>
            </a:r>
            <a:r>
              <a:rPr lang="en-US" dirty="0" smtClean="0"/>
              <a:t>Exists under specific conditions, including irreducibility, aperiodicity, and positive recurrence. 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Applications: </a:t>
            </a:r>
            <a:r>
              <a:rPr lang="en-US" dirty="0" err="1" smtClean="0"/>
              <a:t>Queueing</a:t>
            </a:r>
            <a:r>
              <a:rPr lang="en-US" dirty="0" smtClean="0"/>
              <a:t> theory, modeling the number of customers in a queue, and branching processes. 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287"/>
            <a:ext cx="10515600" cy="900332"/>
          </a:xfrm>
        </p:spPr>
        <p:txBody>
          <a:bodyPr/>
          <a:lstStyle/>
          <a:p>
            <a:pPr algn="ctr"/>
            <a:r>
              <a:rPr lang="en-US" dirty="0" smtClean="0"/>
              <a:t>Key Differences Summarized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7964" y="1364566"/>
          <a:ext cx="11493303" cy="480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101"/>
                <a:gridCol w="3831101"/>
                <a:gridCol w="3831101"/>
              </a:tblGrid>
              <a:tr h="79253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Feature</a:t>
                      </a:r>
                    </a:p>
                  </a:txBody>
                  <a:tcPr marR="9525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Finite Markov Chains</a:t>
                      </a:r>
                    </a:p>
                  </a:txBody>
                  <a:tcPr marL="95250" marR="9525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Countably Infinite Markov Chains</a:t>
                      </a:r>
                    </a:p>
                  </a:txBody>
                  <a:tcPr marL="95250" marB="114300"/>
                </a:tc>
              </a:tr>
              <a:tr h="70312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State Space</a:t>
                      </a:r>
                    </a:p>
                  </a:txBody>
                  <a:tcPr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Finite (M)</a:t>
                      </a: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Countably Infinite (0, 1, 2, ...)</a:t>
                      </a:r>
                    </a:p>
                  </a:txBody>
                  <a:tcPr marL="95250" marT="114300" marB="114300"/>
                </a:tc>
              </a:tr>
              <a:tr h="70312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Recurrence</a:t>
                      </a:r>
                    </a:p>
                  </a:txBody>
                  <a:tcPr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Always recurrent</a:t>
                      </a: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Can be transient or recurrent</a:t>
                      </a:r>
                    </a:p>
                  </a:txBody>
                  <a:tcPr marL="95250" marT="114300" marB="114300"/>
                </a:tc>
              </a:tr>
              <a:tr h="869227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Stationary Distribution</a:t>
                      </a:r>
                    </a:p>
                  </a:txBody>
                  <a:tcPr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Guaranteed under certain conditions</a:t>
                      </a: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Guaranteed under certain conditions</a:t>
                      </a:r>
                    </a:p>
                  </a:txBody>
                  <a:tcPr marL="95250" marT="114300" marB="114300"/>
                </a:tc>
              </a:tr>
              <a:tr h="869227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Analysis</a:t>
                      </a:r>
                    </a:p>
                  </a:txBody>
                  <a:tcPr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Easier, uses matrices</a:t>
                      </a: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More complex, requires rigorous analysis</a:t>
                      </a:r>
                    </a:p>
                  </a:txBody>
                  <a:tcPr marL="95250" marT="114300" marB="114300"/>
                </a:tc>
              </a:tr>
              <a:tr h="869227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Examples</a:t>
                      </a:r>
                    </a:p>
                  </a:txBody>
                  <a:tcPr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Random walks, simple state machines</a:t>
                      </a: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Queueing</a:t>
                      </a:r>
                      <a:r>
                        <a:rPr lang="en-US" dirty="0"/>
                        <a:t> theory, branching processes</a:t>
                      </a:r>
                    </a:p>
                  </a:txBody>
                  <a:tcPr marL="95250" marT="114300" marB="1143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508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Finite Markov Chains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Countably infinite Markov chain</a:t>
            </a:r>
            <a:endParaRPr lang="en-US" sz="2050" dirty="0" smtClean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Stationary Distributions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Limiting Distributions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 marL="291465" marR="5080">
              <a:lnSpc>
                <a:spcPct val="101200"/>
              </a:lnSpc>
              <a:buFont typeface="Wingdings" pitchFamily="2" charset="2"/>
              <a:buChar char="v"/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  <a:buFont typeface="Wingdings" pitchFamily="2" charset="2"/>
              <a:buChar char="v"/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Stationary Distribution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1064302"/>
            <a:ext cx="11512445" cy="51126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 </a:t>
            </a:r>
            <a:r>
              <a:rPr lang="en-US" b="1" dirty="0" smtClean="0"/>
              <a:t>stationary distribution</a:t>
            </a:r>
            <a:r>
              <a:rPr lang="en-US" dirty="0" smtClean="0"/>
              <a:t> is a probability distribution </a:t>
            </a:r>
            <a:r>
              <a:rPr lang="en-US" b="1" dirty="0" smtClean="0"/>
              <a:t>π</a:t>
            </a:r>
            <a:r>
              <a:rPr lang="en-US" dirty="0" smtClean="0"/>
              <a:t> over the states of a Markov chain such that, if the chain starts in </a:t>
            </a:r>
            <a:r>
              <a:rPr lang="en-US" b="1" dirty="0" smtClean="0"/>
              <a:t>π</a:t>
            </a:r>
            <a:r>
              <a:rPr lang="en-US" dirty="0" smtClean="0"/>
              <a:t>, it remains in </a:t>
            </a:r>
            <a:r>
              <a:rPr lang="en-US" b="1" dirty="0" smtClean="0"/>
              <a:t>π</a:t>
            </a:r>
            <a:r>
              <a:rPr lang="en-US" dirty="0" smtClean="0"/>
              <a:t> at all future time steps.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4000" dirty="0" err="1" smtClean="0"/>
              <a:t>πP</a:t>
            </a:r>
            <a:r>
              <a:rPr lang="en-US" sz="4000" dirty="0" smtClean="0"/>
              <a:t>=π </a:t>
            </a:r>
          </a:p>
          <a:p>
            <a:pPr>
              <a:buNone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It’s a distribution that doesn’t change over time under the Markov process.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Exists When</a:t>
            </a:r>
            <a:r>
              <a:rPr lang="en-US" dirty="0" smtClean="0"/>
              <a:t>: The Markov chain is </a:t>
            </a:r>
            <a:r>
              <a:rPr lang="en-US" b="1" dirty="0" smtClean="0"/>
              <a:t>irreducible</a:t>
            </a:r>
            <a:r>
              <a:rPr lang="en-US" dirty="0" smtClean="0"/>
              <a:t> and </a:t>
            </a:r>
            <a:r>
              <a:rPr lang="en-US" b="1" dirty="0" smtClean="0"/>
              <a:t>positive recurrent</a:t>
            </a:r>
            <a:r>
              <a:rPr lang="en-US" dirty="0" smtClean="0"/>
              <a:t> (not necessarily </a:t>
            </a:r>
            <a:r>
              <a:rPr lang="en-US" dirty="0" err="1" smtClean="0"/>
              <a:t>aperiodic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Stationary distributions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Let {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 be a Markov china with state space S={1,2,3,…r} and one step transition probability matrix P. The limiting distribution </a:t>
            </a:r>
            <a:r>
              <a:rPr lang="el-GR" dirty="0" smtClean="0"/>
              <a:t>π</a:t>
            </a:r>
            <a:r>
              <a:rPr lang="en-US" dirty="0" smtClean="0"/>
              <a:t>={</a:t>
            </a:r>
            <a:r>
              <a:rPr lang="el-GR" dirty="0" smtClean="0"/>
              <a:t>π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l-GR" dirty="0" smtClean="0"/>
              <a:t> π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l-GR" dirty="0" smtClean="0"/>
              <a:t> π</a:t>
            </a:r>
            <a:r>
              <a:rPr lang="en-US" baseline="-25000" dirty="0" smtClean="0"/>
              <a:t>3</a:t>
            </a:r>
            <a:r>
              <a:rPr lang="en-US" dirty="0" smtClean="0"/>
              <a:t>,…</a:t>
            </a:r>
            <a:r>
              <a:rPr lang="el-GR" dirty="0" smtClean="0"/>
              <a:t> π</a:t>
            </a:r>
            <a:r>
              <a:rPr lang="en-US" baseline="-25000" dirty="0" smtClean="0"/>
              <a:t>r</a:t>
            </a:r>
            <a:r>
              <a:rPr lang="en-US" dirty="0" smtClean="0"/>
              <a:t>} of {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}, If it exist is the unique non-negative roots of the equation</a:t>
            </a:r>
            <a:endParaRPr lang="en-US" baseline="30000" dirty="0" smtClean="0"/>
          </a:p>
          <a:p>
            <a:pPr>
              <a:buFont typeface="Wingdings" pitchFamily="2" charset="2"/>
              <a:buChar char="v"/>
            </a:pPr>
            <a:endParaRPr lang="en-US" baseline="30000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</a:t>
            </a:r>
            <a:endParaRPr lang="en-US" baseline="30000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Where equation (1) can also be expressed in the form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algn="ctr">
              <a:buNone/>
            </a:pPr>
            <a:r>
              <a:rPr lang="el-GR" sz="3000" dirty="0" smtClean="0"/>
              <a:t>π</a:t>
            </a:r>
            <a:r>
              <a:rPr lang="en-US" sz="3000" dirty="0" smtClean="0"/>
              <a:t>=</a:t>
            </a:r>
            <a:r>
              <a:rPr lang="el-GR" sz="3000" dirty="0" smtClean="0"/>
              <a:t> π</a:t>
            </a:r>
            <a:r>
              <a:rPr lang="en-US" sz="3000" dirty="0" smtClean="0"/>
              <a:t>P</a:t>
            </a:r>
          </a:p>
          <a:p>
            <a:pPr>
              <a:buFont typeface="Wingdings" pitchFamily="2" charset="2"/>
              <a:buChar char="v"/>
            </a:pPr>
            <a:endParaRPr lang="en-US" baseline="30000" dirty="0" smtClean="0"/>
          </a:p>
          <a:p>
            <a:pPr>
              <a:buFont typeface="Wingdings" pitchFamily="2" charset="2"/>
              <a:buChar char="v"/>
            </a:pPr>
            <a:endParaRPr lang="en-US" baseline="30000" dirty="0" smtClean="0"/>
          </a:p>
          <a:p>
            <a:pPr>
              <a:buFont typeface="Wingdings" pitchFamily="2" charset="2"/>
              <a:buChar char="v"/>
            </a:pPr>
            <a:endParaRPr lang="en-US" baseline="30000" dirty="0" smtClean="0"/>
          </a:p>
          <a:p>
            <a:pPr>
              <a:buFont typeface="Wingdings" pitchFamily="2" charset="2"/>
              <a:buChar char="v"/>
            </a:pPr>
            <a:endParaRPr lang="en-US" baseline="30000" dirty="0" smtClean="0"/>
          </a:p>
          <a:p>
            <a:pPr>
              <a:buNone/>
            </a:pP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409950" y="1744239"/>
          <a:ext cx="5357813" cy="977900"/>
        </p:xfrm>
        <a:graphic>
          <a:graphicData uri="http://schemas.openxmlformats.org/presentationml/2006/ole">
            <p:oleObj spid="_x0000_s78855" name="MathMagic" r:id="rId4" imgW="1514520" imgH="276120" progId="MathMagic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080730" y="3022014"/>
          <a:ext cx="3792167" cy="973211"/>
        </p:xfrm>
        <a:graphic>
          <a:graphicData uri="http://schemas.openxmlformats.org/presentationml/2006/ole">
            <p:oleObj spid="_x0000_s78856" name="MathMagic" r:id="rId5" imgW="1076400" imgH="276120" progId="MathMagic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7030A0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17269</TotalTime>
  <Words>1604</Words>
  <Application>Microsoft Office PowerPoint</Application>
  <PresentationFormat>Custom</PresentationFormat>
  <Paragraphs>361</Paragraphs>
  <Slides>25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MathMagic</vt:lpstr>
      <vt:lpstr>Equation</vt:lpstr>
      <vt:lpstr>Slide 1</vt:lpstr>
      <vt:lpstr>Outline</vt:lpstr>
      <vt:lpstr>Finite vs Countably infinite Markov Chains</vt:lpstr>
      <vt:lpstr> Finite Markov Chains </vt:lpstr>
      <vt:lpstr>Countably Infinite Markov Chains</vt:lpstr>
      <vt:lpstr>Key Differences Summarized</vt:lpstr>
      <vt:lpstr>Outline</vt:lpstr>
      <vt:lpstr> Stationary Distribution </vt:lpstr>
      <vt:lpstr> Stationary distributions  </vt:lpstr>
      <vt:lpstr> Find the stationary distribution of a Markov china </vt:lpstr>
      <vt:lpstr>Outline</vt:lpstr>
      <vt:lpstr>Transient distribution</vt:lpstr>
      <vt:lpstr>Transient and limiting behavior</vt:lpstr>
      <vt:lpstr> Limiting distributions  </vt:lpstr>
      <vt:lpstr> Limiting Distribution </vt:lpstr>
      <vt:lpstr>Limiting distribution</vt:lpstr>
      <vt:lpstr> Limiting distribution </vt:lpstr>
      <vt:lpstr>  Limiting distribution  </vt:lpstr>
      <vt:lpstr>  Limiting distribution: Example 1  </vt:lpstr>
      <vt:lpstr> Limiting distribution: Example 2 </vt:lpstr>
      <vt:lpstr>  Limiting distribution: Example 3  </vt:lpstr>
      <vt:lpstr>  Limiting distribution  </vt:lpstr>
      <vt:lpstr>  Limiting distribution  </vt:lpstr>
      <vt:lpstr> Random Variables </vt:lpstr>
      <vt:lpstr>  limiting distribution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zakir</cp:lastModifiedBy>
  <cp:revision>602</cp:revision>
  <dcterms:created xsi:type="dcterms:W3CDTF">2019-04-29T09:58:30Z</dcterms:created>
  <dcterms:modified xsi:type="dcterms:W3CDTF">2025-05-28T16:11:58Z</dcterms:modified>
</cp:coreProperties>
</file>