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  <p:sldMasterId id="2147483703" r:id="rId2"/>
  </p:sldMasterIdLst>
  <p:notesMasterIdLst>
    <p:notesMasterId r:id="rId41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70" r:id="rId12"/>
    <p:sldId id="271" r:id="rId13"/>
    <p:sldId id="272" r:id="rId14"/>
    <p:sldId id="274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4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21" r:id="rId4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42"/>
      <p:bold r:id="rId43"/>
      <p:italic r:id="rId44"/>
      <p:boldItalic r:id="rId45"/>
    </p:embeddedFont>
    <p:embeddedFont>
      <p:font typeface="Consolas" panose="020B0609020204030204" pitchFamily="49" charset="0"/>
      <p:regular r:id="rId46"/>
      <p:bold r:id="rId47"/>
      <p:italic r:id="rId48"/>
      <p:boldItalic r:id="rId49"/>
    </p:embeddedFont>
    <p:embeddedFont>
      <p:font typeface="Helvetica Neue" panose="02000503000000020004" pitchFamily="2" charset="0"/>
      <p:regular r:id="rId50"/>
      <p:bold r:id="rId51"/>
      <p:italic r:id="rId52"/>
      <p:boldItalic r:id="rId53"/>
    </p:embeddedFont>
    <p:embeddedFont>
      <p:font typeface="Roboto" panose="02000000000000000000" pitchFamily="2" charset="0"/>
      <p:regular r:id="rId54"/>
      <p:bold r:id="rId55"/>
      <p:italic r:id="rId56"/>
      <p:boldItalic r:id="rId57"/>
    </p:embeddedFont>
    <p:embeddedFont>
      <p:font typeface="Roboto Light" panose="020F0302020204030204" pitchFamily="34" charset="0"/>
      <p:regular r:id="rId58"/>
      <p:bold r:id="rId59"/>
      <p:italic r:id="rId60"/>
      <p:boldItalic r:id="rId61"/>
    </p:embeddedFont>
    <p:embeddedFont>
      <p:font typeface="Roboto Medium" panose="020F0502020204030204" pitchFamily="34" charset="0"/>
      <p:regular r:id="rId62"/>
      <p:bold r:id="rId63"/>
      <p:italic r:id="rId64"/>
      <p:boldItalic r:id="rId65"/>
    </p:embeddedFont>
    <p:embeddedFont>
      <p:font typeface="Roboto Mono" pitchFamily="49" charset="0"/>
      <p:regular r:id="rId66"/>
      <p:bold r:id="rId67"/>
      <p:italic r:id="rId68"/>
      <p:boldItalic r:id="rId69"/>
    </p:embeddedFont>
    <p:embeddedFont>
      <p:font typeface="Source Code Pro" panose="020B0509030403020204" pitchFamily="49" charset="0"/>
      <p:regular r:id="rId70"/>
      <p:bold r:id="rId71"/>
      <p:italic r:id="rId72"/>
      <p:boldItalic r:id="rId7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CBC823-E97C-472C-B89B-E27977FA8144}">
  <a:tblStyle styleId="{71CBC823-E97C-472C-B89B-E27977FA81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1"/>
  </p:normalViewPr>
  <p:slideViewPr>
    <p:cSldViewPr snapToGrid="0">
      <p:cViewPr varScale="1">
        <p:scale>
          <a:sx n="137" d="100"/>
          <a:sy n="137" d="100"/>
        </p:scale>
        <p:origin x="9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63" Type="http://schemas.openxmlformats.org/officeDocument/2006/relationships/font" Target="fonts/font22.fntdata"/><Relationship Id="rId68" Type="http://schemas.openxmlformats.org/officeDocument/2006/relationships/font" Target="fonts/font27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font" Target="fonts/font17.fntdata"/><Relationship Id="rId66" Type="http://schemas.openxmlformats.org/officeDocument/2006/relationships/font" Target="fonts/font25.fntdata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font" Target="fonts/font20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64" Type="http://schemas.openxmlformats.org/officeDocument/2006/relationships/font" Target="fonts/font23.fntdata"/><Relationship Id="rId69" Type="http://schemas.openxmlformats.org/officeDocument/2006/relationships/font" Target="fonts/font28.fntdata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10.fntdata"/><Relationship Id="rId72" Type="http://schemas.openxmlformats.org/officeDocument/2006/relationships/font" Target="fonts/font31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5.fntdata"/><Relationship Id="rId59" Type="http://schemas.openxmlformats.org/officeDocument/2006/relationships/font" Target="fonts/font18.fntdata"/><Relationship Id="rId67" Type="http://schemas.openxmlformats.org/officeDocument/2006/relationships/font" Target="fonts/font26.fntdata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62" Type="http://schemas.openxmlformats.org/officeDocument/2006/relationships/font" Target="fonts/font21.fntdata"/><Relationship Id="rId70" Type="http://schemas.openxmlformats.org/officeDocument/2006/relationships/font" Target="fonts/font29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font" Target="fonts/font19.fntdata"/><Relationship Id="rId65" Type="http://schemas.openxmlformats.org/officeDocument/2006/relationships/font" Target="fonts/font24.fntdata"/><Relationship Id="rId73" Type="http://schemas.openxmlformats.org/officeDocument/2006/relationships/font" Target="fonts/font3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font" Target="fonts/font30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wresearch.org/internet/2018/11/28/teens-and-their-experiences-on-social-media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2e46d2196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2e46d2196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7e44c9ac00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7e44c9ac00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7e44c9ac00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7e44c9ac00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7e44c9ac00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7e44c9ac00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7e44c9ac00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7e44c9ac00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7e44c9ac00_1_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7e44c9ac00_1_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7ea4c007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7ea4c007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12e46d2196_1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12e46d2196_1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Maps tell one story, time series another.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The importance of one very well-selected metric.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Re-purposing bar charts (great for ranking!) to watch ranks change with time.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Model outputs can be data to be visualized. Data vis can make way for a data dashboard. G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12e46d2196_1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12e46d2196_1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555b8b1865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555b8b1865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7e44c9ac00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7e44c9ac00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555b8b18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555b8b18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555b8b1865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555b8b1865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12d83cfbe6_1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12d83cfbe6_1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https://www.pewresearch.org/internet/2018/11/28/teens-and-their-experiences-on-social-media/</a:t>
            </a:r>
            <a:endParaRPr sz="1200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12d83cfbe6_1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12d83cfbe6_1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555b8b1865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2555b8b1865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12d83cfbe6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12d83cfbe6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12d83cfbe6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12d83cfbe6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555b8b1865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2555b8b1865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555b8b1865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555b8b1865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7ea4c0079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27ea4c0079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2555b8b1865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2555b8b1865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555b8b1865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555b8b1865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112e46d2196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112e46d2196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555b8b1865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2555b8b1865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2555b8b1865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2555b8b1865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2555b8b1865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2555b8b1865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2555b8b1865_0_7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2555b8b1865_0_7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2555b8b1865_0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2555b8b1865_0_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2555b8b1865_0_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2555b8b1865_0_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2555b8b1865_0_1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2555b8b1865_0_1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2076d6de7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2076d6de7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7e44c9ac00_1_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7e44c9ac00_1_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7e44c9ac00_1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7e44c9ac00_1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7e44c9ac00_1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7e44c9ac00_1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7e44c9ac00_1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7e44c9ac00_1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7e44c9ac00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7e44c9ac00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7e44c9ac00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7e44c9ac00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7" name="Google Shape;87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_3">
  <p:cSld name="SECTION_TITLE_AND_DESCRIPTION_3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body" idx="2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cxnSp>
        <p:nvCxnSpPr>
          <p:cNvPr id="102" name="Google Shape;102;p14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lude">
  <p:cSld name="SECTION_TITLE_AND_DESCRIPTION_1_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13" name="Google Shape;113;p17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114;p17"/>
          <p:cNvSpPr txBox="1">
            <a:spLocks noGrp="1"/>
          </p:cNvSpPr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_AND_BODY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357188" y="198377"/>
            <a:ext cx="84297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1pPr>
            <a:lvl2pPr lvl="1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2pPr>
            <a:lvl3pPr lvl="2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3pPr>
            <a:lvl4pPr lvl="3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4pPr>
            <a:lvl5pPr lvl="4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5pPr>
            <a:lvl6pPr lvl="5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6pPr>
            <a:lvl7pPr lvl="6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7pPr>
            <a:lvl8pPr lvl="7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8pPr>
            <a:lvl9pPr lvl="8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ldNum" idx="12"/>
          </p:nvPr>
        </p:nvSpPr>
        <p:spPr>
          <a:xfrm>
            <a:off x="4491037" y="4881563"/>
            <a:ext cx="1572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 1">
  <p:cSld name="TITLE_AND_BODY_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357188" y="198377"/>
            <a:ext cx="84297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1pPr>
            <a:lvl2pPr lvl="1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2pPr>
            <a:lvl3pPr lvl="2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3pPr>
            <a:lvl4pPr lvl="3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4pPr>
            <a:lvl5pPr lvl="4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5pPr>
            <a:lvl6pPr lvl="5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6pPr>
            <a:lvl7pPr lvl="6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7pPr>
            <a:lvl8pPr lvl="7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8pPr>
            <a:lvl9pPr lvl="8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ldNum" idx="12"/>
          </p:nvPr>
        </p:nvSpPr>
        <p:spPr>
          <a:xfrm>
            <a:off x="4491037" y="4881563"/>
            <a:ext cx="1572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left">
  <p:cSld name="SECTION_TITLE_AND_DESCRIPTION_1_1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2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left, Heading">
  <p:cSld name="SECTION_TITLE_AND_DESCRIPTION_1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body" idx="1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body" idx="2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subTitle" idx="3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right">
  <p:cSld name="SECTION_TITLE_AND_DESCRIPTION_1_2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2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SECTION_HEADER_1_1">
    <p:bg>
      <p:bgPr>
        <a:solidFill>
          <a:srgbClr val="4A86E8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entury Gothic"/>
              <a:buNone/>
              <a:defRPr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sldNum" idx="12"/>
          </p:nvPr>
        </p:nvSpPr>
        <p:spPr>
          <a:xfrm>
            <a:off x="-190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414338" y="240506"/>
            <a:ext cx="81012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ldNum" idx="12"/>
          </p:nvPr>
        </p:nvSpPr>
        <p:spPr>
          <a:xfrm>
            <a:off x="-190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l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l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l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l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l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l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l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l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Body">
  <p:cSld name="TITLE_AND_BODY_1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buNone/>
              <a:defRPr sz="13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buNone/>
              <a:defRPr sz="13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buNone/>
              <a:defRPr sz="13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buNone/>
              <a:defRPr sz="13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buNone/>
              <a:defRPr sz="13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buNone/>
              <a:defRPr sz="13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buNone/>
              <a:defRPr sz="13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buNone/>
              <a:defRPr sz="13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3600"/>
              <a:buNone/>
              <a:defRPr sz="3600">
                <a:solidFill>
                  <a:srgbClr val="6D9EE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3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3600"/>
              <a:buNone/>
              <a:defRPr sz="3600">
                <a:solidFill>
                  <a:srgbClr val="6D9EE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_4">
  <p:cSld name="SECTION_TITLE_AND_DESCRIPTION_4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right 1">
  <p:cSld name="SECTION_TITLE_AND_DESCRIPTION_1_4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body" idx="1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body" idx="2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 1">
  <p:cSld name="SECTION_TITLE_AND_DESCRIPTION_1_5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89" name="Google Shape;189;p32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" name="Google Shape;190;p32"/>
          <p:cNvSpPr txBox="1"/>
          <p:nvPr/>
        </p:nvSpPr>
        <p:spPr>
          <a:xfrm>
            <a:off x="177925" y="4068000"/>
            <a:ext cx="415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Lecture 8, </a:t>
            </a:r>
            <a:r>
              <a:rPr lang="en" sz="1600" dirty="0">
                <a:latin typeface="Roboto Light"/>
                <a:ea typeface="Roboto Light"/>
                <a:cs typeface="Roboto Light"/>
                <a:sym typeface="Roboto Light"/>
              </a:rPr>
              <a:t>Fall 2023</a:t>
            </a:r>
            <a:endParaRPr sz="1600" dirty="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 2">
  <p:cSld name="SECTION_TITLE_AND_DESCRIPTION_1_6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33"/>
          <p:cNvSpPr txBox="1">
            <a:spLocks noGrp="1"/>
          </p:cNvSpPr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195" name="Google Shape;195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97" name="Google Shape;197;p33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Google Shape;198;p33"/>
          <p:cNvSpPr txBox="1"/>
          <p:nvPr/>
        </p:nvSpPr>
        <p:spPr>
          <a:xfrm>
            <a:off x="177925" y="4068000"/>
            <a:ext cx="415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Lecture 8, </a:t>
            </a:r>
            <a:r>
              <a:rPr lang="en" sz="1600" dirty="0">
                <a:latin typeface="Roboto Light"/>
                <a:ea typeface="Roboto Light"/>
                <a:cs typeface="Roboto Light"/>
                <a:sym typeface="Roboto Light"/>
              </a:rPr>
              <a:t>Fall 2023</a:t>
            </a:r>
            <a:endParaRPr sz="1600" dirty="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206" name="Google Shape;206;p3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07" name="Google Shape;20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0" name="Google Shape;21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7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15" name="Google Shape;215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6" name="Google Shape;216;p37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">
  <p:cSld name="SECTION_TITLE_AND_DESCRIPTION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8"/>
          <p:cNvSpPr txBox="1">
            <a:spLocks noGrp="1"/>
          </p:cNvSpPr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22" name="Google Shape;222;p38"/>
          <p:cNvSpPr txBox="1">
            <a:spLocks noGrp="1"/>
          </p:cNvSpPr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223" name="Google Shape;223;p3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" name="Google Shape;224;p38"/>
          <p:cNvSpPr txBox="1">
            <a:spLocks noGrp="1"/>
          </p:cNvSpPr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slide right">
  <p:cSld name="SECTION_TITLE_AND_DESCRIPTION_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9"/>
          <p:cNvSpPr txBox="1">
            <a:spLocks noGrp="1"/>
          </p:cNvSpPr>
          <p:nvPr>
            <p:ph type="subTitle" idx="1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8" name="Google Shape;228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39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sz="25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39"/>
          <p:cNvSpPr txBox="1">
            <a:spLocks noGrp="1"/>
          </p:cNvSpPr>
          <p:nvPr>
            <p:ph type="body" idx="2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31" name="Google Shape;231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32" name="Google Shape;232;p39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slide left">
  <p:cSld name="SECTION_TITLE_AND_DESCRIPTION_2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0"/>
          <p:cNvSpPr txBox="1">
            <a:spLocks noGrp="1"/>
          </p:cNvSpPr>
          <p:nvPr>
            <p:ph type="subTitle" idx="1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6" name="Google Shape;236;p40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sz="25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40"/>
          <p:cNvSpPr txBox="1">
            <a:spLocks noGrp="1"/>
          </p:cNvSpPr>
          <p:nvPr>
            <p:ph type="body" idx="2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38" name="Google Shape;238;p40"/>
          <p:cNvSpPr txBox="1">
            <a:spLocks noGrp="1"/>
          </p:cNvSpPr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39" name="Google Shape;239;p40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0" name="Google Shape;240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41"/>
          <p:cNvSpPr txBox="1">
            <a:spLocks noGrp="1"/>
          </p:cNvSpPr>
          <p:nvPr>
            <p:ph type="body" idx="1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45" name="Google Shape;24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6" name="Google Shape;246;p4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" name="Google Shape;247;p41"/>
          <p:cNvSpPr txBox="1">
            <a:spLocks noGrp="1"/>
          </p:cNvSpPr>
          <p:nvPr>
            <p:ph type="body" idx="2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51" name="Google Shape;251;p4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54" name="Google Shape;254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">
  <p:cSld name="SECTION_TITLE_AND_DESCRIPTION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33" name="Google Shape;33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34;p5"/>
          <p:cNvSpPr txBox="1">
            <a:spLocks noGrp="1"/>
          </p:cNvSpPr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_3">
  <p:cSld name="SECTION_TITLE_AND_DESCRIPTION_3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8" name="Google Shape;258;p4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9" name="Google Shape;259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44"/>
          <p:cNvSpPr txBox="1">
            <a:spLocks noGrp="1"/>
          </p:cNvSpPr>
          <p:nvPr>
            <p:ph type="body" idx="2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45"/>
          <p:cNvSpPr txBox="1">
            <a:spLocks noGrp="1"/>
          </p:cNvSpPr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cxnSp>
        <p:nvCxnSpPr>
          <p:cNvPr id="264" name="Google Shape;264;p4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_AND_BODY_1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8"/>
          <p:cNvSpPr txBox="1">
            <a:spLocks noGrp="1"/>
          </p:cNvSpPr>
          <p:nvPr>
            <p:ph type="title"/>
          </p:nvPr>
        </p:nvSpPr>
        <p:spPr>
          <a:xfrm>
            <a:off x="357188" y="198377"/>
            <a:ext cx="84297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1pPr>
            <a:lvl2pPr lvl="1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2pPr>
            <a:lvl3pPr lvl="2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3pPr>
            <a:lvl4pPr lvl="3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4pPr>
            <a:lvl5pPr lvl="4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5pPr>
            <a:lvl6pPr lvl="5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6pPr>
            <a:lvl7pPr lvl="6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7pPr>
            <a:lvl8pPr lvl="7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8pPr>
            <a:lvl9pPr lvl="8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48"/>
          <p:cNvSpPr txBox="1">
            <a:spLocks noGrp="1"/>
          </p:cNvSpPr>
          <p:nvPr>
            <p:ph type="sldNum" idx="12"/>
          </p:nvPr>
        </p:nvSpPr>
        <p:spPr>
          <a:xfrm>
            <a:off x="4491037" y="4881563"/>
            <a:ext cx="1572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 1">
  <p:cSld name="TITLE_AND_BODY_2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>
            <a:spLocks noGrp="1"/>
          </p:cNvSpPr>
          <p:nvPr>
            <p:ph type="title"/>
          </p:nvPr>
        </p:nvSpPr>
        <p:spPr>
          <a:xfrm>
            <a:off x="357188" y="198377"/>
            <a:ext cx="84297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1pPr>
            <a:lvl2pPr lvl="1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2pPr>
            <a:lvl3pPr lvl="2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3pPr>
            <a:lvl4pPr lvl="3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4pPr>
            <a:lvl5pPr lvl="4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5pPr>
            <a:lvl6pPr lvl="5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6pPr>
            <a:lvl7pPr lvl="6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7pPr>
            <a:lvl8pPr lvl="7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8pPr>
            <a:lvl9pPr lvl="8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49"/>
          <p:cNvSpPr txBox="1">
            <a:spLocks noGrp="1"/>
          </p:cNvSpPr>
          <p:nvPr>
            <p:ph type="sldNum" idx="12"/>
          </p:nvPr>
        </p:nvSpPr>
        <p:spPr>
          <a:xfrm>
            <a:off x="4491037" y="4881563"/>
            <a:ext cx="1572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_1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5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78" name="Google Shape;278;p5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9" name="Google Shape;279;p5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80" name="Google Shape;280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left">
  <p:cSld name="SECTION_TITLE_AND_DESCRIPTION_1_1_1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51"/>
          <p:cNvSpPr txBox="1">
            <a:spLocks noGrp="1"/>
          </p:cNvSpPr>
          <p:nvPr>
            <p:ph type="body" idx="1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85" name="Google Shape;285;p51"/>
          <p:cNvSpPr txBox="1">
            <a:spLocks noGrp="1"/>
          </p:cNvSpPr>
          <p:nvPr>
            <p:ph type="body" idx="2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86" name="Google Shape;286;p51"/>
          <p:cNvSpPr txBox="1">
            <a:spLocks noGrp="1"/>
          </p:cNvSpPr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left, Heading">
  <p:cSld name="SECTION_TITLE_AND_DESCRIPTION_1_1_1_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2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52"/>
          <p:cNvSpPr txBox="1">
            <a:spLocks noGrp="1"/>
          </p:cNvSpPr>
          <p:nvPr>
            <p:ph type="body" idx="1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92" name="Google Shape;292;p52"/>
          <p:cNvSpPr txBox="1">
            <a:spLocks noGrp="1"/>
          </p:cNvSpPr>
          <p:nvPr>
            <p:ph type="body" idx="2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93" name="Google Shape;293;p52"/>
          <p:cNvSpPr txBox="1">
            <a:spLocks noGrp="1"/>
          </p:cNvSpPr>
          <p:nvPr>
            <p:ph type="subTitle" idx="3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4" name="Google Shape;294;p52"/>
          <p:cNvSpPr txBox="1">
            <a:spLocks noGrp="1"/>
          </p:cNvSpPr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8" name="Google Shape;298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right">
  <p:cSld name="SECTION_TITLE_AND_DESCRIPTION_1_2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54"/>
          <p:cNvSpPr txBox="1">
            <a:spLocks noGrp="1"/>
          </p:cNvSpPr>
          <p:nvPr>
            <p:ph type="body" idx="1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03" name="Google Shape;303;p54"/>
          <p:cNvSpPr txBox="1">
            <a:spLocks noGrp="1"/>
          </p:cNvSpPr>
          <p:nvPr>
            <p:ph type="body" idx="2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04" name="Google Shape;304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 1">
  <p:cSld name="SECTION_TITLE_AND_DESCRIPTION_1_3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55"/>
          <p:cNvSpPr txBox="1">
            <a:spLocks noGrp="1"/>
          </p:cNvSpPr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10" name="Google Shape;310;p55"/>
          <p:cNvSpPr txBox="1">
            <a:spLocks noGrp="1"/>
          </p:cNvSpPr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311" name="Google Shape;311;p5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2" name="Google Shape;312;p55"/>
          <p:cNvSpPr txBox="1"/>
          <p:nvPr/>
        </p:nvSpPr>
        <p:spPr>
          <a:xfrm>
            <a:off x="177925" y="4068000"/>
            <a:ext cx="415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Lecture 08, Fall 2023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slide right">
  <p:cSld name="SECTION_TITLE_AND_DESCRIPTION_2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ubTitle" idx="1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sz="25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42" name="Google Shape;42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lude">
  <p:cSld name="SECTION_TITLE_AND_DESCRIPTION_1_3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6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56"/>
          <p:cNvSpPr txBox="1">
            <a:spLocks noGrp="1"/>
          </p:cNvSpPr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19" name="Google Shape;319;p56"/>
          <p:cNvSpPr txBox="1">
            <a:spLocks noGrp="1"/>
          </p:cNvSpPr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320" name="Google Shape;320;p56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1" name="Google Shape;321;p56"/>
          <p:cNvSpPr txBox="1">
            <a:spLocks noGrp="1"/>
          </p:cNvSpPr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slide left">
  <p:cSld name="SECTION_TITLE_AND_DESCRIPTION_2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sz="25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Puzzle">
  <p:cSld name="SECTION_TITLE_AND_DESCRIPTION_2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ubTitle" idx="1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" name="Google Shape;57;p8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Puzzle</a:t>
            </a:r>
            <a:endParaRPr sz="25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2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60" name="Google Shape;60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Puzzle Solution">
  <p:cSld name="SECTION_TITLE_AND_DESCRIPTION_2_1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" name="Google Shape;68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sz="25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2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71" name="Google Shape;71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0" name="Google Shape;80;p10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0"/>
          <p:cNvSpPr txBox="1">
            <a:spLocks noGrp="1"/>
          </p:cNvSpPr>
          <p:nvPr>
            <p:ph type="body" idx="2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201" name="Google Shape;201;p34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02" name="Google Shape;202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api/index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eaborn.pydata.org/api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I</a:t>
            </a:r>
            <a:endParaRPr/>
          </a:p>
        </p:txBody>
      </p:sp>
      <p:sp>
        <p:nvSpPr>
          <p:cNvPr id="336" name="Google Shape;336;p58"/>
          <p:cNvSpPr txBox="1">
            <a:spLocks noGrp="1"/>
          </p:cNvSpPr>
          <p:nvPr>
            <p:ph type="subTitle" idx="1"/>
          </p:nvPr>
        </p:nvSpPr>
        <p:spPr>
          <a:xfrm>
            <a:off x="311700" y="2797175"/>
            <a:ext cx="85206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66666"/>
                </a:solidFill>
              </a:rPr>
              <a:t>Visualizing distributions and KDEs</a:t>
            </a:r>
            <a:endParaRPr sz="1800" dirty="0">
              <a:solidFill>
                <a:srgbClr val="666666"/>
              </a:solidFill>
            </a:endParaRPr>
          </a:p>
        </p:txBody>
      </p:sp>
      <p:sp>
        <p:nvSpPr>
          <p:cNvPr id="337" name="Google Shape;337;p58"/>
          <p:cNvSpPr txBox="1"/>
          <p:nvPr/>
        </p:nvSpPr>
        <p:spPr>
          <a:xfrm>
            <a:off x="345775" y="1825900"/>
            <a:ext cx="11502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8</a:t>
            </a:r>
            <a:endParaRPr sz="1200" dirty="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38" name="Google Shape;338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339" name="Google Shape;339;p58"/>
          <p:cNvSpPr txBox="1"/>
          <p:nvPr/>
        </p:nvSpPr>
        <p:spPr>
          <a:xfrm>
            <a:off x="311700" y="3854350"/>
            <a:ext cx="8520600" cy="9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Data Science, Fall 2023 @ Knowledge Stream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Sana Jabbar</a:t>
            </a:r>
            <a:endParaRPr sz="1600" dirty="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Extraction with Capture Groups</a:t>
            </a:r>
            <a:endParaRPr/>
          </a:p>
        </p:txBody>
      </p:sp>
      <p:sp>
        <p:nvSpPr>
          <p:cNvPr id="460" name="Google Shape;460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cxnSp>
        <p:nvCxnSpPr>
          <p:cNvPr id="461" name="Google Shape;461;p71"/>
          <p:cNvCxnSpPr/>
          <p:nvPr/>
        </p:nvCxnSpPr>
        <p:spPr>
          <a:xfrm>
            <a:off x="4614400" y="688975"/>
            <a:ext cx="0" cy="3655500"/>
          </a:xfrm>
          <a:prstGeom prst="straightConnector1">
            <a:avLst/>
          </a:prstGeom>
          <a:noFill/>
          <a:ln w="2857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2" name="Google Shape;462;p71"/>
          <p:cNvSpPr txBox="1">
            <a:spLocks noGrp="1"/>
          </p:cNvSpPr>
          <p:nvPr>
            <p:ph type="body" idx="1"/>
          </p:nvPr>
        </p:nvSpPr>
        <p:spPr>
          <a:xfrm>
            <a:off x="4659975" y="402200"/>
            <a:ext cx="44841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err="1">
                <a:latin typeface="Roboto Mono"/>
                <a:ea typeface="Roboto Mono"/>
                <a:cs typeface="Roboto Mono"/>
                <a:sym typeface="Roboto Mono"/>
              </a:rPr>
              <a:t>ser.</a:t>
            </a:r>
            <a:r>
              <a:rPr lang="en" b="1" dirty="0" err="1">
                <a:latin typeface="Roboto Mono"/>
                <a:ea typeface="Roboto Mono"/>
                <a:cs typeface="Roboto Mono"/>
                <a:sym typeface="Roboto Mono"/>
              </a:rPr>
              <a:t>str.extractall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b="1" dirty="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pattern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Returns a multi-indexed </a:t>
            </a:r>
            <a:r>
              <a:rPr lang="en" dirty="0" err="1"/>
              <a:t>DataFrame</a:t>
            </a:r>
            <a:r>
              <a:rPr lang="en" dirty="0"/>
              <a:t> of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all</a:t>
            </a:r>
            <a:r>
              <a:rPr lang="en" dirty="0"/>
              <a:t> matches for each capture group</a:t>
            </a:r>
            <a:endParaRPr dirty="0"/>
          </a:p>
        </p:txBody>
      </p:sp>
      <p:sp>
        <p:nvSpPr>
          <p:cNvPr id="463" name="Google Shape;463;p71"/>
          <p:cNvSpPr txBox="1"/>
          <p:nvPr/>
        </p:nvSpPr>
        <p:spPr>
          <a:xfrm>
            <a:off x="4812375" y="1557500"/>
            <a:ext cx="3999900" cy="580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df[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"SSN"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].str.extractall(</a:t>
            </a:r>
            <a:r>
              <a:rPr lang="en" sz="1200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pattern_cg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4" name="Google Shape;464;p71"/>
          <p:cNvSpPr/>
          <p:nvPr/>
        </p:nvSpPr>
        <p:spPr>
          <a:xfrm rot="10800000">
            <a:off x="7645950" y="2240150"/>
            <a:ext cx="826500" cy="21516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71"/>
          <p:cNvSpPr txBox="1">
            <a:spLocks noGrp="1"/>
          </p:cNvSpPr>
          <p:nvPr>
            <p:ph type="body" idx="1"/>
          </p:nvPr>
        </p:nvSpPr>
        <p:spPr>
          <a:xfrm>
            <a:off x="94050" y="478404"/>
            <a:ext cx="39999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err="1">
                <a:latin typeface="Roboto Mono"/>
                <a:ea typeface="Roboto Mono"/>
                <a:cs typeface="Roboto Mono"/>
                <a:sym typeface="Roboto Mono"/>
              </a:rPr>
              <a:t>ser.</a:t>
            </a:r>
            <a:r>
              <a:rPr lang="en" b="1" dirty="0" err="1">
                <a:latin typeface="Roboto Mono"/>
                <a:ea typeface="Roboto Mono"/>
                <a:cs typeface="Roboto Mono"/>
                <a:sym typeface="Roboto Mono"/>
              </a:rPr>
              <a:t>str.extract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b="1" dirty="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pattern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dirty="0"/>
              <a:t>	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Returns a </a:t>
            </a:r>
            <a:r>
              <a:rPr lang="en" dirty="0" err="1"/>
              <a:t>DataFrame</a:t>
            </a:r>
            <a:r>
              <a:rPr lang="en" dirty="0"/>
              <a:t> of each capture group’s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" dirty="0"/>
              <a:t> match in the string</a:t>
            </a:r>
            <a:endParaRPr dirty="0"/>
          </a:p>
        </p:txBody>
      </p:sp>
      <p:sp>
        <p:nvSpPr>
          <p:cNvPr id="466" name="Google Shape;466;p71"/>
          <p:cNvSpPr txBox="1"/>
          <p:nvPr/>
        </p:nvSpPr>
        <p:spPr>
          <a:xfrm>
            <a:off x="246450" y="1633700"/>
            <a:ext cx="4249500" cy="580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pattern_cg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0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r"([0-9]{3})-([0-9]{2})-([0-9]{4})"</a:t>
            </a:r>
            <a:endParaRPr sz="1050">
              <a:solidFill>
                <a:srgbClr val="A3151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df[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"SSN"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].str.extract(</a:t>
            </a:r>
            <a:r>
              <a:rPr lang="en" sz="1200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pattern_cg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7" name="Google Shape;467;p71"/>
          <p:cNvSpPr/>
          <p:nvPr/>
        </p:nvSpPr>
        <p:spPr>
          <a:xfrm rot="10800000">
            <a:off x="3080025" y="2316350"/>
            <a:ext cx="826500" cy="21516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8" name="Google Shape;46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250" y="3752650"/>
            <a:ext cx="1356460" cy="123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500" y="2342175"/>
            <a:ext cx="2273137" cy="128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8600" y="3726437"/>
            <a:ext cx="1515685" cy="128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8788" y="2290950"/>
            <a:ext cx="2273137" cy="12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Substitution</a:t>
            </a:r>
            <a:endParaRPr/>
          </a:p>
        </p:txBody>
      </p:sp>
      <p:sp>
        <p:nvSpPr>
          <p:cNvPr id="477" name="Google Shape;477;p72"/>
          <p:cNvSpPr txBox="1">
            <a:spLocks noGrp="1"/>
          </p:cNvSpPr>
          <p:nvPr>
            <p:ph type="body" idx="2"/>
          </p:nvPr>
        </p:nvSpPr>
        <p:spPr>
          <a:xfrm>
            <a:off x="95425" y="402200"/>
            <a:ext cx="4299900" cy="11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err="1">
                <a:latin typeface="Roboto Mono"/>
                <a:ea typeface="Roboto Mono"/>
                <a:cs typeface="Roboto Mono"/>
                <a:sym typeface="Roboto Mono"/>
              </a:rPr>
              <a:t>re.sub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b="1" dirty="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pattern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b="1" dirty="0" err="1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repl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, text)</a:t>
            </a:r>
            <a:r>
              <a:rPr lang="en" dirty="0"/>
              <a:t> </a:t>
            </a:r>
            <a:br>
              <a:rPr lang="en" dirty="0"/>
            </a:b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Returns text with all instances of 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pattern</a:t>
            </a:r>
            <a:r>
              <a:rPr lang="en" dirty="0"/>
              <a:t> replaced by 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repl</a:t>
            </a:r>
            <a:r>
              <a:rPr lang="en" dirty="0"/>
              <a:t>.</a:t>
            </a:r>
            <a:endParaRPr dirty="0"/>
          </a:p>
        </p:txBody>
      </p:sp>
      <p:sp>
        <p:nvSpPr>
          <p:cNvPr id="478" name="Google Shape;478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79" name="Google Shape;479;p72"/>
          <p:cNvSpPr txBox="1"/>
          <p:nvPr/>
        </p:nvSpPr>
        <p:spPr>
          <a:xfrm>
            <a:off x="166150" y="1824575"/>
            <a:ext cx="4299900" cy="105945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text = </a:t>
            </a:r>
            <a:r>
              <a:rPr lang="en" sz="1200" dirty="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'&lt;div&gt;&lt;</a:t>
            </a:r>
            <a:r>
              <a:rPr lang="en" sz="1200" dirty="0" err="1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tdvalign</a:t>
            </a:r>
            <a:r>
              <a:rPr lang="en" sz="1200" dirty="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="top"&gt;</a:t>
            </a:r>
            <a:r>
              <a:rPr lang="en" sz="1200" b="1" dirty="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Moo</a:t>
            </a:r>
            <a:r>
              <a:rPr lang="en" sz="1200" dirty="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&lt;/td&gt;&lt;/div&gt;'</a:t>
            </a:r>
            <a:endParaRPr sz="1200" dirty="0">
              <a:solidFill>
                <a:srgbClr val="A3151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pattern</a:t>
            </a:r>
            <a:r>
              <a:rPr lang="en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200" b="1" dirty="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" sz="1200" dirty="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"&lt;[^&gt;]+&gt;"</a:t>
            </a:r>
            <a:endParaRPr sz="1200" dirty="0">
              <a:solidFill>
                <a:srgbClr val="A3151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re.sub</a:t>
            </a:r>
            <a:r>
              <a:rPr lang="en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 b="1" dirty="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pattern</a:t>
            </a:r>
            <a:r>
              <a:rPr lang="en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00" b="1" dirty="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''</a:t>
            </a:r>
            <a:r>
              <a:rPr lang="en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text) </a:t>
            </a:r>
            <a:r>
              <a:rPr lang="en" sz="1200" dirty="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# returns Moo</a:t>
            </a:r>
            <a:endParaRPr sz="12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80" name="Google Shape;480;p72"/>
          <p:cNvCxnSpPr/>
          <p:nvPr/>
        </p:nvCxnSpPr>
        <p:spPr>
          <a:xfrm>
            <a:off x="4614400" y="688975"/>
            <a:ext cx="0" cy="3655500"/>
          </a:xfrm>
          <a:prstGeom prst="straightConnector1">
            <a:avLst/>
          </a:prstGeom>
          <a:noFill/>
          <a:ln w="2857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1" name="Google Shape;481;p72"/>
          <p:cNvSpPr txBox="1"/>
          <p:nvPr/>
        </p:nvSpPr>
        <p:spPr>
          <a:xfrm>
            <a:off x="773475" y="3229325"/>
            <a:ext cx="215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Moo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72"/>
          <p:cNvSpPr txBox="1"/>
          <p:nvPr/>
        </p:nvSpPr>
        <p:spPr>
          <a:xfrm>
            <a:off x="166150" y="3778175"/>
            <a:ext cx="44058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How it works: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</a:pPr>
            <a:r>
              <a:rPr lang="en" sz="1600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pattern</a:t>
            </a: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 matches HTML tags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Then, sub/replace HTML tags with </a:t>
            </a:r>
            <a:r>
              <a:rPr lang="en" sz="1600" b="1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repl=''</a:t>
            </a: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 (i.e., empty string)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83" name="Google Shape;483;p72"/>
          <p:cNvSpPr/>
          <p:nvPr/>
        </p:nvSpPr>
        <p:spPr>
          <a:xfrm rot="10800000">
            <a:off x="1597375" y="2884025"/>
            <a:ext cx="778800" cy="7740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Substitution</a:t>
            </a:r>
            <a:endParaRPr/>
          </a:p>
        </p:txBody>
      </p:sp>
      <p:sp>
        <p:nvSpPr>
          <p:cNvPr id="489" name="Google Shape;489;p73"/>
          <p:cNvSpPr txBox="1">
            <a:spLocks noGrp="1"/>
          </p:cNvSpPr>
          <p:nvPr>
            <p:ph type="body" idx="2"/>
          </p:nvPr>
        </p:nvSpPr>
        <p:spPr>
          <a:xfrm>
            <a:off x="95425" y="402200"/>
            <a:ext cx="4299900" cy="11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re.</a:t>
            </a:r>
            <a:r>
              <a:rPr lang="en" b="1" dirty="0" err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sub</a:t>
            </a:r>
            <a:r>
              <a:rPr lang="en" dirty="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(pattern, </a:t>
            </a:r>
            <a:r>
              <a:rPr lang="en" dirty="0" err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repl</a:t>
            </a:r>
            <a:r>
              <a:rPr lang="en" dirty="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text)</a:t>
            </a:r>
            <a:r>
              <a:rPr lang="en" dirty="0">
                <a:solidFill>
                  <a:schemeClr val="dk2"/>
                </a:solidFill>
              </a:rPr>
              <a:t> </a:t>
            </a:r>
            <a:br>
              <a:rPr lang="en" dirty="0">
                <a:solidFill>
                  <a:schemeClr val="dk2"/>
                </a:solidFill>
              </a:rPr>
            </a:b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Returns text with all instances of </a:t>
            </a:r>
            <a:r>
              <a:rPr lang="en" dirty="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pattern</a:t>
            </a:r>
            <a:r>
              <a:rPr lang="en" dirty="0">
                <a:solidFill>
                  <a:schemeClr val="dk2"/>
                </a:solidFill>
              </a:rPr>
              <a:t> replaced by </a:t>
            </a:r>
            <a:r>
              <a:rPr lang="en" dirty="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repl</a:t>
            </a:r>
            <a:r>
              <a:rPr lang="en" dirty="0">
                <a:solidFill>
                  <a:schemeClr val="dk2"/>
                </a:solidFill>
              </a:rPr>
              <a:t>.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490" name="Google Shape;490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91" name="Google Shape;491;p73"/>
          <p:cNvSpPr txBox="1">
            <a:spLocks noGrp="1"/>
          </p:cNvSpPr>
          <p:nvPr>
            <p:ph type="body" idx="1"/>
          </p:nvPr>
        </p:nvSpPr>
        <p:spPr>
          <a:xfrm>
            <a:off x="4659975" y="402200"/>
            <a:ext cx="42999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err="1">
                <a:latin typeface="Roboto Mono"/>
                <a:ea typeface="Roboto Mono"/>
                <a:cs typeface="Roboto Mono"/>
                <a:sym typeface="Roboto Mono"/>
              </a:rPr>
              <a:t>ser.str.replace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b="1" dirty="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pattern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b="1" dirty="0" err="1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repl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dirty="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				 regex=</a:t>
            </a:r>
            <a:r>
              <a:rPr lang="en" b="1" dirty="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dirty="0"/>
              <a:t> 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dirty="0"/>
              <a:t>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Returns Series with all instances of the 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pattern</a:t>
            </a:r>
            <a:r>
              <a:rPr lang="en" dirty="0"/>
              <a:t> in Series 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ser</a:t>
            </a:r>
            <a:r>
              <a:rPr lang="en" dirty="0"/>
              <a:t> replaced by </a:t>
            </a:r>
            <a:r>
              <a:rPr lang="en" b="1" dirty="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repl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2" name="Google Shape;492;p73"/>
          <p:cNvSpPr txBox="1"/>
          <p:nvPr/>
        </p:nvSpPr>
        <p:spPr>
          <a:xfrm>
            <a:off x="166150" y="1824575"/>
            <a:ext cx="4299900" cy="105945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text = '&lt;div&gt;&lt;td valign="top"&gt;</a:t>
            </a:r>
            <a:r>
              <a:rPr lang="en" sz="1200" b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Moo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&lt;/td&gt;&lt;/div&gt;'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pattern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200" b="1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"&lt;[^&gt;]+&gt;"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re.sub(pattern, '', text) # returns Moo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93" name="Google Shape;493;p73"/>
          <p:cNvCxnSpPr/>
          <p:nvPr/>
        </p:nvCxnSpPr>
        <p:spPr>
          <a:xfrm>
            <a:off x="4614400" y="688975"/>
            <a:ext cx="0" cy="3655500"/>
          </a:xfrm>
          <a:prstGeom prst="straightConnector1">
            <a:avLst/>
          </a:prstGeom>
          <a:noFill/>
          <a:ln w="2857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94" name="Google Shape;494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4775" y="2514175"/>
            <a:ext cx="2419350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73"/>
          <p:cNvSpPr txBox="1"/>
          <p:nvPr/>
        </p:nvSpPr>
        <p:spPr>
          <a:xfrm>
            <a:off x="4960700" y="3836050"/>
            <a:ext cx="27618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          Moo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         Link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    Bold text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Name: Html, dtype: object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6" name="Google Shape;496;p73"/>
          <p:cNvSpPr txBox="1"/>
          <p:nvPr/>
        </p:nvSpPr>
        <p:spPr>
          <a:xfrm>
            <a:off x="773475" y="3229325"/>
            <a:ext cx="215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Moo</a:t>
            </a:r>
            <a:endParaRPr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97" name="Google Shape;497;p73"/>
          <p:cNvSpPr/>
          <p:nvPr/>
        </p:nvSpPr>
        <p:spPr>
          <a:xfrm rot="10800000">
            <a:off x="1597375" y="2884025"/>
            <a:ext cx="778800" cy="7740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73"/>
          <p:cNvSpPr txBox="1"/>
          <p:nvPr/>
        </p:nvSpPr>
        <p:spPr>
          <a:xfrm>
            <a:off x="4812375" y="1824575"/>
            <a:ext cx="3999900" cy="580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df[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"Html"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].str.replace(</a:t>
            </a:r>
            <a:r>
              <a:rPr lang="en" sz="1200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pattern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00" b="1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''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9" name="Google Shape;499;p73"/>
          <p:cNvSpPr/>
          <p:nvPr/>
        </p:nvSpPr>
        <p:spPr>
          <a:xfrm rot="10800000">
            <a:off x="7645950" y="2544950"/>
            <a:ext cx="826500" cy="21516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73"/>
          <p:cNvSpPr txBox="1"/>
          <p:nvPr/>
        </p:nvSpPr>
        <p:spPr>
          <a:xfrm>
            <a:off x="166150" y="3778175"/>
            <a:ext cx="44058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How it works:</a:t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Char char="●"/>
            </a:pPr>
            <a:r>
              <a:rPr lang="en" sz="1600" b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pattern</a:t>
            </a: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 matches HTML tags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Char char="●"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Then, sub/replace HTML tags with </a:t>
            </a:r>
            <a:r>
              <a:rPr lang="en" sz="1600" b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repl=''</a:t>
            </a: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 (i.e., empty string)</a:t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Function Summary</a:t>
            </a:r>
            <a:endParaRPr/>
          </a:p>
        </p:txBody>
      </p:sp>
      <p:sp>
        <p:nvSpPr>
          <p:cNvPr id="515" name="Google Shape;515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aphicFrame>
        <p:nvGraphicFramePr>
          <p:cNvPr id="516" name="Google Shape;516;p75"/>
          <p:cNvGraphicFramePr/>
          <p:nvPr/>
        </p:nvGraphicFramePr>
        <p:xfrm>
          <a:off x="1605713" y="604410"/>
          <a:ext cx="6159450" cy="4205970"/>
        </p:xfrm>
        <a:graphic>
          <a:graphicData uri="http://schemas.openxmlformats.org/drawingml/2006/table">
            <a:tbl>
              <a:tblPr>
                <a:noFill/>
                <a:tableStyleId>{71CBC823-E97C-472C-B89B-E27977FA8144}</a:tableStyleId>
              </a:tblPr>
              <a:tblGrid>
                <a:gridCol w="180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Base Python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endParaRPr>
                        <a:solidFill>
                          <a:schemeClr val="l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</a:t>
                      </a:r>
                      <a:endParaRPr b="1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pandas str</a:t>
                      </a:r>
                      <a:endParaRPr b="1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s.lower()</a:t>
                      </a:r>
                      <a:b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s.upper()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ser.str.lower()</a:t>
                      </a:r>
                      <a:b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ser.str.upper()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s.replace(…)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re.sub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(…)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ser.str.replace(…)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s.split(…)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re.split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(…)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ser.str.split(…)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s[1:4]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ser.str[1:4]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re.findall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(…)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ser.str.findall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(…)</a:t>
                      </a:r>
                      <a:b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ser.str.extractall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(…)</a:t>
                      </a:r>
                      <a:b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ser.str.extract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(…)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'ab' in 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re.search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(…)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ser.str.contains(…)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len(s)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ser.str.len()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s.strip()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ser.str.strip()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17" name="Google Shape;517;p75"/>
          <p:cNvSpPr txBox="1"/>
          <p:nvPr/>
        </p:nvSpPr>
        <p:spPr>
          <a:xfrm>
            <a:off x="8086450" y="4353500"/>
            <a:ext cx="95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 Light"/>
                <a:ea typeface="Roboto Light"/>
                <a:cs typeface="Roboto Light"/>
                <a:sym typeface="Roboto Light"/>
              </a:rPr>
              <a:t>🌟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31" name="Google Shape;531;p77"/>
          <p:cNvSpPr txBox="1">
            <a:spLocks noGrp="1"/>
          </p:cNvSpPr>
          <p:nvPr>
            <p:ph type="body" idx="1"/>
          </p:nvPr>
        </p:nvSpPr>
        <p:spPr>
          <a:xfrm>
            <a:off x="4812375" y="402200"/>
            <a:ext cx="44571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Regex</a:t>
            </a:r>
            <a:endParaRPr>
              <a:solidFill>
                <a:schemeClr val="dk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Regex review and regex functions</a:t>
            </a:r>
            <a:endParaRPr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oboto"/>
              <a:buChar char="•"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Visualization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Roboto"/>
              <a:buChar char="•"/>
            </a:pPr>
            <a:r>
              <a:rPr lang="en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Goals of visualization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Visualizing distributions</a:t>
            </a:r>
            <a:endParaRPr>
              <a:solidFill>
                <a:schemeClr val="dk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Kernel density estimation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32" name="Google Shape;532;p77"/>
          <p:cNvSpPr txBox="1">
            <a:spLocks noGrp="1"/>
          </p:cNvSpPr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Goals of Visualization</a:t>
            </a:r>
            <a:endParaRPr/>
          </a:p>
        </p:txBody>
      </p:sp>
      <p:sp>
        <p:nvSpPr>
          <p:cNvPr id="533" name="Google Shape;533;p77"/>
          <p:cNvSpPr txBox="1">
            <a:spLocks noGrp="1"/>
          </p:cNvSpPr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Lecture 8, Fall 2023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78"/>
          <p:cNvSpPr txBox="1"/>
          <p:nvPr/>
        </p:nvSpPr>
        <p:spPr>
          <a:xfrm>
            <a:off x="1362300" y="792350"/>
            <a:ext cx="19122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Question &amp; Problem</a:t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Formulation</a:t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39" name="Google Shape;539;p78"/>
          <p:cNvSpPr/>
          <p:nvPr/>
        </p:nvSpPr>
        <p:spPr>
          <a:xfrm>
            <a:off x="3326156" y="872385"/>
            <a:ext cx="352200" cy="3837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0" name="Google Shape;540;p78"/>
          <p:cNvCxnSpPr>
            <a:endCxn id="539" idx="0"/>
          </p:cNvCxnSpPr>
          <p:nvPr/>
        </p:nvCxnSpPr>
        <p:spPr>
          <a:xfrm>
            <a:off x="3502256" y="588885"/>
            <a:ext cx="0" cy="2835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1" name="Google Shape;541;p78"/>
          <p:cNvCxnSpPr>
            <a:endCxn id="542" idx="0"/>
          </p:cNvCxnSpPr>
          <p:nvPr/>
        </p:nvCxnSpPr>
        <p:spPr>
          <a:xfrm>
            <a:off x="5032851" y="588844"/>
            <a:ext cx="0" cy="2835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2" name="Google Shape;542;p78"/>
          <p:cNvSpPr/>
          <p:nvPr/>
        </p:nvSpPr>
        <p:spPr>
          <a:xfrm>
            <a:off x="4856751" y="872344"/>
            <a:ext cx="352200" cy="383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78"/>
          <p:cNvSpPr txBox="1"/>
          <p:nvPr/>
        </p:nvSpPr>
        <p:spPr>
          <a:xfrm>
            <a:off x="5317344" y="792350"/>
            <a:ext cx="13995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endParaRPr sz="16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Acquisition</a:t>
            </a:r>
            <a:endParaRPr sz="16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44" name="Google Shape;544;p78"/>
          <p:cNvCxnSpPr>
            <a:stCxn id="539" idx="6"/>
            <a:endCxn id="542" idx="2"/>
          </p:cNvCxnSpPr>
          <p:nvPr/>
        </p:nvCxnSpPr>
        <p:spPr>
          <a:xfrm>
            <a:off x="3678356" y="1064235"/>
            <a:ext cx="1178400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5" name="Google Shape;545;p78"/>
          <p:cNvSpPr/>
          <p:nvPr/>
        </p:nvSpPr>
        <p:spPr>
          <a:xfrm>
            <a:off x="4856751" y="2159418"/>
            <a:ext cx="352200" cy="383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78"/>
          <p:cNvSpPr txBox="1"/>
          <p:nvPr/>
        </p:nvSpPr>
        <p:spPr>
          <a:xfrm>
            <a:off x="5242398" y="2079400"/>
            <a:ext cx="15297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endParaRPr sz="16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47" name="Google Shape;547;p78"/>
          <p:cNvCxnSpPr>
            <a:stCxn id="542" idx="4"/>
            <a:endCxn id="545" idx="0"/>
          </p:cNvCxnSpPr>
          <p:nvPr/>
        </p:nvCxnSpPr>
        <p:spPr>
          <a:xfrm>
            <a:off x="5032851" y="1256044"/>
            <a:ext cx="0" cy="903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8" name="Google Shape;548;p78"/>
          <p:cNvCxnSpPr>
            <a:stCxn id="545" idx="1"/>
            <a:endCxn id="539" idx="5"/>
          </p:cNvCxnSpPr>
          <p:nvPr/>
        </p:nvCxnSpPr>
        <p:spPr>
          <a:xfrm rot="10800000">
            <a:off x="3626730" y="1199810"/>
            <a:ext cx="1281600" cy="10158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9" name="Google Shape;549;p78"/>
          <p:cNvSpPr/>
          <p:nvPr/>
        </p:nvSpPr>
        <p:spPr>
          <a:xfrm>
            <a:off x="3326204" y="2159418"/>
            <a:ext cx="352200" cy="3837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78"/>
          <p:cNvSpPr txBox="1"/>
          <p:nvPr/>
        </p:nvSpPr>
        <p:spPr>
          <a:xfrm>
            <a:off x="1665428" y="2079400"/>
            <a:ext cx="16089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Prediction and</a:t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Inference</a:t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551" name="Google Shape;551;p78"/>
          <p:cNvCxnSpPr>
            <a:stCxn id="545" idx="2"/>
            <a:endCxn id="549" idx="6"/>
          </p:cNvCxnSpPr>
          <p:nvPr/>
        </p:nvCxnSpPr>
        <p:spPr>
          <a:xfrm rot="10800000">
            <a:off x="3678351" y="2351268"/>
            <a:ext cx="1178400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2" name="Google Shape;552;p78"/>
          <p:cNvCxnSpPr>
            <a:stCxn id="549" idx="0"/>
            <a:endCxn id="539" idx="4"/>
          </p:cNvCxnSpPr>
          <p:nvPr/>
        </p:nvCxnSpPr>
        <p:spPr>
          <a:xfrm rot="10800000">
            <a:off x="3502304" y="1256118"/>
            <a:ext cx="0" cy="9033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3" name="Google Shape;553;p78"/>
          <p:cNvSpPr txBox="1"/>
          <p:nvPr/>
        </p:nvSpPr>
        <p:spPr>
          <a:xfrm>
            <a:off x="3847788" y="2770000"/>
            <a:ext cx="20646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Reports, Decisions, and Solutions</a:t>
            </a:r>
            <a:endParaRPr sz="16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4" name="Google Shape;554;p78"/>
          <p:cNvCxnSpPr>
            <a:stCxn id="549" idx="4"/>
            <a:endCxn id="553" idx="1"/>
          </p:cNvCxnSpPr>
          <p:nvPr/>
        </p:nvCxnSpPr>
        <p:spPr>
          <a:xfrm rot="-5400000" flipH="1">
            <a:off x="3450704" y="2594718"/>
            <a:ext cx="448800" cy="3456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5" name="Google Shape;555;p78"/>
          <p:cNvSpPr txBox="1"/>
          <p:nvPr/>
        </p:nvSpPr>
        <p:spPr>
          <a:xfrm>
            <a:off x="5000619" y="2152924"/>
            <a:ext cx="1731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78"/>
          <p:cNvSpPr txBox="1"/>
          <p:nvPr/>
        </p:nvSpPr>
        <p:spPr>
          <a:xfrm>
            <a:off x="5081077" y="1094402"/>
            <a:ext cx="96900" cy="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7" name="Google Shape;557;p78"/>
          <p:cNvCxnSpPr>
            <a:stCxn id="555" idx="3"/>
            <a:endCxn id="556" idx="3"/>
          </p:cNvCxnSpPr>
          <p:nvPr/>
        </p:nvCxnSpPr>
        <p:spPr>
          <a:xfrm rot="10800000" flipH="1">
            <a:off x="5173719" y="1186774"/>
            <a:ext cx="4200" cy="1056600"/>
          </a:xfrm>
          <a:prstGeom prst="curvedConnector3">
            <a:avLst>
              <a:gd name="adj1" fmla="val 5771023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8" name="Google Shape;558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59" name="Google Shape;559;p7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Where are we?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60" name="Google Shape;560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6847" y="475612"/>
            <a:ext cx="898800" cy="99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16839" y="2152921"/>
            <a:ext cx="1222468" cy="843843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78"/>
          <p:cNvSpPr txBox="1"/>
          <p:nvPr/>
        </p:nvSpPr>
        <p:spPr>
          <a:xfrm>
            <a:off x="763689" y="475589"/>
            <a:ext cx="481200" cy="11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?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563" name="Google Shape;563;p7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7446" y="1970253"/>
            <a:ext cx="894692" cy="884229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78"/>
          <p:cNvSpPr/>
          <p:nvPr/>
        </p:nvSpPr>
        <p:spPr>
          <a:xfrm>
            <a:off x="346400" y="3740775"/>
            <a:ext cx="1912200" cy="843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Data Wrangling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Intro to EDA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65" name="Google Shape;565;p78"/>
          <p:cNvSpPr/>
          <p:nvPr/>
        </p:nvSpPr>
        <p:spPr>
          <a:xfrm>
            <a:off x="2642800" y="3740775"/>
            <a:ext cx="2064600" cy="843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Working with Text Data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Regular Expressions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66" name="Google Shape;566;p78"/>
          <p:cNvSpPr/>
          <p:nvPr/>
        </p:nvSpPr>
        <p:spPr>
          <a:xfrm>
            <a:off x="4908325" y="3740875"/>
            <a:ext cx="1863900" cy="8439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Plots and variables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Seaborn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67" name="Google Shape;567;p78"/>
          <p:cNvSpPr/>
          <p:nvPr/>
        </p:nvSpPr>
        <p:spPr>
          <a:xfrm>
            <a:off x="6976700" y="3740775"/>
            <a:ext cx="1938600" cy="843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Viz principles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KDE/Transformations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68" name="Google Shape;568;p78"/>
          <p:cNvSpPr/>
          <p:nvPr/>
        </p:nvSpPr>
        <p:spPr>
          <a:xfrm rot="-5400000" flipH="1">
            <a:off x="2452400" y="2553725"/>
            <a:ext cx="177600" cy="438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78"/>
          <p:cNvSpPr/>
          <p:nvPr/>
        </p:nvSpPr>
        <p:spPr>
          <a:xfrm rot="-5400000" flipH="1">
            <a:off x="6706675" y="2861375"/>
            <a:ext cx="177600" cy="37743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78"/>
          <p:cNvSpPr txBox="1"/>
          <p:nvPr/>
        </p:nvSpPr>
        <p:spPr>
          <a:xfrm>
            <a:off x="1391375" y="4727950"/>
            <a:ext cx="21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(Part I: Processing Data)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71" name="Google Shape;571;p78"/>
          <p:cNvSpPr txBox="1"/>
          <p:nvPr/>
        </p:nvSpPr>
        <p:spPr>
          <a:xfrm>
            <a:off x="5130625" y="4727950"/>
            <a:ext cx="332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(Part II: Visualizing and Reporting Data)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72" name="Google Shape;572;p78"/>
          <p:cNvSpPr/>
          <p:nvPr/>
        </p:nvSpPr>
        <p:spPr>
          <a:xfrm>
            <a:off x="2305050" y="3818925"/>
            <a:ext cx="291300" cy="687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78"/>
          <p:cNvSpPr txBox="1"/>
          <p:nvPr/>
        </p:nvSpPr>
        <p:spPr>
          <a:xfrm>
            <a:off x="4628150" y="3401313"/>
            <a:ext cx="122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(today)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Visualizations in BS (and in Data Science, so far)</a:t>
            </a:r>
            <a:endParaRPr dirty="0"/>
          </a:p>
        </p:txBody>
      </p:sp>
      <p:sp>
        <p:nvSpPr>
          <p:cNvPr id="579" name="Google Shape;579;p79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520600" cy="5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worked with many types of visualizations throughout.</a:t>
            </a:r>
            <a:endParaRPr dirty="0"/>
          </a:p>
        </p:txBody>
      </p:sp>
      <p:sp>
        <p:nvSpPr>
          <p:cNvPr id="580" name="Google Shape;580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581" name="Google Shape;581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73" y="993700"/>
            <a:ext cx="2108249" cy="23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1266" y="993700"/>
            <a:ext cx="2070537" cy="23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79"/>
          <p:cNvSpPr txBox="1"/>
          <p:nvPr/>
        </p:nvSpPr>
        <p:spPr>
          <a:xfrm>
            <a:off x="1004775" y="3422100"/>
            <a:ext cx="100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Line plot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84" name="Google Shape;584;p79"/>
          <p:cNvSpPr txBox="1"/>
          <p:nvPr/>
        </p:nvSpPr>
        <p:spPr>
          <a:xfrm>
            <a:off x="3410150" y="3422100"/>
            <a:ext cx="115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Scatter plot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85" name="Google Shape;585;p79"/>
          <p:cNvPicPr preferRelativeResize="0"/>
          <p:nvPr/>
        </p:nvPicPr>
        <p:blipFill rotWithShape="1">
          <a:blip r:embed="rId5">
            <a:alphaModFix/>
          </a:blip>
          <a:srcRect l="1078"/>
          <a:stretch/>
        </p:blipFill>
        <p:spPr>
          <a:xfrm>
            <a:off x="5513248" y="995113"/>
            <a:ext cx="2954299" cy="2309248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79"/>
          <p:cNvSpPr txBox="1"/>
          <p:nvPr/>
        </p:nvSpPr>
        <p:spPr>
          <a:xfrm>
            <a:off x="6421928" y="3422100"/>
            <a:ext cx="161172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Histogram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87" name="Google Shape;587;p79"/>
          <p:cNvSpPr txBox="1"/>
          <p:nvPr/>
        </p:nvSpPr>
        <p:spPr>
          <a:xfrm>
            <a:off x="186650" y="3905875"/>
            <a:ext cx="8752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What did these achieve?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Provide a high-level overview of a complex dataset.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Communicated trends to viewers.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of Data Visualization</a:t>
            </a:r>
            <a:endParaRPr/>
          </a:p>
        </p:txBody>
      </p:sp>
      <p:sp>
        <p:nvSpPr>
          <p:cNvPr id="593" name="Google Shape;593;p80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520600" cy="29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 1: To </a:t>
            </a: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help your own understanding</a:t>
            </a:r>
            <a:r>
              <a:rPr lang="en"/>
              <a:t> of your data/results.</a:t>
            </a:r>
            <a:endParaRPr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Key part of exploratory data analysis.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Summarize trends visually before in-depth analysis.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Lightweight, iterative and flexible.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4" name="Google Shape;594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95" name="Google Shape;595;p80"/>
          <p:cNvSpPr txBox="1"/>
          <p:nvPr/>
        </p:nvSpPr>
        <p:spPr>
          <a:xfrm>
            <a:off x="5884100" y="1509750"/>
            <a:ext cx="3033900" cy="190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What do these goals imply?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Visualizations aren't a matter of making "pretty" pictures.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We need to do a lot of thinking about what stylistic choices communicate ideas most effectively.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96" name="Google Shape;596;p80"/>
          <p:cNvSpPr txBox="1"/>
          <p:nvPr/>
        </p:nvSpPr>
        <p:spPr>
          <a:xfrm>
            <a:off x="107050" y="2005275"/>
            <a:ext cx="5840400" cy="17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Goal 2: To </a:t>
            </a:r>
            <a:r>
              <a:rPr lang="en" sz="16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communicate results/conclusions to others</a:t>
            </a: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Highly editorial and selective. </a:t>
            </a: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Be thoughtful and careful!</a:t>
            </a: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Fine-tuned to achieve a communications goal.</a:t>
            </a: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Considerations: clarity, accessibility, and necessary context.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8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of Data Visualization</a:t>
            </a:r>
            <a:endParaRPr/>
          </a:p>
        </p:txBody>
      </p:sp>
      <p:sp>
        <p:nvSpPr>
          <p:cNvPr id="602" name="Google Shape;602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603" name="Google Shape;603;p81"/>
          <p:cNvSpPr txBox="1"/>
          <p:nvPr/>
        </p:nvSpPr>
        <p:spPr>
          <a:xfrm>
            <a:off x="683800" y="674050"/>
            <a:ext cx="7446300" cy="147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What do these goals imply?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Visualizations aren't a matter of making "pretty" pictures.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We need to do a lot of thinking about what stylistic choices communicate ideas most effectively.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04" name="Google Shape;604;p81"/>
          <p:cNvSpPr txBox="1"/>
          <p:nvPr/>
        </p:nvSpPr>
        <p:spPr>
          <a:xfrm>
            <a:off x="378999" y="2571750"/>
            <a:ext cx="3988001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First half of visualization topics in Data Science: Choosing the "right" plot for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Introducing plots for different variable types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Generating these plots through code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05" name="Google Shape;605;p81"/>
          <p:cNvSpPr txBox="1"/>
          <p:nvPr/>
        </p:nvSpPr>
        <p:spPr>
          <a:xfrm>
            <a:off x="4776999" y="2571750"/>
            <a:ext cx="450696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Second half of visualization topics in Data Science: </a:t>
            </a: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 Stylizing plots appropriately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Smoothing and transforming visual data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Providing context through labeling and color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606" name="Google Shape;606;p81"/>
          <p:cNvCxnSpPr>
            <a:cxnSpLocks/>
            <a:stCxn id="603" idx="2"/>
            <a:endCxn id="604" idx="0"/>
          </p:cNvCxnSpPr>
          <p:nvPr/>
        </p:nvCxnSpPr>
        <p:spPr>
          <a:xfrm rot="5400000">
            <a:off x="3179875" y="1344675"/>
            <a:ext cx="420200" cy="203395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7" name="Google Shape;607;p81"/>
          <p:cNvCxnSpPr>
            <a:cxnSpLocks/>
            <a:stCxn id="603" idx="2"/>
            <a:endCxn id="605" idx="0"/>
          </p:cNvCxnSpPr>
          <p:nvPr/>
        </p:nvCxnSpPr>
        <p:spPr>
          <a:xfrm rot="16200000" flipH="1">
            <a:off x="5508614" y="1049885"/>
            <a:ext cx="420200" cy="2623529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613" name="Google Shape;613;p82"/>
          <p:cNvSpPr txBox="1">
            <a:spLocks noGrp="1"/>
          </p:cNvSpPr>
          <p:nvPr>
            <p:ph type="body" idx="1"/>
          </p:nvPr>
        </p:nvSpPr>
        <p:spPr>
          <a:xfrm>
            <a:off x="4812375" y="402200"/>
            <a:ext cx="44571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Regex</a:t>
            </a:r>
            <a:endParaRPr>
              <a:solidFill>
                <a:schemeClr val="dk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Regex review and regex functions</a:t>
            </a:r>
            <a:endParaRPr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oboto"/>
              <a:buChar char="•"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Visualization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Goals of visualization</a:t>
            </a:r>
            <a:endParaRPr>
              <a:solidFill>
                <a:schemeClr val="dk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Roboto"/>
              <a:buChar char="•"/>
            </a:pPr>
            <a:r>
              <a:rPr lang="en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Visualizing distributions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Kernel density estimation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14" name="Google Shape;614;p82"/>
          <p:cNvSpPr txBox="1">
            <a:spLocks noGrp="1"/>
          </p:cNvSpPr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Visualizing Distributions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15" name="Google Shape;615;p82"/>
          <p:cNvSpPr txBox="1">
            <a:spLocks noGrp="1"/>
          </p:cNvSpPr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Lecture 8, Fall 2023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45" name="Google Shape;345;p59"/>
          <p:cNvSpPr txBox="1">
            <a:spLocks noGrp="1"/>
          </p:cNvSpPr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Reviewing and concluding regex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Understand the theories behind effective visualizations and start to generate plots of our own</a:t>
            </a:r>
            <a:endParaRPr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The necessary "pre-thinking" before creating a plot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Python libraries for visualizing data</a:t>
            </a:r>
            <a:endParaRPr/>
          </a:p>
        </p:txBody>
      </p:sp>
      <p:sp>
        <p:nvSpPr>
          <p:cNvPr id="346" name="Google Shape;346;p59"/>
          <p:cNvSpPr txBox="1">
            <a:spLocks noGrp="1"/>
          </p:cNvSpPr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this Lecture</a:t>
            </a:r>
            <a:endParaRPr/>
          </a:p>
        </p:txBody>
      </p:sp>
      <p:sp>
        <p:nvSpPr>
          <p:cNvPr id="347" name="Google Shape;347;p59"/>
          <p:cNvSpPr txBox="1">
            <a:spLocks noGrp="1"/>
          </p:cNvSpPr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Lecture 8,  Fall 2023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Distributions</a:t>
            </a:r>
            <a:endParaRPr/>
          </a:p>
        </p:txBody>
      </p:sp>
      <p:sp>
        <p:nvSpPr>
          <p:cNvPr id="621" name="Google Shape;621;p83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5206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 distribution describes…</a:t>
            </a:r>
            <a:endParaRPr dirty="0"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The set of values that a variable can possibly take.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The frequency with which each value occurs for a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single</a:t>
            </a:r>
            <a:r>
              <a:rPr lang="en" dirty="0"/>
              <a:t> variable</a:t>
            </a:r>
            <a:endParaRPr dirty="0"/>
          </a:p>
        </p:txBody>
      </p:sp>
      <p:sp>
        <p:nvSpPr>
          <p:cNvPr id="622" name="Google Shape;622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623" name="Google Shape;623;p83"/>
          <p:cNvSpPr txBox="1"/>
          <p:nvPr/>
        </p:nvSpPr>
        <p:spPr>
          <a:xfrm>
            <a:off x="136450" y="1997800"/>
            <a:ext cx="8520600" cy="92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 Light"/>
                <a:ea typeface="Roboto Light"/>
                <a:cs typeface="Roboto Light"/>
                <a:sym typeface="Roboto Light"/>
              </a:rPr>
              <a:t>Example: Distribution of students across discussion sections in Data Science.</a:t>
            </a:r>
            <a:endParaRPr sz="16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</a:pPr>
            <a:r>
              <a:rPr lang="en" sz="1600" dirty="0">
                <a:latin typeface="Roboto Light"/>
                <a:ea typeface="Roboto Light"/>
                <a:cs typeface="Roboto Light"/>
                <a:sym typeface="Roboto Light"/>
              </a:rPr>
              <a:t>The list of discussion sections (09-12 pm, 02-05 pm, etc.)</a:t>
            </a:r>
            <a:endParaRPr sz="16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</a:pPr>
            <a:r>
              <a:rPr lang="en" sz="1600" dirty="0">
                <a:latin typeface="Roboto Light"/>
                <a:ea typeface="Roboto Light"/>
                <a:cs typeface="Roboto Light"/>
                <a:sym typeface="Roboto Light"/>
              </a:rPr>
              <a:t>The number of students enrolled in each section</a:t>
            </a:r>
            <a:endParaRPr sz="16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4" name="Google Shape;624;p83"/>
          <p:cNvSpPr txBox="1"/>
          <p:nvPr/>
        </p:nvSpPr>
        <p:spPr>
          <a:xfrm>
            <a:off x="136450" y="3138950"/>
            <a:ext cx="84618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 Light"/>
                <a:ea typeface="Roboto Light"/>
                <a:cs typeface="Roboto Light"/>
                <a:sym typeface="Roboto Light"/>
              </a:rPr>
              <a:t>In other words: How is the variable distributed across all of its possible values?</a:t>
            </a:r>
            <a:endParaRPr sz="16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 Light"/>
                <a:ea typeface="Roboto Light"/>
                <a:cs typeface="Roboto Light"/>
                <a:sym typeface="Roboto Light"/>
              </a:rPr>
              <a:t>This means that percentages </a:t>
            </a:r>
            <a:r>
              <a:rPr lang="en" sz="1600" b="1" dirty="0">
                <a:latin typeface="Roboto"/>
                <a:ea typeface="Roboto"/>
                <a:cs typeface="Roboto"/>
                <a:sym typeface="Roboto"/>
              </a:rPr>
              <a:t>should sum to 100%</a:t>
            </a:r>
            <a:r>
              <a:rPr lang="en" sz="1600" dirty="0">
                <a:latin typeface="Roboto Light"/>
                <a:ea typeface="Roboto Light"/>
                <a:cs typeface="Roboto Light"/>
                <a:sym typeface="Roboto Light"/>
              </a:rPr>
              <a:t> (if using proportions) and counts should </a:t>
            </a:r>
            <a:r>
              <a:rPr lang="en" sz="1600" b="1" dirty="0">
                <a:latin typeface="Roboto"/>
                <a:ea typeface="Roboto"/>
                <a:cs typeface="Roboto"/>
                <a:sym typeface="Roboto"/>
              </a:rPr>
              <a:t>sum to the total number of datapoints</a:t>
            </a:r>
            <a:r>
              <a:rPr lang="en" sz="1600" dirty="0">
                <a:latin typeface="Roboto Light"/>
                <a:ea typeface="Roboto Light"/>
                <a:cs typeface="Roboto Light"/>
                <a:sym typeface="Roboto Light"/>
              </a:rPr>
              <a:t> (if using raw counts).</a:t>
            </a:r>
            <a:endParaRPr sz="16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 Light"/>
                <a:ea typeface="Roboto Light"/>
                <a:cs typeface="Roboto Light"/>
                <a:sym typeface="Roboto Light"/>
              </a:rPr>
              <a:t>Let's see some examples.</a:t>
            </a:r>
            <a:endParaRPr sz="16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85"/>
          <p:cNvSpPr txBox="1">
            <a:spLocks noGrp="1"/>
          </p:cNvSpPr>
          <p:nvPr>
            <p:ph type="body" idx="2"/>
          </p:nvPr>
        </p:nvSpPr>
        <p:spPr>
          <a:xfrm>
            <a:off x="4882900" y="448050"/>
            <a:ext cx="3950100" cy="578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Does this chart show a distribution?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9" name="Google Shape;639;p85"/>
          <p:cNvPicPr preferRelativeResize="0"/>
          <p:nvPr/>
        </p:nvPicPr>
        <p:blipFill rotWithShape="1">
          <a:blip r:embed="rId3">
            <a:alphaModFix/>
          </a:blip>
          <a:srcRect b="1127"/>
          <a:stretch/>
        </p:blipFill>
        <p:spPr>
          <a:xfrm>
            <a:off x="383900" y="295313"/>
            <a:ext cx="3354175" cy="4552876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A6FD1B-F5A9-7E3F-3C66-32E4D798BC8B}"/>
              </a:ext>
            </a:extLst>
          </p:cNvPr>
          <p:cNvSpPr txBox="1"/>
          <p:nvPr/>
        </p:nvSpPr>
        <p:spPr>
          <a:xfrm>
            <a:off x="4711959" y="1382852"/>
            <a:ext cx="4048141" cy="1960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No.</a:t>
            </a:r>
            <a:endParaRPr lang="en-GB" dirty="0">
              <a:solidFill>
                <a:srgbClr val="FF0000"/>
              </a:solidFill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-GB" dirty="0"/>
              <a:t>The chart does show </a:t>
            </a:r>
            <a:r>
              <a:rPr lang="en-GB" dirty="0" err="1"/>
              <a:t>percents</a:t>
            </a:r>
            <a:r>
              <a:rPr lang="en-GB" dirty="0"/>
              <a:t> of individuals in different categories!</a:t>
            </a: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dirty="0"/>
              <a:t>But, this is not a distribution because individuals can be in more than one category (see the fine print).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7"/>
          <p:cNvSpPr txBox="1">
            <a:spLocks noGrp="1"/>
          </p:cNvSpPr>
          <p:nvPr>
            <p:ph type="body" idx="2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Does this chart show a distribution?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Yes!</a:t>
            </a:r>
            <a:endParaRPr>
              <a:solidFill>
                <a:srgbClr val="93C47D"/>
              </a:solidFill>
            </a:endParaRP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This chart shows the distribution of the qualitative ordinal variable "income tier."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Each individual is in exactly one category.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The values we see are the proportions of individuals in that category.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Everyone is represented, as the total percentage is 100%.</a:t>
            </a:r>
            <a:endParaRPr/>
          </a:p>
        </p:txBody>
      </p:sp>
      <p:pic>
        <p:nvPicPr>
          <p:cNvPr id="655" name="Google Shape;655;p87"/>
          <p:cNvPicPr preferRelativeResize="0"/>
          <p:nvPr/>
        </p:nvPicPr>
        <p:blipFill rotWithShape="1">
          <a:blip r:embed="rId3">
            <a:alphaModFix/>
          </a:blip>
          <a:srcRect l="651" r="661"/>
          <a:stretch/>
        </p:blipFill>
        <p:spPr>
          <a:xfrm>
            <a:off x="164150" y="1042075"/>
            <a:ext cx="4222852" cy="3059327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Types Should Inform Plot Choice</a:t>
            </a:r>
            <a:endParaRPr/>
          </a:p>
        </p:txBody>
      </p:sp>
      <p:sp>
        <p:nvSpPr>
          <p:cNvPr id="662" name="Google Shape;662;p88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520600" cy="11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Different plots are more or less suited for displaying particular types of variables.</a:t>
            </a:r>
            <a:endParaRPr/>
          </a:p>
        </p:txBody>
      </p:sp>
      <p:sp>
        <p:nvSpPr>
          <p:cNvPr id="663" name="Google Shape;663;p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664" name="Google Shape;664;p88"/>
          <p:cNvSpPr txBox="1"/>
          <p:nvPr/>
        </p:nvSpPr>
        <p:spPr>
          <a:xfrm>
            <a:off x="134800" y="4168725"/>
            <a:ext cx="82233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 Light"/>
                <a:ea typeface="Roboto Light"/>
                <a:cs typeface="Roboto Light"/>
                <a:sym typeface="Roboto Light"/>
              </a:rPr>
              <a:t>First step of visualization: Identify the variables being visualized. Then, select a plot type accordingly.</a:t>
            </a:r>
            <a:endParaRPr sz="16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65" name="Google Shape;665;p88"/>
          <p:cNvPicPr preferRelativeResize="0"/>
          <p:nvPr/>
        </p:nvPicPr>
        <p:blipFill rotWithShape="1">
          <a:blip r:embed="rId3">
            <a:alphaModFix/>
          </a:blip>
          <a:srcRect b="40022"/>
          <a:stretch/>
        </p:blipFill>
        <p:spPr>
          <a:xfrm>
            <a:off x="530975" y="1293025"/>
            <a:ext cx="7672739" cy="1397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665;p88">
            <a:extLst>
              <a:ext uri="{FF2B5EF4-FFF2-40B4-BE49-F238E27FC236}">
                <a16:creationId xmlns:a16="http://schemas.microsoft.com/office/drawing/2014/main" id="{4D90237B-5093-17CD-40D6-9C799850FD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2229" t="59978"/>
          <a:stretch/>
        </p:blipFill>
        <p:spPr>
          <a:xfrm>
            <a:off x="4538373" y="2690037"/>
            <a:ext cx="3665341" cy="93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665;p88">
            <a:extLst>
              <a:ext uri="{FF2B5EF4-FFF2-40B4-BE49-F238E27FC236}">
                <a16:creationId xmlns:a16="http://schemas.microsoft.com/office/drawing/2014/main" id="{5FE70A2E-D436-33A6-2B92-FDBFC07A137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9978" r="52229"/>
          <a:stretch/>
        </p:blipFill>
        <p:spPr>
          <a:xfrm>
            <a:off x="530975" y="2690037"/>
            <a:ext cx="3665341" cy="932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8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Plots: Distributions of Qualitative Variables</a:t>
            </a:r>
            <a:endParaRPr/>
          </a:p>
        </p:txBody>
      </p:sp>
      <p:sp>
        <p:nvSpPr>
          <p:cNvPr id="671" name="Google Shape;671;p89"/>
          <p:cNvSpPr txBox="1">
            <a:spLocks noGrp="1"/>
          </p:cNvSpPr>
          <p:nvPr>
            <p:ph type="body" idx="1"/>
          </p:nvPr>
        </p:nvSpPr>
        <p:spPr>
          <a:xfrm>
            <a:off x="30850" y="402200"/>
            <a:ext cx="8520600" cy="8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Bar plots are the most common way of displaying the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distribution</a:t>
            </a:r>
            <a:r>
              <a:rPr lang="en"/>
              <a:t> of a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qualitative </a:t>
            </a:r>
            <a:r>
              <a:rPr lang="en"/>
              <a:t>variable.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2" name="Google Shape;672;p89"/>
          <p:cNvPicPr preferRelativeResize="0"/>
          <p:nvPr/>
        </p:nvPicPr>
        <p:blipFill rotWithShape="1">
          <a:blip r:embed="rId3">
            <a:alphaModFix/>
          </a:blip>
          <a:srcRect l="651" r="661"/>
          <a:stretch/>
        </p:blipFill>
        <p:spPr>
          <a:xfrm>
            <a:off x="5377975" y="2881388"/>
            <a:ext cx="2492826" cy="1805976"/>
          </a:xfrm>
          <a:prstGeom prst="rect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73" name="Google Shape;673;p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674" name="Google Shape;674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5563" y="1002675"/>
            <a:ext cx="3992869" cy="1212125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89"/>
          <p:cNvSpPr txBox="1"/>
          <p:nvPr/>
        </p:nvSpPr>
        <p:spPr>
          <a:xfrm>
            <a:off x="269625" y="2800825"/>
            <a:ext cx="47184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For example, the proportion of adults in the upper, middle, and lower classes.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Lengths encode values.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○"/>
            </a:pPr>
            <a:r>
              <a:rPr lang="en" sz="1600" i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Widths 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encode </a:t>
            </a:r>
            <a:r>
              <a:rPr lang="en" sz="1600" i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nothing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!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○"/>
            </a:pPr>
            <a:r>
              <a:rPr lang="en" sz="1600" i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Color 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could indicate a sub-category (but not necessarily).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76" name="Google Shape;676;p89"/>
          <p:cNvSpPr/>
          <p:nvPr/>
        </p:nvSpPr>
        <p:spPr>
          <a:xfrm>
            <a:off x="4621400" y="1472525"/>
            <a:ext cx="2011800" cy="842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89"/>
          <p:cNvSpPr/>
          <p:nvPr/>
        </p:nvSpPr>
        <p:spPr>
          <a:xfrm>
            <a:off x="3598375" y="1939175"/>
            <a:ext cx="860700" cy="331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89"/>
          <p:cNvSpPr txBox="1"/>
          <p:nvPr/>
        </p:nvSpPr>
        <p:spPr>
          <a:xfrm>
            <a:off x="228125" y="1168100"/>
            <a:ext cx="20118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Light"/>
                <a:ea typeface="Roboto Light"/>
                <a:cs typeface="Roboto Light"/>
                <a:sym typeface="Roboto Light"/>
              </a:rPr>
              <a:t>*Sometimes quantitative discrete data too, if there are few unique values.</a:t>
            </a:r>
            <a:endParaRPr sz="13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9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Bank Dataset</a:t>
            </a:r>
            <a:endParaRPr/>
          </a:p>
        </p:txBody>
      </p:sp>
      <p:sp>
        <p:nvSpPr>
          <p:cNvPr id="684" name="Google Shape;684;p90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will be using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wb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/>
              <a:t>dataset about world countries for most of our work today.</a:t>
            </a:r>
            <a:endParaRPr/>
          </a:p>
        </p:txBody>
      </p:sp>
      <p:sp>
        <p:nvSpPr>
          <p:cNvPr id="685" name="Google Shape;685;p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686" name="Google Shape;686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37" y="946298"/>
            <a:ext cx="7678525" cy="3607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9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Bar Plots: Matplotlib</a:t>
            </a:r>
            <a:endParaRPr/>
          </a:p>
        </p:txBody>
      </p:sp>
      <p:sp>
        <p:nvSpPr>
          <p:cNvPr id="692" name="Google Shape;692;p91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5206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We will mainly use two libraries for generating plots: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Matplotlib</a:t>
            </a:r>
            <a:r>
              <a:rPr lang="en" dirty="0"/>
              <a:t> and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Seaborn</a:t>
            </a:r>
            <a:r>
              <a:rPr lang="en" dirty="0"/>
              <a:t>.</a:t>
            </a:r>
            <a:endParaRPr dirty="0"/>
          </a:p>
        </p:txBody>
      </p:sp>
      <p:sp>
        <p:nvSpPr>
          <p:cNvPr id="693" name="Google Shape;693;p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694" name="Google Shape;694;p91"/>
          <p:cNvSpPr txBox="1"/>
          <p:nvPr/>
        </p:nvSpPr>
        <p:spPr>
          <a:xfrm>
            <a:off x="1237350" y="2234100"/>
            <a:ext cx="5283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6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matplotlib.pyplot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plt.</a:t>
            </a:r>
            <a: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plotting_function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(x_values, y_values)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95" name="Google Shape;695;p91"/>
          <p:cNvCxnSpPr/>
          <p:nvPr/>
        </p:nvCxnSpPr>
        <p:spPr>
          <a:xfrm rot="10800000" flipH="1">
            <a:off x="4938150" y="2212800"/>
            <a:ext cx="1576800" cy="247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96" name="Google Shape;696;p91"/>
          <p:cNvSpPr txBox="1"/>
          <p:nvPr/>
        </p:nvSpPr>
        <p:spPr>
          <a:xfrm>
            <a:off x="6521250" y="2008050"/>
            <a:ext cx="211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Matplotlib is typically given the alias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plt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7" name="Google Shape;697;p91"/>
          <p:cNvSpPr txBox="1"/>
          <p:nvPr/>
        </p:nvSpPr>
        <p:spPr>
          <a:xfrm>
            <a:off x="107050" y="1158300"/>
            <a:ext cx="8365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Most Matplotlib plotting functions follow the same structure: We pass in a sequence (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, or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Series</a:t>
            </a: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) of values to be plotted on the x-axis, and a second sequence of values to be plotted on the y-axis.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98" name="Google Shape;698;p91"/>
          <p:cNvSpPr txBox="1"/>
          <p:nvPr/>
        </p:nvSpPr>
        <p:spPr>
          <a:xfrm>
            <a:off x="106850" y="3173200"/>
            <a:ext cx="74769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To add labels and a title: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plt.</a:t>
            </a:r>
            <a: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xlabel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"x axis label"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plt.</a:t>
            </a:r>
            <a: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ylabel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"y axis label"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plt.</a:t>
            </a:r>
            <a: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"Title of the plot"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9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Bar Plots: Matplotlib</a:t>
            </a:r>
            <a:endParaRPr/>
          </a:p>
        </p:txBody>
      </p:sp>
      <p:sp>
        <p:nvSpPr>
          <p:cNvPr id="704" name="Google Shape;704;p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705" name="Google Shape;705;p92"/>
          <p:cNvSpPr txBox="1"/>
          <p:nvPr/>
        </p:nvSpPr>
        <p:spPr>
          <a:xfrm>
            <a:off x="144000" y="3218350"/>
            <a:ext cx="50244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plt.bar(continents.</a:t>
            </a:r>
            <a:r>
              <a:rPr lang="en" sz="15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continents.</a:t>
            </a:r>
            <a:r>
              <a:rPr lang="en" sz="15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6" name="Google Shape;706;p92"/>
          <p:cNvSpPr txBox="1"/>
          <p:nvPr/>
        </p:nvSpPr>
        <p:spPr>
          <a:xfrm>
            <a:off x="58600" y="570350"/>
            <a:ext cx="7673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To create a bar plot in Matplotlib: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plt.bar( 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7" name="Google Shape;707;p92"/>
          <p:cNvSpPr txBox="1"/>
          <p:nvPr/>
        </p:nvSpPr>
        <p:spPr>
          <a:xfrm>
            <a:off x="92875" y="1343775"/>
            <a:ext cx="5205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continents = wb[</a:t>
            </a:r>
            <a:r>
              <a:rPr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"Continent"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n" sz="15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value_counts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08" name="Google Shape;708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650" y="778708"/>
            <a:ext cx="2988600" cy="1452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8350" y="2487100"/>
            <a:ext cx="3304107" cy="2339696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92"/>
          <p:cNvSpPr/>
          <p:nvPr/>
        </p:nvSpPr>
        <p:spPr>
          <a:xfrm rot="-5400000">
            <a:off x="1871750" y="2829450"/>
            <a:ext cx="103800" cy="16902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92"/>
          <p:cNvSpPr/>
          <p:nvPr/>
        </p:nvSpPr>
        <p:spPr>
          <a:xfrm rot="-5400000">
            <a:off x="3804250" y="2791500"/>
            <a:ext cx="103800" cy="17661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92"/>
          <p:cNvSpPr txBox="1"/>
          <p:nvPr/>
        </p:nvSpPr>
        <p:spPr>
          <a:xfrm>
            <a:off x="1533200" y="3739950"/>
            <a:ext cx="93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x values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13" name="Google Shape;713;p92"/>
          <p:cNvSpPr txBox="1"/>
          <p:nvPr/>
        </p:nvSpPr>
        <p:spPr>
          <a:xfrm>
            <a:off x="3428800" y="3739950"/>
            <a:ext cx="93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y values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14" name="Google Shape;714;p92"/>
          <p:cNvSpPr/>
          <p:nvPr/>
        </p:nvSpPr>
        <p:spPr>
          <a:xfrm>
            <a:off x="5382000" y="798475"/>
            <a:ext cx="1182300" cy="1264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92"/>
          <p:cNvSpPr/>
          <p:nvPr/>
        </p:nvSpPr>
        <p:spPr>
          <a:xfrm>
            <a:off x="6647825" y="798475"/>
            <a:ext cx="548700" cy="1264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9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Bar Plots: pandas Native Plotting</a:t>
            </a:r>
            <a:endParaRPr/>
          </a:p>
        </p:txBody>
      </p:sp>
      <p:sp>
        <p:nvSpPr>
          <p:cNvPr id="721" name="Google Shape;721;p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722" name="Google Shape;722;p93"/>
          <p:cNvSpPr txBox="1"/>
          <p:nvPr/>
        </p:nvSpPr>
        <p:spPr>
          <a:xfrm>
            <a:off x="144000" y="3218350"/>
            <a:ext cx="520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wb[</a:t>
            </a:r>
            <a:r>
              <a:rPr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"Continent"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n" sz="15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value_counts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" sz="15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plot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(kind=</a:t>
            </a:r>
            <a:r>
              <a:rPr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'bar'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3" name="Google Shape;723;p93"/>
          <p:cNvSpPr txBox="1"/>
          <p:nvPr/>
        </p:nvSpPr>
        <p:spPr>
          <a:xfrm>
            <a:off x="58600" y="570350"/>
            <a:ext cx="7673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To create a bar plot in native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pandas</a:t>
            </a: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: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plot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(kind=</a:t>
            </a:r>
            <a:r>
              <a:rPr lang="en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'bar'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24" name="Google Shape;724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500" y="1340633"/>
            <a:ext cx="2988600" cy="1452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93"/>
          <p:cNvPicPr preferRelativeResize="0"/>
          <p:nvPr/>
        </p:nvPicPr>
        <p:blipFill rotWithShape="1">
          <a:blip r:embed="rId4">
            <a:alphaModFix/>
          </a:blip>
          <a:srcRect b="-1286"/>
          <a:stretch/>
        </p:blipFill>
        <p:spPr>
          <a:xfrm>
            <a:off x="5476400" y="1275700"/>
            <a:ext cx="3304101" cy="293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9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Bar Plots: Seaborn</a:t>
            </a:r>
            <a:endParaRPr/>
          </a:p>
        </p:txBody>
      </p:sp>
      <p:sp>
        <p:nvSpPr>
          <p:cNvPr id="731" name="Google Shape;731;p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732" name="Google Shape;732;p94"/>
          <p:cNvSpPr txBox="1"/>
          <p:nvPr/>
        </p:nvSpPr>
        <p:spPr>
          <a:xfrm>
            <a:off x="854125" y="1587450"/>
            <a:ext cx="6208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6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seaborn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as sns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sns.</a:t>
            </a:r>
            <a: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plotting_function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(data=df, x=</a:t>
            </a:r>
            <a:r>
              <a:rPr lang="en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"x_col"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y=</a:t>
            </a:r>
            <a:r>
              <a:rPr lang="en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"y_col"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33" name="Google Shape;733;p94"/>
          <p:cNvCxnSpPr/>
          <p:nvPr/>
        </p:nvCxnSpPr>
        <p:spPr>
          <a:xfrm rot="10800000" flipH="1">
            <a:off x="3466075" y="1583450"/>
            <a:ext cx="1576800" cy="247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34" name="Google Shape;734;p94"/>
          <p:cNvSpPr txBox="1"/>
          <p:nvPr/>
        </p:nvSpPr>
        <p:spPr>
          <a:xfrm>
            <a:off x="5076675" y="1365125"/>
            <a:ext cx="346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Seaborn is typically given the alias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sns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5" name="Google Shape;735;p94"/>
          <p:cNvSpPr txBox="1"/>
          <p:nvPr/>
        </p:nvSpPr>
        <p:spPr>
          <a:xfrm>
            <a:off x="77550" y="570825"/>
            <a:ext cx="8365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Seaborn plotting functions use a different structure: Pass in an entire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DataFrame</a:t>
            </a: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, then specify what column(s) to plot.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36" name="Google Shape;736;p94"/>
          <p:cNvSpPr txBox="1"/>
          <p:nvPr/>
        </p:nvSpPr>
        <p:spPr>
          <a:xfrm>
            <a:off x="106850" y="2944600"/>
            <a:ext cx="74769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To add labels and a title, use the same syntax as before: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plt.</a:t>
            </a:r>
            <a: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xlabel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"x axis label"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plt.</a:t>
            </a:r>
            <a: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ylabel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"y axis label"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plt.</a:t>
            </a:r>
            <a: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"Title of the plot"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53" name="Google Shape;353;p60"/>
          <p:cNvSpPr txBox="1">
            <a:spLocks noGrp="1"/>
          </p:cNvSpPr>
          <p:nvPr>
            <p:ph type="body" idx="1"/>
          </p:nvPr>
        </p:nvSpPr>
        <p:spPr>
          <a:xfrm>
            <a:off x="4812375" y="402200"/>
            <a:ext cx="44571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Regex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Regex review and regex functions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Visualization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Goals of visualization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Visualizing distributions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Kernel density estimation</a:t>
            </a:r>
            <a:endParaRPr/>
          </a:p>
        </p:txBody>
      </p:sp>
      <p:sp>
        <p:nvSpPr>
          <p:cNvPr id="354" name="Google Shape;354;p60"/>
          <p:cNvSpPr txBox="1">
            <a:spLocks noGrp="1"/>
          </p:cNvSpPr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55" name="Google Shape;355;p60"/>
          <p:cNvSpPr txBox="1">
            <a:spLocks noGrp="1"/>
          </p:cNvSpPr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Lecture 8,  Fall 2023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9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Generating Bar Plots: Seaborn</a:t>
            </a:r>
            <a:endParaRPr/>
          </a:p>
        </p:txBody>
      </p:sp>
      <p:sp>
        <p:nvSpPr>
          <p:cNvPr id="742" name="Google Shape;742;p95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78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create a bar plot in Seaborn: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sns.countplot( 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95"/>
          <p:cNvSpPr txBox="1"/>
          <p:nvPr/>
        </p:nvSpPr>
        <p:spPr>
          <a:xfrm>
            <a:off x="605250" y="4191450"/>
            <a:ext cx="79335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seaborn </a:t>
            </a:r>
            <a:r>
              <a:rPr lang="en" sz="150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sns</a:t>
            </a:r>
            <a:endParaRPr sz="15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sns.</a:t>
            </a:r>
            <a:r>
              <a:rPr lang="en" sz="1500">
                <a:solidFill>
                  <a:schemeClr val="accent3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countplot</a:t>
            </a:r>
            <a:r>
              <a:rPr lang="en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(data=wb, x=</a:t>
            </a:r>
            <a:r>
              <a:rPr lang="en" sz="15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"Continent"</a:t>
            </a:r>
            <a:r>
              <a:rPr lang="en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4" name="Google Shape;744;p95"/>
          <p:cNvSpPr txBox="1"/>
          <p:nvPr/>
        </p:nvSpPr>
        <p:spPr>
          <a:xfrm>
            <a:off x="6400250" y="1707775"/>
            <a:ext cx="22785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countplot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operates at a higher level of abstraction!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You give it the entire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DataFrame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and it does the counting for you.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45" name="Google Shape;745;p9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746" name="Google Shape;746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526" y="933300"/>
            <a:ext cx="4309054" cy="318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Distributions of Quantitative Variables</a:t>
            </a:r>
            <a:endParaRPr/>
          </a:p>
        </p:txBody>
      </p:sp>
      <p:sp>
        <p:nvSpPr>
          <p:cNvPr id="752" name="Google Shape;752;p96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Earlier, we said that bar plots are appropriate for distributions of qualitative variables.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only qualitative? Why not quantitative as well?</a:t>
            </a:r>
            <a:endParaRPr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For example: The distribution of gross national income per capita.</a:t>
            </a:r>
            <a:endParaRPr/>
          </a:p>
        </p:txBody>
      </p:sp>
      <p:sp>
        <p:nvSpPr>
          <p:cNvPr id="753" name="Google Shape;753;p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754" name="Google Shape;754;p96"/>
          <p:cNvSpPr txBox="1"/>
          <p:nvPr/>
        </p:nvSpPr>
        <p:spPr>
          <a:xfrm>
            <a:off x="5029425" y="2623600"/>
            <a:ext cx="3328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A bar plot will create a separate bar for each unique value. This leads to too many bars for continuous data!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755" name="Google Shape;755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701" y="2042875"/>
            <a:ext cx="4135948" cy="274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9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Distributions of Quantitative Variables</a:t>
            </a:r>
            <a:endParaRPr/>
          </a:p>
        </p:txBody>
      </p:sp>
      <p:sp>
        <p:nvSpPr>
          <p:cNvPr id="761" name="Google Shape;761;p97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5206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visualize the distribution of a continuous quantitative variable:</a:t>
            </a:r>
            <a:endParaRPr/>
          </a:p>
        </p:txBody>
      </p:sp>
      <p:sp>
        <p:nvSpPr>
          <p:cNvPr id="762" name="Google Shape;762;p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763" name="Google Shape;763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5877" y="1311982"/>
            <a:ext cx="2798076" cy="1916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9655"/>
            <a:ext cx="2881306" cy="1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5758" y="1471859"/>
            <a:ext cx="2798066" cy="1596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97"/>
          <p:cNvSpPr txBox="1"/>
          <p:nvPr/>
        </p:nvSpPr>
        <p:spPr>
          <a:xfrm>
            <a:off x="1327350" y="3228350"/>
            <a:ext cx="94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Box plot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67" name="Google Shape;767;p97"/>
          <p:cNvSpPr txBox="1"/>
          <p:nvPr/>
        </p:nvSpPr>
        <p:spPr>
          <a:xfrm>
            <a:off x="4310750" y="3156850"/>
            <a:ext cx="157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Violin plot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68" name="Google Shape;768;p97"/>
          <p:cNvSpPr txBox="1"/>
          <p:nvPr/>
        </p:nvSpPr>
        <p:spPr>
          <a:xfrm>
            <a:off x="7231925" y="3228350"/>
            <a:ext cx="127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Histogram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769" name="Google Shape;769;p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57425" y="3729550"/>
            <a:ext cx="3928100" cy="1192450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97"/>
          <p:cNvSpPr/>
          <p:nvPr/>
        </p:nvSpPr>
        <p:spPr>
          <a:xfrm>
            <a:off x="2785900" y="4593875"/>
            <a:ext cx="943800" cy="393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9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plots and Violin Plots</a:t>
            </a:r>
            <a:endParaRPr/>
          </a:p>
        </p:txBody>
      </p:sp>
      <p:sp>
        <p:nvSpPr>
          <p:cNvPr id="776" name="Google Shape;776;p98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5206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Box plots and violin plots display distributions using information about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quartiles</a:t>
            </a:r>
            <a:r>
              <a:rPr lang="en"/>
              <a:t>. </a:t>
            </a:r>
            <a:endParaRPr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 a box plot, the width of the box encodes no meaning.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 a violin plot, the width of the "violin" indicates the density of datapoints at each value.</a:t>
            </a:r>
            <a:endParaRPr/>
          </a:p>
        </p:txBody>
      </p:sp>
      <p:sp>
        <p:nvSpPr>
          <p:cNvPr id="777" name="Google Shape;777;p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778" name="Google Shape;778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0" y="1581113"/>
            <a:ext cx="4303503" cy="280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3273" y="1623375"/>
            <a:ext cx="4179178" cy="2766399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98"/>
          <p:cNvSpPr txBox="1"/>
          <p:nvPr/>
        </p:nvSpPr>
        <p:spPr>
          <a:xfrm>
            <a:off x="275650" y="4389775"/>
            <a:ext cx="382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sns.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boxplot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(data=df, y=</a:t>
            </a:r>
            <a:r>
              <a:rPr lang="en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"y_variable"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1" name="Google Shape;781;p98"/>
          <p:cNvSpPr txBox="1"/>
          <p:nvPr/>
        </p:nvSpPr>
        <p:spPr>
          <a:xfrm>
            <a:off x="4507313" y="4389775"/>
            <a:ext cx="427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sns.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violinplot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(data=df, y =</a:t>
            </a:r>
            <a:r>
              <a:rPr lang="en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"y_variable"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9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Quartiles</a:t>
            </a:r>
            <a:endParaRPr/>
          </a:p>
        </p:txBody>
      </p:sp>
      <p:sp>
        <p:nvSpPr>
          <p:cNvPr id="787" name="Google Shape;787;p99"/>
          <p:cNvSpPr txBox="1">
            <a:spLocks noGrp="1"/>
          </p:cNvSpPr>
          <p:nvPr>
            <p:ph type="body" idx="1"/>
          </p:nvPr>
        </p:nvSpPr>
        <p:spPr>
          <a:xfrm>
            <a:off x="107047" y="402200"/>
            <a:ext cx="4771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a quantitative variable:</a:t>
            </a:r>
            <a:endParaRPr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First or lower quartile: 25th percentile.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Second quartile: 50th percentile (median).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Third or upper quartile: 75th percentile.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interval [first quartile, third quartile] contains the "middle 50%" of the data.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Interquartile range (IQR) </a:t>
            </a:r>
            <a:r>
              <a:rPr lang="en"/>
              <a:t>measures spread.</a:t>
            </a:r>
            <a:endParaRPr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IQR = third quartile – first quartile.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789" name="Google Shape;789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825" y="955450"/>
            <a:ext cx="4127851" cy="30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99"/>
          <p:cNvSpPr/>
          <p:nvPr/>
        </p:nvSpPr>
        <p:spPr>
          <a:xfrm rot="-5400000">
            <a:off x="7313450" y="3735700"/>
            <a:ext cx="114000" cy="5652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99"/>
          <p:cNvSpPr txBox="1"/>
          <p:nvPr/>
        </p:nvSpPr>
        <p:spPr>
          <a:xfrm>
            <a:off x="6636775" y="4127250"/>
            <a:ext cx="179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The length of this region is the IQR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0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Plots</a:t>
            </a:r>
            <a:endParaRPr/>
          </a:p>
        </p:txBody>
      </p:sp>
      <p:sp>
        <p:nvSpPr>
          <p:cNvPr id="797" name="Google Shape;797;p100"/>
          <p:cNvSpPr txBox="1"/>
          <p:nvPr/>
        </p:nvSpPr>
        <p:spPr>
          <a:xfrm>
            <a:off x="709225" y="4672075"/>
            <a:ext cx="77151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sns.</a:t>
            </a:r>
            <a:r>
              <a:rPr lang="en" sz="1500">
                <a:solidFill>
                  <a:schemeClr val="accent3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boxplot</a:t>
            </a:r>
            <a:r>
              <a:rPr lang="en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(data=wb, y=</a:t>
            </a:r>
            <a:r>
              <a:rPr lang="en" sz="15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"Gross domestic product: % growth : 2016"</a:t>
            </a:r>
            <a:r>
              <a:rPr lang="en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98" name="Google Shape;798;p1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pic>
        <p:nvPicPr>
          <p:cNvPr id="799" name="Google Shape;799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743025"/>
            <a:ext cx="3085200" cy="3876798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100"/>
          <p:cNvSpPr txBox="1"/>
          <p:nvPr/>
        </p:nvSpPr>
        <p:spPr>
          <a:xfrm>
            <a:off x="4537125" y="2481325"/>
            <a:ext cx="349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First quartile</a:t>
            </a:r>
            <a:r>
              <a:rPr lang="en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 (25th percentile)</a:t>
            </a:r>
            <a:endParaRPr>
              <a:solidFill>
                <a:schemeClr val="accent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01" name="Google Shape;801;p100"/>
          <p:cNvSpPr txBox="1"/>
          <p:nvPr/>
        </p:nvSpPr>
        <p:spPr>
          <a:xfrm>
            <a:off x="4533500" y="2022150"/>
            <a:ext cx="238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Second quartile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(median)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02" name="Google Shape;802;p100"/>
          <p:cNvSpPr txBox="1"/>
          <p:nvPr/>
        </p:nvSpPr>
        <p:spPr>
          <a:xfrm>
            <a:off x="4533500" y="1621950"/>
            <a:ext cx="285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Third quartile</a:t>
            </a:r>
            <a:r>
              <a:rPr lang="en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 (75th percentile)</a:t>
            </a:r>
            <a:endParaRPr>
              <a:solidFill>
                <a:schemeClr val="accent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03" name="Google Shape;803;p100"/>
          <p:cNvSpPr txBox="1"/>
          <p:nvPr/>
        </p:nvSpPr>
        <p:spPr>
          <a:xfrm>
            <a:off x="4505775" y="1161325"/>
            <a:ext cx="340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Whisker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: upper quartile + 1.5*IQR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04" name="Google Shape;804;p100"/>
          <p:cNvSpPr txBox="1"/>
          <p:nvPr/>
        </p:nvSpPr>
        <p:spPr>
          <a:xfrm>
            <a:off x="4505775" y="3012800"/>
            <a:ext cx="340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Whisker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: lower quartile - 1.5*IQR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05" name="Google Shape;805;p100"/>
          <p:cNvSpPr txBox="1"/>
          <p:nvPr/>
        </p:nvSpPr>
        <p:spPr>
          <a:xfrm>
            <a:off x="4595725" y="500588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5B5B"/>
                </a:solidFill>
                <a:latin typeface="Roboto Light"/>
                <a:ea typeface="Roboto Light"/>
                <a:cs typeface="Roboto Light"/>
                <a:sym typeface="Roboto Light"/>
              </a:rPr>
              <a:t>Outliers</a:t>
            </a:r>
            <a:endParaRPr>
              <a:solidFill>
                <a:srgbClr val="5B5B5B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06" name="Google Shape;806;p100"/>
          <p:cNvSpPr txBox="1"/>
          <p:nvPr/>
        </p:nvSpPr>
        <p:spPr>
          <a:xfrm>
            <a:off x="4595725" y="3795088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5B5B"/>
                </a:solidFill>
                <a:latin typeface="Roboto Light"/>
                <a:ea typeface="Roboto Light"/>
                <a:cs typeface="Roboto Light"/>
                <a:sym typeface="Roboto Light"/>
              </a:rPr>
              <a:t>Outliers</a:t>
            </a:r>
            <a:endParaRPr>
              <a:solidFill>
                <a:srgbClr val="5B5B5B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807" name="Google Shape;807;p100"/>
          <p:cNvCxnSpPr>
            <a:stCxn id="802" idx="1"/>
          </p:cNvCxnSpPr>
          <p:nvPr/>
        </p:nvCxnSpPr>
        <p:spPr>
          <a:xfrm flipH="1">
            <a:off x="3880100" y="1822050"/>
            <a:ext cx="653400" cy="231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8" name="Google Shape;808;p100"/>
          <p:cNvCxnSpPr>
            <a:stCxn id="800" idx="1"/>
          </p:cNvCxnSpPr>
          <p:nvPr/>
        </p:nvCxnSpPr>
        <p:spPr>
          <a:xfrm rot="10800000">
            <a:off x="3921825" y="2488825"/>
            <a:ext cx="615300" cy="192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9" name="Google Shape;809;p100"/>
          <p:cNvCxnSpPr>
            <a:stCxn id="801" idx="1"/>
          </p:cNvCxnSpPr>
          <p:nvPr/>
        </p:nvCxnSpPr>
        <p:spPr>
          <a:xfrm flipH="1">
            <a:off x="3890600" y="2222250"/>
            <a:ext cx="642900" cy="17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0" name="Google Shape;810;p100"/>
          <p:cNvCxnSpPr/>
          <p:nvPr/>
        </p:nvCxnSpPr>
        <p:spPr>
          <a:xfrm rot="10800000">
            <a:off x="3859575" y="1360275"/>
            <a:ext cx="646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1" name="Google Shape;811;p100"/>
          <p:cNvCxnSpPr/>
          <p:nvPr/>
        </p:nvCxnSpPr>
        <p:spPr>
          <a:xfrm rot="10800000">
            <a:off x="3906375" y="3212900"/>
            <a:ext cx="646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2" name="Google Shape;812;p100"/>
          <p:cNvCxnSpPr>
            <a:stCxn id="805" idx="1"/>
          </p:cNvCxnSpPr>
          <p:nvPr/>
        </p:nvCxnSpPr>
        <p:spPr>
          <a:xfrm flipH="1">
            <a:off x="3102325" y="700688"/>
            <a:ext cx="1493400" cy="325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3" name="Google Shape;813;p100"/>
          <p:cNvCxnSpPr/>
          <p:nvPr/>
        </p:nvCxnSpPr>
        <p:spPr>
          <a:xfrm rot="10800000">
            <a:off x="2936425" y="3670888"/>
            <a:ext cx="1659300" cy="324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0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Violin Plots</a:t>
            </a:r>
            <a:endParaRPr/>
          </a:p>
        </p:txBody>
      </p:sp>
      <p:sp>
        <p:nvSpPr>
          <p:cNvPr id="819" name="Google Shape;819;p101"/>
          <p:cNvSpPr txBox="1">
            <a:spLocks noGrp="1"/>
          </p:cNvSpPr>
          <p:nvPr>
            <p:ph type="body" idx="1"/>
          </p:nvPr>
        </p:nvSpPr>
        <p:spPr>
          <a:xfrm>
            <a:off x="4204250" y="1422100"/>
            <a:ext cx="4596900" cy="17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Violin plots are similar to box plots, but also show smoothed density curves.</a:t>
            </a:r>
            <a:endParaRPr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"width" of our "box" now has meaning!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three quartiles and "whiskers" are still present – look closely.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10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pic>
        <p:nvPicPr>
          <p:cNvPr id="821" name="Google Shape;821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600" y="535625"/>
            <a:ext cx="3442043" cy="4000424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101"/>
          <p:cNvSpPr txBox="1"/>
          <p:nvPr/>
        </p:nvSpPr>
        <p:spPr>
          <a:xfrm>
            <a:off x="709225" y="4672075"/>
            <a:ext cx="80919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sns.</a:t>
            </a:r>
            <a:r>
              <a:rPr lang="en" sz="1500">
                <a:solidFill>
                  <a:schemeClr val="accent3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violinplot</a:t>
            </a:r>
            <a:r>
              <a:rPr lang="en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(data=wb, y=</a:t>
            </a:r>
            <a:r>
              <a:rPr lang="en" sz="15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"Gross domestic product: % growth : 2016"</a:t>
            </a:r>
            <a:r>
              <a:rPr lang="en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0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Side-by-side Box and Violin Plots</a:t>
            </a:r>
            <a:endParaRPr/>
          </a:p>
        </p:txBody>
      </p:sp>
      <p:sp>
        <p:nvSpPr>
          <p:cNvPr id="828" name="Google Shape;828;p102"/>
          <p:cNvSpPr txBox="1">
            <a:spLocks noGrp="1"/>
          </p:cNvSpPr>
          <p:nvPr>
            <p:ph type="body" idx="1"/>
          </p:nvPr>
        </p:nvSpPr>
        <p:spPr>
          <a:xfrm>
            <a:off x="30850" y="402200"/>
            <a:ext cx="85206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we wanted to incorporate a </a:t>
            </a:r>
            <a:r>
              <a:rPr lang="en" i="1"/>
              <a:t>qualitative</a:t>
            </a:r>
            <a:r>
              <a:rPr lang="en"/>
              <a:t> variable as well? For example, compare the distribution of a quantitative continuous variable </a:t>
            </a:r>
            <a:r>
              <a:rPr lang="en" i="1"/>
              <a:t>across</a:t>
            </a:r>
            <a:r>
              <a:rPr lang="en"/>
              <a:t> different qualitative categories. </a:t>
            </a:r>
            <a:endParaRPr/>
          </a:p>
        </p:txBody>
      </p:sp>
      <p:sp>
        <p:nvSpPr>
          <p:cNvPr id="829" name="Google Shape;829;p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pic>
        <p:nvPicPr>
          <p:cNvPr id="830" name="Google Shape;830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613" y="1660600"/>
            <a:ext cx="4226174" cy="2940525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102"/>
          <p:cNvSpPr txBox="1"/>
          <p:nvPr/>
        </p:nvSpPr>
        <p:spPr>
          <a:xfrm>
            <a:off x="183250" y="2464900"/>
            <a:ext cx="2022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GDP growth: quantitative continuous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32" name="Google Shape;832;p102"/>
          <p:cNvSpPr txBox="1"/>
          <p:nvPr/>
        </p:nvSpPr>
        <p:spPr>
          <a:xfrm>
            <a:off x="3202750" y="4739750"/>
            <a:ext cx="26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Continent: qualitative nominal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33" name="Google Shape;833;p102"/>
          <p:cNvSpPr/>
          <p:nvPr/>
        </p:nvSpPr>
        <p:spPr>
          <a:xfrm>
            <a:off x="2250750" y="1901775"/>
            <a:ext cx="125100" cy="21672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102"/>
          <p:cNvSpPr/>
          <p:nvPr/>
        </p:nvSpPr>
        <p:spPr>
          <a:xfrm rot="-5400000">
            <a:off x="4422375" y="2948925"/>
            <a:ext cx="125100" cy="33228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102"/>
          <p:cNvSpPr txBox="1"/>
          <p:nvPr/>
        </p:nvSpPr>
        <p:spPr>
          <a:xfrm>
            <a:off x="599625" y="1190800"/>
            <a:ext cx="834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sns.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boxplot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(data=wb, x=</a:t>
            </a:r>
            <a:r>
              <a:rPr lang="en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"Continent"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y=</a:t>
            </a:r>
            <a:r>
              <a:rPr lang="en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"Gross domestic product: % growth : 2016"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1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Visualization</a:t>
            </a:r>
            <a:endParaRPr/>
          </a:p>
        </p:txBody>
      </p:sp>
      <p:sp>
        <p:nvSpPr>
          <p:cNvPr id="1091" name="Google Shape;1091;p122"/>
          <p:cNvSpPr txBox="1"/>
          <p:nvPr/>
        </p:nvSpPr>
        <p:spPr>
          <a:xfrm>
            <a:off x="345775" y="1825900"/>
            <a:ext cx="11502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8</a:t>
            </a:r>
            <a:endParaRPr sz="1200" dirty="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92" name="Google Shape;1092;p1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1093" name="Google Shape;1093;p122"/>
          <p:cNvSpPr txBox="1"/>
          <p:nvPr/>
        </p:nvSpPr>
        <p:spPr>
          <a:xfrm>
            <a:off x="311700" y="2797175"/>
            <a:ext cx="85206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Start Working on Notebooks</a:t>
            </a:r>
            <a:endParaRPr sz="1800" dirty="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61" name="Google Shape;361;p61"/>
          <p:cNvSpPr txBox="1">
            <a:spLocks noGrp="1"/>
          </p:cNvSpPr>
          <p:nvPr>
            <p:ph type="body" idx="1"/>
          </p:nvPr>
        </p:nvSpPr>
        <p:spPr>
          <a:xfrm>
            <a:off x="4812375" y="402200"/>
            <a:ext cx="44571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oboto"/>
              <a:buChar char="•"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Regex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Roboto"/>
              <a:buChar char="•"/>
            </a:pPr>
            <a:r>
              <a:rPr lang="en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Regex review and regex functions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Visualization</a:t>
            </a:r>
            <a:endParaRPr>
              <a:solidFill>
                <a:schemeClr val="dk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Goals of visualization</a:t>
            </a:r>
            <a:endParaRPr>
              <a:solidFill>
                <a:schemeClr val="dk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Visualizing distributions</a:t>
            </a:r>
            <a:endParaRPr>
              <a:solidFill>
                <a:schemeClr val="dk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Kernel density estimation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2" name="Google Shape;362;p61"/>
          <p:cNvSpPr txBox="1">
            <a:spLocks noGrp="1"/>
          </p:cNvSpPr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Regex Review and regex Functions</a:t>
            </a:r>
            <a:endParaRPr/>
          </a:p>
        </p:txBody>
      </p:sp>
      <p:sp>
        <p:nvSpPr>
          <p:cNvPr id="363" name="Google Shape;363;p61"/>
          <p:cNvSpPr txBox="1">
            <a:spLocks noGrp="1"/>
          </p:cNvSpPr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Lecture 8,  Fall 2023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regex </a:t>
            </a:r>
            <a:endParaRPr/>
          </a:p>
        </p:txBody>
      </p:sp>
      <p:sp>
        <p:nvSpPr>
          <p:cNvPr id="369" name="Google Shape;369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370" name="Google Shape;370;p62"/>
          <p:cNvGraphicFramePr/>
          <p:nvPr/>
        </p:nvGraphicFramePr>
        <p:xfrm>
          <a:off x="1422231" y="835600"/>
          <a:ext cx="6486650" cy="3444060"/>
        </p:xfrm>
        <a:graphic>
          <a:graphicData uri="http://schemas.openxmlformats.org/drawingml/2006/table">
            <a:tbl>
              <a:tblPr>
                <a:noFill/>
                <a:tableStyleId>{71CBC823-E97C-472C-B89B-E27977FA8144}</a:tableStyleId>
              </a:tblPr>
              <a:tblGrid>
                <a:gridCol w="151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8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Operation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Order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Example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Matches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Doesn’t match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concatenation</a:t>
                      </a:r>
                      <a:br>
                        <a:rPr lang="en">
                          <a:solidFill>
                            <a:schemeClr val="accent3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</a:br>
                      <a:r>
                        <a:rPr lang="en" sz="1100">
                          <a:solidFill>
                            <a:schemeClr val="accent3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(consecutive chars)</a:t>
                      </a:r>
                      <a:endParaRPr b="1">
                        <a:solidFill>
                          <a:schemeClr val="accent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AABAAB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AABAAB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every other string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or, </a:t>
                      </a:r>
                      <a:r>
                        <a:rPr lang="en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|</a:t>
                      </a:r>
                      <a:endParaRPr b="1">
                        <a:solidFill>
                          <a:schemeClr val="accent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4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AA|BAAB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BAAB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every other string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*</a:t>
                      </a:r>
                      <a:endParaRPr b="1">
                        <a:solidFill>
                          <a:schemeClr val="accent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(zero or more)</a:t>
                      </a:r>
                      <a:endParaRPr>
                        <a:solidFill>
                          <a:schemeClr val="accent3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AB*A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ABBBBBBA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ABABA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87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group </a:t>
                      </a:r>
                      <a:r>
                        <a:rPr lang="en">
                          <a:solidFill>
                            <a:schemeClr val="accent3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(parenthesis)</a:t>
                      </a:r>
                      <a:endParaRPr>
                        <a:solidFill>
                          <a:schemeClr val="accent3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A(A|B)AAB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AAAAB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ABAAB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every other string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875">
                <a:tc v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(AB)*A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ABABABABA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ABBA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1" name="Google Shape;371;p62"/>
          <p:cNvSpPr txBox="1"/>
          <p:nvPr/>
        </p:nvSpPr>
        <p:spPr>
          <a:xfrm>
            <a:off x="3354000" y="4457700"/>
            <a:ext cx="468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The regex order of operations. Grouping is evaluated first.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372" name="Google Shape;372;p62"/>
          <p:cNvCxnSpPr>
            <a:stCxn id="371" idx="1"/>
          </p:cNvCxnSpPr>
          <p:nvPr/>
        </p:nvCxnSpPr>
        <p:spPr>
          <a:xfrm rot="10800000">
            <a:off x="3107400" y="3964800"/>
            <a:ext cx="246600" cy="693000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Review: regex </a:t>
            </a:r>
            <a:endParaRPr/>
          </a:p>
        </p:txBody>
      </p:sp>
      <p:sp>
        <p:nvSpPr>
          <p:cNvPr id="378" name="Google Shape;378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379" name="Google Shape;379;p63"/>
          <p:cNvGraphicFramePr/>
          <p:nvPr/>
        </p:nvGraphicFramePr>
        <p:xfrm>
          <a:off x="1354931" y="870675"/>
          <a:ext cx="6630025" cy="3444060"/>
        </p:xfrm>
        <a:graphic>
          <a:graphicData uri="http://schemas.openxmlformats.org/drawingml/2006/table">
            <a:tbl>
              <a:tblPr>
                <a:noFill/>
                <a:tableStyleId>{71CBC823-E97C-472C-B89B-E27977FA8144}</a:tableStyleId>
              </a:tblPr>
              <a:tblGrid>
                <a:gridCol w="172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Operation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Example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Matches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Doesn’t match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any character</a:t>
                      </a:r>
                      <a:br>
                        <a:rPr lang="en">
                          <a:solidFill>
                            <a:schemeClr val="accent3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</a:br>
                      <a:r>
                        <a:rPr lang="en" sz="1100">
                          <a:solidFill>
                            <a:schemeClr val="accent3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(except newline)</a:t>
                      </a:r>
                      <a:endParaRPr b="1">
                        <a:solidFill>
                          <a:schemeClr val="accent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.U.U.U.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CUMULUS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JUGULUM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SUCCUBUS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TUMULTUOUS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character class</a:t>
                      </a:r>
                      <a:endParaRPr b="1">
                        <a:solidFill>
                          <a:schemeClr val="accent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[A-Za-z][a-z]*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word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Capitalized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camelCase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4illegal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repeated exactly a</a:t>
                      </a:r>
                      <a:r>
                        <a:rPr lang="en">
                          <a:solidFill>
                            <a:schemeClr val="accent3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 </a:t>
                      </a:r>
                      <a:r>
                        <a:rPr lang="en" b="1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times</a:t>
                      </a:r>
                      <a:r>
                        <a:rPr lang="en">
                          <a:solidFill>
                            <a:schemeClr val="accent3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: {a}</a:t>
                      </a:r>
                      <a:endParaRPr>
                        <a:solidFill>
                          <a:schemeClr val="accent3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j[aeiou]{3}hn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jaoehn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jooohn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jaeiouhn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repeated from a to b times</a:t>
                      </a:r>
                      <a:r>
                        <a:rPr lang="en">
                          <a:solidFill>
                            <a:schemeClr val="accent3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: {a,b}</a:t>
                      </a:r>
                      <a:endParaRPr>
                        <a:solidFill>
                          <a:schemeClr val="accent3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j[ou]{1,2}hn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juohn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jooohn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at least one</a:t>
                      </a:r>
                      <a:endParaRPr b="1">
                        <a:solidFill>
                          <a:schemeClr val="accent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jo+hn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john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joooooohn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jjohn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Review: regex </a:t>
            </a:r>
            <a:endParaRPr/>
          </a:p>
        </p:txBody>
      </p:sp>
      <p:sp>
        <p:nvSpPr>
          <p:cNvPr id="385" name="Google Shape;385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386" name="Google Shape;386;p64"/>
          <p:cNvGraphicFramePr/>
          <p:nvPr/>
        </p:nvGraphicFramePr>
        <p:xfrm>
          <a:off x="1256994" y="870675"/>
          <a:ext cx="6667550" cy="2691150"/>
        </p:xfrm>
        <a:graphic>
          <a:graphicData uri="http://schemas.openxmlformats.org/drawingml/2006/table">
            <a:tbl>
              <a:tblPr>
                <a:noFill/>
                <a:tableStyleId>{71CBC823-E97C-472C-B89B-E27977FA8144}</a:tableStyleId>
              </a:tblPr>
              <a:tblGrid>
                <a:gridCol w="173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Operation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Example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Matches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Doesn’t match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beginning of line</a:t>
                      </a:r>
                      <a:endParaRPr b="1">
                        <a:solidFill>
                          <a:schemeClr val="accent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^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ark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ark two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ark o ark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dark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end of line</a:t>
                      </a:r>
                      <a:endParaRPr b="1">
                        <a:solidFill>
                          <a:schemeClr val="accent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ark$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dark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ark o ark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ark two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escape character</a:t>
                      </a:r>
                      <a:endParaRPr b="1">
                        <a:solidFill>
                          <a:schemeClr val="accent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cow\.com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cow.com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cowscom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Extraction</a:t>
            </a:r>
            <a:endParaRPr/>
          </a:p>
        </p:txBody>
      </p:sp>
      <p:sp>
        <p:nvSpPr>
          <p:cNvPr id="421" name="Google Shape;421;p68"/>
          <p:cNvSpPr txBox="1">
            <a:spLocks noGrp="1"/>
          </p:cNvSpPr>
          <p:nvPr>
            <p:ph type="body" idx="2"/>
          </p:nvPr>
        </p:nvSpPr>
        <p:spPr>
          <a:xfrm>
            <a:off x="95425" y="402200"/>
            <a:ext cx="4370700" cy="11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err="1">
                <a:latin typeface="Roboto Mono"/>
                <a:ea typeface="Roboto Mono"/>
                <a:cs typeface="Roboto Mono"/>
                <a:sym typeface="Roboto Mono"/>
              </a:rPr>
              <a:t>re.</a:t>
            </a:r>
            <a:r>
              <a:rPr lang="en" b="1" dirty="0" err="1">
                <a:latin typeface="Roboto Mono"/>
                <a:ea typeface="Roboto Mono"/>
                <a:cs typeface="Roboto Mono"/>
                <a:sym typeface="Roboto Mono"/>
              </a:rPr>
              <a:t>findall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b="1" dirty="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pattern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, text)</a:t>
            </a:r>
            <a:r>
              <a:rPr lang="en" dirty="0"/>
              <a:t> 		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Return a list of all matches to 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pattern</a:t>
            </a:r>
            <a:r>
              <a:rPr lang="en" dirty="0"/>
              <a:t>.</a:t>
            </a:r>
            <a:endParaRPr dirty="0"/>
          </a:p>
        </p:txBody>
      </p:sp>
      <p:sp>
        <p:nvSpPr>
          <p:cNvPr id="422" name="Google Shape;422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23" name="Google Shape;423;p68"/>
          <p:cNvSpPr txBox="1"/>
          <p:nvPr/>
        </p:nvSpPr>
        <p:spPr>
          <a:xfrm>
            <a:off x="166150" y="1557500"/>
            <a:ext cx="4299900" cy="161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text =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"My social security number is 123-45-6789 bro, or actually maybe it’s 321-45-6789."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pattern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r"[0-9]{3}-[0-9]{2}-[0-9]{4}"</a:t>
            </a:r>
            <a:endParaRPr sz="1200">
              <a:solidFill>
                <a:srgbClr val="A3151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re.findall(</a:t>
            </a:r>
            <a:r>
              <a:rPr lang="en" sz="1200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pattern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text)  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24" name="Google Shape;424;p68"/>
          <p:cNvCxnSpPr/>
          <p:nvPr/>
        </p:nvCxnSpPr>
        <p:spPr>
          <a:xfrm>
            <a:off x="4614400" y="688975"/>
            <a:ext cx="0" cy="3655500"/>
          </a:xfrm>
          <a:prstGeom prst="straightConnector1">
            <a:avLst/>
          </a:prstGeom>
          <a:noFill/>
          <a:ln w="2857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5" name="Google Shape;425;p68"/>
          <p:cNvSpPr txBox="1"/>
          <p:nvPr/>
        </p:nvSpPr>
        <p:spPr>
          <a:xfrm>
            <a:off x="166275" y="3610325"/>
            <a:ext cx="3291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['123-45-6789', '321-45-6789']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6" name="Google Shape;426;p68"/>
          <p:cNvSpPr/>
          <p:nvPr/>
        </p:nvSpPr>
        <p:spPr>
          <a:xfrm rot="10800000">
            <a:off x="3385275" y="3242275"/>
            <a:ext cx="778800" cy="7740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68"/>
          <p:cNvSpPr txBox="1"/>
          <p:nvPr/>
        </p:nvSpPr>
        <p:spPr>
          <a:xfrm>
            <a:off x="166150" y="4121150"/>
            <a:ext cx="2785200" cy="64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 </a:t>
            </a:r>
            <a:r>
              <a:rPr lang="en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match</a:t>
            </a:r>
            <a:r>
              <a:rPr lang="en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is a substring that matches the provided regex.</a:t>
            </a:r>
            <a:endParaRPr sz="15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Extraction</a:t>
            </a:r>
            <a:endParaRPr/>
          </a:p>
        </p:txBody>
      </p:sp>
      <p:sp>
        <p:nvSpPr>
          <p:cNvPr id="433" name="Google Shape;433;p69"/>
          <p:cNvSpPr txBox="1">
            <a:spLocks noGrp="1"/>
          </p:cNvSpPr>
          <p:nvPr>
            <p:ph type="body" idx="2"/>
          </p:nvPr>
        </p:nvSpPr>
        <p:spPr>
          <a:xfrm>
            <a:off x="95425" y="402200"/>
            <a:ext cx="4370700" cy="11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re.</a:t>
            </a:r>
            <a:r>
              <a:rPr lang="en" b="1" dirty="0" err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findall</a:t>
            </a:r>
            <a:r>
              <a:rPr lang="en" dirty="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(pattern, text)</a:t>
            </a:r>
            <a:r>
              <a:rPr lang="en" dirty="0">
                <a:solidFill>
                  <a:schemeClr val="dk2"/>
                </a:solidFill>
              </a:rPr>
              <a:t> 		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Return a list of all matches to </a:t>
            </a:r>
            <a:r>
              <a:rPr lang="en" dirty="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pattern</a:t>
            </a:r>
            <a:r>
              <a:rPr lang="en" dirty="0">
                <a:solidFill>
                  <a:schemeClr val="dk2"/>
                </a:solidFill>
              </a:rPr>
              <a:t>.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434" name="Google Shape;434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35" name="Google Shape;435;p69"/>
          <p:cNvSpPr txBox="1"/>
          <p:nvPr/>
        </p:nvSpPr>
        <p:spPr>
          <a:xfrm>
            <a:off x="166150" y="1557500"/>
            <a:ext cx="4299900" cy="161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text = "My social security number is 123-45-6789 bro, or actually maybe it’s 321-45-6789.";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pattern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r"[0-9]{3}-[0-9]{2}-[0-9]{4}"</a:t>
            </a:r>
            <a:endParaRPr sz="1200">
              <a:solidFill>
                <a:srgbClr val="A3151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re.findall(pattern, text)  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36" name="Google Shape;436;p69"/>
          <p:cNvCxnSpPr/>
          <p:nvPr/>
        </p:nvCxnSpPr>
        <p:spPr>
          <a:xfrm>
            <a:off x="4614400" y="688975"/>
            <a:ext cx="0" cy="3655500"/>
          </a:xfrm>
          <a:prstGeom prst="straightConnector1">
            <a:avLst/>
          </a:prstGeom>
          <a:noFill/>
          <a:ln w="2857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7" name="Google Shape;437;p69"/>
          <p:cNvSpPr txBox="1"/>
          <p:nvPr/>
        </p:nvSpPr>
        <p:spPr>
          <a:xfrm>
            <a:off x="166275" y="3610325"/>
            <a:ext cx="3291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['123-45-6789', '321-45-6789']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8" name="Google Shape;438;p69"/>
          <p:cNvSpPr/>
          <p:nvPr/>
        </p:nvSpPr>
        <p:spPr>
          <a:xfrm rot="10800000">
            <a:off x="3385275" y="3242275"/>
            <a:ext cx="778800" cy="7740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69"/>
          <p:cNvSpPr txBox="1">
            <a:spLocks noGrp="1"/>
          </p:cNvSpPr>
          <p:nvPr>
            <p:ph type="body" idx="1"/>
          </p:nvPr>
        </p:nvSpPr>
        <p:spPr>
          <a:xfrm>
            <a:off x="4659975" y="402204"/>
            <a:ext cx="39999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err="1">
                <a:latin typeface="Roboto Mono"/>
                <a:ea typeface="Roboto Mono"/>
                <a:cs typeface="Roboto Mono"/>
                <a:sym typeface="Roboto Mono"/>
              </a:rPr>
              <a:t>ser.</a:t>
            </a:r>
            <a:r>
              <a:rPr lang="en" b="1" dirty="0" err="1">
                <a:latin typeface="Roboto Mono"/>
                <a:ea typeface="Roboto Mono"/>
                <a:cs typeface="Roboto Mono"/>
                <a:sym typeface="Roboto Mono"/>
              </a:rPr>
              <a:t>str.findall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b="1" dirty="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pattern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dirty="0"/>
              <a:t>	</a:t>
            </a:r>
            <a:endParaRPr lang="en" u="sng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Returns a Series of lists</a:t>
            </a:r>
            <a:endParaRPr dirty="0"/>
          </a:p>
        </p:txBody>
      </p:sp>
      <p:sp>
        <p:nvSpPr>
          <p:cNvPr id="440" name="Google Shape;440;p69"/>
          <p:cNvSpPr txBox="1"/>
          <p:nvPr/>
        </p:nvSpPr>
        <p:spPr>
          <a:xfrm>
            <a:off x="4838802" y="3690425"/>
            <a:ext cx="2991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               [987-65-4321]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                          []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  [123-45-6789, 321-45-6789]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               [999-99-9999]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Name: SSN, dtype: object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1" name="Google Shape;441;p69"/>
          <p:cNvSpPr txBox="1"/>
          <p:nvPr/>
        </p:nvSpPr>
        <p:spPr>
          <a:xfrm>
            <a:off x="4812375" y="1557500"/>
            <a:ext cx="3999900" cy="580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df[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"SSN"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].str.findall(</a:t>
            </a:r>
            <a:r>
              <a:rPr lang="en" sz="1200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pattern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2" name="Google Shape;442;p69"/>
          <p:cNvSpPr/>
          <p:nvPr/>
        </p:nvSpPr>
        <p:spPr>
          <a:xfrm rot="10800000">
            <a:off x="7645950" y="2240150"/>
            <a:ext cx="826500" cy="21516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3" name="Google Shape;44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738" y="2327825"/>
            <a:ext cx="2273121" cy="12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ecture">
  <a:themeElements>
    <a:clrScheme name="Simple Light">
      <a:dk1>
        <a:srgbClr val="000000"/>
      </a:dk1>
      <a:lt1>
        <a:srgbClr val="FFFFFF"/>
      </a:lt1>
      <a:dk2>
        <a:srgbClr val="B7B7B7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ecture">
  <a:themeElements>
    <a:clrScheme name="Simple Light">
      <a:dk1>
        <a:srgbClr val="000000"/>
      </a:dk1>
      <a:lt1>
        <a:srgbClr val="FFFFFF"/>
      </a:lt1>
      <a:dk2>
        <a:srgbClr val="B7B7B7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2524</Words>
  <Application>Microsoft Macintosh PowerPoint</Application>
  <PresentationFormat>On-screen Show (16:9)</PresentationFormat>
  <Paragraphs>436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53" baseType="lpstr">
      <vt:lpstr>Century Gothic</vt:lpstr>
      <vt:lpstr>Roboto Light</vt:lpstr>
      <vt:lpstr>Roboto Medium</vt:lpstr>
      <vt:lpstr>Consolas</vt:lpstr>
      <vt:lpstr>Courier New</vt:lpstr>
      <vt:lpstr>Arial</vt:lpstr>
      <vt:lpstr>Roboto Mono</vt:lpstr>
      <vt:lpstr>Noto Sans Symbols</vt:lpstr>
      <vt:lpstr>Source Code Pro</vt:lpstr>
      <vt:lpstr>Roboto</vt:lpstr>
      <vt:lpstr>Palatino</vt:lpstr>
      <vt:lpstr>Helvetica Neue</vt:lpstr>
      <vt:lpstr>Times</vt:lpstr>
      <vt:lpstr>Simple Lecture</vt:lpstr>
      <vt:lpstr>Simple Lecture</vt:lpstr>
      <vt:lpstr>Visualization I</vt:lpstr>
      <vt:lpstr>Goals for this Lecture</vt:lpstr>
      <vt:lpstr>Agenda</vt:lpstr>
      <vt:lpstr>Regex Review and regex Functions</vt:lpstr>
      <vt:lpstr>Review: regex </vt:lpstr>
      <vt:lpstr>Review: regex </vt:lpstr>
      <vt:lpstr>Review: regex </vt:lpstr>
      <vt:lpstr>Extraction</vt:lpstr>
      <vt:lpstr>Extraction</vt:lpstr>
      <vt:lpstr>Extraction with Capture Groups</vt:lpstr>
      <vt:lpstr>Substitution</vt:lpstr>
      <vt:lpstr>Substitution</vt:lpstr>
      <vt:lpstr>String Function Summary</vt:lpstr>
      <vt:lpstr>Goals of Visualization</vt:lpstr>
      <vt:lpstr>Where are we?</vt:lpstr>
      <vt:lpstr>Visualizations in BS (and in Data Science, so far)</vt:lpstr>
      <vt:lpstr>Goals of Data Visualization</vt:lpstr>
      <vt:lpstr>Goals of Data Visualization</vt:lpstr>
      <vt:lpstr>Visualizing Distributions</vt:lpstr>
      <vt:lpstr>Distributions</vt:lpstr>
      <vt:lpstr>PowerPoint Presentation</vt:lpstr>
      <vt:lpstr>PowerPoint Presentation</vt:lpstr>
      <vt:lpstr>Variable Types Should Inform Plot Choice</vt:lpstr>
      <vt:lpstr>Bar Plots: Distributions of Qualitative Variables</vt:lpstr>
      <vt:lpstr>World Bank Dataset</vt:lpstr>
      <vt:lpstr>Generating Bar Plots: Matplotlib</vt:lpstr>
      <vt:lpstr>Generating Bar Plots: Matplotlib</vt:lpstr>
      <vt:lpstr>Generating Bar Plots: pandas Native Plotting</vt:lpstr>
      <vt:lpstr>Generating Bar Plots: Seaborn</vt:lpstr>
      <vt:lpstr>Generating Bar Plots: Seaborn</vt:lpstr>
      <vt:lpstr>Distributions of Quantitative Variables</vt:lpstr>
      <vt:lpstr>Distributions of Quantitative Variables</vt:lpstr>
      <vt:lpstr>Box plots and Violin Plots</vt:lpstr>
      <vt:lpstr>Quartiles</vt:lpstr>
      <vt:lpstr>Box Plots</vt:lpstr>
      <vt:lpstr>Violin Plots</vt:lpstr>
      <vt:lpstr>Side-by-side Box and Violin Plots</vt:lpstr>
      <vt:lpstr>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I</dc:title>
  <cp:lastModifiedBy>Sana Jabbar</cp:lastModifiedBy>
  <cp:revision>27</cp:revision>
  <dcterms:modified xsi:type="dcterms:W3CDTF">2023-10-09T03:59:31Z</dcterms:modified>
</cp:coreProperties>
</file>