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s/comment2.xml" ContentType="application/vnd.openxmlformats-officedocument.presentationml.comments+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3.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s/comment4.xml" ContentType="application/vnd.openxmlformats-officedocument.presentationml.comments+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2"/>
    <p:sldId id="260" r:id="rId13"/>
    <p:sldId id="261" r:id="rId14"/>
    <p:sldId id="262" r:id="rId15"/>
    <p:sldId id="263" r:id="rId17"/>
    <p:sldId id="264" r:id="rId18"/>
    <p:sldId id="265" r:id="rId19"/>
    <p:sldId id="266" r:id="rId21"/>
    <p:sldId id="267" r:id="rId22"/>
    <p:sldId id="268" r:id="rId23"/>
    <p:sldId id="269" r:id="rId25"/>
    <p:sldId id="270"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oichiyamazaki"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comments" Target="comments/comment1.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comments" Target="comments/comment2.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comments" Target="comments/comment3.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comments" Target="comments/comment4.xml"/><Relationship Id="rId25" Type="http://schemas.openxmlformats.org/officeDocument/2006/relationships/slide" Target="slides/slide14.xml"/><Relationship Id="rId26" Type="http://schemas.openxmlformats.org/officeDocument/2006/relationships/slide" Target="slides/slide1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26T13:21:27.167" idx="1">
    <p:pos x="6945" y="6225"/>
    <p:text>自社社員に自信がある企業向け</p:text>
  </p:cm>
  <p:cm authorId="0" dt="2017-03-26T13:38:51.386" idx="2">
    <p:pos x="4816" y="6225"/>
    <p:text>量より質を重視した採用活動</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3-26T13:21:27.167" idx="3">
    <p:pos x="6945" y="6225"/>
    <p:text>自社社員に自信がある企業向け</p:text>
  </p:cm>
  <p:cm authorId="0" dt="2017-03-26T13:38:51.386" idx="4">
    <p:pos x="4323" y="6353"/>
    <p:text>量より質を重視した採用活動</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3-26T13:26:11.759" idx="5">
    <p:pos x="6538" y="-1158"/>
    <p:text>企業側は求職者の会社への意見などはほしいか？</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3-26T13:01:57.520" idx="6">
    <p:pos x="6217" y="-1147"/>
    <p:text>企業ではなく、人に惚れさせることで内定辞退は減る？
・内定辞退を減らすには。
・数より質に焦点</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 &amp; サブタイトル">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タイトルテキスト</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“ここに引用を入力してください。”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タイトルテキスト</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23" name="Shape 23"/>
          <p:cNvSpPr/>
          <p:nvPr>
            <p:ph type="sldNum" sz="quarter" idx="2"/>
          </p:nvPr>
        </p:nvSpPr>
        <p:spPr>
          <a:xfrm>
            <a:off x="6288709" y="9245600"/>
            <a:ext cx="414682" cy="330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タイトルテキスト</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タイトルテキスト</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タイトルテキスト</a:t>
            </a:r>
          </a:p>
        </p:txBody>
      </p:sp>
      <p:sp>
        <p:nvSpPr>
          <p:cNvPr id="57" name="Shape 57"/>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タイトルテキスト</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 点）">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4" name="Shape 4"/>
          <p:cNvSpPr/>
          <p:nvPr>
            <p:ph type="sldNum" sz="quarter" idx="2"/>
          </p:nvPr>
        </p:nvSpPr>
        <p:spPr>
          <a:xfrm>
            <a:off x="6288709" y="9251950"/>
            <a:ext cx="414682" cy="3302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3.xml"/><Relationship Id="rId3"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4.xml"/><Relationship Id="rId3"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2.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事業プラン</a:t>
            </a:r>
          </a:p>
          <a:p>
            <a:pPr/>
            <a:r>
              <a:t>No Side</a:t>
            </a:r>
          </a:p>
        </p:txBody>
      </p:sp>
      <p:sp>
        <p:nvSpPr>
          <p:cNvPr id="120" name="Shape 120"/>
          <p:cNvSpPr/>
          <p:nvPr>
            <p:ph type="subTitle" sz="quarter" idx="1"/>
          </p:nvPr>
        </p:nvSpPr>
        <p:spPr>
          <a:prstGeom prst="rect">
            <a:avLst/>
          </a:prstGeom>
        </p:spPr>
        <p:txBody>
          <a:bodyPr/>
          <a:lstStyle/>
          <a:p>
            <a:pPr defTabSz="438150">
              <a:defRPr sz="3225"/>
            </a:pPr>
            <a:r>
              <a:t>『求職者と企業との垣根をなくす</a:t>
            </a:r>
          </a:p>
          <a:p>
            <a:pPr defTabSz="438150">
              <a:defRPr sz="3225"/>
            </a:pPr>
            <a:r>
              <a:t>プラットフォームアプリ』</a:t>
            </a:r>
          </a:p>
        </p:txBody>
      </p:sp>
      <p:sp>
        <p:nvSpPr>
          <p:cNvPr id="121" name="Shape 121"/>
          <p:cNvSpPr/>
          <p:nvPr/>
        </p:nvSpPr>
        <p:spPr>
          <a:xfrm>
            <a:off x="1270000" y="6634169"/>
            <a:ext cx="10464800"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300"/>
            </a:lvl1pPr>
          </a:lstStyle>
          <a:p>
            <a:pPr/>
            <a:r>
              <a:t>G’s Academy LAB2 山崎</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04" name="Group 304"/>
          <p:cNvGrpSpPr/>
          <p:nvPr/>
        </p:nvGrpSpPr>
        <p:grpSpPr>
          <a:xfrm>
            <a:off x="3318891" y="2537650"/>
            <a:ext cx="6367018" cy="6418200"/>
            <a:chOff x="0" y="0"/>
            <a:chExt cx="6367016" cy="6418198"/>
          </a:xfrm>
        </p:grpSpPr>
        <p:pic>
          <p:nvPicPr>
            <p:cNvPr id="302" name="pasted-image.png"/>
            <p:cNvPicPr>
              <a:picLocks noChangeAspect="1"/>
            </p:cNvPicPr>
            <p:nvPr/>
          </p:nvPicPr>
          <p:blipFill>
            <a:blip r:embed="rId3">
              <a:extLst/>
            </a:blip>
            <a:stretch>
              <a:fillRect/>
            </a:stretch>
          </p:blipFill>
          <p:spPr>
            <a:xfrm>
              <a:off x="0" y="0"/>
              <a:ext cx="6367017" cy="6418199"/>
            </a:xfrm>
            <a:prstGeom prst="rect">
              <a:avLst/>
            </a:prstGeom>
            <a:ln w="12700" cap="flat">
              <a:noFill/>
              <a:miter lim="400000"/>
            </a:ln>
            <a:effectLst/>
          </p:spPr>
        </p:pic>
        <p:sp>
          <p:nvSpPr>
            <p:cNvPr id="303" name="Shape 303"/>
            <p:cNvSpPr/>
            <p:nvPr/>
          </p:nvSpPr>
          <p:spPr>
            <a:xfrm>
              <a:off x="2073090" y="2172380"/>
              <a:ext cx="2220836"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3000">
                  <a:latin typeface="Apple Color Emoji"/>
                  <a:ea typeface="Apple Color Emoji"/>
                  <a:cs typeface="Apple Color Emoji"/>
                  <a:sym typeface="Apple Color Emoji"/>
                </a:defRPr>
              </a:lvl1pPr>
            </a:lstStyle>
            <a:p>
              <a:pPr/>
              <a:r>
                <a:t>👩🏻‍💼</a:t>
              </a:r>
            </a:p>
          </p:txBody>
        </p:sp>
      </p:grpSp>
      <p:sp>
        <p:nvSpPr>
          <p:cNvPr id="305" name="Shape 305"/>
          <p:cNvSpPr/>
          <p:nvPr>
            <p:ph type="title"/>
          </p:nvPr>
        </p:nvSpPr>
        <p:spPr>
          <a:xfrm>
            <a:off x="952500" y="266700"/>
            <a:ext cx="11099800" cy="2159000"/>
          </a:xfrm>
          <a:prstGeom prst="rect">
            <a:avLst/>
          </a:prstGeom>
        </p:spPr>
        <p:txBody>
          <a:bodyPr/>
          <a:lstStyle/>
          <a:p>
            <a:pPr>
              <a:defRPr sz="6000"/>
            </a:pPr>
            <a:r>
              <a:t>採用活動における</a:t>
            </a:r>
          </a:p>
          <a:p>
            <a:pPr>
              <a:defRPr sz="6000"/>
            </a:pPr>
            <a:r>
              <a:t>企業の姿</a:t>
            </a:r>
          </a:p>
        </p:txBody>
      </p:sp>
      <p:sp>
        <p:nvSpPr>
          <p:cNvPr id="306" name="Shape 306"/>
          <p:cNvSpPr/>
          <p:nvPr/>
        </p:nvSpPr>
        <p:spPr>
          <a:xfrm>
            <a:off x="8632814" y="4122123"/>
            <a:ext cx="2886870" cy="1082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37" y="0"/>
                </a:moveTo>
                <a:cubicBezTo>
                  <a:pt x="2255" y="0"/>
                  <a:pt x="1702" y="1475"/>
                  <a:pt x="1702" y="3294"/>
                </a:cubicBezTo>
                <a:lnTo>
                  <a:pt x="1702" y="13239"/>
                </a:lnTo>
                <a:lnTo>
                  <a:pt x="0" y="21600"/>
                </a:lnTo>
                <a:lnTo>
                  <a:pt x="3804" y="18480"/>
                </a:lnTo>
                <a:lnTo>
                  <a:pt x="20365" y="18480"/>
                </a:lnTo>
                <a:cubicBezTo>
                  <a:pt x="21047" y="18480"/>
                  <a:pt x="21600" y="17006"/>
                  <a:pt x="21600" y="15187"/>
                </a:cubicBezTo>
                <a:lnTo>
                  <a:pt x="21600" y="3294"/>
                </a:lnTo>
                <a:cubicBezTo>
                  <a:pt x="21600" y="1475"/>
                  <a:pt x="21047" y="0"/>
                  <a:pt x="20365" y="0"/>
                </a:cubicBezTo>
                <a:lnTo>
                  <a:pt x="2937" y="0"/>
                </a:ln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12700">
              <a:defRPr sz="2300">
                <a:solidFill>
                  <a:srgbClr val="FFFFFF"/>
                </a:solidFill>
                <a:latin typeface="ヒラギノ角ゴ ProN W6"/>
                <a:ea typeface="ヒラギノ角ゴ ProN W6"/>
                <a:cs typeface="ヒラギノ角ゴ ProN W6"/>
                <a:sym typeface="ヒラギノ角ゴ ProN W6"/>
              </a:defRPr>
            </a:pPr>
            <a:r>
              <a:t>採用する</a:t>
            </a:r>
          </a:p>
        </p:txBody>
      </p:sp>
      <p:sp>
        <p:nvSpPr>
          <p:cNvPr id="307" name="Shape 307"/>
          <p:cNvSpPr/>
          <p:nvPr/>
        </p:nvSpPr>
        <p:spPr>
          <a:xfrm>
            <a:off x="227227" y="6077002"/>
            <a:ext cx="4900217" cy="3187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8" y="0"/>
                </a:moveTo>
                <a:cubicBezTo>
                  <a:pt x="326" y="0"/>
                  <a:pt x="0" y="501"/>
                  <a:pt x="0" y="1119"/>
                </a:cubicBezTo>
                <a:lnTo>
                  <a:pt x="0" y="20481"/>
                </a:lnTo>
                <a:cubicBezTo>
                  <a:pt x="0" y="21099"/>
                  <a:pt x="326" y="21600"/>
                  <a:pt x="728" y="21600"/>
                </a:cubicBezTo>
                <a:lnTo>
                  <a:pt x="19006" y="21600"/>
                </a:lnTo>
                <a:cubicBezTo>
                  <a:pt x="19408" y="21600"/>
                  <a:pt x="19733" y="21099"/>
                  <a:pt x="19733" y="20481"/>
                </a:cubicBezTo>
                <a:lnTo>
                  <a:pt x="19733" y="5607"/>
                </a:lnTo>
                <a:lnTo>
                  <a:pt x="21600" y="4660"/>
                </a:lnTo>
                <a:lnTo>
                  <a:pt x="19733" y="3714"/>
                </a:lnTo>
                <a:lnTo>
                  <a:pt x="19733" y="1119"/>
                </a:lnTo>
                <a:cubicBezTo>
                  <a:pt x="19733" y="501"/>
                  <a:pt x="19408" y="0"/>
                  <a:pt x="19006" y="0"/>
                </a:cubicBezTo>
                <a:lnTo>
                  <a:pt x="728" y="0"/>
                </a:ln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内定辞退</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人が集まらない</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インターンなどの受け入れのコストの負担</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人材不足</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入社後のミスマッチ</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経団連の方針に振り回される</a:t>
            </a:r>
          </a:p>
        </p:txBody>
      </p:sp>
      <p:sp>
        <p:nvSpPr>
          <p:cNvPr id="308" name="Shape 308"/>
          <p:cNvSpPr/>
          <p:nvPr/>
        </p:nvSpPr>
        <p:spPr>
          <a:xfrm>
            <a:off x="215244" y="2789771"/>
            <a:ext cx="4466035" cy="237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 y="0"/>
                </a:moveTo>
                <a:cubicBezTo>
                  <a:pt x="358" y="0"/>
                  <a:pt x="0" y="671"/>
                  <a:pt x="0" y="1500"/>
                </a:cubicBezTo>
                <a:lnTo>
                  <a:pt x="0" y="20100"/>
                </a:lnTo>
                <a:cubicBezTo>
                  <a:pt x="0" y="20929"/>
                  <a:pt x="358" y="21600"/>
                  <a:pt x="799" y="21600"/>
                </a:cubicBezTo>
                <a:lnTo>
                  <a:pt x="18473" y="21600"/>
                </a:lnTo>
                <a:cubicBezTo>
                  <a:pt x="18914" y="21600"/>
                  <a:pt x="19272" y="20929"/>
                  <a:pt x="19272" y="20100"/>
                </a:cubicBezTo>
                <a:lnTo>
                  <a:pt x="19272" y="13684"/>
                </a:lnTo>
                <a:lnTo>
                  <a:pt x="21600" y="12415"/>
                </a:lnTo>
                <a:lnTo>
                  <a:pt x="19272" y="11146"/>
                </a:lnTo>
                <a:lnTo>
                  <a:pt x="19272" y="1500"/>
                </a:lnTo>
                <a:cubicBezTo>
                  <a:pt x="19272" y="671"/>
                  <a:pt x="18914" y="0"/>
                  <a:pt x="18473" y="0"/>
                </a:cubicBezTo>
                <a:lnTo>
                  <a:pt x="799" y="0"/>
                </a:ln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才能ある人材の採用</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企業のPR</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コストをかけずに人材を採用できる</a:t>
            </a:r>
          </a:p>
        </p:txBody>
      </p:sp>
      <p:sp>
        <p:nvSpPr>
          <p:cNvPr id="309" name="Shape 309"/>
          <p:cNvSpPr/>
          <p:nvPr>
            <p:ph type="body" idx="1"/>
          </p:nvPr>
        </p:nvSpPr>
        <p:spPr>
          <a:xfrm>
            <a:off x="13223778" y="2137502"/>
            <a:ext cx="11099801" cy="6286501"/>
          </a:xfrm>
          <a:prstGeom prst="rect">
            <a:avLst/>
          </a:prstGeom>
        </p:spPr>
        <p:txBody>
          <a:bodyPr anchor="t"/>
          <a:lstStyle/>
          <a:p>
            <a:pPr marL="240030" indent="-240030" defTabSz="315468">
              <a:spcBef>
                <a:spcPts val="2200"/>
              </a:spcBef>
              <a:defRPr sz="1944">
                <a:latin typeface="ヒラギノ角ゴ ProN W6"/>
                <a:ea typeface="ヒラギノ角ゴ ProN W6"/>
                <a:cs typeface="ヒラギノ角ゴ ProN W6"/>
                <a:sym typeface="ヒラギノ角ゴ ProN W6"/>
              </a:defRPr>
            </a:pPr>
            <a:r>
              <a:t>採用活動で望むこと</a:t>
            </a:r>
          </a:p>
          <a:p>
            <a:pPr lvl="1" marL="480060" indent="-240030" defTabSz="315468">
              <a:spcBef>
                <a:spcPts val="2200"/>
              </a:spcBef>
              <a:defRPr sz="1944"/>
            </a:pPr>
            <a:r>
              <a:t>いい人の採用</a:t>
            </a:r>
          </a:p>
          <a:p>
            <a:pPr lvl="1" marL="480060" indent="-240030" defTabSz="315468">
              <a:spcBef>
                <a:spcPts val="2200"/>
              </a:spcBef>
              <a:defRPr sz="1944"/>
            </a:pPr>
            <a:r>
              <a:t>学生の情報</a:t>
            </a:r>
          </a:p>
          <a:p>
            <a:pPr lvl="1" marL="480060" indent="-240030" defTabSz="315468">
              <a:spcBef>
                <a:spcPts val="2200"/>
              </a:spcBef>
              <a:defRPr sz="1944"/>
            </a:pPr>
            <a:r>
              <a:t>会社PR</a:t>
            </a:r>
          </a:p>
          <a:p>
            <a:pPr marL="240030" indent="-240030" defTabSz="315468">
              <a:spcBef>
                <a:spcPts val="2200"/>
              </a:spcBef>
              <a:defRPr sz="1944">
                <a:latin typeface="ヒラギノ角ゴ ProN W6"/>
                <a:ea typeface="ヒラギノ角ゴ ProN W6"/>
                <a:cs typeface="ヒラギノ角ゴ ProN W6"/>
                <a:sym typeface="ヒラギノ角ゴ ProN W6"/>
              </a:defRPr>
            </a:pPr>
            <a:r>
              <a:t>Profit</a:t>
            </a:r>
          </a:p>
          <a:p>
            <a:pPr lvl="1" marL="480060" indent="-240030" defTabSz="315468">
              <a:spcBef>
                <a:spcPts val="2200"/>
              </a:spcBef>
              <a:defRPr sz="1944"/>
            </a:pPr>
            <a:r>
              <a:t>自分の会社を知ってほしい</a:t>
            </a:r>
          </a:p>
          <a:p>
            <a:pPr marL="240030" indent="-240030" defTabSz="315468">
              <a:spcBef>
                <a:spcPts val="2200"/>
              </a:spcBef>
              <a:defRPr sz="1944">
                <a:latin typeface="ヒラギノ角ゴ ProN W6"/>
                <a:ea typeface="ヒラギノ角ゴ ProN W6"/>
                <a:cs typeface="ヒラギノ角ゴ ProN W6"/>
                <a:sym typeface="ヒラギノ角ゴ ProN W6"/>
              </a:defRPr>
            </a:pPr>
            <a:r>
              <a:t>Pain Gain</a:t>
            </a:r>
          </a:p>
          <a:p>
            <a:pPr lvl="1" marL="480060" indent="-240030" defTabSz="315468">
              <a:spcBef>
                <a:spcPts val="2200"/>
              </a:spcBef>
              <a:defRPr sz="1944"/>
            </a:pPr>
            <a:r>
              <a:t>青田刈り</a:t>
            </a:r>
          </a:p>
          <a:p>
            <a:pPr lvl="1" marL="480060" indent="-240030" defTabSz="315468">
              <a:spcBef>
                <a:spcPts val="2200"/>
              </a:spcBef>
              <a:defRPr sz="1944"/>
            </a:pPr>
            <a:r>
              <a:t>インターン受け入れだるい</a:t>
            </a:r>
          </a:p>
          <a:p>
            <a:pPr lvl="1" marL="480060" indent="-240030" defTabSz="315468">
              <a:spcBef>
                <a:spcPts val="2200"/>
              </a:spcBef>
              <a:defRPr sz="1944"/>
            </a:pPr>
            <a:r>
              <a:t>人材不足</a:t>
            </a:r>
          </a:p>
        </p:txBody>
      </p:sp>
      <p:sp>
        <p:nvSpPr>
          <p:cNvPr id="310" name="Shape 310"/>
          <p:cNvSpPr/>
          <p:nvPr/>
        </p:nvSpPr>
        <p:spPr>
          <a:xfrm>
            <a:off x="5013451" y="3051478"/>
            <a:ext cx="240030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176146"/>
                    <a:satOff val="3665"/>
                    <a:lumOff val="-13986"/>
                  </a:schemeClr>
                </a:solidFill>
              </a:defRPr>
            </a:pPr>
            <a:r>
              <a:rPr>
                <a:latin typeface="ヒラギノ角ゴ ProN W6"/>
                <a:ea typeface="ヒラギノ角ゴ ProN W6"/>
                <a:cs typeface="ヒラギノ角ゴ ProN W6"/>
                <a:sym typeface="ヒラギノ角ゴ ProN W6"/>
              </a:rPr>
              <a:t>嬉しい</a:t>
            </a:r>
            <a:r>
              <a:t>こと</a:t>
            </a:r>
          </a:p>
        </p:txBody>
      </p:sp>
      <p:sp>
        <p:nvSpPr>
          <p:cNvPr id="311" name="Shape 311"/>
          <p:cNvSpPr/>
          <p:nvPr/>
        </p:nvSpPr>
        <p:spPr>
          <a:xfrm>
            <a:off x="5242051" y="7816244"/>
            <a:ext cx="19431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1">
                    <a:hueOff val="47394"/>
                    <a:satOff val="-25753"/>
                    <a:lumOff val="-7544"/>
                  </a:schemeClr>
                </a:solidFill>
              </a:defRPr>
            </a:pPr>
            <a:r>
              <a:rPr>
                <a:latin typeface="ヒラギノ角ゴ ProN W6"/>
                <a:ea typeface="ヒラギノ角ゴ ProN W6"/>
                <a:cs typeface="ヒラギノ角ゴ ProN W6"/>
                <a:sym typeface="ヒラギノ角ゴ ProN W6"/>
              </a:rPr>
              <a:t>嫌な</a:t>
            </a:r>
            <a:r>
              <a:t>こと</a:t>
            </a:r>
          </a:p>
        </p:txBody>
      </p:sp>
      <p:sp>
        <p:nvSpPr>
          <p:cNvPr id="312" name="Shape 312"/>
          <p:cNvSpPr/>
          <p:nvPr/>
        </p:nvSpPr>
        <p:spPr>
          <a:xfrm>
            <a:off x="9118614" y="3509501"/>
            <a:ext cx="240030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2">
                    <a:hueOff val="-554920"/>
                    <a:satOff val="-21482"/>
                    <a:lumOff val="-6228"/>
                  </a:schemeClr>
                </a:solidFill>
              </a:defRPr>
            </a:pPr>
            <a:r>
              <a:t>活動の</a:t>
            </a:r>
            <a:r>
              <a:rPr>
                <a:latin typeface="ヒラギノ角ゴ ProN W6"/>
                <a:ea typeface="ヒラギノ角ゴ ProN W6"/>
                <a:cs typeface="ヒラギノ角ゴ ProN W6"/>
                <a:sym typeface="ヒラギノ角ゴ ProN W6"/>
              </a:rPr>
              <a:t>目的</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4" name="110809_familychineseoahu_en_00317_2040x1360.jpeg"/>
          <p:cNvPicPr>
            <a:picLocks noChangeAspect="1"/>
          </p:cNvPicPr>
          <p:nvPr>
            <p:ph type="pic" idx="13"/>
          </p:nvPr>
        </p:nvPicPr>
        <p:blipFill>
          <a:blip r:embed="rId2">
            <a:extLst/>
          </a:blip>
          <a:srcRect l="32374" t="0" r="24460" b="102"/>
          <a:stretch>
            <a:fillRect/>
          </a:stretch>
        </p:blipFill>
        <p:spPr>
          <a:xfrm>
            <a:off x="6718300" y="647700"/>
            <a:ext cx="5334000" cy="8229600"/>
          </a:xfrm>
          <a:prstGeom prst="rect">
            <a:avLst/>
          </a:prstGeom>
        </p:spPr>
      </p:pic>
      <p:sp>
        <p:nvSpPr>
          <p:cNvPr id="315" name="Shape 315"/>
          <p:cNvSpPr/>
          <p:nvPr>
            <p:ph type="title"/>
          </p:nvPr>
        </p:nvSpPr>
        <p:spPr>
          <a:xfrm>
            <a:off x="256649" y="635000"/>
            <a:ext cx="6177303" cy="3987800"/>
          </a:xfrm>
          <a:prstGeom prst="rect">
            <a:avLst/>
          </a:prstGeom>
        </p:spPr>
        <p:txBody>
          <a:bodyPr/>
          <a:lstStyle/>
          <a:p>
            <a:pPr>
              <a:defRPr sz="5300"/>
            </a:pPr>
            <a:r>
              <a:t>ユーザーへの</a:t>
            </a:r>
          </a:p>
          <a:p>
            <a:pPr>
              <a:defRPr sz="5300"/>
            </a:pPr>
            <a:r>
              <a:t>事業の価値</a:t>
            </a:r>
          </a:p>
        </p:txBody>
      </p:sp>
      <p:sp>
        <p:nvSpPr>
          <p:cNvPr id="316" name="Shape 316"/>
          <p:cNvSpPr/>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title"/>
          </p:nvPr>
        </p:nvSpPr>
        <p:spPr>
          <a:prstGeom prst="rect">
            <a:avLst/>
          </a:prstGeom>
        </p:spPr>
        <p:txBody>
          <a:bodyPr/>
          <a:lstStyle/>
          <a:p>
            <a:pPr defTabSz="473201">
              <a:defRPr sz="6480"/>
            </a:pPr>
            <a:r>
              <a:t>求職者への</a:t>
            </a:r>
          </a:p>
          <a:p>
            <a:pPr defTabSz="473201">
              <a:defRPr sz="6480"/>
            </a:pPr>
            <a:r>
              <a:t>事業価値</a:t>
            </a:r>
          </a:p>
        </p:txBody>
      </p:sp>
      <p:grpSp>
        <p:nvGrpSpPr>
          <p:cNvPr id="321" name="Group 321"/>
          <p:cNvGrpSpPr/>
          <p:nvPr/>
        </p:nvGrpSpPr>
        <p:grpSpPr>
          <a:xfrm>
            <a:off x="6844358" y="2813928"/>
            <a:ext cx="5831466" cy="5878344"/>
            <a:chOff x="0" y="0"/>
            <a:chExt cx="5831465" cy="5878342"/>
          </a:xfrm>
        </p:grpSpPr>
        <p:pic>
          <p:nvPicPr>
            <p:cNvPr id="319" name="pasted-image.png"/>
            <p:cNvPicPr>
              <a:picLocks noChangeAspect="1"/>
            </p:cNvPicPr>
            <p:nvPr/>
          </p:nvPicPr>
          <p:blipFill>
            <a:blip r:embed="rId2">
              <a:extLst/>
            </a:blip>
            <a:stretch>
              <a:fillRect/>
            </a:stretch>
          </p:blipFill>
          <p:spPr>
            <a:xfrm>
              <a:off x="0" y="0"/>
              <a:ext cx="5831466" cy="5878343"/>
            </a:xfrm>
            <a:prstGeom prst="rect">
              <a:avLst/>
            </a:prstGeom>
            <a:ln w="12700" cap="flat">
              <a:noFill/>
              <a:miter lim="400000"/>
            </a:ln>
            <a:effectLst/>
          </p:spPr>
        </p:pic>
        <p:sp>
          <p:nvSpPr>
            <p:cNvPr id="320" name="Shape 320"/>
            <p:cNvSpPr/>
            <p:nvPr/>
          </p:nvSpPr>
          <p:spPr>
            <a:xfrm>
              <a:off x="1898716" y="1989654"/>
              <a:ext cx="2034034" cy="21242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43305">
                <a:spcBef>
                  <a:spcPts val="3900"/>
                </a:spcBef>
                <a:defRPr sz="12090">
                  <a:latin typeface="Apple Color Emoji"/>
                  <a:ea typeface="Apple Color Emoji"/>
                  <a:cs typeface="Apple Color Emoji"/>
                  <a:sym typeface="Apple Color Emoji"/>
                </a:defRPr>
              </a:lvl1pPr>
            </a:lstStyle>
            <a:p>
              <a:pPr/>
              <a:r>
                <a:t>👱🏻</a:t>
              </a:r>
            </a:p>
          </p:txBody>
        </p:sp>
      </p:grpSp>
      <p:sp>
        <p:nvSpPr>
          <p:cNvPr id="322" name="Shape 322"/>
          <p:cNvSpPr/>
          <p:nvPr/>
        </p:nvSpPr>
        <p:spPr>
          <a:xfrm>
            <a:off x="10440122" y="5235961"/>
            <a:ext cx="2134126" cy="10342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152"/>
                </a:moveTo>
                <a:lnTo>
                  <a:pt x="0" y="3448"/>
                </a:lnTo>
                <a:cubicBezTo>
                  <a:pt x="0" y="1544"/>
                  <a:pt x="748" y="0"/>
                  <a:pt x="1671" y="0"/>
                </a:cubicBezTo>
                <a:lnTo>
                  <a:pt x="19929" y="0"/>
                </a:lnTo>
                <a:cubicBezTo>
                  <a:pt x="20852" y="0"/>
                  <a:pt x="21600" y="1544"/>
                  <a:pt x="21600" y="3448"/>
                </a:cubicBezTo>
                <a:lnTo>
                  <a:pt x="21600" y="18152"/>
                </a:lnTo>
                <a:cubicBezTo>
                  <a:pt x="21600" y="20056"/>
                  <a:pt x="20852" y="21600"/>
                  <a:pt x="19929" y="21600"/>
                </a:cubicBezTo>
                <a:lnTo>
                  <a:pt x="1671" y="21600"/>
                </a:lnTo>
                <a:cubicBezTo>
                  <a:pt x="748" y="21600"/>
                  <a:pt x="0" y="20056"/>
                  <a:pt x="0" y="18152"/>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企業に就職する</a:t>
            </a:r>
          </a:p>
        </p:txBody>
      </p:sp>
      <p:sp>
        <p:nvSpPr>
          <p:cNvPr id="323" name="Shape 323"/>
          <p:cNvSpPr/>
          <p:nvPr/>
        </p:nvSpPr>
        <p:spPr>
          <a:xfrm>
            <a:off x="6922920" y="6586647"/>
            <a:ext cx="3474483" cy="28383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504"/>
                </a:moveTo>
                <a:lnTo>
                  <a:pt x="0" y="1096"/>
                </a:lnTo>
                <a:cubicBezTo>
                  <a:pt x="0" y="490"/>
                  <a:pt x="401" y="0"/>
                  <a:pt x="895" y="0"/>
                </a:cubicBezTo>
                <a:lnTo>
                  <a:pt x="20705" y="0"/>
                </a:lnTo>
                <a:cubicBezTo>
                  <a:pt x="21199" y="0"/>
                  <a:pt x="21600" y="490"/>
                  <a:pt x="21600" y="1096"/>
                </a:cubicBezTo>
                <a:lnTo>
                  <a:pt x="21600" y="20504"/>
                </a:lnTo>
                <a:cubicBezTo>
                  <a:pt x="21600" y="21110"/>
                  <a:pt x="21199" y="21600"/>
                  <a:pt x="20705" y="21600"/>
                </a:cubicBezTo>
                <a:lnTo>
                  <a:pt x="895" y="21600"/>
                </a:lnTo>
                <a:cubicBezTo>
                  <a:pt x="401" y="21600"/>
                  <a:pt x="0" y="21110"/>
                  <a:pt x="0" y="20504"/>
                </a:cubicBez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服装など周りに同調する必要がある</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履歴書書くのが面倒</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テスト受けるのが面倒</a:t>
            </a:r>
          </a:p>
          <a:p>
            <a:pPr lvl="1" marL="512586" indent="-228600" algn="l">
              <a:buSzPct val="100000"/>
              <a:buChar char="•"/>
              <a:defRPr sz="1800">
                <a:solidFill>
                  <a:schemeClr val="accent1">
                    <a:hueOff val="273562"/>
                    <a:satOff val="2937"/>
                    <a:lumOff val="-22233"/>
                  </a:schemeClr>
                </a:solidFill>
                <a:latin typeface="ヒラギノ角ゴ ProN W6"/>
                <a:ea typeface="ヒラギノ角ゴ ProN W6"/>
                <a:cs typeface="ヒラギノ角ゴ ProN W6"/>
                <a:sym typeface="ヒラギノ角ゴ ProN W6"/>
              </a:defRPr>
            </a:pPr>
            <a:r>
              <a:t>採用時期が不明瞭</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周りで同じ業界志望の人がいないと、どう動けばいいかよくわからない</a:t>
            </a:r>
          </a:p>
        </p:txBody>
      </p:sp>
      <p:sp>
        <p:nvSpPr>
          <p:cNvPr id="324" name="Shape 324"/>
          <p:cNvSpPr/>
          <p:nvPr/>
        </p:nvSpPr>
        <p:spPr>
          <a:xfrm>
            <a:off x="6989312" y="2770951"/>
            <a:ext cx="3341697" cy="215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15"/>
                </a:moveTo>
                <a:lnTo>
                  <a:pt x="0" y="1385"/>
                </a:lnTo>
                <a:cubicBezTo>
                  <a:pt x="0" y="620"/>
                  <a:pt x="401" y="0"/>
                  <a:pt x="895" y="0"/>
                </a:cubicBezTo>
                <a:lnTo>
                  <a:pt x="20705" y="0"/>
                </a:lnTo>
                <a:cubicBezTo>
                  <a:pt x="21199" y="0"/>
                  <a:pt x="21600" y="620"/>
                  <a:pt x="21600" y="1385"/>
                </a:cubicBezTo>
                <a:lnTo>
                  <a:pt x="21600" y="20215"/>
                </a:lnTo>
                <a:cubicBezTo>
                  <a:pt x="21600" y="20980"/>
                  <a:pt x="21199" y="21600"/>
                  <a:pt x="20705" y="21600"/>
                </a:cubicBezTo>
                <a:lnTo>
                  <a:pt x="895" y="21600"/>
                </a:lnTo>
                <a:cubicBezTo>
                  <a:pt x="401" y="21600"/>
                  <a:pt x="0" y="20980"/>
                  <a:pt x="0" y="20215"/>
                </a:cubicBez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1800">
                <a:solidFill>
                  <a:schemeClr val="accent5">
                    <a:hueOff val="-522602"/>
                    <a:satOff val="-6700"/>
                    <a:lumOff val="-22320"/>
                  </a:schemeClr>
                </a:solidFill>
                <a:latin typeface="ヒラギノ角ゴ ProN W6"/>
                <a:ea typeface="ヒラギノ角ゴ ProN W6"/>
                <a:cs typeface="ヒラギノ角ゴ ProN W6"/>
                <a:sym typeface="ヒラギノ角ゴ ProN W6"/>
              </a:defRPr>
            </a:pPr>
            <a:r>
              <a:t>良い企業との出会い</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かっこいい社会人との</a:t>
            </a:r>
            <a:br/>
            <a:r>
              <a:t>出会い</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未知の業界に出会う</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説明会などでは聞けない密度の濃い情報の獲得</a:t>
            </a:r>
          </a:p>
        </p:txBody>
      </p:sp>
      <p:grpSp>
        <p:nvGrpSpPr>
          <p:cNvPr id="327" name="Group 327"/>
          <p:cNvGrpSpPr/>
          <p:nvPr/>
        </p:nvGrpSpPr>
        <p:grpSpPr>
          <a:xfrm>
            <a:off x="158346" y="2898646"/>
            <a:ext cx="5679366" cy="5708908"/>
            <a:chOff x="0" y="0"/>
            <a:chExt cx="5679364" cy="5708906"/>
          </a:xfrm>
        </p:grpSpPr>
        <p:pic>
          <p:nvPicPr>
            <p:cNvPr id="325" name="pasted-image.png"/>
            <p:cNvPicPr>
              <a:picLocks noChangeAspect="1"/>
            </p:cNvPicPr>
            <p:nvPr/>
          </p:nvPicPr>
          <p:blipFill>
            <a:blip r:embed="rId3">
              <a:extLst/>
            </a:blip>
            <a:srcRect l="1111" t="857" r="5194" b="4289"/>
            <a:stretch>
              <a:fillRect/>
            </a:stretch>
          </p:blipFill>
          <p:spPr>
            <a:xfrm>
              <a:off x="0" y="0"/>
              <a:ext cx="5679365" cy="5708907"/>
            </a:xfrm>
            <a:prstGeom prst="rect">
              <a:avLst/>
            </a:prstGeom>
            <a:ln w="12700" cap="flat">
              <a:noFill/>
              <a:miter lim="400000"/>
            </a:ln>
            <a:effectLst/>
          </p:spPr>
        </p:pic>
        <p:sp>
          <p:nvSpPr>
            <p:cNvPr id="326" name="Shape 326"/>
            <p:cNvSpPr/>
            <p:nvPr/>
          </p:nvSpPr>
          <p:spPr>
            <a:xfrm>
              <a:off x="1729223" y="1839893"/>
              <a:ext cx="2220836"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3000">
                  <a:latin typeface="Apple Color Emoji"/>
                  <a:ea typeface="Apple Color Emoji"/>
                  <a:cs typeface="Apple Color Emoji"/>
                  <a:sym typeface="Apple Color Emoji"/>
                </a:defRPr>
              </a:lvl1pPr>
            </a:lstStyle>
            <a:p>
              <a:pPr/>
              <a:r>
                <a:t>🎁</a:t>
              </a:r>
            </a:p>
          </p:txBody>
        </p:sp>
      </p:grpSp>
      <p:sp>
        <p:nvSpPr>
          <p:cNvPr id="328" name="Shape 328"/>
          <p:cNvSpPr/>
          <p:nvPr/>
        </p:nvSpPr>
        <p:spPr>
          <a:xfrm>
            <a:off x="401561" y="5118100"/>
            <a:ext cx="1751877"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92"/>
                </a:moveTo>
                <a:lnTo>
                  <a:pt x="0" y="2808"/>
                </a:lnTo>
                <a:cubicBezTo>
                  <a:pt x="0" y="1257"/>
                  <a:pt x="911" y="0"/>
                  <a:pt x="2036" y="0"/>
                </a:cubicBezTo>
                <a:lnTo>
                  <a:pt x="19564" y="0"/>
                </a:lnTo>
                <a:cubicBezTo>
                  <a:pt x="20689" y="0"/>
                  <a:pt x="21600" y="1257"/>
                  <a:pt x="21600" y="2808"/>
                </a:cubicBezTo>
                <a:lnTo>
                  <a:pt x="21600" y="18792"/>
                </a:lnTo>
                <a:cubicBezTo>
                  <a:pt x="21600" y="20343"/>
                  <a:pt x="20689" y="21600"/>
                  <a:pt x="19564" y="21600"/>
                </a:cubicBezTo>
                <a:lnTo>
                  <a:pt x="2036" y="21600"/>
                </a:lnTo>
                <a:cubicBezTo>
                  <a:pt x="911" y="21600"/>
                  <a:pt x="0" y="20343"/>
                  <a:pt x="0" y="18792"/>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働きたい人と</a:t>
            </a:r>
          </a:p>
          <a:p>
            <a:pPr lvl="1" indent="0">
              <a:defRPr sz="1800">
                <a:solidFill>
                  <a:srgbClr val="FFFFFF"/>
                </a:solidFill>
                <a:latin typeface="ヒラギノ角ゴ ProN W6"/>
                <a:ea typeface="ヒラギノ角ゴ ProN W6"/>
                <a:cs typeface="ヒラギノ角ゴ ProN W6"/>
                <a:sym typeface="ヒラギノ角ゴ ProN W6"/>
              </a:defRPr>
            </a:pPr>
            <a:r>
              <a:t>企業との</a:t>
            </a:r>
          </a:p>
          <a:p>
            <a:pPr lvl="1" indent="0">
              <a:defRPr sz="1800">
                <a:solidFill>
                  <a:srgbClr val="FFFFFF"/>
                </a:solidFill>
                <a:latin typeface="ヒラギノ角ゴ ProN W6"/>
                <a:ea typeface="ヒラギノ角ゴ ProN W6"/>
                <a:cs typeface="ヒラギノ角ゴ ProN W6"/>
                <a:sym typeface="ヒラギノ角ゴ ProN W6"/>
              </a:defRPr>
            </a:pPr>
            <a:r>
              <a:t>接点の創出</a:t>
            </a:r>
          </a:p>
        </p:txBody>
      </p:sp>
      <p:sp>
        <p:nvSpPr>
          <p:cNvPr id="329" name="Shape 329"/>
          <p:cNvSpPr/>
          <p:nvPr/>
        </p:nvSpPr>
        <p:spPr>
          <a:xfrm>
            <a:off x="2069794" y="3005909"/>
            <a:ext cx="3683696" cy="1821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643"/>
                </a:moveTo>
                <a:lnTo>
                  <a:pt x="0" y="1957"/>
                </a:lnTo>
                <a:cubicBezTo>
                  <a:pt x="0" y="876"/>
                  <a:pt x="433" y="0"/>
                  <a:pt x="968" y="0"/>
                </a:cubicBezTo>
                <a:lnTo>
                  <a:pt x="20632" y="0"/>
                </a:lnTo>
                <a:cubicBezTo>
                  <a:pt x="21167" y="0"/>
                  <a:pt x="21600" y="876"/>
                  <a:pt x="21600" y="1957"/>
                </a:cubicBezTo>
                <a:lnTo>
                  <a:pt x="21600" y="19643"/>
                </a:lnTo>
                <a:cubicBezTo>
                  <a:pt x="21600" y="20724"/>
                  <a:pt x="21167" y="21600"/>
                  <a:pt x="20632" y="21600"/>
                </a:cubicBezTo>
                <a:lnTo>
                  <a:pt x="968" y="21600"/>
                </a:lnTo>
                <a:cubicBezTo>
                  <a:pt x="433" y="21600"/>
                  <a:pt x="0" y="20724"/>
                  <a:pt x="0" y="19643"/>
                </a:cubicBez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接点機会の公平化</a:t>
            </a:r>
          </a:p>
          <a:p>
            <a:pPr lvl="1" marL="537986" indent="-283986" algn="l">
              <a:buSzPct val="75000"/>
              <a:buChar char="•"/>
              <a:defRPr sz="1800">
                <a:solidFill>
                  <a:schemeClr val="accent5">
                    <a:hueOff val="-522602"/>
                    <a:satOff val="-6700"/>
                    <a:lumOff val="-22320"/>
                  </a:schemeClr>
                </a:solidFill>
                <a:latin typeface="ヒラギノ角ゴ ProN W6"/>
                <a:ea typeface="ヒラギノ角ゴ ProN W6"/>
                <a:cs typeface="ヒラギノ角ゴ ProN W6"/>
                <a:sym typeface="ヒラギノ角ゴ ProN W6"/>
              </a:defRPr>
            </a:pPr>
            <a:r>
              <a:t>採用の効率化</a:t>
            </a:r>
          </a:p>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優秀な人が優秀な人を呼ぶ好循環</a:t>
            </a:r>
          </a:p>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求職者・社員の生の声(情報)</a:t>
            </a:r>
          </a:p>
        </p:txBody>
      </p:sp>
      <p:sp>
        <p:nvSpPr>
          <p:cNvPr id="330" name="Shape 330"/>
          <p:cNvSpPr/>
          <p:nvPr/>
        </p:nvSpPr>
        <p:spPr>
          <a:xfrm>
            <a:off x="2136133" y="6636390"/>
            <a:ext cx="3595071" cy="1821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643"/>
                </a:moveTo>
                <a:lnTo>
                  <a:pt x="0" y="1957"/>
                </a:lnTo>
                <a:cubicBezTo>
                  <a:pt x="0" y="876"/>
                  <a:pt x="444" y="0"/>
                  <a:pt x="992" y="0"/>
                </a:cubicBezTo>
                <a:lnTo>
                  <a:pt x="20608" y="0"/>
                </a:lnTo>
                <a:cubicBezTo>
                  <a:pt x="21156" y="0"/>
                  <a:pt x="21600" y="876"/>
                  <a:pt x="21600" y="1957"/>
                </a:cubicBezTo>
                <a:lnTo>
                  <a:pt x="21600" y="19643"/>
                </a:lnTo>
                <a:cubicBezTo>
                  <a:pt x="21600" y="20724"/>
                  <a:pt x="21156" y="21600"/>
                  <a:pt x="20608" y="21600"/>
                </a:cubicBezTo>
                <a:lnTo>
                  <a:pt x="992" y="21600"/>
                </a:lnTo>
                <a:cubicBezTo>
                  <a:pt x="444" y="21600"/>
                  <a:pt x="0" y="20724"/>
                  <a:pt x="0" y="19643"/>
                </a:cubicBez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410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求職者が企業に接する障壁の低減化</a:t>
            </a:r>
          </a:p>
          <a:p>
            <a:pPr lvl="1" marL="410986" indent="-283986" algn="l">
              <a:buSzPct val="75000"/>
              <a:buChar char="•"/>
              <a:defRPr sz="1800">
                <a:solidFill>
                  <a:schemeClr val="accent1">
                    <a:hueOff val="273562"/>
                    <a:satOff val="2937"/>
                    <a:lumOff val="-22233"/>
                  </a:schemeClr>
                </a:solidFill>
                <a:latin typeface="ヒラギノ角ゴ ProN W6"/>
                <a:ea typeface="ヒラギノ角ゴ ProN W6"/>
                <a:cs typeface="ヒラギノ角ゴ ProN W6"/>
                <a:sym typeface="ヒラギノ角ゴ ProN W6"/>
              </a:defRPr>
            </a:pPr>
            <a:r>
              <a:t>入社後ミスマッチの解消</a:t>
            </a:r>
          </a:p>
          <a:p>
            <a:pPr lvl="1" marL="410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それぞれのペースで活動可能</a:t>
            </a:r>
          </a:p>
        </p:txBody>
      </p:sp>
      <p:sp>
        <p:nvSpPr>
          <p:cNvPr id="331" name="Shape 331"/>
          <p:cNvSpPr/>
          <p:nvPr/>
        </p:nvSpPr>
        <p:spPr>
          <a:xfrm flipV="1">
            <a:off x="5676871" y="3321746"/>
            <a:ext cx="1674194" cy="541533"/>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32" name="Shape 332"/>
          <p:cNvSpPr/>
          <p:nvPr/>
        </p:nvSpPr>
        <p:spPr>
          <a:xfrm>
            <a:off x="5645805" y="3208615"/>
            <a:ext cx="1739022" cy="766291"/>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33" name="Shape 333"/>
          <p:cNvSpPr/>
          <p:nvPr/>
        </p:nvSpPr>
        <p:spPr>
          <a:xfrm>
            <a:off x="5715000" y="6794499"/>
            <a:ext cx="1536036" cy="320"/>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34" name="Shape 334"/>
          <p:cNvSpPr/>
          <p:nvPr/>
        </p:nvSpPr>
        <p:spPr>
          <a:xfrm flipV="1">
            <a:off x="5670189" y="4363752"/>
            <a:ext cx="1668677" cy="221112"/>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35" name="Shape 335"/>
          <p:cNvSpPr/>
          <p:nvPr/>
        </p:nvSpPr>
        <p:spPr>
          <a:xfrm>
            <a:off x="5724069" y="8156195"/>
            <a:ext cx="1562874" cy="293272"/>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36" name="Shape 336"/>
          <p:cNvSpPr/>
          <p:nvPr/>
        </p:nvSpPr>
        <p:spPr>
          <a:xfrm>
            <a:off x="5714999" y="6794500"/>
            <a:ext cx="1536702" cy="635000"/>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37" name="Shape 337"/>
          <p:cNvSpPr/>
          <p:nvPr/>
        </p:nvSpPr>
        <p:spPr>
          <a:xfrm>
            <a:off x="5715000" y="6794499"/>
            <a:ext cx="1536700" cy="1016002"/>
          </a:xfrm>
          <a:prstGeom prst="line">
            <a:avLst/>
          </a:prstGeom>
          <a:ln w="635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41" name="Group 341"/>
          <p:cNvGrpSpPr/>
          <p:nvPr/>
        </p:nvGrpSpPr>
        <p:grpSpPr>
          <a:xfrm>
            <a:off x="6844358" y="2813928"/>
            <a:ext cx="5831466" cy="5878344"/>
            <a:chOff x="0" y="0"/>
            <a:chExt cx="5831465" cy="5878342"/>
          </a:xfrm>
        </p:grpSpPr>
        <p:pic>
          <p:nvPicPr>
            <p:cNvPr id="339" name="pasted-image.png"/>
            <p:cNvPicPr>
              <a:picLocks noChangeAspect="1"/>
            </p:cNvPicPr>
            <p:nvPr/>
          </p:nvPicPr>
          <p:blipFill>
            <a:blip r:embed="rId3">
              <a:extLst/>
            </a:blip>
            <a:stretch>
              <a:fillRect/>
            </a:stretch>
          </p:blipFill>
          <p:spPr>
            <a:xfrm>
              <a:off x="0" y="0"/>
              <a:ext cx="5831466" cy="5878343"/>
            </a:xfrm>
            <a:prstGeom prst="rect">
              <a:avLst/>
            </a:prstGeom>
            <a:ln w="12700" cap="flat">
              <a:noFill/>
              <a:miter lim="400000"/>
            </a:ln>
            <a:effectLst/>
          </p:spPr>
        </p:pic>
        <p:sp>
          <p:nvSpPr>
            <p:cNvPr id="340" name="Shape 340"/>
            <p:cNvSpPr/>
            <p:nvPr/>
          </p:nvSpPr>
          <p:spPr>
            <a:xfrm>
              <a:off x="1898716" y="1989654"/>
              <a:ext cx="2034034" cy="21242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43305">
                <a:spcBef>
                  <a:spcPts val="3900"/>
                </a:spcBef>
                <a:defRPr sz="12090">
                  <a:latin typeface="Apple Color Emoji"/>
                  <a:ea typeface="Apple Color Emoji"/>
                  <a:cs typeface="Apple Color Emoji"/>
                  <a:sym typeface="Apple Color Emoji"/>
                </a:defRPr>
              </a:lvl1pPr>
            </a:lstStyle>
            <a:p>
              <a:pPr/>
              <a:r>
                <a:t>👩🏻‍💼</a:t>
              </a:r>
            </a:p>
          </p:txBody>
        </p:sp>
      </p:grpSp>
      <p:sp>
        <p:nvSpPr>
          <p:cNvPr id="342" name="Shape 342"/>
          <p:cNvSpPr/>
          <p:nvPr/>
        </p:nvSpPr>
        <p:spPr>
          <a:xfrm>
            <a:off x="10440122" y="5235961"/>
            <a:ext cx="2134126" cy="10342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152"/>
                </a:moveTo>
                <a:lnTo>
                  <a:pt x="0" y="3448"/>
                </a:lnTo>
                <a:cubicBezTo>
                  <a:pt x="0" y="1544"/>
                  <a:pt x="748" y="0"/>
                  <a:pt x="1671" y="0"/>
                </a:cubicBezTo>
                <a:lnTo>
                  <a:pt x="19929" y="0"/>
                </a:lnTo>
                <a:cubicBezTo>
                  <a:pt x="20852" y="0"/>
                  <a:pt x="21600" y="1544"/>
                  <a:pt x="21600" y="3448"/>
                </a:cubicBezTo>
                <a:lnTo>
                  <a:pt x="21600" y="18152"/>
                </a:lnTo>
                <a:cubicBezTo>
                  <a:pt x="21600" y="20056"/>
                  <a:pt x="20852" y="21600"/>
                  <a:pt x="19929" y="21600"/>
                </a:cubicBezTo>
                <a:lnTo>
                  <a:pt x="1671" y="21600"/>
                </a:lnTo>
                <a:cubicBezTo>
                  <a:pt x="748" y="21600"/>
                  <a:pt x="0" y="20056"/>
                  <a:pt x="0" y="18152"/>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採用する</a:t>
            </a:r>
          </a:p>
        </p:txBody>
      </p:sp>
      <p:sp>
        <p:nvSpPr>
          <p:cNvPr id="343" name="Shape 343"/>
          <p:cNvSpPr/>
          <p:nvPr/>
        </p:nvSpPr>
        <p:spPr>
          <a:xfrm>
            <a:off x="6816943" y="6575491"/>
            <a:ext cx="3754390" cy="2503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358"/>
                </a:moveTo>
                <a:lnTo>
                  <a:pt x="0" y="1242"/>
                </a:lnTo>
                <a:cubicBezTo>
                  <a:pt x="0" y="556"/>
                  <a:pt x="371" y="0"/>
                  <a:pt x="828" y="0"/>
                </a:cubicBezTo>
                <a:lnTo>
                  <a:pt x="20772" y="0"/>
                </a:lnTo>
                <a:cubicBezTo>
                  <a:pt x="21229" y="0"/>
                  <a:pt x="21600" y="556"/>
                  <a:pt x="21600" y="1242"/>
                </a:cubicBezTo>
                <a:lnTo>
                  <a:pt x="21600" y="20358"/>
                </a:lnTo>
                <a:cubicBezTo>
                  <a:pt x="21600" y="21044"/>
                  <a:pt x="21229" y="21600"/>
                  <a:pt x="20772" y="21600"/>
                </a:cubicBezTo>
                <a:lnTo>
                  <a:pt x="828" y="21600"/>
                </a:lnTo>
                <a:cubicBezTo>
                  <a:pt x="371" y="21600"/>
                  <a:pt x="0" y="21044"/>
                  <a:pt x="0" y="20358"/>
                </a:cubicBez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1800">
                <a:solidFill>
                  <a:schemeClr val="accent1">
                    <a:hueOff val="273562"/>
                    <a:satOff val="2937"/>
                    <a:lumOff val="-22233"/>
                  </a:schemeClr>
                </a:solidFill>
                <a:latin typeface="ヒラギノ角ゴ ProN W6"/>
                <a:ea typeface="ヒラギノ角ゴ ProN W6"/>
                <a:cs typeface="ヒラギノ角ゴ ProN W6"/>
                <a:sym typeface="ヒラギノ角ゴ ProN W6"/>
              </a:defRPr>
            </a:pPr>
            <a:r>
              <a:t>内定辞退</a:t>
            </a:r>
          </a:p>
          <a:p>
            <a:pPr lvl="1" marL="512586" indent="-228600" algn="l">
              <a:buSzPct val="100000"/>
              <a:buChar char="•"/>
              <a:defRPr sz="1800">
                <a:solidFill>
                  <a:schemeClr val="accent1">
                    <a:hueOff val="273562"/>
                    <a:satOff val="2937"/>
                    <a:lumOff val="-22233"/>
                  </a:schemeClr>
                </a:solidFill>
                <a:latin typeface="ヒラギノ角ゴ ProN W6"/>
                <a:ea typeface="ヒラギノ角ゴ ProN W6"/>
                <a:cs typeface="ヒラギノ角ゴ ProN W6"/>
                <a:sym typeface="ヒラギノ角ゴ ProN W6"/>
              </a:defRPr>
            </a:pPr>
            <a:r>
              <a:t>人が集まらない</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インターンなどの受け入れのコストの負担</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人材不足</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入社後のミスマッチ</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経団連の方針に振り回される</a:t>
            </a:r>
          </a:p>
        </p:txBody>
      </p:sp>
      <p:sp>
        <p:nvSpPr>
          <p:cNvPr id="344" name="Shape 344"/>
          <p:cNvSpPr/>
          <p:nvPr/>
        </p:nvSpPr>
        <p:spPr>
          <a:xfrm>
            <a:off x="7655254" y="3122377"/>
            <a:ext cx="2802921" cy="1808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946"/>
                </a:moveTo>
                <a:lnTo>
                  <a:pt x="0" y="1654"/>
                </a:lnTo>
                <a:cubicBezTo>
                  <a:pt x="0" y="740"/>
                  <a:pt x="478" y="0"/>
                  <a:pt x="1067" y="0"/>
                </a:cubicBezTo>
                <a:lnTo>
                  <a:pt x="20533" y="0"/>
                </a:lnTo>
                <a:cubicBezTo>
                  <a:pt x="21122" y="0"/>
                  <a:pt x="21600" y="740"/>
                  <a:pt x="21600" y="1654"/>
                </a:cubicBezTo>
                <a:lnTo>
                  <a:pt x="21600" y="19946"/>
                </a:lnTo>
                <a:cubicBezTo>
                  <a:pt x="21600" y="20860"/>
                  <a:pt x="21122" y="21600"/>
                  <a:pt x="20533" y="21600"/>
                </a:cubicBezTo>
                <a:lnTo>
                  <a:pt x="1067" y="21600"/>
                </a:lnTo>
                <a:cubicBezTo>
                  <a:pt x="478" y="21600"/>
                  <a:pt x="0" y="20860"/>
                  <a:pt x="0" y="19946"/>
                </a:cubicBez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コストをかけずに人材を採用できる</a:t>
            </a:r>
          </a:p>
          <a:p>
            <a:pPr lvl="1" marL="512586" indent="-228600" algn="l">
              <a:buSzPct val="100000"/>
              <a:buChar char="•"/>
              <a:defRPr sz="1800">
                <a:solidFill>
                  <a:srgbClr val="FFFFFF"/>
                </a:solidFill>
                <a:latin typeface="ヒラギノ角ゴ ProN W6"/>
                <a:ea typeface="ヒラギノ角ゴ ProN W6"/>
                <a:cs typeface="ヒラギノ角ゴ ProN W6"/>
                <a:sym typeface="ヒラギノ角ゴ ProN W6"/>
              </a:defRPr>
            </a:pPr>
            <a:r>
              <a:t>才能ある人材の採用</a:t>
            </a:r>
          </a:p>
          <a:p>
            <a:pPr lvl="1" marL="512586" indent="-228600" algn="l">
              <a:buSzPct val="100000"/>
              <a:buChar char="•"/>
              <a:defRPr sz="1800">
                <a:solidFill>
                  <a:schemeClr val="accent5">
                    <a:hueOff val="-522602"/>
                    <a:satOff val="-6700"/>
                    <a:lumOff val="-22320"/>
                  </a:schemeClr>
                </a:solidFill>
                <a:latin typeface="ヒラギノ角ゴ ProN W6"/>
                <a:ea typeface="ヒラギノ角ゴ ProN W6"/>
                <a:cs typeface="ヒラギノ角ゴ ProN W6"/>
                <a:sym typeface="ヒラギノ角ゴ ProN W6"/>
              </a:defRPr>
            </a:pPr>
            <a:r>
              <a:t>企業のPR</a:t>
            </a:r>
          </a:p>
        </p:txBody>
      </p:sp>
      <p:grpSp>
        <p:nvGrpSpPr>
          <p:cNvPr id="347" name="Group 347"/>
          <p:cNvGrpSpPr/>
          <p:nvPr/>
        </p:nvGrpSpPr>
        <p:grpSpPr>
          <a:xfrm>
            <a:off x="158346" y="2898646"/>
            <a:ext cx="5679366" cy="5708908"/>
            <a:chOff x="0" y="0"/>
            <a:chExt cx="5679364" cy="5708906"/>
          </a:xfrm>
        </p:grpSpPr>
        <p:pic>
          <p:nvPicPr>
            <p:cNvPr id="345" name="pasted-image.png"/>
            <p:cNvPicPr>
              <a:picLocks noChangeAspect="1"/>
            </p:cNvPicPr>
            <p:nvPr/>
          </p:nvPicPr>
          <p:blipFill>
            <a:blip r:embed="rId4">
              <a:extLst/>
            </a:blip>
            <a:srcRect l="1111" t="857" r="5194" b="4289"/>
            <a:stretch>
              <a:fillRect/>
            </a:stretch>
          </p:blipFill>
          <p:spPr>
            <a:xfrm>
              <a:off x="0" y="0"/>
              <a:ext cx="5679365" cy="5708907"/>
            </a:xfrm>
            <a:prstGeom prst="rect">
              <a:avLst/>
            </a:prstGeom>
            <a:ln w="12700" cap="flat">
              <a:noFill/>
              <a:miter lim="400000"/>
            </a:ln>
            <a:effectLst/>
          </p:spPr>
        </p:pic>
        <p:sp>
          <p:nvSpPr>
            <p:cNvPr id="346" name="Shape 346"/>
            <p:cNvSpPr/>
            <p:nvPr/>
          </p:nvSpPr>
          <p:spPr>
            <a:xfrm>
              <a:off x="1729223" y="1839893"/>
              <a:ext cx="2220836"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3000">
                  <a:latin typeface="Apple Color Emoji"/>
                  <a:ea typeface="Apple Color Emoji"/>
                  <a:cs typeface="Apple Color Emoji"/>
                  <a:sym typeface="Apple Color Emoji"/>
                </a:defRPr>
              </a:lvl1pPr>
            </a:lstStyle>
            <a:p>
              <a:pPr/>
              <a:r>
                <a:t>🎁</a:t>
              </a:r>
            </a:p>
          </p:txBody>
        </p:sp>
      </p:grpSp>
      <p:sp>
        <p:nvSpPr>
          <p:cNvPr id="348" name="Shape 348"/>
          <p:cNvSpPr/>
          <p:nvPr/>
        </p:nvSpPr>
        <p:spPr>
          <a:xfrm>
            <a:off x="323919" y="5118100"/>
            <a:ext cx="1829519"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92"/>
                </a:moveTo>
                <a:lnTo>
                  <a:pt x="0" y="2808"/>
                </a:lnTo>
                <a:cubicBezTo>
                  <a:pt x="0" y="1257"/>
                  <a:pt x="873" y="0"/>
                  <a:pt x="1949" y="0"/>
                </a:cubicBezTo>
                <a:lnTo>
                  <a:pt x="19651" y="0"/>
                </a:lnTo>
                <a:cubicBezTo>
                  <a:pt x="20727" y="0"/>
                  <a:pt x="21600" y="1257"/>
                  <a:pt x="21600" y="2808"/>
                </a:cubicBezTo>
                <a:lnTo>
                  <a:pt x="21600" y="18792"/>
                </a:lnTo>
                <a:cubicBezTo>
                  <a:pt x="21600" y="20343"/>
                  <a:pt x="20727" y="21600"/>
                  <a:pt x="19651" y="21600"/>
                </a:cubicBezTo>
                <a:lnTo>
                  <a:pt x="1949" y="21600"/>
                </a:lnTo>
                <a:cubicBezTo>
                  <a:pt x="873" y="21600"/>
                  <a:pt x="0" y="20343"/>
                  <a:pt x="0" y="18792"/>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働きたい人と</a:t>
            </a:r>
          </a:p>
          <a:p>
            <a:pPr lvl="1" indent="0">
              <a:defRPr sz="1800">
                <a:solidFill>
                  <a:srgbClr val="FFFFFF"/>
                </a:solidFill>
                <a:latin typeface="ヒラギノ角ゴ ProN W6"/>
                <a:ea typeface="ヒラギノ角ゴ ProN W6"/>
                <a:cs typeface="ヒラギノ角ゴ ProN W6"/>
                <a:sym typeface="ヒラギノ角ゴ ProN W6"/>
              </a:defRPr>
            </a:pPr>
            <a:r>
              <a:t>企業との</a:t>
            </a:r>
          </a:p>
          <a:p>
            <a:pPr lvl="1" indent="0">
              <a:defRPr sz="1800">
                <a:solidFill>
                  <a:srgbClr val="FFFFFF"/>
                </a:solidFill>
                <a:latin typeface="ヒラギノ角ゴ ProN W6"/>
                <a:ea typeface="ヒラギノ角ゴ ProN W6"/>
                <a:cs typeface="ヒラギノ角ゴ ProN W6"/>
                <a:sym typeface="ヒラギノ角ゴ ProN W6"/>
              </a:defRPr>
            </a:pPr>
            <a:r>
              <a:t>接点の創出</a:t>
            </a:r>
          </a:p>
        </p:txBody>
      </p:sp>
      <p:sp>
        <p:nvSpPr>
          <p:cNvPr id="349" name="Shape 349"/>
          <p:cNvSpPr/>
          <p:nvPr/>
        </p:nvSpPr>
        <p:spPr>
          <a:xfrm>
            <a:off x="5593633" y="3919701"/>
            <a:ext cx="2378013" cy="271300"/>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50" name="Shape 350"/>
          <p:cNvSpPr/>
          <p:nvPr>
            <p:ph type="title"/>
          </p:nvPr>
        </p:nvSpPr>
        <p:spPr>
          <a:prstGeom prst="rect">
            <a:avLst/>
          </a:prstGeom>
        </p:spPr>
        <p:txBody>
          <a:bodyPr/>
          <a:lstStyle/>
          <a:p>
            <a:pPr defTabSz="473201">
              <a:defRPr sz="6480"/>
            </a:pPr>
            <a:r>
              <a:t>企業への</a:t>
            </a:r>
          </a:p>
          <a:p>
            <a:pPr defTabSz="473201">
              <a:defRPr sz="6480"/>
            </a:pPr>
            <a:r>
              <a:t>事業価値</a:t>
            </a:r>
          </a:p>
        </p:txBody>
      </p:sp>
      <p:sp>
        <p:nvSpPr>
          <p:cNvPr id="351" name="Shape 351"/>
          <p:cNvSpPr/>
          <p:nvPr/>
        </p:nvSpPr>
        <p:spPr>
          <a:xfrm>
            <a:off x="5445721" y="7604045"/>
            <a:ext cx="1742884" cy="840250"/>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52" name="Shape 352"/>
          <p:cNvSpPr/>
          <p:nvPr/>
        </p:nvSpPr>
        <p:spPr>
          <a:xfrm>
            <a:off x="5452356" y="6852212"/>
            <a:ext cx="1734313" cy="1244293"/>
          </a:xfrm>
          <a:prstGeom prst="line">
            <a:avLst/>
          </a:prstGeom>
          <a:ln w="63500">
            <a:solidFill>
              <a:srgbClr val="000000"/>
            </a:solidFill>
            <a:custDash>
              <a:ds d="200000" sp="200000"/>
            </a:custDash>
            <a:miter lim="400000"/>
            <a:tailEnd type="triangle"/>
          </a:ln>
        </p:spPr>
        <p:txBody>
          <a:bodyPr lIns="50800" tIns="50800" rIns="50800" bIns="50800" anchor="ctr"/>
          <a:lstStyle/>
          <a:p>
            <a:pPr>
              <a:defRPr sz="2400"/>
            </a:pPr>
          </a:p>
        </p:txBody>
      </p:sp>
      <p:sp>
        <p:nvSpPr>
          <p:cNvPr id="353" name="Shape 353"/>
          <p:cNvSpPr/>
          <p:nvPr/>
        </p:nvSpPr>
        <p:spPr>
          <a:xfrm>
            <a:off x="404202" y="10033609"/>
            <a:ext cx="1151686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企業ではなく、人に惚れさせることで内定辞退は減る？</a:t>
            </a:r>
          </a:p>
        </p:txBody>
      </p:sp>
      <p:sp>
        <p:nvSpPr>
          <p:cNvPr id="354" name="Shape 354"/>
          <p:cNvSpPr/>
          <p:nvPr/>
        </p:nvSpPr>
        <p:spPr>
          <a:xfrm>
            <a:off x="5442764" y="6848005"/>
            <a:ext cx="1745437" cy="581495"/>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55" name="Shape 355"/>
          <p:cNvSpPr/>
          <p:nvPr/>
        </p:nvSpPr>
        <p:spPr>
          <a:xfrm>
            <a:off x="2069794" y="3005909"/>
            <a:ext cx="3683696" cy="1821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643"/>
                </a:moveTo>
                <a:lnTo>
                  <a:pt x="0" y="1957"/>
                </a:lnTo>
                <a:cubicBezTo>
                  <a:pt x="0" y="876"/>
                  <a:pt x="433" y="0"/>
                  <a:pt x="968" y="0"/>
                </a:cubicBezTo>
                <a:lnTo>
                  <a:pt x="20632" y="0"/>
                </a:lnTo>
                <a:cubicBezTo>
                  <a:pt x="21167" y="0"/>
                  <a:pt x="21600" y="876"/>
                  <a:pt x="21600" y="1957"/>
                </a:cubicBezTo>
                <a:lnTo>
                  <a:pt x="21600" y="19643"/>
                </a:lnTo>
                <a:cubicBezTo>
                  <a:pt x="21600" y="20724"/>
                  <a:pt x="21167" y="21600"/>
                  <a:pt x="20632" y="21600"/>
                </a:cubicBezTo>
                <a:lnTo>
                  <a:pt x="968" y="21600"/>
                </a:lnTo>
                <a:cubicBezTo>
                  <a:pt x="433" y="21600"/>
                  <a:pt x="0" y="20724"/>
                  <a:pt x="0" y="19643"/>
                </a:cubicBez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接点機会の公平化</a:t>
            </a:r>
          </a:p>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採用コストの効率化</a:t>
            </a:r>
          </a:p>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優秀な人が優秀な人を呼ぶ好循環</a:t>
            </a:r>
          </a:p>
          <a:p>
            <a:pPr lvl="1" marL="537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求職者・社員の生の声(情報)</a:t>
            </a:r>
          </a:p>
        </p:txBody>
      </p:sp>
      <p:sp>
        <p:nvSpPr>
          <p:cNvPr id="356" name="Shape 356"/>
          <p:cNvSpPr/>
          <p:nvPr/>
        </p:nvSpPr>
        <p:spPr>
          <a:xfrm>
            <a:off x="5447596" y="7950365"/>
            <a:ext cx="1741009" cy="875753"/>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357" name="Shape 357"/>
          <p:cNvSpPr/>
          <p:nvPr/>
        </p:nvSpPr>
        <p:spPr>
          <a:xfrm>
            <a:off x="2136133" y="6636390"/>
            <a:ext cx="3595071" cy="1821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643"/>
                </a:moveTo>
                <a:lnTo>
                  <a:pt x="0" y="1957"/>
                </a:lnTo>
                <a:cubicBezTo>
                  <a:pt x="0" y="876"/>
                  <a:pt x="444" y="0"/>
                  <a:pt x="992" y="0"/>
                </a:cubicBezTo>
                <a:lnTo>
                  <a:pt x="20608" y="0"/>
                </a:lnTo>
                <a:cubicBezTo>
                  <a:pt x="21156" y="0"/>
                  <a:pt x="21600" y="876"/>
                  <a:pt x="21600" y="1957"/>
                </a:cubicBezTo>
                <a:lnTo>
                  <a:pt x="21600" y="19643"/>
                </a:lnTo>
                <a:cubicBezTo>
                  <a:pt x="21600" y="20724"/>
                  <a:pt x="21156" y="21600"/>
                  <a:pt x="20608" y="21600"/>
                </a:cubicBezTo>
                <a:lnTo>
                  <a:pt x="992" y="21600"/>
                </a:lnTo>
                <a:cubicBezTo>
                  <a:pt x="444" y="21600"/>
                  <a:pt x="0" y="20724"/>
                  <a:pt x="0" y="19643"/>
                </a:cubicBez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410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求職者が企業に接する障壁の低減化</a:t>
            </a:r>
          </a:p>
          <a:p>
            <a:pPr lvl="1" marL="410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入社後ミスマッチの解消</a:t>
            </a:r>
          </a:p>
          <a:p>
            <a:pPr lvl="1" marL="410986" indent="-283986" algn="l">
              <a:buSzPct val="75000"/>
              <a:buChar char="•"/>
              <a:defRPr sz="1800">
                <a:solidFill>
                  <a:srgbClr val="FFFFFF"/>
                </a:solidFill>
                <a:latin typeface="ヒラギノ角ゴ ProN W6"/>
                <a:ea typeface="ヒラギノ角ゴ ProN W6"/>
                <a:cs typeface="ヒラギノ角ゴ ProN W6"/>
                <a:sym typeface="ヒラギノ角ゴ ProN W6"/>
              </a:defRPr>
            </a:pPr>
            <a:r>
              <a:t>それぞれのペースで活動可能</a:t>
            </a:r>
          </a:p>
        </p:txBody>
      </p:sp>
      <p:sp>
        <p:nvSpPr>
          <p:cNvPr id="358" name="Shape 358"/>
          <p:cNvSpPr/>
          <p:nvPr/>
        </p:nvSpPr>
        <p:spPr>
          <a:xfrm flipV="1">
            <a:off x="5737621" y="3492499"/>
            <a:ext cx="2250679" cy="27570"/>
          </a:xfrm>
          <a:prstGeom prst="line">
            <a:avLst/>
          </a:prstGeom>
          <a:ln w="635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0" name="110809_familychineseoahu_en_00317_2040x1360.jpeg"/>
          <p:cNvPicPr>
            <a:picLocks noChangeAspect="1"/>
          </p:cNvPicPr>
          <p:nvPr>
            <p:ph type="pic" idx="13"/>
          </p:nvPr>
        </p:nvPicPr>
        <p:blipFill>
          <a:blip r:embed="rId2">
            <a:extLst/>
          </a:blip>
          <a:srcRect l="32374" t="0" r="24460" b="102"/>
          <a:stretch>
            <a:fillRect/>
          </a:stretch>
        </p:blipFill>
        <p:spPr>
          <a:prstGeom prst="rect">
            <a:avLst/>
          </a:prstGeom>
        </p:spPr>
      </p:pic>
      <p:sp>
        <p:nvSpPr>
          <p:cNvPr id="361" name="Shape 361"/>
          <p:cNvSpPr/>
          <p:nvPr>
            <p:ph type="title"/>
          </p:nvPr>
        </p:nvSpPr>
        <p:spPr>
          <a:xfrm>
            <a:off x="952500" y="635000"/>
            <a:ext cx="5586611" cy="3987800"/>
          </a:xfrm>
          <a:prstGeom prst="rect">
            <a:avLst/>
          </a:prstGeom>
        </p:spPr>
        <p:txBody>
          <a:bodyPr/>
          <a:lstStyle/>
          <a:p>
            <a:pPr/>
            <a:r>
              <a:t>ビジネスモデル</a:t>
            </a:r>
          </a:p>
          <a:p>
            <a:pPr/>
            <a:r>
              <a:t>全体図</a:t>
            </a:r>
          </a:p>
        </p:txBody>
      </p:sp>
      <p:sp>
        <p:nvSpPr>
          <p:cNvPr id="362" name="Shape 362"/>
          <p:cNvSpPr/>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pPr/>
            <a:r>
              <a:t>ビジネスモデル全体図</a:t>
            </a:r>
          </a:p>
        </p:txBody>
      </p:sp>
      <p:pic>
        <p:nvPicPr>
          <p:cNvPr id="365" name="pasted-image.png"/>
          <p:cNvPicPr>
            <a:picLocks noChangeAspect="1"/>
          </p:cNvPicPr>
          <p:nvPr/>
        </p:nvPicPr>
        <p:blipFill>
          <a:blip r:embed="rId2">
            <a:extLst/>
          </a:blip>
          <a:stretch>
            <a:fillRect/>
          </a:stretch>
        </p:blipFill>
        <p:spPr>
          <a:xfrm>
            <a:off x="740070" y="2369990"/>
            <a:ext cx="11524660" cy="6766220"/>
          </a:xfrm>
          <a:prstGeom prst="rect">
            <a:avLst/>
          </a:prstGeom>
          <a:ln w="12700">
            <a:miter lim="400000"/>
          </a:ln>
        </p:spPr>
      </p:pic>
      <p:sp>
        <p:nvSpPr>
          <p:cNvPr id="366" name="Shape 366"/>
          <p:cNvSpPr/>
          <p:nvPr/>
        </p:nvSpPr>
        <p:spPr>
          <a:xfrm>
            <a:off x="5524334" y="4715230"/>
            <a:ext cx="1956133"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792"/>
                </a:moveTo>
                <a:lnTo>
                  <a:pt x="0" y="2808"/>
                </a:lnTo>
                <a:cubicBezTo>
                  <a:pt x="0" y="1257"/>
                  <a:pt x="816" y="0"/>
                  <a:pt x="1823" y="0"/>
                </a:cubicBezTo>
                <a:lnTo>
                  <a:pt x="19777" y="0"/>
                </a:lnTo>
                <a:cubicBezTo>
                  <a:pt x="20784" y="0"/>
                  <a:pt x="21600" y="1257"/>
                  <a:pt x="21600" y="2808"/>
                </a:cubicBezTo>
                <a:lnTo>
                  <a:pt x="21600" y="18792"/>
                </a:lnTo>
                <a:cubicBezTo>
                  <a:pt x="21600" y="20343"/>
                  <a:pt x="20784" y="21600"/>
                  <a:pt x="19777" y="21600"/>
                </a:cubicBezTo>
                <a:lnTo>
                  <a:pt x="1823" y="21600"/>
                </a:lnTo>
                <a:cubicBezTo>
                  <a:pt x="816" y="21600"/>
                  <a:pt x="0" y="20343"/>
                  <a:pt x="0" y="18792"/>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働きたい人と</a:t>
            </a:r>
          </a:p>
          <a:p>
            <a:pPr lvl="1" indent="0">
              <a:defRPr sz="1800">
                <a:solidFill>
                  <a:srgbClr val="FFFFFF"/>
                </a:solidFill>
                <a:latin typeface="ヒラギノ角ゴ ProN W6"/>
                <a:ea typeface="ヒラギノ角ゴ ProN W6"/>
                <a:cs typeface="ヒラギノ角ゴ ProN W6"/>
                <a:sym typeface="ヒラギノ角ゴ ProN W6"/>
              </a:defRPr>
            </a:pPr>
            <a:r>
              <a:t>企業との</a:t>
            </a:r>
          </a:p>
          <a:p>
            <a:pPr lvl="1">
              <a:defRPr sz="1800">
                <a:solidFill>
                  <a:srgbClr val="FFFFFF"/>
                </a:solidFill>
                <a:latin typeface="ヒラギノ角ゴ ProN W6"/>
                <a:ea typeface="ヒラギノ角ゴ ProN W6"/>
                <a:cs typeface="ヒラギノ角ゴ ProN W6"/>
                <a:sym typeface="ヒラギノ角ゴ ProN W6"/>
              </a:defRPr>
            </a:pPr>
            <a:r>
              <a:t>接触機会の創出</a:t>
            </a:r>
          </a:p>
        </p:txBody>
      </p:sp>
      <p:sp>
        <p:nvSpPr>
          <p:cNvPr id="367" name="Shape 367"/>
          <p:cNvSpPr/>
          <p:nvPr/>
        </p:nvSpPr>
        <p:spPr>
          <a:xfrm>
            <a:off x="5718108" y="3494562"/>
            <a:ext cx="1568584" cy="1666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68" name="Shape 368"/>
          <p:cNvSpPr/>
          <p:nvPr/>
        </p:nvSpPr>
        <p:spPr>
          <a:xfrm>
            <a:off x="7740877" y="4134579"/>
            <a:ext cx="1956133" cy="631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954"/>
                </a:moveTo>
                <a:lnTo>
                  <a:pt x="0" y="5646"/>
                </a:lnTo>
                <a:cubicBezTo>
                  <a:pt x="0" y="2528"/>
                  <a:pt x="816" y="0"/>
                  <a:pt x="1823" y="0"/>
                </a:cubicBezTo>
                <a:lnTo>
                  <a:pt x="19777" y="0"/>
                </a:lnTo>
                <a:cubicBezTo>
                  <a:pt x="20784" y="0"/>
                  <a:pt x="21600" y="2528"/>
                  <a:pt x="21600" y="5646"/>
                </a:cubicBezTo>
                <a:lnTo>
                  <a:pt x="21600" y="15954"/>
                </a:lnTo>
                <a:cubicBezTo>
                  <a:pt x="21600" y="19072"/>
                  <a:pt x="20784" y="21600"/>
                  <a:pt x="19777" y="21600"/>
                </a:cubicBezTo>
                <a:lnTo>
                  <a:pt x="1823" y="21600"/>
                </a:lnTo>
                <a:cubicBezTo>
                  <a:pt x="816" y="21600"/>
                  <a:pt x="0" y="19072"/>
                  <a:pt x="0" y="1595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採用サポート</a:t>
            </a:r>
          </a:p>
        </p:txBody>
      </p:sp>
      <p:sp>
        <p:nvSpPr>
          <p:cNvPr id="369" name="Shape 369"/>
          <p:cNvSpPr/>
          <p:nvPr/>
        </p:nvSpPr>
        <p:spPr>
          <a:xfrm>
            <a:off x="7934652" y="2882330"/>
            <a:ext cx="1568583" cy="15015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spcBef>
                <a:spcPts val="3500"/>
              </a:spcBef>
              <a:defRPr sz="8400">
                <a:latin typeface="Apple Color Emoji"/>
                <a:ea typeface="Apple Color Emoji"/>
                <a:cs typeface="Apple Color Emoji"/>
                <a:sym typeface="Apple Color Emoji"/>
              </a:defRPr>
            </a:lvl1pPr>
          </a:lstStyle>
          <a:p>
            <a:pPr/>
            <a:r>
              <a:t>📊</a:t>
            </a:r>
          </a:p>
        </p:txBody>
      </p:sp>
      <p:sp>
        <p:nvSpPr>
          <p:cNvPr id="370" name="Shape 370"/>
          <p:cNvSpPr/>
          <p:nvPr/>
        </p:nvSpPr>
        <p:spPr>
          <a:xfrm>
            <a:off x="3109766" y="6339915"/>
            <a:ext cx="2217658" cy="5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218"/>
                </a:moveTo>
                <a:lnTo>
                  <a:pt x="0" y="6382"/>
                </a:lnTo>
                <a:cubicBezTo>
                  <a:pt x="0" y="2857"/>
                  <a:pt x="720" y="0"/>
                  <a:pt x="1608" y="0"/>
                </a:cubicBezTo>
                <a:lnTo>
                  <a:pt x="19992" y="0"/>
                </a:lnTo>
                <a:cubicBezTo>
                  <a:pt x="20880" y="0"/>
                  <a:pt x="21600" y="2857"/>
                  <a:pt x="21600" y="6382"/>
                </a:cubicBezTo>
                <a:lnTo>
                  <a:pt x="21600" y="15218"/>
                </a:lnTo>
                <a:cubicBezTo>
                  <a:pt x="21600" y="18743"/>
                  <a:pt x="20880" y="21600"/>
                  <a:pt x="19992" y="21600"/>
                </a:cubicBezTo>
                <a:lnTo>
                  <a:pt x="1608" y="21600"/>
                </a:lnTo>
                <a:cubicBezTo>
                  <a:pt x="720" y="21600"/>
                  <a:pt x="0" y="18743"/>
                  <a:pt x="0" y="15218"/>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利用者の位置情報</a:t>
            </a:r>
          </a:p>
        </p:txBody>
      </p:sp>
      <p:sp>
        <p:nvSpPr>
          <p:cNvPr id="371" name="Shape 371"/>
          <p:cNvSpPr/>
          <p:nvPr/>
        </p:nvSpPr>
        <p:spPr>
          <a:xfrm>
            <a:off x="3116209" y="3982935"/>
            <a:ext cx="2217658" cy="469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04"/>
                </a:moveTo>
                <a:lnTo>
                  <a:pt x="0" y="7596"/>
                </a:lnTo>
                <a:cubicBezTo>
                  <a:pt x="0" y="3401"/>
                  <a:pt x="720" y="0"/>
                  <a:pt x="1608" y="0"/>
                </a:cubicBezTo>
                <a:lnTo>
                  <a:pt x="19992" y="0"/>
                </a:lnTo>
                <a:cubicBezTo>
                  <a:pt x="20880" y="0"/>
                  <a:pt x="21600" y="3401"/>
                  <a:pt x="21600" y="7596"/>
                </a:cubicBezTo>
                <a:lnTo>
                  <a:pt x="21600" y="14004"/>
                </a:lnTo>
                <a:cubicBezTo>
                  <a:pt x="21600" y="18199"/>
                  <a:pt x="20880" y="21600"/>
                  <a:pt x="19992" y="21600"/>
                </a:cubicBezTo>
                <a:lnTo>
                  <a:pt x="1608" y="21600"/>
                </a:lnTo>
                <a:cubicBezTo>
                  <a:pt x="720" y="21600"/>
                  <a:pt x="0" y="18199"/>
                  <a:pt x="0" y="1400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出会うまでの支援</a:t>
            </a:r>
          </a:p>
        </p:txBody>
      </p:sp>
      <p:sp>
        <p:nvSpPr>
          <p:cNvPr id="372" name="Shape 372"/>
          <p:cNvSpPr/>
          <p:nvPr/>
        </p:nvSpPr>
        <p:spPr>
          <a:xfrm>
            <a:off x="3434303" y="2678308"/>
            <a:ext cx="1568583" cy="1666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73" name="Shape 373"/>
          <p:cNvSpPr/>
          <p:nvPr/>
        </p:nvSpPr>
        <p:spPr>
          <a:xfrm>
            <a:off x="3434303" y="5106644"/>
            <a:ext cx="1568583" cy="1666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74" name="Shape 374"/>
          <p:cNvSpPr/>
          <p:nvPr/>
        </p:nvSpPr>
        <p:spPr>
          <a:xfrm>
            <a:off x="8953941" y="7543034"/>
            <a:ext cx="1568583" cy="1666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75" name="Shape 375"/>
          <p:cNvSpPr/>
          <p:nvPr/>
        </p:nvSpPr>
        <p:spPr>
          <a:xfrm>
            <a:off x="10117218" y="7543034"/>
            <a:ext cx="1568584" cy="1450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73201">
              <a:defRPr sz="8100">
                <a:latin typeface="Apple Color Emoji"/>
                <a:ea typeface="Apple Color Emoji"/>
                <a:cs typeface="Apple Color Emoji"/>
                <a:sym typeface="Apple Color Emoji"/>
              </a:defRPr>
            </a:lvl1pPr>
          </a:lstStyle>
          <a:p>
            <a:pPr/>
            <a:r>
              <a:t>💴</a:t>
            </a:r>
          </a:p>
        </p:txBody>
      </p:sp>
      <p:sp>
        <p:nvSpPr>
          <p:cNvPr id="376" name="Shape 376"/>
          <p:cNvSpPr/>
          <p:nvPr/>
        </p:nvSpPr>
        <p:spPr>
          <a:xfrm>
            <a:off x="10348960" y="7822927"/>
            <a:ext cx="1568584" cy="14507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73201">
              <a:defRPr sz="8100">
                <a:latin typeface="Apple Color Emoji"/>
                <a:ea typeface="Apple Color Emoji"/>
                <a:cs typeface="Apple Color Emoji"/>
                <a:sym typeface="Apple Color Emoji"/>
              </a:defRPr>
            </a:lvl1pPr>
          </a:lstStyle>
          <a:p>
            <a:pPr/>
            <a:r>
              <a:t>💴</a:t>
            </a:r>
          </a:p>
        </p:txBody>
      </p:sp>
      <p:sp>
        <p:nvSpPr>
          <p:cNvPr id="377" name="Shape 377"/>
          <p:cNvSpPr/>
          <p:nvPr/>
        </p:nvSpPr>
        <p:spPr>
          <a:xfrm>
            <a:off x="7740877" y="6521004"/>
            <a:ext cx="1956133" cy="631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954"/>
                </a:moveTo>
                <a:lnTo>
                  <a:pt x="0" y="5646"/>
                </a:lnTo>
                <a:cubicBezTo>
                  <a:pt x="0" y="2528"/>
                  <a:pt x="816" y="0"/>
                  <a:pt x="1823" y="0"/>
                </a:cubicBezTo>
                <a:lnTo>
                  <a:pt x="19777" y="0"/>
                </a:lnTo>
                <a:cubicBezTo>
                  <a:pt x="20784" y="0"/>
                  <a:pt x="21600" y="2528"/>
                  <a:pt x="21600" y="5646"/>
                </a:cubicBezTo>
                <a:lnTo>
                  <a:pt x="21600" y="15954"/>
                </a:lnTo>
                <a:cubicBezTo>
                  <a:pt x="21600" y="19072"/>
                  <a:pt x="20784" y="21600"/>
                  <a:pt x="19777" y="21600"/>
                </a:cubicBezTo>
                <a:lnTo>
                  <a:pt x="1823" y="21600"/>
                </a:lnTo>
                <a:cubicBezTo>
                  <a:pt x="816" y="21600"/>
                  <a:pt x="0" y="19072"/>
                  <a:pt x="0" y="1595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スマホ</a:t>
            </a:r>
          </a:p>
        </p:txBody>
      </p:sp>
      <p:sp>
        <p:nvSpPr>
          <p:cNvPr id="378" name="Shape 378"/>
          <p:cNvSpPr/>
          <p:nvPr/>
        </p:nvSpPr>
        <p:spPr>
          <a:xfrm>
            <a:off x="7934652" y="5303389"/>
            <a:ext cx="1568583" cy="1666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79" name="Shape 379"/>
          <p:cNvSpPr/>
          <p:nvPr/>
        </p:nvSpPr>
        <p:spPr>
          <a:xfrm>
            <a:off x="4191803" y="7254251"/>
            <a:ext cx="1568584" cy="1666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80" name="Shape 380"/>
          <p:cNvSpPr/>
          <p:nvPr/>
        </p:nvSpPr>
        <p:spPr>
          <a:xfrm>
            <a:off x="1651946" y="7254251"/>
            <a:ext cx="1568583" cy="1666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81" name="Shape 381"/>
          <p:cNvSpPr/>
          <p:nvPr/>
        </p:nvSpPr>
        <p:spPr>
          <a:xfrm>
            <a:off x="10155185" y="4560991"/>
            <a:ext cx="1956133" cy="631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954"/>
                </a:moveTo>
                <a:lnTo>
                  <a:pt x="0" y="5646"/>
                </a:lnTo>
                <a:cubicBezTo>
                  <a:pt x="0" y="2528"/>
                  <a:pt x="816" y="0"/>
                  <a:pt x="1823" y="0"/>
                </a:cubicBezTo>
                <a:lnTo>
                  <a:pt x="19777" y="0"/>
                </a:lnTo>
                <a:cubicBezTo>
                  <a:pt x="20784" y="0"/>
                  <a:pt x="21600" y="2528"/>
                  <a:pt x="21600" y="5646"/>
                </a:cubicBezTo>
                <a:lnTo>
                  <a:pt x="21600" y="15954"/>
                </a:lnTo>
                <a:cubicBezTo>
                  <a:pt x="21600" y="19072"/>
                  <a:pt x="20784" y="21600"/>
                  <a:pt x="19777" y="21600"/>
                </a:cubicBezTo>
                <a:lnTo>
                  <a:pt x="1823" y="21600"/>
                </a:lnTo>
                <a:cubicBezTo>
                  <a:pt x="816" y="21600"/>
                  <a:pt x="0" y="19072"/>
                  <a:pt x="0" y="1595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求職者</a:t>
            </a:r>
          </a:p>
        </p:txBody>
      </p:sp>
      <p:sp>
        <p:nvSpPr>
          <p:cNvPr id="382" name="Shape 382"/>
          <p:cNvSpPr/>
          <p:nvPr/>
        </p:nvSpPr>
        <p:spPr>
          <a:xfrm>
            <a:off x="10155185" y="6303506"/>
            <a:ext cx="1956133" cy="631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954"/>
                </a:moveTo>
                <a:lnTo>
                  <a:pt x="0" y="5646"/>
                </a:lnTo>
                <a:cubicBezTo>
                  <a:pt x="0" y="2528"/>
                  <a:pt x="816" y="0"/>
                  <a:pt x="1823" y="0"/>
                </a:cubicBezTo>
                <a:lnTo>
                  <a:pt x="19777" y="0"/>
                </a:lnTo>
                <a:cubicBezTo>
                  <a:pt x="20784" y="0"/>
                  <a:pt x="21600" y="2528"/>
                  <a:pt x="21600" y="5646"/>
                </a:cubicBezTo>
                <a:lnTo>
                  <a:pt x="21600" y="15954"/>
                </a:lnTo>
                <a:cubicBezTo>
                  <a:pt x="21600" y="19072"/>
                  <a:pt x="20784" y="21600"/>
                  <a:pt x="19777" y="21600"/>
                </a:cubicBezTo>
                <a:lnTo>
                  <a:pt x="1823" y="21600"/>
                </a:lnTo>
                <a:cubicBezTo>
                  <a:pt x="816" y="21600"/>
                  <a:pt x="0" y="19072"/>
                  <a:pt x="0" y="1595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企業</a:t>
            </a:r>
          </a:p>
        </p:txBody>
      </p:sp>
      <p:sp>
        <p:nvSpPr>
          <p:cNvPr id="383" name="Shape 383"/>
          <p:cNvSpPr/>
          <p:nvPr>
            <p:ph type="body" sz="quarter" idx="1"/>
          </p:nvPr>
        </p:nvSpPr>
        <p:spPr>
          <a:xfrm>
            <a:off x="10348960" y="3326654"/>
            <a:ext cx="1568584" cy="1666652"/>
          </a:xfrm>
          <a:prstGeom prst="rect">
            <a:avLst/>
          </a:prstGeom>
        </p:spPr>
        <p:txBody>
          <a:bodyPr/>
          <a:lstStyle>
            <a:lvl1pPr marL="0" indent="0" algn="ctr" defTabSz="549148">
              <a:spcBef>
                <a:spcPts val="3900"/>
              </a:spcBef>
              <a:buSzTx/>
              <a:buNone/>
              <a:defRPr sz="9400">
                <a:latin typeface="Apple Color Emoji"/>
                <a:ea typeface="Apple Color Emoji"/>
                <a:cs typeface="Apple Color Emoji"/>
                <a:sym typeface="Apple Color Emoji"/>
              </a:defRPr>
            </a:lvl1pPr>
          </a:lstStyle>
          <a:p>
            <a:pPr/>
            <a:r>
              <a:t>👱🏻</a:t>
            </a:r>
          </a:p>
        </p:txBody>
      </p:sp>
      <p:sp>
        <p:nvSpPr>
          <p:cNvPr id="384" name="Shape 384"/>
          <p:cNvSpPr/>
          <p:nvPr/>
        </p:nvSpPr>
        <p:spPr>
          <a:xfrm>
            <a:off x="10504601" y="5189826"/>
            <a:ext cx="1257301" cy="15002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90727">
              <a:spcBef>
                <a:spcPts val="3500"/>
              </a:spcBef>
              <a:defRPr sz="8400">
                <a:latin typeface="Apple Color Emoji"/>
                <a:ea typeface="Apple Color Emoji"/>
                <a:cs typeface="Apple Color Emoji"/>
                <a:sym typeface="Apple Color Emoji"/>
              </a:defRPr>
            </a:lvl1pPr>
          </a:lstStyle>
          <a:p>
            <a:pPr/>
            <a:r>
              <a:t>👩🏻‍💼</a:t>
            </a:r>
          </a:p>
        </p:txBody>
      </p:sp>
      <p:sp>
        <p:nvSpPr>
          <p:cNvPr id="385" name="Shape 385"/>
          <p:cNvSpPr/>
          <p:nvPr/>
        </p:nvSpPr>
        <p:spPr>
          <a:xfrm>
            <a:off x="1150497" y="3128083"/>
            <a:ext cx="1568584" cy="16666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49148">
              <a:spcBef>
                <a:spcPts val="3900"/>
              </a:spcBef>
              <a:defRPr sz="9400">
                <a:latin typeface="Apple Color Emoji"/>
                <a:ea typeface="Apple Color Emoji"/>
                <a:cs typeface="Apple Color Emoji"/>
                <a:sym typeface="Apple Color Emoji"/>
              </a:defRPr>
            </a:lvl1pPr>
          </a:lstStyle>
          <a:p>
            <a:pPr/>
            <a:r>
              <a:t>🏫</a:t>
            </a:r>
          </a:p>
        </p:txBody>
      </p:sp>
      <p:sp>
        <p:nvSpPr>
          <p:cNvPr id="386" name="Shape 386"/>
          <p:cNvSpPr/>
          <p:nvPr/>
        </p:nvSpPr>
        <p:spPr>
          <a:xfrm>
            <a:off x="825960" y="4483674"/>
            <a:ext cx="2217658" cy="46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04"/>
                </a:moveTo>
                <a:lnTo>
                  <a:pt x="0" y="7596"/>
                </a:lnTo>
                <a:cubicBezTo>
                  <a:pt x="0" y="3401"/>
                  <a:pt x="720" y="0"/>
                  <a:pt x="1608" y="0"/>
                </a:cubicBezTo>
                <a:lnTo>
                  <a:pt x="19992" y="0"/>
                </a:lnTo>
                <a:cubicBezTo>
                  <a:pt x="20880" y="0"/>
                  <a:pt x="21600" y="3401"/>
                  <a:pt x="21600" y="7596"/>
                </a:cubicBezTo>
                <a:lnTo>
                  <a:pt x="21600" y="14004"/>
                </a:lnTo>
                <a:cubicBezTo>
                  <a:pt x="21600" y="18199"/>
                  <a:pt x="20880" y="21600"/>
                  <a:pt x="19992" y="21600"/>
                </a:cubicBezTo>
                <a:lnTo>
                  <a:pt x="1608" y="21600"/>
                </a:lnTo>
                <a:cubicBezTo>
                  <a:pt x="720" y="21600"/>
                  <a:pt x="0" y="18199"/>
                  <a:pt x="0" y="1400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学校</a:t>
            </a:r>
          </a:p>
        </p:txBody>
      </p:sp>
      <p:sp>
        <p:nvSpPr>
          <p:cNvPr id="387" name="Shape 387"/>
          <p:cNvSpPr/>
          <p:nvPr/>
        </p:nvSpPr>
        <p:spPr>
          <a:xfrm>
            <a:off x="6731661" y="8096960"/>
            <a:ext cx="1956133" cy="631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954"/>
                </a:moveTo>
                <a:lnTo>
                  <a:pt x="0" y="5646"/>
                </a:lnTo>
                <a:cubicBezTo>
                  <a:pt x="0" y="2528"/>
                  <a:pt x="816" y="0"/>
                  <a:pt x="1823" y="0"/>
                </a:cubicBezTo>
                <a:lnTo>
                  <a:pt x="19777" y="0"/>
                </a:lnTo>
                <a:cubicBezTo>
                  <a:pt x="20784" y="0"/>
                  <a:pt x="21600" y="2528"/>
                  <a:pt x="21600" y="5646"/>
                </a:cubicBezTo>
                <a:lnTo>
                  <a:pt x="21600" y="15954"/>
                </a:lnTo>
                <a:cubicBezTo>
                  <a:pt x="21600" y="19072"/>
                  <a:pt x="20784" y="21600"/>
                  <a:pt x="19777" y="21600"/>
                </a:cubicBezTo>
                <a:lnTo>
                  <a:pt x="1823" y="21600"/>
                </a:lnTo>
                <a:cubicBezTo>
                  <a:pt x="816" y="21600"/>
                  <a:pt x="0" y="19072"/>
                  <a:pt x="0" y="1595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企業</a:t>
            </a:r>
          </a:p>
        </p:txBody>
      </p:sp>
      <p:sp>
        <p:nvSpPr>
          <p:cNvPr id="388" name="Shape 388"/>
          <p:cNvSpPr/>
          <p:nvPr/>
        </p:nvSpPr>
        <p:spPr>
          <a:xfrm>
            <a:off x="1327408" y="8466985"/>
            <a:ext cx="2217658" cy="46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04"/>
                </a:moveTo>
                <a:lnTo>
                  <a:pt x="0" y="7596"/>
                </a:lnTo>
                <a:cubicBezTo>
                  <a:pt x="0" y="3401"/>
                  <a:pt x="720" y="0"/>
                  <a:pt x="1608" y="0"/>
                </a:cubicBezTo>
                <a:lnTo>
                  <a:pt x="19992" y="0"/>
                </a:lnTo>
                <a:cubicBezTo>
                  <a:pt x="20880" y="0"/>
                  <a:pt x="21600" y="3401"/>
                  <a:pt x="21600" y="7596"/>
                </a:cubicBezTo>
                <a:lnTo>
                  <a:pt x="21600" y="14004"/>
                </a:lnTo>
                <a:cubicBezTo>
                  <a:pt x="21600" y="18199"/>
                  <a:pt x="20880" y="21600"/>
                  <a:pt x="19992" y="21600"/>
                </a:cubicBezTo>
                <a:lnTo>
                  <a:pt x="1608" y="21600"/>
                </a:lnTo>
                <a:cubicBezTo>
                  <a:pt x="720" y="21600"/>
                  <a:pt x="0" y="18199"/>
                  <a:pt x="0" y="1400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開発費</a:t>
            </a:r>
          </a:p>
        </p:txBody>
      </p:sp>
      <p:sp>
        <p:nvSpPr>
          <p:cNvPr id="389" name="Shape 389"/>
          <p:cNvSpPr/>
          <p:nvPr/>
        </p:nvSpPr>
        <p:spPr>
          <a:xfrm>
            <a:off x="3867266" y="8466985"/>
            <a:ext cx="2217658" cy="4694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04"/>
                </a:moveTo>
                <a:lnTo>
                  <a:pt x="0" y="7596"/>
                </a:lnTo>
                <a:cubicBezTo>
                  <a:pt x="0" y="3401"/>
                  <a:pt x="720" y="0"/>
                  <a:pt x="1608" y="0"/>
                </a:cubicBezTo>
                <a:lnTo>
                  <a:pt x="19992" y="0"/>
                </a:lnTo>
                <a:cubicBezTo>
                  <a:pt x="20880" y="0"/>
                  <a:pt x="21600" y="3401"/>
                  <a:pt x="21600" y="7596"/>
                </a:cubicBezTo>
                <a:lnTo>
                  <a:pt x="21600" y="14004"/>
                </a:lnTo>
                <a:cubicBezTo>
                  <a:pt x="21600" y="18199"/>
                  <a:pt x="20880" y="21600"/>
                  <a:pt x="19992" y="21600"/>
                </a:cubicBezTo>
                <a:lnTo>
                  <a:pt x="1608" y="21600"/>
                </a:lnTo>
                <a:cubicBezTo>
                  <a:pt x="720" y="21600"/>
                  <a:pt x="0" y="18199"/>
                  <a:pt x="0" y="14004"/>
                </a:cubicBez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1800">
                <a:solidFill>
                  <a:srgbClr val="FFFFFF"/>
                </a:solidFill>
                <a:latin typeface="ヒラギノ角ゴ ProN W6"/>
                <a:ea typeface="ヒラギノ角ゴ ProN W6"/>
                <a:cs typeface="ヒラギノ角ゴ ProN W6"/>
                <a:sym typeface="ヒラギノ角ゴ ProN W6"/>
              </a:defRPr>
            </a:pPr>
            <a:r>
              <a:t>広告費</a:t>
            </a:r>
          </a:p>
        </p:txBody>
      </p:sp>
      <p:sp>
        <p:nvSpPr>
          <p:cNvPr id="390" name="Shape 390"/>
          <p:cNvSpPr/>
          <p:nvPr/>
        </p:nvSpPr>
        <p:spPr>
          <a:xfrm>
            <a:off x="10039180" y="2486416"/>
            <a:ext cx="1623061"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対象ユーザー</a:t>
            </a:r>
          </a:p>
        </p:txBody>
      </p:sp>
      <p:sp>
        <p:nvSpPr>
          <p:cNvPr id="391" name="Shape 391"/>
          <p:cNvSpPr/>
          <p:nvPr/>
        </p:nvSpPr>
        <p:spPr>
          <a:xfrm>
            <a:off x="7749675" y="2448316"/>
            <a:ext cx="1780799" cy="736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vl1pPr>
          </a:lstStyle>
          <a:p>
            <a:pPr/>
            <a:r>
              <a:t>ユーザーとの関係</a:t>
            </a:r>
          </a:p>
        </p:txBody>
      </p:sp>
      <p:sp>
        <p:nvSpPr>
          <p:cNvPr id="392" name="Shape 392"/>
          <p:cNvSpPr/>
          <p:nvPr/>
        </p:nvSpPr>
        <p:spPr>
          <a:xfrm>
            <a:off x="7800994" y="4895467"/>
            <a:ext cx="1122681" cy="3556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チャネル</a:t>
            </a:r>
          </a:p>
        </p:txBody>
      </p:sp>
      <p:sp>
        <p:nvSpPr>
          <p:cNvPr id="393" name="Shape 393"/>
          <p:cNvSpPr/>
          <p:nvPr/>
        </p:nvSpPr>
        <p:spPr>
          <a:xfrm>
            <a:off x="5481700" y="2486416"/>
            <a:ext cx="1411811" cy="355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vl1pPr>
          </a:lstStyle>
          <a:p>
            <a:pPr/>
            <a:r>
              <a:t>事業案</a:t>
            </a:r>
          </a:p>
        </p:txBody>
      </p:sp>
      <p:sp>
        <p:nvSpPr>
          <p:cNvPr id="394" name="Shape 394"/>
          <p:cNvSpPr/>
          <p:nvPr/>
        </p:nvSpPr>
        <p:spPr>
          <a:xfrm>
            <a:off x="3132717" y="4908167"/>
            <a:ext cx="1780799" cy="3302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a:r>
              <a:t>重要となる資源</a:t>
            </a:r>
          </a:p>
        </p:txBody>
      </p:sp>
      <p:sp>
        <p:nvSpPr>
          <p:cNvPr id="395" name="Shape 395"/>
          <p:cNvSpPr/>
          <p:nvPr/>
        </p:nvSpPr>
        <p:spPr>
          <a:xfrm>
            <a:off x="3132717" y="2499116"/>
            <a:ext cx="1780799" cy="3302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a:r>
              <a:t>重要となる活動</a:t>
            </a:r>
          </a:p>
        </p:txBody>
      </p:sp>
      <p:sp>
        <p:nvSpPr>
          <p:cNvPr id="396" name="Shape 396"/>
          <p:cNvSpPr/>
          <p:nvPr/>
        </p:nvSpPr>
        <p:spPr>
          <a:xfrm>
            <a:off x="938282" y="2454666"/>
            <a:ext cx="1780799" cy="6731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800"/>
            </a:pPr>
            <a:r>
              <a:t>重要となる</a:t>
            </a:r>
          </a:p>
          <a:p>
            <a:pPr algn="l">
              <a:defRPr sz="1800"/>
            </a:pPr>
            <a:r>
              <a:t>パートナー</a:t>
            </a:r>
          </a:p>
        </p:txBody>
      </p:sp>
      <p:sp>
        <p:nvSpPr>
          <p:cNvPr id="397" name="Shape 397"/>
          <p:cNvSpPr/>
          <p:nvPr/>
        </p:nvSpPr>
        <p:spPr>
          <a:xfrm>
            <a:off x="938282" y="7459164"/>
            <a:ext cx="1008037" cy="3302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a:r>
              <a:t>費用</a:t>
            </a:r>
          </a:p>
        </p:txBody>
      </p:sp>
      <p:sp>
        <p:nvSpPr>
          <p:cNvPr id="398" name="Shape 398"/>
          <p:cNvSpPr/>
          <p:nvPr/>
        </p:nvSpPr>
        <p:spPr>
          <a:xfrm>
            <a:off x="6586432" y="7421064"/>
            <a:ext cx="1411812" cy="3302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800"/>
            </a:lvl1pPr>
          </a:lstStyle>
          <a:p>
            <a:pPr/>
            <a:r>
              <a:t>収益先</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目次</a:t>
            </a:r>
          </a:p>
        </p:txBody>
      </p:sp>
      <p:sp>
        <p:nvSpPr>
          <p:cNvPr id="124" name="Shape 124"/>
          <p:cNvSpPr/>
          <p:nvPr>
            <p:ph type="body" idx="1"/>
          </p:nvPr>
        </p:nvSpPr>
        <p:spPr>
          <a:xfrm>
            <a:off x="952500" y="2362518"/>
            <a:ext cx="11099800" cy="6964037"/>
          </a:xfrm>
          <a:prstGeom prst="rect">
            <a:avLst/>
          </a:prstGeom>
        </p:spPr>
        <p:txBody>
          <a:bodyPr/>
          <a:lstStyle/>
          <a:p>
            <a:pPr marL="182244" indent="-182244" defTabSz="239522">
              <a:spcBef>
                <a:spcPts val="1700"/>
              </a:spcBef>
              <a:defRPr sz="2255">
                <a:latin typeface="ヒラギノ角ゴ ProN W6"/>
                <a:ea typeface="ヒラギノ角ゴ ProN W6"/>
                <a:cs typeface="ヒラギノ角ゴ ProN W6"/>
                <a:sym typeface="ヒラギノ角ゴ ProN W6"/>
              </a:defRPr>
            </a:pPr>
            <a:r>
              <a:t>事業について</a:t>
            </a:r>
          </a:p>
          <a:p>
            <a:pPr lvl="1" marL="364489" indent="-182244" defTabSz="239522">
              <a:spcBef>
                <a:spcPts val="1700"/>
              </a:spcBef>
              <a:defRPr sz="2255"/>
            </a:pPr>
            <a:r>
              <a:t>概要</a:t>
            </a:r>
          </a:p>
          <a:p>
            <a:pPr lvl="1" marL="364489" indent="-182244" defTabSz="239522">
              <a:spcBef>
                <a:spcPts val="1700"/>
              </a:spcBef>
              <a:defRPr sz="2255"/>
            </a:pPr>
            <a:r>
              <a:t>ターゲット</a:t>
            </a:r>
          </a:p>
          <a:p>
            <a:pPr lvl="1" marL="364489" indent="-182244" defTabSz="239522">
              <a:spcBef>
                <a:spcPts val="1700"/>
              </a:spcBef>
              <a:defRPr sz="2255"/>
            </a:pPr>
            <a:r>
              <a:t>流れ</a:t>
            </a:r>
          </a:p>
          <a:p>
            <a:pPr lvl="1" marL="364489" indent="-182244" defTabSz="239522">
              <a:spcBef>
                <a:spcPts val="1700"/>
              </a:spcBef>
              <a:defRPr sz="2255"/>
            </a:pPr>
            <a:r>
              <a:t>特徴</a:t>
            </a:r>
          </a:p>
          <a:p>
            <a:pPr lvl="1" marL="364489" indent="-182244" defTabSz="239522">
              <a:spcBef>
                <a:spcPts val="1700"/>
              </a:spcBef>
              <a:defRPr sz="2255"/>
            </a:pPr>
            <a:r>
              <a:t>提供価値</a:t>
            </a:r>
          </a:p>
          <a:p>
            <a:pPr marL="182244" indent="-182244" defTabSz="239522">
              <a:spcBef>
                <a:spcPts val="1700"/>
              </a:spcBef>
              <a:defRPr sz="2255">
                <a:latin typeface="ヒラギノ角ゴ ProN W6"/>
                <a:ea typeface="ヒラギノ角ゴ ProN W6"/>
                <a:cs typeface="ヒラギノ角ゴ ProN W6"/>
                <a:sym typeface="ヒラギノ角ゴ ProN W6"/>
              </a:defRPr>
            </a:pPr>
            <a:r>
              <a:t>ユーザーについて</a:t>
            </a:r>
          </a:p>
          <a:p>
            <a:pPr lvl="1" marL="364489" indent="-182244" defTabSz="239522">
              <a:spcBef>
                <a:spcPts val="1700"/>
              </a:spcBef>
              <a:defRPr sz="2255"/>
            </a:pPr>
            <a:r>
              <a:t>求職者</a:t>
            </a:r>
          </a:p>
          <a:p>
            <a:pPr lvl="1" marL="364489" indent="-182244" defTabSz="239522">
              <a:spcBef>
                <a:spcPts val="1700"/>
              </a:spcBef>
              <a:defRPr sz="2255"/>
            </a:pPr>
            <a:r>
              <a:t>企業</a:t>
            </a:r>
          </a:p>
          <a:p>
            <a:pPr marL="182244" indent="-182244" defTabSz="239522">
              <a:spcBef>
                <a:spcPts val="1700"/>
              </a:spcBef>
              <a:defRPr sz="2255">
                <a:latin typeface="ヒラギノ角ゴ ProN W6"/>
                <a:ea typeface="ヒラギノ角ゴ ProN W6"/>
                <a:cs typeface="ヒラギノ角ゴ ProN W6"/>
                <a:sym typeface="ヒラギノ角ゴ ProN W6"/>
              </a:defRPr>
            </a:pPr>
            <a:r>
              <a:t>事業がユーザーに与える価値</a:t>
            </a:r>
          </a:p>
          <a:p>
            <a:pPr marL="182244" indent="-182244" defTabSz="239522">
              <a:spcBef>
                <a:spcPts val="1700"/>
              </a:spcBef>
              <a:defRPr sz="2255">
                <a:latin typeface="ヒラギノ角ゴ ProN W6"/>
                <a:ea typeface="ヒラギノ角ゴ ProN W6"/>
                <a:cs typeface="ヒラギノ角ゴ ProN W6"/>
                <a:sym typeface="ヒラギノ角ゴ ProN W6"/>
              </a:defRPr>
            </a:pPr>
            <a:r>
              <a:t>事業全体像</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8" name="Group 128"/>
          <p:cNvGrpSpPr/>
          <p:nvPr/>
        </p:nvGrpSpPr>
        <p:grpSpPr>
          <a:xfrm>
            <a:off x="3538989" y="3319912"/>
            <a:ext cx="5679366" cy="5708908"/>
            <a:chOff x="0" y="0"/>
            <a:chExt cx="5679364" cy="5708906"/>
          </a:xfrm>
        </p:grpSpPr>
        <p:pic>
          <p:nvPicPr>
            <p:cNvPr id="126" name="pasted-image.png"/>
            <p:cNvPicPr>
              <a:picLocks noChangeAspect="1"/>
            </p:cNvPicPr>
            <p:nvPr/>
          </p:nvPicPr>
          <p:blipFill>
            <a:blip r:embed="rId3">
              <a:extLst/>
            </a:blip>
            <a:srcRect l="1111" t="857" r="5194" b="4289"/>
            <a:stretch>
              <a:fillRect/>
            </a:stretch>
          </p:blipFill>
          <p:spPr>
            <a:xfrm>
              <a:off x="0" y="0"/>
              <a:ext cx="5679365" cy="5708907"/>
            </a:xfrm>
            <a:prstGeom prst="rect">
              <a:avLst/>
            </a:prstGeom>
            <a:ln w="12700" cap="flat">
              <a:noFill/>
              <a:miter lim="400000"/>
            </a:ln>
            <a:effectLst/>
          </p:spPr>
        </p:pic>
        <p:sp>
          <p:nvSpPr>
            <p:cNvPr id="127" name="Shape 127"/>
            <p:cNvSpPr/>
            <p:nvPr/>
          </p:nvSpPr>
          <p:spPr>
            <a:xfrm>
              <a:off x="1729223" y="1839893"/>
              <a:ext cx="2220836"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3000">
                  <a:latin typeface="Apple Color Emoji"/>
                  <a:ea typeface="Apple Color Emoji"/>
                  <a:cs typeface="Apple Color Emoji"/>
                  <a:sym typeface="Apple Color Emoji"/>
                </a:defRPr>
              </a:lvl1pPr>
            </a:lstStyle>
            <a:p>
              <a:pPr/>
              <a:r>
                <a:t>🎁</a:t>
              </a:r>
            </a:p>
          </p:txBody>
        </p:sp>
      </p:grpSp>
      <p:sp>
        <p:nvSpPr>
          <p:cNvPr id="129" name="Shape 129"/>
          <p:cNvSpPr/>
          <p:nvPr>
            <p:ph type="title"/>
          </p:nvPr>
        </p:nvSpPr>
        <p:spPr>
          <a:xfrm>
            <a:off x="952500" y="-63500"/>
            <a:ext cx="11099800" cy="2159000"/>
          </a:xfrm>
          <a:prstGeom prst="rect">
            <a:avLst/>
          </a:prstGeom>
        </p:spPr>
        <p:txBody>
          <a:bodyPr/>
          <a:lstStyle/>
          <a:p>
            <a:pPr/>
            <a:r>
              <a:t>事業の概要</a:t>
            </a:r>
          </a:p>
        </p:txBody>
      </p:sp>
      <p:sp>
        <p:nvSpPr>
          <p:cNvPr id="130" name="Shape 130"/>
          <p:cNvSpPr/>
          <p:nvPr>
            <p:ph type="body" sz="quarter" idx="1"/>
          </p:nvPr>
        </p:nvSpPr>
        <p:spPr>
          <a:xfrm>
            <a:off x="13164170" y="6076055"/>
            <a:ext cx="8179197" cy="2299694"/>
          </a:xfrm>
          <a:prstGeom prst="rect">
            <a:avLst/>
          </a:prstGeom>
        </p:spPr>
        <p:txBody>
          <a:bodyPr anchor="t"/>
          <a:lstStyle/>
          <a:p>
            <a:pPr marL="231139" indent="-231139" defTabSz="303783">
              <a:spcBef>
                <a:spcPts val="2100"/>
              </a:spcBef>
              <a:defRPr sz="1871"/>
            </a:pPr>
            <a:r>
              <a:t>近くの企業の人に気軽に話を聞きに行ける</a:t>
            </a:r>
          </a:p>
          <a:p>
            <a:pPr marL="231139" indent="-231139" defTabSz="303783">
              <a:spcBef>
                <a:spcPts val="2100"/>
              </a:spcBef>
              <a:defRPr sz="1871"/>
            </a:pPr>
            <a:r>
              <a:t>多種多様な企業・人材</a:t>
            </a:r>
          </a:p>
          <a:p>
            <a:pPr marL="231139" indent="-231139" defTabSz="303783">
              <a:spcBef>
                <a:spcPts val="2100"/>
              </a:spcBef>
              <a:defRPr sz="1871"/>
            </a:pPr>
            <a:r>
              <a:t>その人本来の姿を見れる</a:t>
            </a:r>
          </a:p>
          <a:p>
            <a:pPr marL="231139" indent="-231139" defTabSz="303783">
              <a:spcBef>
                <a:spcPts val="2100"/>
              </a:spcBef>
              <a:defRPr sz="1871"/>
            </a:pPr>
            <a:r>
              <a:t>中小企業にも人材募集の公平な機会</a:t>
            </a:r>
          </a:p>
        </p:txBody>
      </p:sp>
      <p:sp>
        <p:nvSpPr>
          <p:cNvPr id="131" name="Shape 131"/>
          <p:cNvSpPr/>
          <p:nvPr/>
        </p:nvSpPr>
        <p:spPr>
          <a:xfrm>
            <a:off x="2254250" y="1596528"/>
            <a:ext cx="8851901"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vl1pPr>
          </a:lstStyle>
          <a:p>
            <a:pPr/>
            <a:r>
              <a:t>『求職者と企業との垣根をなくす』</a:t>
            </a:r>
          </a:p>
        </p:txBody>
      </p:sp>
      <p:sp>
        <p:nvSpPr>
          <p:cNvPr id="132" name="Shape 132"/>
          <p:cNvSpPr/>
          <p:nvPr/>
        </p:nvSpPr>
        <p:spPr>
          <a:xfrm>
            <a:off x="13160485" y="1500010"/>
            <a:ext cx="6066270" cy="3956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defRPr sz="2300">
                <a:latin typeface="ヒラギノ角ゴ ProN W6"/>
                <a:ea typeface="ヒラギノ角ゴ ProN W6"/>
                <a:cs typeface="ヒラギノ角ゴ ProN W6"/>
                <a:sym typeface="ヒラギノ角ゴ ProN W6"/>
              </a:defRPr>
            </a:pPr>
            <a:r>
              <a:t>Service</a:t>
            </a:r>
          </a:p>
          <a:p>
            <a:pPr lvl="1" marL="889000" indent="-444500" algn="l">
              <a:buSzPct val="75000"/>
              <a:buChar char="•"/>
              <a:defRPr sz="2300"/>
            </a:pPr>
            <a:r>
              <a:t>働きたい人と企業との接触機会の創出</a:t>
            </a:r>
          </a:p>
          <a:p>
            <a:pPr marL="444500" indent="-444500" algn="l">
              <a:buSzPct val="75000"/>
              <a:buChar char="•"/>
              <a:defRPr sz="2300">
                <a:latin typeface="ヒラギノ角ゴ ProN W6"/>
                <a:ea typeface="ヒラギノ角ゴ ProN W6"/>
                <a:cs typeface="ヒラギノ角ゴ ProN W6"/>
                <a:sym typeface="ヒラギノ角ゴ ProN W6"/>
              </a:defRPr>
            </a:pPr>
            <a:r>
              <a:t>Gain Profit</a:t>
            </a:r>
          </a:p>
          <a:p>
            <a:pPr lvl="1" marL="889000" indent="-444500" algn="l">
              <a:buSzPct val="75000"/>
              <a:buChar char="•"/>
              <a:defRPr sz="2300"/>
            </a:pPr>
            <a:r>
              <a:t>手軽さ</a:t>
            </a:r>
          </a:p>
          <a:p>
            <a:pPr lvl="1" marL="889000" indent="-444500" algn="l">
              <a:buSzPct val="75000"/>
              <a:buChar char="•"/>
              <a:defRPr sz="2300"/>
            </a:pPr>
            <a:r>
              <a:t>人材不足の解消</a:t>
            </a:r>
          </a:p>
          <a:p>
            <a:pPr lvl="1" marL="889000" indent="-444500" algn="l">
              <a:buSzPct val="75000"/>
              <a:buChar char="•"/>
              <a:defRPr sz="2300"/>
            </a:pPr>
            <a:r>
              <a:t>機会の創出</a:t>
            </a:r>
          </a:p>
          <a:p>
            <a:pPr marL="444500" indent="-444500" algn="l">
              <a:buSzPct val="75000"/>
              <a:buChar char="•"/>
              <a:defRPr sz="2300">
                <a:latin typeface="ヒラギノ角ゴ ProN W6"/>
                <a:ea typeface="ヒラギノ角ゴ ProN W6"/>
                <a:cs typeface="ヒラギノ角ゴ ProN W6"/>
                <a:sym typeface="ヒラギノ角ゴ ProN W6"/>
              </a:defRPr>
            </a:pPr>
            <a:r>
              <a:t>Pain Remove</a:t>
            </a:r>
          </a:p>
          <a:p>
            <a:pPr lvl="1" marL="889000" indent="-444500" algn="l">
              <a:buSzPct val="75000"/>
              <a:buChar char="•"/>
              <a:defRPr sz="2300"/>
            </a:pPr>
            <a:r>
              <a:t>中小企業の雇用機会創出</a:t>
            </a:r>
          </a:p>
          <a:p>
            <a:pPr lvl="1" marL="889000" indent="-444500" algn="l">
              <a:buSzPct val="75000"/>
              <a:buChar char="•"/>
              <a:defRPr sz="2300"/>
            </a:pPr>
            <a:r>
              <a:t>入社後のミスマッチの解消</a:t>
            </a:r>
          </a:p>
        </p:txBody>
      </p:sp>
      <p:grpSp>
        <p:nvGrpSpPr>
          <p:cNvPr id="135" name="Group 135"/>
          <p:cNvGrpSpPr/>
          <p:nvPr/>
        </p:nvGrpSpPr>
        <p:grpSpPr>
          <a:xfrm>
            <a:off x="10890548" y="-1595429"/>
            <a:ext cx="4343834" cy="1449279"/>
            <a:chOff x="0" y="1238224"/>
            <a:chExt cx="4343833" cy="1449278"/>
          </a:xfrm>
        </p:grpSpPr>
        <p:sp>
          <p:nvSpPr>
            <p:cNvPr id="133" name="Shape 133"/>
            <p:cNvSpPr/>
            <p:nvPr/>
          </p:nvSpPr>
          <p:spPr>
            <a:xfrm>
              <a:off x="0" y="1238224"/>
              <a:ext cx="3813363" cy="1270001"/>
            </a:xfrm>
            <a:prstGeom prst="rect">
              <a:avLst/>
            </a:prstGeom>
            <a:solidFill>
              <a:srgbClr val="FFFFFF"/>
            </a:solid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lgn="l">
                <a:defRPr sz="2300"/>
              </a:pPr>
              <a:r>
                <a:t>働きたい人と企業との</a:t>
              </a:r>
            </a:p>
            <a:p>
              <a:pPr lvl="1" algn="l">
                <a:defRPr sz="2300"/>
              </a:pPr>
              <a:r>
                <a:t>接触機会の創出</a:t>
              </a:r>
            </a:p>
          </p:txBody>
        </p:sp>
        <p:sp>
          <p:nvSpPr>
            <p:cNvPr id="134" name="Shape 134"/>
            <p:cNvSpPr/>
            <p:nvPr/>
          </p:nvSpPr>
          <p:spPr>
            <a:xfrm>
              <a:off x="3798763" y="1823827"/>
              <a:ext cx="545071" cy="863677"/>
            </a:xfrm>
            <a:prstGeom prst="line">
              <a:avLst/>
            </a:prstGeom>
            <a:noFill/>
            <a:ln w="25400" cap="flat">
              <a:solidFill>
                <a:srgbClr val="000000"/>
              </a:solidFill>
              <a:prstDash val="solid"/>
              <a:miter lim="400000"/>
              <a:tailEnd type="oval" w="med" len="med"/>
            </a:ln>
            <a:effectLst/>
          </p:spPr>
          <p:txBody>
            <a:bodyPr wrap="square" lIns="50800" tIns="50800" rIns="50800" bIns="50800" numCol="1" anchor="ctr">
              <a:noAutofit/>
            </a:bodyPr>
            <a:lstStyle/>
            <a:p>
              <a:pPr>
                <a:defRPr sz="2400"/>
              </a:pPr>
            </a:p>
          </p:txBody>
        </p:sp>
      </p:grpSp>
      <p:grpSp>
        <p:nvGrpSpPr>
          <p:cNvPr id="138" name="Group 138"/>
          <p:cNvGrpSpPr/>
          <p:nvPr/>
        </p:nvGrpSpPr>
        <p:grpSpPr>
          <a:xfrm>
            <a:off x="5670017" y="-1489680"/>
            <a:ext cx="4883578" cy="1270001"/>
            <a:chOff x="-1070214" y="1238224"/>
            <a:chExt cx="4883577" cy="1270000"/>
          </a:xfrm>
        </p:grpSpPr>
        <p:sp>
          <p:nvSpPr>
            <p:cNvPr id="136" name="Shape 136"/>
            <p:cNvSpPr/>
            <p:nvPr/>
          </p:nvSpPr>
          <p:spPr>
            <a:xfrm>
              <a:off x="0" y="1238224"/>
              <a:ext cx="3813363" cy="1270001"/>
            </a:xfrm>
            <a:prstGeom prst="rect">
              <a:avLst/>
            </a:prstGeom>
            <a:solidFill>
              <a:srgbClr val="FFFFFF"/>
            </a:solid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lgn="l">
                <a:defRPr sz="2300"/>
              </a:pPr>
              <a:r>
                <a:t>働きたい人と企業との</a:t>
              </a:r>
            </a:p>
            <a:p>
              <a:pPr lvl="1" algn="l">
                <a:defRPr sz="2300"/>
              </a:pPr>
              <a:r>
                <a:t>接触機会の創出</a:t>
              </a:r>
            </a:p>
          </p:txBody>
        </p:sp>
        <p:sp>
          <p:nvSpPr>
            <p:cNvPr id="137" name="Shape 137"/>
            <p:cNvSpPr/>
            <p:nvPr/>
          </p:nvSpPr>
          <p:spPr>
            <a:xfrm flipH="1">
              <a:off x="-1070215" y="1818918"/>
              <a:ext cx="1103759" cy="302617"/>
            </a:xfrm>
            <a:prstGeom prst="line">
              <a:avLst/>
            </a:prstGeom>
            <a:noFill/>
            <a:ln w="25400" cap="flat">
              <a:solidFill>
                <a:srgbClr val="000000"/>
              </a:solidFill>
              <a:prstDash val="solid"/>
              <a:miter lim="400000"/>
              <a:tailEnd type="oval" w="med" len="med"/>
            </a:ln>
            <a:effectLst/>
          </p:spPr>
          <p:txBody>
            <a:bodyPr wrap="square" lIns="50800" tIns="50800" rIns="50800" bIns="50800" numCol="1" anchor="ctr">
              <a:noAutofit/>
            </a:bodyPr>
            <a:lstStyle/>
            <a:p>
              <a:pPr>
                <a:defRPr sz="2400"/>
              </a:pPr>
            </a:p>
          </p:txBody>
        </p:sp>
      </p:grpSp>
      <p:sp>
        <p:nvSpPr>
          <p:cNvPr id="139" name="Shape 139"/>
          <p:cNvSpPr/>
          <p:nvPr/>
        </p:nvSpPr>
        <p:spPr>
          <a:xfrm>
            <a:off x="533551" y="4444656"/>
            <a:ext cx="3662760" cy="1466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4" y="0"/>
                </a:moveTo>
                <a:cubicBezTo>
                  <a:pt x="436" y="0"/>
                  <a:pt x="0" y="1089"/>
                  <a:pt x="0" y="2432"/>
                </a:cubicBezTo>
                <a:lnTo>
                  <a:pt x="0" y="16275"/>
                </a:lnTo>
                <a:cubicBezTo>
                  <a:pt x="0" y="17618"/>
                  <a:pt x="436" y="18706"/>
                  <a:pt x="974" y="18706"/>
                </a:cubicBezTo>
                <a:lnTo>
                  <a:pt x="19430" y="18706"/>
                </a:lnTo>
                <a:lnTo>
                  <a:pt x="21600" y="21600"/>
                </a:lnTo>
                <a:lnTo>
                  <a:pt x="21073" y="12627"/>
                </a:lnTo>
                <a:lnTo>
                  <a:pt x="21073" y="2432"/>
                </a:lnTo>
                <a:cubicBezTo>
                  <a:pt x="21073" y="1089"/>
                  <a:pt x="20637" y="0"/>
                  <a:pt x="20100" y="0"/>
                </a:cubicBezTo>
                <a:lnTo>
                  <a:pt x="974" y="0"/>
                </a:ln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a:defRPr sz="2300">
                <a:solidFill>
                  <a:srgbClr val="FFFFFF"/>
                </a:solidFill>
                <a:latin typeface="ヒラギノ角ゴ ProN W6"/>
                <a:ea typeface="ヒラギノ角ゴ ProN W6"/>
                <a:cs typeface="ヒラギノ角ゴ ProN W6"/>
                <a:sym typeface="ヒラギノ角ゴ ProN W6"/>
              </a:defRPr>
            </a:pPr>
            <a:r>
              <a:t>働きたい人と企業との</a:t>
            </a:r>
          </a:p>
          <a:p>
            <a:pPr lvl="1">
              <a:defRPr sz="2300">
                <a:solidFill>
                  <a:srgbClr val="FFFFFF"/>
                </a:solidFill>
                <a:latin typeface="ヒラギノ角ゴ ProN W6"/>
                <a:ea typeface="ヒラギノ角ゴ ProN W6"/>
                <a:cs typeface="ヒラギノ角ゴ ProN W6"/>
                <a:sym typeface="ヒラギノ角ゴ ProN W6"/>
              </a:defRPr>
            </a:pPr>
            <a:r>
              <a:t>接点の創出</a:t>
            </a:r>
          </a:p>
        </p:txBody>
      </p:sp>
      <p:sp>
        <p:nvSpPr>
          <p:cNvPr id="140" name="Shape 140"/>
          <p:cNvSpPr/>
          <p:nvPr/>
        </p:nvSpPr>
        <p:spPr>
          <a:xfrm>
            <a:off x="1365250" y="2250578"/>
            <a:ext cx="106299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〜企業の魅力（集団）から社員の魅力（個人）へ〜</a:t>
            </a:r>
          </a:p>
        </p:txBody>
      </p:sp>
      <p:sp>
        <p:nvSpPr>
          <p:cNvPr id="141" name="Shape 141"/>
          <p:cNvSpPr/>
          <p:nvPr/>
        </p:nvSpPr>
        <p:spPr>
          <a:xfrm>
            <a:off x="5394794" y="3827196"/>
            <a:ext cx="37719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176146"/>
                    <a:satOff val="3665"/>
                    <a:lumOff val="-13986"/>
                  </a:schemeClr>
                </a:solidFill>
              </a:defRPr>
            </a:pPr>
            <a:r>
              <a:rPr>
                <a:latin typeface="ヒラギノ角ゴ ProN W6"/>
                <a:ea typeface="ヒラギノ角ゴ ProN W6"/>
                <a:cs typeface="ヒラギノ角ゴ ProN W6"/>
                <a:sym typeface="ヒラギノ角ゴ ProN W6"/>
              </a:rPr>
              <a:t>嬉しい</a:t>
            </a:r>
            <a:r>
              <a:t>ことの創出</a:t>
            </a:r>
          </a:p>
        </p:txBody>
      </p:sp>
      <p:sp>
        <p:nvSpPr>
          <p:cNvPr id="142" name="Shape 142"/>
          <p:cNvSpPr/>
          <p:nvPr/>
        </p:nvSpPr>
        <p:spPr>
          <a:xfrm>
            <a:off x="5724994" y="8200303"/>
            <a:ext cx="33147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1">
                    <a:hueOff val="47394"/>
                    <a:satOff val="-25753"/>
                    <a:lumOff val="-7544"/>
                  </a:schemeClr>
                </a:solidFill>
              </a:defRPr>
            </a:pPr>
            <a:r>
              <a:rPr>
                <a:latin typeface="ヒラギノ角ゴ ProN W6"/>
                <a:ea typeface="ヒラギノ角ゴ ProN W6"/>
                <a:cs typeface="ヒラギノ角ゴ ProN W6"/>
                <a:sym typeface="ヒラギノ角ゴ ProN W6"/>
              </a:rPr>
              <a:t>嫌な</a:t>
            </a:r>
            <a:r>
              <a:t>ことの除去</a:t>
            </a:r>
          </a:p>
        </p:txBody>
      </p:sp>
      <p:sp>
        <p:nvSpPr>
          <p:cNvPr id="143" name="Shape 143"/>
          <p:cNvSpPr/>
          <p:nvPr/>
        </p:nvSpPr>
        <p:spPr>
          <a:xfrm>
            <a:off x="1164780" y="3827196"/>
            <a:ext cx="24003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2">
                    <a:hueOff val="-554920"/>
                    <a:satOff val="-21482"/>
                    <a:lumOff val="-6228"/>
                  </a:schemeClr>
                </a:solidFill>
              </a:defRPr>
            </a:pPr>
            <a:r>
              <a:t>事業の</a:t>
            </a:r>
            <a:r>
              <a:rPr>
                <a:latin typeface="ヒラギノ角ゴ ProN W6"/>
                <a:ea typeface="ヒラギノ角ゴ ProN W6"/>
                <a:cs typeface="ヒラギノ角ゴ ProN W6"/>
                <a:sym typeface="ヒラギノ角ゴ ProN W6"/>
              </a:rPr>
              <a:t>目的</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nvSpPr>
        <p:spPr>
          <a:xfrm>
            <a:off x="9033932" y="6292830"/>
            <a:ext cx="1587501" cy="168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46" name="Shape 146"/>
          <p:cNvSpPr/>
          <p:nvPr/>
        </p:nvSpPr>
        <p:spPr>
          <a:xfrm>
            <a:off x="6964424" y="6292830"/>
            <a:ext cx="1587501" cy="168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grpSp>
        <p:nvGrpSpPr>
          <p:cNvPr id="149" name="Group 149"/>
          <p:cNvGrpSpPr/>
          <p:nvPr/>
        </p:nvGrpSpPr>
        <p:grpSpPr>
          <a:xfrm>
            <a:off x="705328" y="2897473"/>
            <a:ext cx="10625340" cy="2816659"/>
            <a:chOff x="0" y="0"/>
            <a:chExt cx="10625339" cy="2816658"/>
          </a:xfrm>
        </p:grpSpPr>
        <p:sp>
          <p:nvSpPr>
            <p:cNvPr id="147" name="Shape 147"/>
            <p:cNvSpPr/>
            <p:nvPr/>
          </p:nvSpPr>
          <p:spPr>
            <a:xfrm rot="5400000">
              <a:off x="3900238" y="-3900239"/>
              <a:ext cx="2816659" cy="10617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5">
                <a:hueOff val="-176146"/>
                <a:satOff val="3665"/>
                <a:lumOff val="-13986"/>
              </a:schemeClr>
            </a:soli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48" name="Shape 148"/>
            <p:cNvSpPr/>
            <p:nvPr/>
          </p:nvSpPr>
          <p:spPr>
            <a:xfrm rot="5400000">
              <a:off x="5350337" y="-2763072"/>
              <a:ext cx="2219903" cy="833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grpSp>
      <p:sp>
        <p:nvSpPr>
          <p:cNvPr id="150" name="Shape 150"/>
          <p:cNvSpPr/>
          <p:nvPr>
            <p:ph type="title"/>
          </p:nvPr>
        </p:nvSpPr>
        <p:spPr>
          <a:prstGeom prst="rect">
            <a:avLst/>
          </a:prstGeom>
        </p:spPr>
        <p:txBody>
          <a:bodyPr/>
          <a:lstStyle/>
          <a:p>
            <a:pPr/>
            <a:r>
              <a:t>事業のターゲット</a:t>
            </a:r>
          </a:p>
        </p:txBody>
      </p:sp>
      <p:grpSp>
        <p:nvGrpSpPr>
          <p:cNvPr id="154" name="Group 154"/>
          <p:cNvGrpSpPr/>
          <p:nvPr/>
        </p:nvGrpSpPr>
        <p:grpSpPr>
          <a:xfrm>
            <a:off x="564942" y="6787881"/>
            <a:ext cx="2161035" cy="2736851"/>
            <a:chOff x="0" y="0"/>
            <a:chExt cx="2161033" cy="2736849"/>
          </a:xfrm>
        </p:grpSpPr>
        <p:sp>
          <p:nvSpPr>
            <p:cNvPr id="151" name="Shape 151"/>
            <p:cNvSpPr/>
            <p:nvPr/>
          </p:nvSpPr>
          <p:spPr>
            <a:xfrm>
              <a:off x="0" y="281114"/>
              <a:ext cx="1222251" cy="13060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20624">
                <a:spcBef>
                  <a:spcPts val="3000"/>
                </a:spcBef>
                <a:defRPr sz="7200">
                  <a:latin typeface="Apple Color Emoji"/>
                  <a:ea typeface="Apple Color Emoji"/>
                  <a:cs typeface="Apple Color Emoji"/>
                  <a:sym typeface="Apple Color Emoji"/>
                </a:defRPr>
              </a:lvl1pPr>
            </a:lstStyle>
            <a:p>
              <a:pPr/>
              <a:r>
                <a:t>👱🏻</a:t>
              </a:r>
            </a:p>
          </p:txBody>
        </p:sp>
        <p:sp>
          <p:nvSpPr>
            <p:cNvPr id="152" name="Shape 152"/>
            <p:cNvSpPr/>
            <p:nvPr/>
          </p:nvSpPr>
          <p:spPr>
            <a:xfrm>
              <a:off x="587643" y="0"/>
              <a:ext cx="1573391" cy="1868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8000">
                  <a:latin typeface="Apple Color Emoji"/>
                  <a:ea typeface="Apple Color Emoji"/>
                  <a:cs typeface="Apple Color Emoji"/>
                  <a:sym typeface="Apple Color Emoji"/>
                </a:defRPr>
              </a:lvl1pPr>
            </a:lstStyle>
            <a:p>
              <a:pPr/>
              <a:r>
                <a:t>👩🏻‍💼</a:t>
              </a:r>
            </a:p>
          </p:txBody>
        </p:sp>
        <p:sp>
          <p:nvSpPr>
            <p:cNvPr id="153" name="Shape 153"/>
            <p:cNvSpPr/>
            <p:nvPr/>
          </p:nvSpPr>
          <p:spPr>
            <a:xfrm>
              <a:off x="230229" y="868616"/>
              <a:ext cx="1573392" cy="18682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332993">
                <a:spcBef>
                  <a:spcPts val="2300"/>
                </a:spcBef>
                <a:defRPr sz="5700">
                  <a:latin typeface="Apple Color Emoji"/>
                  <a:ea typeface="Apple Color Emoji"/>
                  <a:cs typeface="Apple Color Emoji"/>
                  <a:sym typeface="Apple Color Emoji"/>
                </a:defRPr>
              </a:lvl1pPr>
            </a:lstStyle>
            <a:p>
              <a:pPr/>
              <a:r>
                <a:t>☕️🍹</a:t>
              </a:r>
            </a:p>
          </p:txBody>
        </p:sp>
      </p:grpSp>
      <p:grpSp>
        <p:nvGrpSpPr>
          <p:cNvPr id="157" name="Group 157"/>
          <p:cNvGrpSpPr/>
          <p:nvPr/>
        </p:nvGrpSpPr>
        <p:grpSpPr>
          <a:xfrm>
            <a:off x="1721122" y="9730833"/>
            <a:ext cx="10174130" cy="1270001"/>
            <a:chOff x="0" y="0"/>
            <a:chExt cx="10174129" cy="1270000"/>
          </a:xfrm>
        </p:grpSpPr>
        <p:sp>
          <p:nvSpPr>
            <p:cNvPr id="155" name="Shape 155"/>
            <p:cNvSpPr/>
            <p:nvPr/>
          </p:nvSpPr>
          <p:spPr>
            <a:xfrm>
              <a:off x="2310668" y="0"/>
              <a:ext cx="7863462" cy="1270000"/>
            </a:xfrm>
            <a:prstGeom prst="rightArrow">
              <a:avLst>
                <a:gd name="adj1" fmla="val 32000"/>
                <a:gd name="adj2" fmla="val 64000"/>
              </a:avLst>
            </a:pr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56" name="Shape 156"/>
            <p:cNvSpPr/>
            <p:nvPr/>
          </p:nvSpPr>
          <p:spPr>
            <a:xfrm>
              <a:off x="0" y="632266"/>
              <a:ext cx="2233228" cy="1"/>
            </a:xfrm>
            <a:prstGeom prst="line">
              <a:avLst/>
            </a:prstGeom>
            <a:noFill/>
            <a:ln w="406400" cap="flat">
              <a:solidFill>
                <a:srgbClr val="307DAE"/>
              </a:solidFill>
              <a:prstDash val="sysDot"/>
              <a:miter lim="400000"/>
            </a:ln>
            <a:effectLst>
              <a:outerShdw sx="100000" sy="100000" kx="0" ky="0" algn="b" rotWithShape="0" blurRad="63500" dist="25400" dir="5400000">
                <a:srgbClr val="000000">
                  <a:alpha val="50000"/>
                </a:srgbClr>
              </a:outerShdw>
            </a:effectLst>
          </p:spPr>
          <p:txBody>
            <a:bodyPr wrap="square" lIns="50800" tIns="50800" rIns="50800" bIns="50800" numCol="1" anchor="ctr">
              <a:noAutofit/>
            </a:bodyPr>
            <a:lstStyle/>
            <a:p>
              <a:pPr>
                <a:defRPr sz="2400"/>
              </a:pPr>
            </a:p>
          </p:txBody>
        </p:sp>
      </p:grpSp>
      <p:sp>
        <p:nvSpPr>
          <p:cNvPr id="158" name="Shape 158"/>
          <p:cNvSpPr/>
          <p:nvPr/>
        </p:nvSpPr>
        <p:spPr>
          <a:xfrm>
            <a:off x="3471905" y="2880227"/>
            <a:ext cx="558587" cy="285115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p>
          <a:p>
            <a:pPr>
              <a:defRPr sz="2500"/>
            </a:pPr>
            <a:r>
              <a:t>説明会</a:t>
            </a:r>
          </a:p>
          <a:p>
            <a:pPr>
              <a:defRPr sz="2500"/>
            </a:pPr>
          </a:p>
        </p:txBody>
      </p:sp>
      <p:sp>
        <p:nvSpPr>
          <p:cNvPr id="159" name="Shape 159"/>
          <p:cNvSpPr/>
          <p:nvPr/>
        </p:nvSpPr>
        <p:spPr>
          <a:xfrm>
            <a:off x="4720124" y="2880227"/>
            <a:ext cx="558586" cy="285115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p>
          <a:p>
            <a:pPr>
              <a:defRPr sz="2500"/>
            </a:pPr>
            <a:r>
              <a:t>エントリ</a:t>
            </a:r>
          </a:p>
          <a:p>
            <a:pPr>
              <a:defRPr sz="2500"/>
            </a:pPr>
            <a:r>
              <a:t>l</a:t>
            </a:r>
          </a:p>
        </p:txBody>
      </p:sp>
      <p:sp>
        <p:nvSpPr>
          <p:cNvPr id="160" name="Shape 160"/>
          <p:cNvSpPr/>
          <p:nvPr/>
        </p:nvSpPr>
        <p:spPr>
          <a:xfrm>
            <a:off x="5863977" y="2888976"/>
            <a:ext cx="558587" cy="285115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p>
          <a:p>
            <a:pPr>
              <a:defRPr sz="2500"/>
            </a:pPr>
            <a:r>
              <a:t>テスト</a:t>
            </a:r>
          </a:p>
          <a:p>
            <a:pPr>
              <a:defRPr sz="2500"/>
            </a:pPr>
          </a:p>
        </p:txBody>
      </p:sp>
      <p:sp>
        <p:nvSpPr>
          <p:cNvPr id="161" name="Shape 161"/>
          <p:cNvSpPr/>
          <p:nvPr/>
        </p:nvSpPr>
        <p:spPr>
          <a:xfrm>
            <a:off x="7478472" y="2880227"/>
            <a:ext cx="558586" cy="285115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p>
          <a:p>
            <a:pPr>
              <a:defRPr sz="2500"/>
            </a:pPr>
            <a:r>
              <a:t>一次面接</a:t>
            </a:r>
          </a:p>
        </p:txBody>
      </p:sp>
      <p:sp>
        <p:nvSpPr>
          <p:cNvPr id="162" name="Shape 162"/>
          <p:cNvSpPr/>
          <p:nvPr/>
        </p:nvSpPr>
        <p:spPr>
          <a:xfrm>
            <a:off x="9548389" y="2880227"/>
            <a:ext cx="558586" cy="285115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p>
          <a:p>
            <a:pPr>
              <a:defRPr sz="2500"/>
            </a:pPr>
            <a:r>
              <a:t>最終面接</a:t>
            </a:r>
          </a:p>
        </p:txBody>
      </p:sp>
      <p:sp>
        <p:nvSpPr>
          <p:cNvPr id="163" name="Shape 163"/>
          <p:cNvSpPr/>
          <p:nvPr/>
        </p:nvSpPr>
        <p:spPr>
          <a:xfrm>
            <a:off x="8126998" y="4067677"/>
            <a:ext cx="1171023" cy="4762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a:t>
            </a:r>
          </a:p>
        </p:txBody>
      </p:sp>
      <p:sp>
        <p:nvSpPr>
          <p:cNvPr id="164" name="Shape 164"/>
          <p:cNvSpPr/>
          <p:nvPr/>
        </p:nvSpPr>
        <p:spPr>
          <a:xfrm>
            <a:off x="11617895" y="2880227"/>
            <a:ext cx="558587" cy="285115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500"/>
            </a:pPr>
          </a:p>
          <a:p>
            <a:pPr>
              <a:defRPr sz="2500"/>
            </a:pPr>
            <a:r>
              <a:t>内定通知</a:t>
            </a:r>
          </a:p>
        </p:txBody>
      </p:sp>
      <p:sp>
        <p:nvSpPr>
          <p:cNvPr id="165" name="Shape 165"/>
          <p:cNvSpPr/>
          <p:nvPr>
            <p:ph type="body" sz="quarter" idx="1"/>
          </p:nvPr>
        </p:nvSpPr>
        <p:spPr>
          <a:xfrm>
            <a:off x="4205667" y="7311756"/>
            <a:ext cx="1587501" cy="1689101"/>
          </a:xfrm>
          <a:prstGeom prst="rect">
            <a:avLst/>
          </a:prstGeom>
        </p:spPr>
        <p:txBody>
          <a:bodyPr/>
          <a:lstStyle>
            <a:lvl1pPr marL="0" indent="0" algn="ctr" defTabSz="554990">
              <a:spcBef>
                <a:spcPts val="3900"/>
              </a:spcBef>
              <a:buSzTx/>
              <a:buNone/>
              <a:defRPr sz="9500">
                <a:latin typeface="Apple Color Emoji"/>
                <a:ea typeface="Apple Color Emoji"/>
                <a:cs typeface="Apple Color Emoji"/>
                <a:sym typeface="Apple Color Emoji"/>
              </a:defRPr>
            </a:lvl1pPr>
          </a:lstStyle>
          <a:p>
            <a:pPr/>
            <a:r>
              <a:t>📤</a:t>
            </a:r>
          </a:p>
        </p:txBody>
      </p:sp>
      <p:sp>
        <p:nvSpPr>
          <p:cNvPr id="166" name="Shape 166"/>
          <p:cNvSpPr/>
          <p:nvPr/>
        </p:nvSpPr>
        <p:spPr>
          <a:xfrm>
            <a:off x="3063830" y="7311756"/>
            <a:ext cx="1587501" cy="168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67" name="Shape 167"/>
          <p:cNvSpPr/>
          <p:nvPr/>
        </p:nvSpPr>
        <p:spPr>
          <a:xfrm>
            <a:off x="5349520" y="7311756"/>
            <a:ext cx="1587501" cy="168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grpSp>
        <p:nvGrpSpPr>
          <p:cNvPr id="178" name="Group 178"/>
          <p:cNvGrpSpPr/>
          <p:nvPr/>
        </p:nvGrpSpPr>
        <p:grpSpPr>
          <a:xfrm>
            <a:off x="6503191" y="6830560"/>
            <a:ext cx="2509149" cy="2651493"/>
            <a:chOff x="0" y="0"/>
            <a:chExt cx="2509148" cy="2651491"/>
          </a:xfrm>
        </p:grpSpPr>
        <p:sp>
          <p:nvSpPr>
            <p:cNvPr id="168" name="Shape 168"/>
            <p:cNvSpPr/>
            <p:nvPr/>
          </p:nvSpPr>
          <p:spPr>
            <a:xfrm>
              <a:off x="424703" y="0"/>
              <a:ext cx="1587501"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grpSp>
          <p:nvGrpSpPr>
            <p:cNvPr id="171" name="Group 171"/>
            <p:cNvGrpSpPr/>
            <p:nvPr/>
          </p:nvGrpSpPr>
          <p:grpSpPr>
            <a:xfrm>
              <a:off x="0" y="962391"/>
              <a:ext cx="1587500" cy="1689101"/>
              <a:chOff x="0" y="0"/>
              <a:chExt cx="1587500" cy="1689100"/>
            </a:xfrm>
          </p:grpSpPr>
          <p:sp>
            <p:nvSpPr>
              <p:cNvPr id="169" name="Shape 169"/>
              <p:cNvSpPr/>
              <p:nvPr/>
            </p:nvSpPr>
            <p:spPr>
              <a:xfrm>
                <a:off x="0" y="0"/>
                <a:ext cx="1587500"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70" name="Shape 170"/>
              <p:cNvSpPr/>
              <p:nvPr/>
            </p:nvSpPr>
            <p:spPr>
              <a:xfrm>
                <a:off x="157439" y="25400"/>
                <a:ext cx="1305690" cy="1416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55675">
                  <a:spcBef>
                    <a:spcPts val="3200"/>
                  </a:spcBef>
                  <a:defRPr sz="7800">
                    <a:latin typeface="Apple Color Emoji"/>
                    <a:ea typeface="Apple Color Emoji"/>
                    <a:cs typeface="Apple Color Emoji"/>
                    <a:sym typeface="Apple Color Emoji"/>
                  </a:defRPr>
                </a:lvl1pPr>
              </a:lstStyle>
              <a:p>
                <a:pPr/>
                <a:r>
                  <a:t>👱🏻</a:t>
                </a:r>
              </a:p>
            </p:txBody>
          </p:sp>
        </p:grpSp>
        <p:grpSp>
          <p:nvGrpSpPr>
            <p:cNvPr id="174" name="Group 174"/>
            <p:cNvGrpSpPr/>
            <p:nvPr/>
          </p:nvGrpSpPr>
          <p:grpSpPr>
            <a:xfrm>
              <a:off x="424703" y="962391"/>
              <a:ext cx="1587501" cy="1689101"/>
              <a:chOff x="0" y="0"/>
              <a:chExt cx="1587500" cy="1689100"/>
            </a:xfrm>
          </p:grpSpPr>
          <p:sp>
            <p:nvSpPr>
              <p:cNvPr id="172" name="Shape 172"/>
              <p:cNvSpPr/>
              <p:nvPr/>
            </p:nvSpPr>
            <p:spPr>
              <a:xfrm>
                <a:off x="0" y="0"/>
                <a:ext cx="1587500"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73" name="Shape 173"/>
              <p:cNvSpPr/>
              <p:nvPr/>
            </p:nvSpPr>
            <p:spPr>
              <a:xfrm>
                <a:off x="157439" y="25400"/>
                <a:ext cx="1305690" cy="1416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55675">
                  <a:spcBef>
                    <a:spcPts val="3200"/>
                  </a:spcBef>
                  <a:defRPr sz="7800">
                    <a:latin typeface="Apple Color Emoji"/>
                    <a:ea typeface="Apple Color Emoji"/>
                    <a:cs typeface="Apple Color Emoji"/>
                    <a:sym typeface="Apple Color Emoji"/>
                  </a:defRPr>
                </a:lvl1pPr>
              </a:lstStyle>
              <a:p>
                <a:pPr/>
                <a:r>
                  <a:t>👱🏽</a:t>
                </a:r>
              </a:p>
            </p:txBody>
          </p:sp>
        </p:grpSp>
        <p:grpSp>
          <p:nvGrpSpPr>
            <p:cNvPr id="177" name="Group 177"/>
            <p:cNvGrpSpPr/>
            <p:nvPr/>
          </p:nvGrpSpPr>
          <p:grpSpPr>
            <a:xfrm>
              <a:off x="921648" y="962391"/>
              <a:ext cx="1587501" cy="1689101"/>
              <a:chOff x="0" y="0"/>
              <a:chExt cx="1587500" cy="1689100"/>
            </a:xfrm>
          </p:grpSpPr>
          <p:sp>
            <p:nvSpPr>
              <p:cNvPr id="175" name="Shape 175"/>
              <p:cNvSpPr/>
              <p:nvPr/>
            </p:nvSpPr>
            <p:spPr>
              <a:xfrm>
                <a:off x="0" y="0"/>
                <a:ext cx="1587500"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76" name="Shape 176"/>
              <p:cNvSpPr/>
              <p:nvPr/>
            </p:nvSpPr>
            <p:spPr>
              <a:xfrm>
                <a:off x="157439" y="25400"/>
                <a:ext cx="1305690" cy="1416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55675">
                  <a:spcBef>
                    <a:spcPts val="3200"/>
                  </a:spcBef>
                  <a:defRPr sz="7800">
                    <a:latin typeface="Apple Color Emoji"/>
                    <a:ea typeface="Apple Color Emoji"/>
                    <a:cs typeface="Apple Color Emoji"/>
                    <a:sym typeface="Apple Color Emoji"/>
                  </a:defRPr>
                </a:lvl1pPr>
              </a:lstStyle>
              <a:p>
                <a:pPr/>
                <a:r>
                  <a:t>👱🏾</a:t>
                </a:r>
              </a:p>
            </p:txBody>
          </p:sp>
        </p:grpSp>
      </p:grpSp>
      <p:grpSp>
        <p:nvGrpSpPr>
          <p:cNvPr id="182" name="Group 182"/>
          <p:cNvGrpSpPr/>
          <p:nvPr/>
        </p:nvGrpSpPr>
        <p:grpSpPr>
          <a:xfrm>
            <a:off x="8494763" y="6955005"/>
            <a:ext cx="2665838" cy="1689101"/>
            <a:chOff x="0" y="0"/>
            <a:chExt cx="2665836" cy="1689100"/>
          </a:xfrm>
        </p:grpSpPr>
        <p:sp>
          <p:nvSpPr>
            <p:cNvPr id="179" name="Shape 179"/>
            <p:cNvSpPr/>
            <p:nvPr/>
          </p:nvSpPr>
          <p:spPr>
            <a:xfrm>
              <a:off x="0" y="0"/>
              <a:ext cx="1587500"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80" name="Shape 180"/>
            <p:cNvSpPr/>
            <p:nvPr/>
          </p:nvSpPr>
          <p:spPr>
            <a:xfrm>
              <a:off x="494882" y="0"/>
              <a:ext cx="1587501"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81" name="Shape 181"/>
            <p:cNvSpPr/>
            <p:nvPr/>
          </p:nvSpPr>
          <p:spPr>
            <a:xfrm>
              <a:off x="1078336" y="0"/>
              <a:ext cx="1587501"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grpSp>
      <p:grpSp>
        <p:nvGrpSpPr>
          <p:cNvPr id="185" name="Group 185"/>
          <p:cNvGrpSpPr/>
          <p:nvPr/>
        </p:nvGrpSpPr>
        <p:grpSpPr>
          <a:xfrm>
            <a:off x="9033931" y="7883420"/>
            <a:ext cx="1587501" cy="1689101"/>
            <a:chOff x="0" y="0"/>
            <a:chExt cx="1587500" cy="1689100"/>
          </a:xfrm>
        </p:grpSpPr>
        <p:sp>
          <p:nvSpPr>
            <p:cNvPr id="183" name="Shape 183"/>
            <p:cNvSpPr/>
            <p:nvPr/>
          </p:nvSpPr>
          <p:spPr>
            <a:xfrm>
              <a:off x="0" y="0"/>
              <a:ext cx="1587500" cy="16891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sp>
          <p:nvSpPr>
            <p:cNvPr id="184" name="Shape 184"/>
            <p:cNvSpPr/>
            <p:nvPr/>
          </p:nvSpPr>
          <p:spPr>
            <a:xfrm>
              <a:off x="157439" y="25400"/>
              <a:ext cx="1305690" cy="1416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55675">
                <a:spcBef>
                  <a:spcPts val="3200"/>
                </a:spcBef>
                <a:defRPr sz="7800">
                  <a:latin typeface="Apple Color Emoji"/>
                  <a:ea typeface="Apple Color Emoji"/>
                  <a:cs typeface="Apple Color Emoji"/>
                  <a:sym typeface="Apple Color Emoji"/>
                </a:defRPr>
              </a:lvl1pPr>
            </a:lstStyle>
            <a:p>
              <a:pPr/>
              <a:r>
                <a:t>👱🏻</a:t>
              </a:r>
            </a:p>
          </p:txBody>
        </p:sp>
      </p:grpSp>
      <p:sp>
        <p:nvSpPr>
          <p:cNvPr id="186" name="Shape 186"/>
          <p:cNvSpPr/>
          <p:nvPr/>
        </p:nvSpPr>
        <p:spPr>
          <a:xfrm>
            <a:off x="11103438" y="7311756"/>
            <a:ext cx="1587501" cy="168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54990">
              <a:spcBef>
                <a:spcPts val="3900"/>
              </a:spcBef>
              <a:defRPr sz="9500">
                <a:latin typeface="Apple Color Emoji"/>
                <a:ea typeface="Apple Color Emoji"/>
                <a:cs typeface="Apple Color Emoji"/>
                <a:sym typeface="Apple Color Emoji"/>
              </a:defRPr>
            </a:lvl1pPr>
          </a:lstStyle>
          <a:p>
            <a:pPr/>
            <a:r>
              <a:t>💌</a:t>
            </a:r>
          </a:p>
        </p:txBody>
      </p:sp>
      <p:pic>
        <p:nvPicPr>
          <p:cNvPr id="187" name=""/>
          <p:cNvPicPr>
            <a:picLocks noChangeAspect="0"/>
          </p:cNvPicPr>
          <p:nvPr/>
        </p:nvPicPr>
        <p:blipFill>
          <a:blip r:embed="rId4">
            <a:extLst/>
          </a:blip>
          <a:stretch>
            <a:fillRect/>
          </a:stretch>
        </p:blipFill>
        <p:spPr>
          <a:xfrm>
            <a:off x="227497" y="2407243"/>
            <a:ext cx="3043625" cy="6691714"/>
          </a:xfrm>
          <a:prstGeom prst="rect">
            <a:avLst/>
          </a:prstGeom>
          <a:effectLst>
            <a:outerShdw sx="100000" sy="100000" kx="0" ky="0" algn="b" rotWithShape="0" blurRad="38100" dist="25400" dir="5400000">
              <a:srgbClr val="000000">
                <a:alpha val="50000"/>
              </a:srgbClr>
            </a:outerShdw>
          </a:effectLst>
        </p:spPr>
      </p:pic>
      <p:grpSp>
        <p:nvGrpSpPr>
          <p:cNvPr id="190" name="Group 190"/>
          <p:cNvGrpSpPr/>
          <p:nvPr/>
        </p:nvGrpSpPr>
        <p:grpSpPr>
          <a:xfrm>
            <a:off x="390885" y="5957304"/>
            <a:ext cx="2509150" cy="1100853"/>
            <a:chOff x="0" y="-50799"/>
            <a:chExt cx="2509148" cy="1100851"/>
          </a:xfrm>
        </p:grpSpPr>
        <p:pic>
          <p:nvPicPr>
            <p:cNvPr id="188" name=""/>
            <p:cNvPicPr>
              <a:picLocks noChangeAspect="0"/>
            </p:cNvPicPr>
            <p:nvPr/>
          </p:nvPicPr>
          <p:blipFill>
            <a:blip r:embed="rId5">
              <a:extLst/>
            </a:blip>
            <a:stretch>
              <a:fillRect/>
            </a:stretch>
          </p:blipFill>
          <p:spPr>
            <a:xfrm>
              <a:off x="195984" y="-50800"/>
              <a:ext cx="2117181" cy="1100852"/>
            </a:xfrm>
            <a:prstGeom prst="rect">
              <a:avLst/>
            </a:prstGeom>
            <a:effectLst>
              <a:outerShdw sx="100000" sy="100000" kx="0" ky="0" algn="b" rotWithShape="0" blurRad="38100" dist="25400" dir="5400000">
                <a:srgbClr val="000000">
                  <a:alpha val="50000"/>
                </a:srgbClr>
              </a:outerShdw>
            </a:effectLst>
          </p:spPr>
        </p:pic>
        <p:sp>
          <p:nvSpPr>
            <p:cNvPr id="189" name="Shape 189"/>
            <p:cNvSpPr/>
            <p:nvPr/>
          </p:nvSpPr>
          <p:spPr>
            <a:xfrm>
              <a:off x="0" y="283725"/>
              <a:ext cx="2509149"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600">
                  <a:solidFill>
                    <a:srgbClr val="53585F"/>
                  </a:solidFill>
                </a:defRPr>
              </a:lvl1pPr>
            </a:lstStyle>
            <a:p>
              <a:pPr/>
              <a:r>
                <a:t>ターゲット</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
          <p:cNvPicPr>
            <a:picLocks noChangeAspect="0"/>
          </p:cNvPicPr>
          <p:nvPr/>
        </p:nvPicPr>
        <p:blipFill>
          <a:blip r:embed="rId2">
            <a:extLst/>
          </a:blip>
          <a:stretch>
            <a:fillRect/>
          </a:stretch>
        </p:blipFill>
        <p:spPr>
          <a:xfrm>
            <a:off x="7620465" y="3479800"/>
            <a:ext cx="2590336" cy="127000"/>
          </a:xfrm>
          <a:prstGeom prst="rect">
            <a:avLst/>
          </a:prstGeom>
        </p:spPr>
      </p:pic>
      <p:grpSp>
        <p:nvGrpSpPr>
          <p:cNvPr id="198" name="Group 198"/>
          <p:cNvGrpSpPr/>
          <p:nvPr/>
        </p:nvGrpSpPr>
        <p:grpSpPr>
          <a:xfrm>
            <a:off x="8174299" y="2470408"/>
            <a:ext cx="1589138" cy="2362201"/>
            <a:chOff x="0" y="0"/>
            <a:chExt cx="1589136" cy="2362200"/>
          </a:xfrm>
        </p:grpSpPr>
        <p:grpSp>
          <p:nvGrpSpPr>
            <p:cNvPr id="196" name="Group 196"/>
            <p:cNvGrpSpPr/>
            <p:nvPr/>
          </p:nvGrpSpPr>
          <p:grpSpPr>
            <a:xfrm>
              <a:off x="0" y="0"/>
              <a:ext cx="1589137" cy="2362200"/>
              <a:chOff x="0" y="0"/>
              <a:chExt cx="1589136" cy="2362200"/>
            </a:xfrm>
          </p:grpSpPr>
          <p:sp>
            <p:nvSpPr>
              <p:cNvPr id="194" name="Shape 194"/>
              <p:cNvSpPr/>
              <p:nvPr/>
            </p:nvSpPr>
            <p:spPr>
              <a:xfrm>
                <a:off x="0" y="0"/>
                <a:ext cx="1589137" cy="2362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lgn="l" defTabSz="315468">
                  <a:defRPr sz="13500">
                    <a:latin typeface="Apple Color Emoji"/>
                    <a:ea typeface="Apple Color Emoji"/>
                    <a:cs typeface="Apple Color Emoji"/>
                    <a:sym typeface="Apple Color Emoji"/>
                  </a:defRPr>
                </a:lvl1pPr>
              </a:lstStyle>
              <a:p>
                <a:pPr/>
                <a:r>
                  <a:t>📱</a:t>
                </a:r>
              </a:p>
            </p:txBody>
          </p:sp>
          <p:sp>
            <p:nvSpPr>
              <p:cNvPr id="195" name="Shape 195"/>
              <p:cNvSpPr/>
              <p:nvPr/>
            </p:nvSpPr>
            <p:spPr>
              <a:xfrm>
                <a:off x="510245" y="372624"/>
                <a:ext cx="824371" cy="1289664"/>
              </a:xfrm>
              <a:prstGeom prst="rect">
                <a:avLst/>
              </a:prstGeom>
              <a:solidFill>
                <a:srgbClr val="FFFFFF"/>
              </a:solidFill>
              <a:ln w="952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defTabSz="257047">
                  <a:defRPr sz="3520">
                    <a:latin typeface="Apple Color Emoji"/>
                    <a:ea typeface="Apple Color Emoji"/>
                    <a:cs typeface="Apple Color Emoji"/>
                    <a:sym typeface="Apple Color Emoji"/>
                  </a:defRPr>
                </a:pPr>
                <a:r>
                  <a:t>👱🏻👩🏻‍💼</a:t>
                </a:r>
              </a:p>
              <a:p>
                <a:pPr defTabSz="257047">
                  <a:defRPr sz="660">
                    <a:latin typeface="Apple Color Emoji"/>
                    <a:ea typeface="Apple Color Emoji"/>
                    <a:cs typeface="Apple Color Emoji"/>
                    <a:sym typeface="Apple Color Emoji"/>
                  </a:defRPr>
                </a:pPr>
                <a:r>
                  <a:t>マッチ</a:t>
                </a:r>
              </a:p>
            </p:txBody>
          </p:sp>
        </p:grpSp>
        <p:sp>
          <p:nvSpPr>
            <p:cNvPr id="197" name="Shape 197"/>
            <p:cNvSpPr/>
            <p:nvPr/>
          </p:nvSpPr>
          <p:spPr>
            <a:xfrm>
              <a:off x="884077" y="634295"/>
              <a:ext cx="536287" cy="5113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73201">
                <a:lnSpc>
                  <a:spcPct val="10000"/>
                </a:lnSpc>
                <a:defRPr sz="2430">
                  <a:latin typeface="Apple Color Emoji"/>
                  <a:ea typeface="Apple Color Emoji"/>
                  <a:cs typeface="Apple Color Emoji"/>
                  <a:sym typeface="Apple Color Emoji"/>
                </a:defRPr>
              </a:lvl1pPr>
            </a:lstStyle>
            <a:p>
              <a:pPr/>
              <a:r>
                <a:t>✉️</a:t>
              </a:r>
            </a:p>
          </p:txBody>
        </p:sp>
      </p:grpSp>
      <p:pic>
        <p:nvPicPr>
          <p:cNvPr id="199" name=""/>
          <p:cNvPicPr>
            <a:picLocks noChangeAspect="0"/>
          </p:cNvPicPr>
          <p:nvPr/>
        </p:nvPicPr>
        <p:blipFill>
          <a:blip r:embed="rId2">
            <a:extLst/>
          </a:blip>
          <a:stretch>
            <a:fillRect/>
          </a:stretch>
        </p:blipFill>
        <p:spPr>
          <a:xfrm>
            <a:off x="7493465" y="7861300"/>
            <a:ext cx="2590336" cy="127000"/>
          </a:xfrm>
          <a:prstGeom prst="rect">
            <a:avLst/>
          </a:prstGeom>
        </p:spPr>
      </p:pic>
      <p:pic>
        <p:nvPicPr>
          <p:cNvPr id="201" name=""/>
          <p:cNvPicPr>
            <a:picLocks noChangeAspect="0"/>
          </p:cNvPicPr>
          <p:nvPr/>
        </p:nvPicPr>
        <p:blipFill>
          <a:blip r:embed="rId3">
            <a:extLst/>
          </a:blip>
          <a:stretch>
            <a:fillRect/>
          </a:stretch>
        </p:blipFill>
        <p:spPr>
          <a:xfrm>
            <a:off x="2216469" y="3483750"/>
            <a:ext cx="5517832" cy="127001"/>
          </a:xfrm>
          <a:prstGeom prst="rect">
            <a:avLst/>
          </a:prstGeom>
        </p:spPr>
      </p:pic>
      <p:pic>
        <p:nvPicPr>
          <p:cNvPr id="203" name=""/>
          <p:cNvPicPr>
            <a:picLocks noChangeAspect="0"/>
          </p:cNvPicPr>
          <p:nvPr/>
        </p:nvPicPr>
        <p:blipFill>
          <a:blip r:embed="rId4">
            <a:extLst/>
          </a:blip>
          <a:stretch>
            <a:fillRect/>
          </a:stretch>
        </p:blipFill>
        <p:spPr>
          <a:xfrm>
            <a:off x="2216469" y="7865027"/>
            <a:ext cx="5771832" cy="127001"/>
          </a:xfrm>
          <a:prstGeom prst="rect">
            <a:avLst/>
          </a:prstGeom>
        </p:spPr>
      </p:pic>
      <p:sp>
        <p:nvSpPr>
          <p:cNvPr id="205" name="Shape 205"/>
          <p:cNvSpPr/>
          <p:nvPr>
            <p:ph type="title"/>
          </p:nvPr>
        </p:nvSpPr>
        <p:spPr>
          <a:prstGeom prst="rect">
            <a:avLst/>
          </a:prstGeom>
        </p:spPr>
        <p:txBody>
          <a:bodyPr/>
          <a:lstStyle/>
          <a:p>
            <a:pPr/>
            <a:r>
              <a:t>事業の流れ</a:t>
            </a:r>
          </a:p>
        </p:txBody>
      </p:sp>
      <p:sp>
        <p:nvSpPr>
          <p:cNvPr id="206" name="Shape 206"/>
          <p:cNvSpPr/>
          <p:nvPr>
            <p:ph type="body" sz="quarter" idx="1"/>
          </p:nvPr>
        </p:nvSpPr>
        <p:spPr>
          <a:xfrm>
            <a:off x="501080" y="2489200"/>
            <a:ext cx="2220836" cy="2319302"/>
          </a:xfrm>
          <a:prstGeom prst="rect">
            <a:avLst/>
          </a:prstGeom>
        </p:spPr>
        <p:txBody>
          <a:bodyPr/>
          <a:lstStyle>
            <a:lvl1pPr marL="0" indent="0" algn="ctr">
              <a:buSzTx/>
              <a:buNone/>
              <a:defRPr sz="10000">
                <a:latin typeface="Apple Color Emoji"/>
                <a:ea typeface="Apple Color Emoji"/>
                <a:cs typeface="Apple Color Emoji"/>
                <a:sym typeface="Apple Color Emoji"/>
              </a:defRPr>
            </a:lvl1pPr>
          </a:lstStyle>
          <a:p>
            <a:pPr/>
            <a:r>
              <a:t>👱🏻</a:t>
            </a:r>
          </a:p>
        </p:txBody>
      </p:sp>
      <p:grpSp>
        <p:nvGrpSpPr>
          <p:cNvPr id="209" name="Group 209"/>
          <p:cNvGrpSpPr/>
          <p:nvPr/>
        </p:nvGrpSpPr>
        <p:grpSpPr>
          <a:xfrm>
            <a:off x="5198293" y="2469878"/>
            <a:ext cx="1589851" cy="2363262"/>
            <a:chOff x="0" y="0"/>
            <a:chExt cx="1589850" cy="2363261"/>
          </a:xfrm>
        </p:grpSpPr>
        <p:sp>
          <p:nvSpPr>
            <p:cNvPr id="207" name="Shape 207"/>
            <p:cNvSpPr/>
            <p:nvPr/>
          </p:nvSpPr>
          <p:spPr>
            <a:xfrm>
              <a:off x="0" y="0"/>
              <a:ext cx="1589851" cy="23632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lgn="l" defTabSz="315468">
                <a:defRPr sz="13500">
                  <a:latin typeface="Apple Color Emoji"/>
                  <a:ea typeface="Apple Color Emoji"/>
                  <a:cs typeface="Apple Color Emoji"/>
                  <a:sym typeface="Apple Color Emoji"/>
                </a:defRPr>
              </a:lvl1pPr>
            </a:lstStyle>
            <a:p>
              <a:pPr/>
              <a:r>
                <a:t>📱</a:t>
              </a:r>
            </a:p>
          </p:txBody>
        </p:sp>
        <p:sp>
          <p:nvSpPr>
            <p:cNvPr id="208" name="Shape 208"/>
            <p:cNvSpPr/>
            <p:nvPr/>
          </p:nvSpPr>
          <p:spPr>
            <a:xfrm>
              <a:off x="510475" y="372792"/>
              <a:ext cx="824741" cy="1290242"/>
            </a:xfrm>
            <a:prstGeom prst="rect">
              <a:avLst/>
            </a:prstGeom>
            <a:solidFill>
              <a:srgbClr val="FFFFFF"/>
            </a:solidFill>
            <a:ln w="952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defTabSz="414781">
                <a:defRPr sz="5680">
                  <a:latin typeface="Apple Color Emoji"/>
                  <a:ea typeface="Apple Color Emoji"/>
                  <a:cs typeface="Apple Color Emoji"/>
                  <a:sym typeface="Apple Color Emoji"/>
                </a:defRPr>
              </a:pPr>
              <a:r>
                <a:t>👩🏻‍💼</a:t>
              </a:r>
            </a:p>
            <a:p>
              <a:pPr defTabSz="414781">
                <a:defRPr sz="851">
                  <a:latin typeface="Apple Color Emoji"/>
                  <a:ea typeface="Apple Color Emoji"/>
                  <a:cs typeface="Apple Color Emoji"/>
                  <a:sym typeface="Apple Color Emoji"/>
                </a:defRPr>
              </a:pPr>
              <a:r>
                <a:t>名前:くみこ</a:t>
              </a:r>
            </a:p>
            <a:p>
              <a:pPr defTabSz="414781">
                <a:defRPr sz="851">
                  <a:latin typeface="Apple Color Emoji"/>
                  <a:ea typeface="Apple Color Emoji"/>
                  <a:cs typeface="Apple Color Emoji"/>
                  <a:sym typeface="Apple Color Emoji"/>
                </a:defRPr>
              </a:pPr>
              <a:r>
                <a:t>株式会社ABC</a:t>
              </a:r>
            </a:p>
          </p:txBody>
        </p:sp>
      </p:grpSp>
      <p:sp>
        <p:nvSpPr>
          <p:cNvPr id="210" name="Shape 210"/>
          <p:cNvSpPr/>
          <p:nvPr/>
        </p:nvSpPr>
        <p:spPr>
          <a:xfrm>
            <a:off x="10516999" y="4895380"/>
            <a:ext cx="1517353" cy="16213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31622">
              <a:spcBef>
                <a:spcPts val="3800"/>
              </a:spcBef>
              <a:defRPr sz="9100">
                <a:latin typeface="Apple Color Emoji"/>
                <a:ea typeface="Apple Color Emoji"/>
                <a:cs typeface="Apple Color Emoji"/>
                <a:sym typeface="Apple Color Emoji"/>
              </a:defRPr>
            </a:lvl1pPr>
          </a:lstStyle>
          <a:p>
            <a:pPr/>
            <a:r>
              <a:t>👱🏻</a:t>
            </a:r>
          </a:p>
        </p:txBody>
      </p:sp>
      <p:sp>
        <p:nvSpPr>
          <p:cNvPr id="211" name="Shape 211"/>
          <p:cNvSpPr/>
          <p:nvPr/>
        </p:nvSpPr>
        <p:spPr>
          <a:xfrm>
            <a:off x="11210872" y="4571793"/>
            <a:ext cx="1953272" cy="2319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spcBef>
                <a:spcPts val="4200"/>
              </a:spcBef>
              <a:defRPr sz="10000">
                <a:latin typeface="Apple Color Emoji"/>
                <a:ea typeface="Apple Color Emoji"/>
                <a:cs typeface="Apple Color Emoji"/>
                <a:sym typeface="Apple Color Emoji"/>
              </a:defRPr>
            </a:lvl1pPr>
          </a:lstStyle>
          <a:p>
            <a:pPr/>
            <a:r>
              <a:t>👩🏻‍💼</a:t>
            </a:r>
          </a:p>
        </p:txBody>
      </p:sp>
      <p:sp>
        <p:nvSpPr>
          <p:cNvPr id="212" name="Shape 212"/>
          <p:cNvSpPr/>
          <p:nvPr/>
        </p:nvSpPr>
        <p:spPr>
          <a:xfrm>
            <a:off x="10775035" y="5322118"/>
            <a:ext cx="1953272" cy="2319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20624">
              <a:spcBef>
                <a:spcPts val="3000"/>
              </a:spcBef>
              <a:defRPr sz="7200">
                <a:latin typeface="Apple Color Emoji"/>
                <a:ea typeface="Apple Color Emoji"/>
                <a:cs typeface="Apple Color Emoji"/>
                <a:sym typeface="Apple Color Emoji"/>
              </a:defRPr>
            </a:lvl1pPr>
          </a:lstStyle>
          <a:p>
            <a:pPr/>
            <a:r>
              <a:t>☕️🍹</a:t>
            </a:r>
          </a:p>
        </p:txBody>
      </p:sp>
      <p:sp>
        <p:nvSpPr>
          <p:cNvPr id="213" name="Shape 213"/>
          <p:cNvSpPr/>
          <p:nvPr/>
        </p:nvSpPr>
        <p:spPr>
          <a:xfrm flipV="1">
            <a:off x="9082405" y="4343399"/>
            <a:ext cx="1" cy="2806702"/>
          </a:xfrm>
          <a:prstGeom prst="line">
            <a:avLst/>
          </a:prstGeom>
          <a:ln w="76200">
            <a:solidFill>
              <a:schemeClr val="accent5">
                <a:hueOff val="-444211"/>
                <a:satOff val="-14915"/>
                <a:lumOff val="22857"/>
              </a:schemeClr>
            </a:solidFill>
            <a:miter lim="400000"/>
          </a:ln>
        </p:spPr>
        <p:txBody>
          <a:bodyPr lIns="50800" tIns="50800" rIns="50800" bIns="50800" anchor="ctr"/>
          <a:lstStyle/>
          <a:p>
            <a:pPr>
              <a:defRPr sz="2400"/>
            </a:pPr>
          </a:p>
        </p:txBody>
      </p:sp>
      <p:grpSp>
        <p:nvGrpSpPr>
          <p:cNvPr id="216" name="Group 216"/>
          <p:cNvGrpSpPr/>
          <p:nvPr/>
        </p:nvGrpSpPr>
        <p:grpSpPr>
          <a:xfrm>
            <a:off x="5198293" y="6886596"/>
            <a:ext cx="1589851" cy="2363262"/>
            <a:chOff x="0" y="0"/>
            <a:chExt cx="1589850" cy="2363261"/>
          </a:xfrm>
        </p:grpSpPr>
        <p:sp>
          <p:nvSpPr>
            <p:cNvPr id="214" name="Shape 214"/>
            <p:cNvSpPr/>
            <p:nvPr/>
          </p:nvSpPr>
          <p:spPr>
            <a:xfrm>
              <a:off x="0" y="0"/>
              <a:ext cx="1589851" cy="23632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lgn="l" defTabSz="315468">
                <a:defRPr sz="13500">
                  <a:latin typeface="Apple Color Emoji"/>
                  <a:ea typeface="Apple Color Emoji"/>
                  <a:cs typeface="Apple Color Emoji"/>
                  <a:sym typeface="Apple Color Emoji"/>
                </a:defRPr>
              </a:lvl1pPr>
            </a:lstStyle>
            <a:p>
              <a:pPr/>
              <a:r>
                <a:t>📱</a:t>
              </a:r>
            </a:p>
          </p:txBody>
        </p:sp>
        <p:sp>
          <p:nvSpPr>
            <p:cNvPr id="215" name="Shape 215"/>
            <p:cNvSpPr/>
            <p:nvPr/>
          </p:nvSpPr>
          <p:spPr>
            <a:xfrm>
              <a:off x="510475" y="372792"/>
              <a:ext cx="824741" cy="1290243"/>
            </a:xfrm>
            <a:prstGeom prst="rect">
              <a:avLst/>
            </a:prstGeom>
            <a:solidFill>
              <a:srgbClr val="FFFFFF"/>
            </a:solidFill>
            <a:ln w="952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defTabSz="414781">
                <a:defRPr sz="5680">
                  <a:latin typeface="Apple Color Emoji"/>
                  <a:ea typeface="Apple Color Emoji"/>
                  <a:cs typeface="Apple Color Emoji"/>
                  <a:sym typeface="Apple Color Emoji"/>
                </a:defRPr>
              </a:pPr>
              <a:r>
                <a:t>👱🏻</a:t>
              </a:r>
            </a:p>
            <a:p>
              <a:pPr defTabSz="414781">
                <a:defRPr sz="851">
                  <a:latin typeface="Apple Color Emoji"/>
                  <a:ea typeface="Apple Color Emoji"/>
                  <a:cs typeface="Apple Color Emoji"/>
                  <a:sym typeface="Apple Color Emoji"/>
                </a:defRPr>
              </a:pPr>
              <a:r>
                <a:t>名前:マイク</a:t>
              </a:r>
            </a:p>
            <a:p>
              <a:pPr defTabSz="414781">
                <a:defRPr sz="851">
                  <a:latin typeface="Apple Color Emoji"/>
                  <a:ea typeface="Apple Color Emoji"/>
                  <a:cs typeface="Apple Color Emoji"/>
                  <a:sym typeface="Apple Color Emoji"/>
                </a:defRPr>
              </a:pPr>
              <a:r>
                <a:t>ABC大学</a:t>
              </a:r>
            </a:p>
          </p:txBody>
        </p:sp>
      </p:grpSp>
      <p:sp>
        <p:nvSpPr>
          <p:cNvPr id="217" name="Shape 217"/>
          <p:cNvSpPr/>
          <p:nvPr/>
        </p:nvSpPr>
        <p:spPr>
          <a:xfrm>
            <a:off x="276384" y="2277250"/>
            <a:ext cx="543578" cy="261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求職者側</a:t>
            </a:r>
          </a:p>
        </p:txBody>
      </p:sp>
      <p:sp>
        <p:nvSpPr>
          <p:cNvPr id="218" name="Shape 218"/>
          <p:cNvSpPr/>
          <p:nvPr/>
        </p:nvSpPr>
        <p:spPr>
          <a:xfrm>
            <a:off x="276384" y="6963327"/>
            <a:ext cx="543578"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企業側</a:t>
            </a:r>
          </a:p>
        </p:txBody>
      </p:sp>
      <p:grpSp>
        <p:nvGrpSpPr>
          <p:cNvPr id="221" name="Group 221"/>
          <p:cNvGrpSpPr/>
          <p:nvPr/>
        </p:nvGrpSpPr>
        <p:grpSpPr>
          <a:xfrm>
            <a:off x="2710574" y="2744034"/>
            <a:ext cx="1115766" cy="1606433"/>
            <a:chOff x="0" y="0"/>
            <a:chExt cx="1115765" cy="1606431"/>
          </a:xfrm>
        </p:grpSpPr>
        <p:sp>
          <p:nvSpPr>
            <p:cNvPr id="219" name="Shape 219"/>
            <p:cNvSpPr/>
            <p:nvPr/>
          </p:nvSpPr>
          <p:spPr>
            <a:xfrm>
              <a:off x="0" y="0"/>
              <a:ext cx="1059129" cy="1606432"/>
            </a:xfrm>
            <a:prstGeom prst="rect">
              <a:avLst/>
            </a:prstGeom>
            <a:solidFill>
              <a:srgbClr val="FFFFFF"/>
            </a:solidFill>
            <a:ln w="952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p>
              <a:pPr defTabSz="408940">
                <a:defRPr sz="7000">
                  <a:latin typeface="Apple Color Emoji"/>
                  <a:ea typeface="Apple Color Emoji"/>
                  <a:cs typeface="Apple Color Emoji"/>
                  <a:sym typeface="Apple Color Emoji"/>
                </a:defRPr>
              </a:pPr>
              <a:r>
                <a:t>👱🏻</a:t>
              </a:r>
            </a:p>
            <a:p>
              <a:pPr defTabSz="408940">
                <a:defRPr sz="909">
                  <a:latin typeface="Apple Color Emoji"/>
                  <a:ea typeface="Apple Color Emoji"/>
                  <a:cs typeface="Apple Color Emoji"/>
                  <a:sym typeface="Apple Color Emoji"/>
                </a:defRPr>
              </a:pPr>
              <a:r>
                <a:t>名前：マイク</a:t>
              </a:r>
            </a:p>
            <a:p>
              <a:pPr defTabSz="408940">
                <a:defRPr sz="909">
                  <a:latin typeface="Apple Color Emoji"/>
                  <a:ea typeface="Apple Color Emoji"/>
                  <a:cs typeface="Apple Color Emoji"/>
                  <a:sym typeface="Apple Color Emoji"/>
                </a:defRPr>
              </a:pPr>
              <a:r>
                <a:t>ステータス：求職</a:t>
              </a:r>
            </a:p>
          </p:txBody>
        </p:sp>
        <p:sp>
          <p:nvSpPr>
            <p:cNvPr id="220" name="Shape 220"/>
            <p:cNvSpPr/>
            <p:nvPr/>
          </p:nvSpPr>
          <p:spPr>
            <a:xfrm>
              <a:off x="577205" y="822113"/>
              <a:ext cx="538561" cy="508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356362">
                <a:spcBef>
                  <a:spcPts val="2500"/>
                </a:spcBef>
                <a:defRPr sz="2440">
                  <a:latin typeface="Apple Color Emoji"/>
                  <a:ea typeface="Apple Color Emoji"/>
                  <a:cs typeface="Apple Color Emoji"/>
                  <a:sym typeface="Apple Color Emoji"/>
                </a:defRPr>
              </a:lvl1pPr>
            </a:lstStyle>
            <a:p>
              <a:pPr/>
              <a:r>
                <a:t>📝</a:t>
              </a:r>
            </a:p>
          </p:txBody>
        </p:sp>
      </p:grpSp>
      <p:sp>
        <p:nvSpPr>
          <p:cNvPr id="222" name="Shape 222"/>
          <p:cNvSpPr/>
          <p:nvPr/>
        </p:nvSpPr>
        <p:spPr>
          <a:xfrm>
            <a:off x="1625751" y="3671033"/>
            <a:ext cx="698501"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spcBef>
                <a:spcPts val="4200"/>
              </a:spcBef>
              <a:defRPr sz="5000">
                <a:latin typeface="Apple Color Emoji"/>
                <a:ea typeface="Apple Color Emoji"/>
                <a:cs typeface="Apple Color Emoji"/>
                <a:sym typeface="Apple Color Emoji"/>
              </a:defRPr>
            </a:lvl1pPr>
          </a:lstStyle>
          <a:p>
            <a:pPr/>
            <a:r>
              <a:t>📱</a:t>
            </a:r>
          </a:p>
        </p:txBody>
      </p:sp>
      <p:grpSp>
        <p:nvGrpSpPr>
          <p:cNvPr id="225" name="Group 225"/>
          <p:cNvGrpSpPr/>
          <p:nvPr/>
        </p:nvGrpSpPr>
        <p:grpSpPr>
          <a:xfrm>
            <a:off x="603651" y="6768876"/>
            <a:ext cx="1953272" cy="2319303"/>
            <a:chOff x="0" y="0"/>
            <a:chExt cx="1953271" cy="2319301"/>
          </a:xfrm>
        </p:grpSpPr>
        <p:sp>
          <p:nvSpPr>
            <p:cNvPr id="223" name="Shape 223"/>
            <p:cNvSpPr/>
            <p:nvPr/>
          </p:nvSpPr>
          <p:spPr>
            <a:xfrm>
              <a:off x="0" y="0"/>
              <a:ext cx="1953272"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0000">
                  <a:latin typeface="Apple Color Emoji"/>
                  <a:ea typeface="Apple Color Emoji"/>
                  <a:cs typeface="Apple Color Emoji"/>
                  <a:sym typeface="Apple Color Emoji"/>
                </a:defRPr>
              </a:lvl1pPr>
            </a:lstStyle>
            <a:p>
              <a:pPr/>
              <a:r>
                <a:t>👩🏻‍💼</a:t>
              </a:r>
            </a:p>
          </p:txBody>
        </p:sp>
        <p:sp>
          <p:nvSpPr>
            <p:cNvPr id="224" name="Shape 224"/>
            <p:cNvSpPr/>
            <p:nvPr/>
          </p:nvSpPr>
          <p:spPr>
            <a:xfrm>
              <a:off x="1041689" y="990987"/>
              <a:ext cx="698501" cy="1270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5000">
                  <a:latin typeface="Apple Color Emoji"/>
                  <a:ea typeface="Apple Color Emoji"/>
                  <a:cs typeface="Apple Color Emoji"/>
                  <a:sym typeface="Apple Color Emoji"/>
                </a:defRPr>
              </a:lvl1pPr>
            </a:lstStyle>
            <a:p>
              <a:pPr/>
              <a:r>
                <a:t>📱</a:t>
              </a:r>
            </a:p>
          </p:txBody>
        </p:sp>
      </p:grpSp>
      <p:grpSp>
        <p:nvGrpSpPr>
          <p:cNvPr id="228" name="Group 228"/>
          <p:cNvGrpSpPr/>
          <p:nvPr/>
        </p:nvGrpSpPr>
        <p:grpSpPr>
          <a:xfrm>
            <a:off x="2710574" y="7114581"/>
            <a:ext cx="1115766" cy="1627893"/>
            <a:chOff x="0" y="0"/>
            <a:chExt cx="1115765" cy="1627892"/>
          </a:xfrm>
        </p:grpSpPr>
        <p:sp>
          <p:nvSpPr>
            <p:cNvPr id="226" name="Shape 226"/>
            <p:cNvSpPr/>
            <p:nvPr/>
          </p:nvSpPr>
          <p:spPr>
            <a:xfrm>
              <a:off x="0" y="0"/>
              <a:ext cx="1073279" cy="1627893"/>
            </a:xfrm>
            <a:prstGeom prst="rect">
              <a:avLst/>
            </a:prstGeom>
            <a:solidFill>
              <a:srgbClr val="FFFFFF"/>
            </a:solidFill>
            <a:ln w="952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p>
              <a:pPr defTabSz="414781">
                <a:defRPr sz="7100">
                  <a:latin typeface="Apple Color Emoji"/>
                  <a:ea typeface="Apple Color Emoji"/>
                  <a:cs typeface="Apple Color Emoji"/>
                  <a:sym typeface="Apple Color Emoji"/>
                </a:defRPr>
              </a:pPr>
              <a:r>
                <a:t>👩🏻‍💼</a:t>
              </a:r>
            </a:p>
            <a:p>
              <a:pPr defTabSz="414781">
                <a:defRPr sz="922">
                  <a:latin typeface="Apple Color Emoji"/>
                  <a:ea typeface="Apple Color Emoji"/>
                  <a:cs typeface="Apple Color Emoji"/>
                  <a:sym typeface="Apple Color Emoji"/>
                </a:defRPr>
              </a:pPr>
              <a:r>
                <a:t>名前：くみこ</a:t>
              </a:r>
            </a:p>
            <a:p>
              <a:pPr defTabSz="414781">
                <a:defRPr sz="922">
                  <a:latin typeface="Apple Color Emoji"/>
                  <a:ea typeface="Apple Color Emoji"/>
                  <a:cs typeface="Apple Color Emoji"/>
                  <a:sym typeface="Apple Color Emoji"/>
                </a:defRPr>
              </a:pPr>
              <a:r>
                <a:t>ステータス：企業</a:t>
              </a:r>
            </a:p>
          </p:txBody>
        </p:sp>
        <p:sp>
          <p:nvSpPr>
            <p:cNvPr id="227" name="Shape 227"/>
            <p:cNvSpPr/>
            <p:nvPr/>
          </p:nvSpPr>
          <p:spPr>
            <a:xfrm>
              <a:off x="570010" y="853690"/>
              <a:ext cx="545756" cy="5148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368045">
                <a:spcBef>
                  <a:spcPts val="2600"/>
                </a:spcBef>
                <a:defRPr sz="2520">
                  <a:latin typeface="Apple Color Emoji"/>
                  <a:ea typeface="Apple Color Emoji"/>
                  <a:cs typeface="Apple Color Emoji"/>
                  <a:sym typeface="Apple Color Emoji"/>
                </a:defRPr>
              </a:lvl1pPr>
            </a:lstStyle>
            <a:p>
              <a:pPr/>
              <a:r>
                <a:t>📝</a:t>
              </a:r>
            </a:p>
          </p:txBody>
        </p:sp>
      </p:grpSp>
      <p:sp>
        <p:nvSpPr>
          <p:cNvPr id="229" name="Shape 229"/>
          <p:cNvSpPr/>
          <p:nvPr/>
        </p:nvSpPr>
        <p:spPr>
          <a:xfrm>
            <a:off x="4621258" y="5403850"/>
            <a:ext cx="1888745" cy="812801"/>
          </a:xfrm>
          <a:prstGeom prst="rect">
            <a:avLst/>
          </a:prstGeom>
          <a:ln w="76200">
            <a:solidFill>
              <a:schemeClr val="accent1">
                <a:hueOff val="273562"/>
                <a:satOff val="2937"/>
                <a:lumOff val="-22233"/>
              </a:schemeClr>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pPr>
            <a:r>
              <a:t>GPS</a:t>
            </a:r>
            <a:r>
              <a:rPr>
                <a:latin typeface="Apple Color Emoji"/>
                <a:ea typeface="Apple Color Emoji"/>
                <a:cs typeface="Apple Color Emoji"/>
                <a:sym typeface="Apple Color Emoji"/>
              </a:rPr>
              <a:t>から近くの</a:t>
            </a:r>
            <a:endParaRPr>
              <a:latin typeface="Apple Color Emoji"/>
              <a:ea typeface="Apple Color Emoji"/>
              <a:cs typeface="Apple Color Emoji"/>
              <a:sym typeface="Apple Color Emoji"/>
            </a:endParaRPr>
          </a:p>
          <a:p>
            <a:pPr>
              <a:defRPr sz="1600"/>
            </a:pPr>
            <a:r>
              <a:rPr>
                <a:latin typeface="Apple Color Emoji"/>
                <a:ea typeface="Apple Color Emoji"/>
                <a:cs typeface="Apple Color Emoji"/>
                <a:sym typeface="Apple Color Emoji"/>
              </a:rPr>
              <a:t>相手を検索🛰</a:t>
            </a:r>
          </a:p>
        </p:txBody>
      </p:sp>
      <p:grpSp>
        <p:nvGrpSpPr>
          <p:cNvPr id="234" name="Group 234"/>
          <p:cNvGrpSpPr/>
          <p:nvPr/>
        </p:nvGrpSpPr>
        <p:grpSpPr>
          <a:xfrm>
            <a:off x="3970073" y="6925227"/>
            <a:ext cx="1816101" cy="2286001"/>
            <a:chOff x="0" y="0"/>
            <a:chExt cx="1816100" cy="2286000"/>
          </a:xfrm>
        </p:grpSpPr>
        <p:sp>
          <p:nvSpPr>
            <p:cNvPr id="230" name="Shape 230"/>
            <p:cNvSpPr/>
            <p:nvPr/>
          </p:nvSpPr>
          <p:spPr>
            <a:xfrm>
              <a:off x="0" y="0"/>
              <a:ext cx="1816100" cy="2286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43305">
                <a:spcBef>
                  <a:spcPts val="3900"/>
                </a:spcBef>
                <a:defRPr sz="13020">
                  <a:latin typeface="Apple Color Emoji"/>
                  <a:ea typeface="Apple Color Emoji"/>
                  <a:cs typeface="Apple Color Emoji"/>
                  <a:sym typeface="Apple Color Emoji"/>
                </a:defRPr>
              </a:lvl1pPr>
            </a:lstStyle>
            <a:p>
              <a:pPr/>
              <a:r>
                <a:t>📱</a:t>
              </a:r>
            </a:p>
          </p:txBody>
        </p:sp>
        <p:sp>
          <p:nvSpPr>
            <p:cNvPr id="231" name="Shape 231"/>
            <p:cNvSpPr/>
            <p:nvPr/>
          </p:nvSpPr>
          <p:spPr>
            <a:xfrm>
              <a:off x="487550" y="342710"/>
              <a:ext cx="824741" cy="1290243"/>
            </a:xfrm>
            <a:prstGeom prst="rect">
              <a:avLst/>
            </a:prstGeom>
            <a:solidFill>
              <a:srgbClr val="FFFFFF"/>
            </a:solidFill>
            <a:ln w="12700" cap="flat">
              <a:noFill/>
              <a:miter lim="400000"/>
            </a:ln>
            <a:effectLst/>
          </p:spPr>
          <p:txBody>
            <a:bodyPr wrap="square" lIns="0" tIns="0" rIns="0" bIns="0" numCol="1" anchor="ctr">
              <a:normAutofit fontScale="100000" lnSpcReduction="0"/>
            </a:bodyPr>
            <a:lstStyle/>
            <a:p>
              <a:pPr>
                <a:defRPr sz="7000">
                  <a:latin typeface="Apple Color Emoji"/>
                  <a:ea typeface="Apple Color Emoji"/>
                  <a:cs typeface="Apple Color Emoji"/>
                  <a:sym typeface="Apple Color Emoji"/>
                </a:defRPr>
              </a:pPr>
            </a:p>
          </p:txBody>
        </p:sp>
        <p:sp>
          <p:nvSpPr>
            <p:cNvPr id="232" name="Shape 232"/>
            <p:cNvSpPr/>
            <p:nvPr/>
          </p:nvSpPr>
          <p:spPr>
            <a:xfrm>
              <a:off x="487550" y="548185"/>
              <a:ext cx="824741" cy="129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defRPr sz="7000">
                  <a:latin typeface="Apple Color Emoji"/>
                  <a:ea typeface="Apple Color Emoji"/>
                  <a:cs typeface="Apple Color Emoji"/>
                  <a:sym typeface="Apple Color Emoji"/>
                </a:defRPr>
              </a:lvl1pPr>
            </a:lstStyle>
            <a:p>
              <a:pPr/>
              <a:r>
                <a:t>🗾</a:t>
              </a:r>
            </a:p>
          </p:txBody>
        </p:sp>
        <p:sp>
          <p:nvSpPr>
            <p:cNvPr id="233" name="Shape 233"/>
            <p:cNvSpPr/>
            <p:nvPr/>
          </p:nvSpPr>
          <p:spPr>
            <a:xfrm>
              <a:off x="495680" y="348405"/>
              <a:ext cx="824741"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defRPr sz="3000">
                  <a:latin typeface="Apple Color Emoji"/>
                  <a:ea typeface="Apple Color Emoji"/>
                  <a:cs typeface="Apple Color Emoji"/>
                  <a:sym typeface="Apple Color Emoji"/>
                </a:defRPr>
              </a:lvl1pPr>
            </a:lstStyle>
            <a:p>
              <a:pPr/>
              <a:r>
                <a:t>🛰</a:t>
              </a:r>
            </a:p>
          </p:txBody>
        </p:sp>
      </p:grpSp>
      <p:grpSp>
        <p:nvGrpSpPr>
          <p:cNvPr id="239" name="Group 239"/>
          <p:cNvGrpSpPr/>
          <p:nvPr/>
        </p:nvGrpSpPr>
        <p:grpSpPr>
          <a:xfrm>
            <a:off x="3970073" y="2505850"/>
            <a:ext cx="1816101" cy="2286001"/>
            <a:chOff x="0" y="0"/>
            <a:chExt cx="1816100" cy="2286000"/>
          </a:xfrm>
        </p:grpSpPr>
        <p:sp>
          <p:nvSpPr>
            <p:cNvPr id="235" name="Shape 235"/>
            <p:cNvSpPr/>
            <p:nvPr/>
          </p:nvSpPr>
          <p:spPr>
            <a:xfrm>
              <a:off x="0" y="0"/>
              <a:ext cx="1816100" cy="2286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543305">
                <a:spcBef>
                  <a:spcPts val="3900"/>
                </a:spcBef>
                <a:defRPr sz="13020">
                  <a:latin typeface="Apple Color Emoji"/>
                  <a:ea typeface="Apple Color Emoji"/>
                  <a:cs typeface="Apple Color Emoji"/>
                  <a:sym typeface="Apple Color Emoji"/>
                </a:defRPr>
              </a:lvl1pPr>
            </a:lstStyle>
            <a:p>
              <a:pPr/>
              <a:r>
                <a:t>📱</a:t>
              </a:r>
            </a:p>
          </p:txBody>
        </p:sp>
        <p:sp>
          <p:nvSpPr>
            <p:cNvPr id="236" name="Shape 236"/>
            <p:cNvSpPr/>
            <p:nvPr/>
          </p:nvSpPr>
          <p:spPr>
            <a:xfrm>
              <a:off x="487550" y="342710"/>
              <a:ext cx="824741" cy="1290243"/>
            </a:xfrm>
            <a:prstGeom prst="rect">
              <a:avLst/>
            </a:prstGeom>
            <a:solidFill>
              <a:srgbClr val="FFFFFF"/>
            </a:solidFill>
            <a:ln w="12700" cap="flat">
              <a:noFill/>
              <a:miter lim="400000"/>
            </a:ln>
            <a:effectLst/>
          </p:spPr>
          <p:txBody>
            <a:bodyPr wrap="square" lIns="0" tIns="0" rIns="0" bIns="0" numCol="1" anchor="ctr">
              <a:normAutofit fontScale="100000" lnSpcReduction="0"/>
            </a:bodyPr>
            <a:lstStyle/>
            <a:p>
              <a:pPr>
                <a:defRPr sz="7000">
                  <a:latin typeface="Apple Color Emoji"/>
                  <a:ea typeface="Apple Color Emoji"/>
                  <a:cs typeface="Apple Color Emoji"/>
                  <a:sym typeface="Apple Color Emoji"/>
                </a:defRPr>
              </a:pPr>
            </a:p>
          </p:txBody>
        </p:sp>
        <p:sp>
          <p:nvSpPr>
            <p:cNvPr id="237" name="Shape 237"/>
            <p:cNvSpPr/>
            <p:nvPr/>
          </p:nvSpPr>
          <p:spPr>
            <a:xfrm>
              <a:off x="487550" y="548185"/>
              <a:ext cx="824741" cy="129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defRPr sz="7000">
                  <a:latin typeface="Apple Color Emoji"/>
                  <a:ea typeface="Apple Color Emoji"/>
                  <a:cs typeface="Apple Color Emoji"/>
                  <a:sym typeface="Apple Color Emoji"/>
                </a:defRPr>
              </a:lvl1pPr>
            </a:lstStyle>
            <a:p>
              <a:pPr/>
              <a:r>
                <a:t>🗾</a:t>
              </a:r>
            </a:p>
          </p:txBody>
        </p:sp>
        <p:sp>
          <p:nvSpPr>
            <p:cNvPr id="238" name="Shape 238"/>
            <p:cNvSpPr/>
            <p:nvPr/>
          </p:nvSpPr>
          <p:spPr>
            <a:xfrm>
              <a:off x="495680" y="348405"/>
              <a:ext cx="824741"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defRPr sz="3000">
                  <a:latin typeface="Apple Color Emoji"/>
                  <a:ea typeface="Apple Color Emoji"/>
                  <a:cs typeface="Apple Color Emoji"/>
                  <a:sym typeface="Apple Color Emoji"/>
                </a:defRPr>
              </a:lvl1pPr>
            </a:lstStyle>
            <a:p>
              <a:pPr/>
              <a:r>
                <a:t>🛰</a:t>
              </a:r>
            </a:p>
          </p:txBody>
        </p:sp>
      </p:grpSp>
      <p:sp>
        <p:nvSpPr>
          <p:cNvPr id="240" name="Shape 240"/>
          <p:cNvSpPr/>
          <p:nvPr/>
        </p:nvSpPr>
        <p:spPr>
          <a:xfrm>
            <a:off x="6173842" y="8530428"/>
            <a:ext cx="596901" cy="596901"/>
          </a:xfrm>
          <a:prstGeom prst="ellipse">
            <a:avLst/>
          </a:prstGeom>
          <a:solidFill>
            <a:srgbClr val="FFFFFF"/>
          </a:solidFill>
          <a:ln w="25400">
            <a:solidFill>
              <a:schemeClr val="accent5">
                <a:hueOff val="-444211"/>
                <a:satOff val="-14915"/>
                <a:lumOff val="22857"/>
              </a:schemeClr>
            </a:solidFill>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latin typeface="Apple Color Emoji"/>
                <a:ea typeface="Apple Color Emoji"/>
                <a:cs typeface="Apple Color Emoji"/>
                <a:sym typeface="Apple Color Emoji"/>
              </a:defRPr>
            </a:lvl1pPr>
          </a:lstStyle>
          <a:p>
            <a:pPr/>
            <a:r>
              <a:t>👍</a:t>
            </a:r>
          </a:p>
        </p:txBody>
      </p:sp>
      <p:sp>
        <p:nvSpPr>
          <p:cNvPr id="241" name="Shape 241"/>
          <p:cNvSpPr/>
          <p:nvPr/>
        </p:nvSpPr>
        <p:spPr>
          <a:xfrm>
            <a:off x="5452958" y="8543128"/>
            <a:ext cx="596901" cy="596901"/>
          </a:xfrm>
          <a:prstGeom prst="ellipse">
            <a:avLst/>
          </a:prstGeom>
          <a:solidFill>
            <a:srgbClr val="FFFFFF"/>
          </a:solidFill>
          <a:ln w="25400">
            <a:solidFill>
              <a:schemeClr val="accent1">
                <a:satOff val="-3355"/>
                <a:lumOff val="26614"/>
              </a:schemeClr>
            </a:solidFill>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latin typeface="Apple Color Emoji"/>
                <a:ea typeface="Apple Color Emoji"/>
                <a:cs typeface="Apple Color Emoji"/>
                <a:sym typeface="Apple Color Emoji"/>
              </a:defRPr>
            </a:lvl1pPr>
          </a:lstStyle>
          <a:p>
            <a:pPr/>
            <a:r>
              <a:t>👎</a:t>
            </a:r>
          </a:p>
        </p:txBody>
      </p:sp>
      <p:sp>
        <p:nvSpPr>
          <p:cNvPr id="242" name="Shape 242"/>
          <p:cNvSpPr/>
          <p:nvPr/>
        </p:nvSpPr>
        <p:spPr>
          <a:xfrm>
            <a:off x="6178543" y="4161422"/>
            <a:ext cx="596901" cy="596901"/>
          </a:xfrm>
          <a:prstGeom prst="ellipse">
            <a:avLst/>
          </a:prstGeom>
          <a:solidFill>
            <a:srgbClr val="FFFFFF"/>
          </a:solidFill>
          <a:ln w="25400">
            <a:solidFill>
              <a:schemeClr val="accent5">
                <a:hueOff val="-444211"/>
                <a:satOff val="-14915"/>
                <a:lumOff val="22857"/>
              </a:schemeClr>
            </a:solidFill>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latin typeface="Apple Color Emoji"/>
                <a:ea typeface="Apple Color Emoji"/>
                <a:cs typeface="Apple Color Emoji"/>
                <a:sym typeface="Apple Color Emoji"/>
              </a:defRPr>
            </a:lvl1pPr>
          </a:lstStyle>
          <a:p>
            <a:pPr/>
            <a:r>
              <a:t>👍</a:t>
            </a:r>
          </a:p>
        </p:txBody>
      </p:sp>
      <p:sp>
        <p:nvSpPr>
          <p:cNvPr id="243" name="Shape 243"/>
          <p:cNvSpPr/>
          <p:nvPr/>
        </p:nvSpPr>
        <p:spPr>
          <a:xfrm>
            <a:off x="5457660" y="4167772"/>
            <a:ext cx="596901" cy="596901"/>
          </a:xfrm>
          <a:prstGeom prst="ellipse">
            <a:avLst/>
          </a:prstGeom>
          <a:solidFill>
            <a:srgbClr val="FFFFFF"/>
          </a:solidFill>
          <a:ln w="25400">
            <a:solidFill>
              <a:schemeClr val="accent1">
                <a:satOff val="-3355"/>
                <a:lumOff val="26614"/>
              </a:schemeClr>
            </a:solidFill>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latin typeface="Apple Color Emoji"/>
                <a:ea typeface="Apple Color Emoji"/>
                <a:cs typeface="Apple Color Emoji"/>
                <a:sym typeface="Apple Color Emoji"/>
              </a:defRPr>
            </a:lvl1pPr>
          </a:lstStyle>
          <a:p>
            <a:pPr/>
            <a:r>
              <a:t>👎</a:t>
            </a:r>
          </a:p>
        </p:txBody>
      </p:sp>
      <p:sp>
        <p:nvSpPr>
          <p:cNvPr id="244" name="Shape 244"/>
          <p:cNvSpPr/>
          <p:nvPr/>
        </p:nvSpPr>
        <p:spPr>
          <a:xfrm>
            <a:off x="7034076" y="7420527"/>
            <a:ext cx="1016001" cy="1016001"/>
          </a:xfrm>
          <a:prstGeom prst="ellipse">
            <a:avLst/>
          </a:prstGeom>
          <a:solidFill>
            <a:srgbClr val="FFFFFF"/>
          </a:solidFill>
          <a:ln w="25400">
            <a:solidFill>
              <a:schemeClr val="accent5">
                <a:hueOff val="-444211"/>
                <a:satOff val="-14915"/>
                <a:lumOff val="22857"/>
              </a:schemeClr>
            </a:solidFill>
            <a:miter lim="400000"/>
          </a:ln>
          <a:extLst>
            <a:ext uri="{C572A759-6A51-4108-AA02-DFA0A04FC94B}">
              <ma14:wrappingTextBoxFlag xmlns:ma14="http://schemas.microsoft.com/office/mac/drawingml/2011/main" val="1"/>
            </a:ext>
          </a:extLst>
        </p:spPr>
        <p:txBody>
          <a:bodyPr lIns="0" tIns="0" rIns="0" bIns="0" anchor="ctr"/>
          <a:lstStyle>
            <a:lvl1pPr>
              <a:defRPr sz="4000">
                <a:solidFill>
                  <a:srgbClr val="FFFFFF"/>
                </a:solidFill>
                <a:latin typeface="Apple Color Emoji"/>
                <a:ea typeface="Apple Color Emoji"/>
                <a:cs typeface="Apple Color Emoji"/>
                <a:sym typeface="Apple Color Emoji"/>
              </a:defRPr>
            </a:lvl1pPr>
          </a:lstStyle>
          <a:p>
            <a:pPr/>
            <a:r>
              <a:t>👍</a:t>
            </a:r>
          </a:p>
        </p:txBody>
      </p:sp>
      <p:sp>
        <p:nvSpPr>
          <p:cNvPr id="245" name="Shape 245"/>
          <p:cNvSpPr/>
          <p:nvPr/>
        </p:nvSpPr>
        <p:spPr>
          <a:xfrm>
            <a:off x="7034076" y="3039250"/>
            <a:ext cx="1016001" cy="1016001"/>
          </a:xfrm>
          <a:prstGeom prst="ellipse">
            <a:avLst/>
          </a:prstGeom>
          <a:solidFill>
            <a:srgbClr val="FFFFFF"/>
          </a:solidFill>
          <a:ln w="25400">
            <a:solidFill>
              <a:schemeClr val="accent5">
                <a:hueOff val="-444211"/>
                <a:satOff val="-14915"/>
                <a:lumOff val="22857"/>
              </a:schemeClr>
            </a:solidFill>
            <a:miter lim="400000"/>
          </a:ln>
          <a:extLst>
            <a:ext uri="{C572A759-6A51-4108-AA02-DFA0A04FC94B}">
              <ma14:wrappingTextBoxFlag xmlns:ma14="http://schemas.microsoft.com/office/mac/drawingml/2011/main" val="1"/>
            </a:ext>
          </a:extLst>
        </p:spPr>
        <p:txBody>
          <a:bodyPr lIns="0" tIns="0" rIns="0" bIns="0" anchor="ctr"/>
          <a:lstStyle>
            <a:lvl1pPr>
              <a:defRPr sz="4000">
                <a:solidFill>
                  <a:srgbClr val="FFFFFF"/>
                </a:solidFill>
                <a:latin typeface="Apple Color Emoji"/>
                <a:ea typeface="Apple Color Emoji"/>
                <a:cs typeface="Apple Color Emoji"/>
                <a:sym typeface="Apple Color Emoji"/>
              </a:defRPr>
            </a:lvl1pPr>
          </a:lstStyle>
          <a:p>
            <a:pPr/>
            <a:r>
              <a:t>👍</a:t>
            </a:r>
          </a:p>
        </p:txBody>
      </p:sp>
      <p:sp>
        <p:nvSpPr>
          <p:cNvPr id="246" name="Shape 246"/>
          <p:cNvSpPr/>
          <p:nvPr/>
        </p:nvSpPr>
        <p:spPr>
          <a:xfrm flipV="1">
            <a:off x="7544543" y="4069505"/>
            <a:ext cx="1" cy="3336768"/>
          </a:xfrm>
          <a:prstGeom prst="line">
            <a:avLst/>
          </a:prstGeom>
          <a:ln w="76200">
            <a:solidFill>
              <a:schemeClr val="accent5">
                <a:hueOff val="-444211"/>
                <a:satOff val="-14915"/>
                <a:lumOff val="22857"/>
              </a:schemeClr>
            </a:solidFill>
            <a:miter lim="400000"/>
          </a:ln>
        </p:spPr>
        <p:txBody>
          <a:bodyPr lIns="50800" tIns="50800" rIns="50800" bIns="50800" anchor="ctr"/>
          <a:lstStyle/>
          <a:p>
            <a:pPr>
              <a:defRPr sz="2400"/>
            </a:pPr>
          </a:p>
        </p:txBody>
      </p:sp>
      <p:sp>
        <p:nvSpPr>
          <p:cNvPr id="247" name="Shape 247"/>
          <p:cNvSpPr/>
          <p:nvPr/>
        </p:nvSpPr>
        <p:spPr>
          <a:xfrm>
            <a:off x="1369804" y="5556249"/>
            <a:ext cx="2064513" cy="508001"/>
          </a:xfrm>
          <a:prstGeom prst="rect">
            <a:avLst/>
          </a:prstGeom>
          <a:ln w="76200">
            <a:solidFill>
              <a:schemeClr val="accent1">
                <a:hueOff val="273562"/>
                <a:satOff val="2937"/>
                <a:lumOff val="-22233"/>
              </a:schemeClr>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600"/>
            </a:pPr>
            <a:r>
              <a:t>プロフィール</a:t>
            </a:r>
            <a:r>
              <a:rPr>
                <a:latin typeface="Apple Color Emoji"/>
                <a:ea typeface="Apple Color Emoji"/>
                <a:cs typeface="Apple Color Emoji"/>
                <a:sym typeface="Apple Color Emoji"/>
              </a:rPr>
              <a:t>登録📝</a:t>
            </a:r>
          </a:p>
        </p:txBody>
      </p:sp>
      <p:sp>
        <p:nvSpPr>
          <p:cNvPr id="248" name="Shape 248"/>
          <p:cNvSpPr/>
          <p:nvPr/>
        </p:nvSpPr>
        <p:spPr>
          <a:xfrm>
            <a:off x="8561705" y="5261543"/>
            <a:ext cx="1016001" cy="1016001"/>
          </a:xfrm>
          <a:prstGeom prst="ellipse">
            <a:avLst/>
          </a:prstGeom>
          <a:solidFill>
            <a:srgbClr val="FFFFFF"/>
          </a:solidFill>
          <a:ln w="25400">
            <a:solidFill>
              <a:schemeClr val="accent5">
                <a:hueOff val="-444211"/>
                <a:satOff val="-14915"/>
                <a:lumOff val="22857"/>
              </a:schemeClr>
            </a:solidFill>
            <a:miter lim="400000"/>
          </a:ln>
          <a:extLst>
            <a:ext uri="{C572A759-6A51-4108-AA02-DFA0A04FC94B}">
              <ma14:wrappingTextBoxFlag xmlns:ma14="http://schemas.microsoft.com/office/mac/drawingml/2011/main" val="1"/>
            </a:ext>
          </a:extLst>
        </p:spPr>
        <p:txBody>
          <a:bodyPr lIns="0" tIns="0" rIns="0" bIns="0" anchor="ctr"/>
          <a:lstStyle>
            <a:lvl1pPr>
              <a:defRPr sz="4000">
                <a:solidFill>
                  <a:srgbClr val="FFFFFF"/>
                </a:solidFill>
                <a:latin typeface="Apple Color Emoji"/>
                <a:ea typeface="Apple Color Emoji"/>
                <a:cs typeface="Apple Color Emoji"/>
                <a:sym typeface="Apple Color Emoji"/>
              </a:defRPr>
            </a:lvl1pPr>
          </a:lstStyle>
          <a:p>
            <a:pPr/>
            <a:r>
              <a:t>💌</a:t>
            </a:r>
          </a:p>
        </p:txBody>
      </p:sp>
      <p:sp>
        <p:nvSpPr>
          <p:cNvPr id="249" name="Shape 249"/>
          <p:cNvSpPr/>
          <p:nvPr/>
        </p:nvSpPr>
        <p:spPr>
          <a:xfrm>
            <a:off x="3425394" y="5810250"/>
            <a:ext cx="1193801" cy="0"/>
          </a:xfrm>
          <a:prstGeom prst="line">
            <a:avLst/>
          </a:prstGeom>
          <a:ln w="635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250" name="Shape 250"/>
          <p:cNvSpPr/>
          <p:nvPr/>
        </p:nvSpPr>
        <p:spPr>
          <a:xfrm>
            <a:off x="6526826" y="5810250"/>
            <a:ext cx="533401" cy="0"/>
          </a:xfrm>
          <a:prstGeom prst="line">
            <a:avLst/>
          </a:prstGeom>
          <a:ln w="63500">
            <a:solidFill>
              <a:schemeClr val="accent1">
                <a:hueOff val="273562"/>
                <a:satOff val="2937"/>
                <a:lumOff val="-22233"/>
              </a:schemeClr>
            </a:solidFill>
            <a:miter lim="400000"/>
            <a:tailEnd type="triangle"/>
          </a:ln>
        </p:spPr>
        <p:txBody>
          <a:bodyPr lIns="50800" tIns="50800" rIns="50800" bIns="50800" anchor="ctr"/>
          <a:lstStyle/>
          <a:p>
            <a:pPr>
              <a:defRPr sz="2400"/>
            </a:pPr>
          </a:p>
        </p:txBody>
      </p:sp>
      <p:sp>
        <p:nvSpPr>
          <p:cNvPr id="251" name="Shape 251"/>
          <p:cNvSpPr/>
          <p:nvPr/>
        </p:nvSpPr>
        <p:spPr>
          <a:xfrm>
            <a:off x="8041560" y="5794943"/>
            <a:ext cx="533401" cy="1"/>
          </a:xfrm>
          <a:prstGeom prst="line">
            <a:avLst/>
          </a:prstGeom>
          <a:ln w="63500">
            <a:solidFill>
              <a:schemeClr val="accent5">
                <a:hueOff val="-444211"/>
                <a:satOff val="-14915"/>
                <a:lumOff val="22857"/>
              </a:schemeClr>
            </a:solidFill>
            <a:miter lim="400000"/>
            <a:tailEnd type="triangle"/>
          </a:ln>
        </p:spPr>
        <p:txBody>
          <a:bodyPr lIns="50800" tIns="50800" rIns="50800" bIns="50800" anchor="ctr"/>
          <a:lstStyle/>
          <a:p>
            <a:pPr>
              <a:defRPr sz="2400"/>
            </a:pPr>
          </a:p>
        </p:txBody>
      </p:sp>
      <p:sp>
        <p:nvSpPr>
          <p:cNvPr id="252" name="Shape 252"/>
          <p:cNvSpPr/>
          <p:nvPr/>
        </p:nvSpPr>
        <p:spPr>
          <a:xfrm>
            <a:off x="7042071" y="5248843"/>
            <a:ext cx="1016001" cy="1016001"/>
          </a:xfrm>
          <a:prstGeom prst="ellipse">
            <a:avLst/>
          </a:prstGeom>
          <a:solidFill>
            <a:srgbClr val="FFFFFF"/>
          </a:solidFill>
          <a:ln w="25400">
            <a:solidFill>
              <a:schemeClr val="accent5">
                <a:hueOff val="-444211"/>
                <a:satOff val="-14915"/>
                <a:lumOff val="22857"/>
              </a:schemeClr>
            </a:solidFill>
            <a:miter lim="400000"/>
          </a:ln>
          <a:extLst>
            <a:ext uri="{C572A759-6A51-4108-AA02-DFA0A04FC94B}">
              <ma14:wrappingTextBoxFlag xmlns:ma14="http://schemas.microsoft.com/office/mac/drawingml/2011/main" val="1"/>
            </a:ext>
          </a:extLst>
        </p:spPr>
        <p:txBody>
          <a:bodyPr lIns="0" tIns="0" rIns="0" bIns="0" anchor="ctr"/>
          <a:lstStyle>
            <a:lvl1pPr>
              <a:defRPr sz="4000">
                <a:solidFill>
                  <a:srgbClr val="FFFFFF"/>
                </a:solidFill>
                <a:latin typeface="Apple Color Emoji"/>
                <a:ea typeface="Apple Color Emoji"/>
                <a:cs typeface="Apple Color Emoji"/>
                <a:sym typeface="Apple Color Emoji"/>
              </a:defRPr>
            </a:lvl1pPr>
          </a:lstStyle>
          <a:p>
            <a:pPr/>
            <a:r>
              <a:t>🤝</a:t>
            </a:r>
          </a:p>
        </p:txBody>
      </p:sp>
      <p:pic>
        <p:nvPicPr>
          <p:cNvPr id="259" name=""/>
          <p:cNvPicPr>
            <a:picLocks noChangeAspect="0"/>
          </p:cNvPicPr>
          <p:nvPr/>
        </p:nvPicPr>
        <p:blipFill>
          <a:blip r:embed="rId5">
            <a:extLst/>
          </a:blip>
          <a:stretch>
            <a:fillRect/>
          </a:stretch>
        </p:blipFill>
        <p:spPr>
          <a:xfrm>
            <a:off x="9900358" y="6795996"/>
            <a:ext cx="1185910" cy="1203822"/>
          </a:xfrm>
          <a:prstGeom prst="rect">
            <a:avLst/>
          </a:prstGeom>
        </p:spPr>
      </p:pic>
      <p:grpSp>
        <p:nvGrpSpPr>
          <p:cNvPr id="257" name="Group 257"/>
          <p:cNvGrpSpPr/>
          <p:nvPr/>
        </p:nvGrpSpPr>
        <p:grpSpPr>
          <a:xfrm>
            <a:off x="8186642" y="6886596"/>
            <a:ext cx="1589851" cy="2363262"/>
            <a:chOff x="0" y="0"/>
            <a:chExt cx="1589850" cy="2363261"/>
          </a:xfrm>
        </p:grpSpPr>
        <p:sp>
          <p:nvSpPr>
            <p:cNvPr id="254" name="Shape 254"/>
            <p:cNvSpPr/>
            <p:nvPr/>
          </p:nvSpPr>
          <p:spPr>
            <a:xfrm>
              <a:off x="0" y="0"/>
              <a:ext cx="1589851" cy="23632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lgn="l" defTabSz="315468">
                <a:defRPr sz="13500">
                  <a:latin typeface="Apple Color Emoji"/>
                  <a:ea typeface="Apple Color Emoji"/>
                  <a:cs typeface="Apple Color Emoji"/>
                  <a:sym typeface="Apple Color Emoji"/>
                </a:defRPr>
              </a:lvl1pPr>
            </a:lstStyle>
            <a:p>
              <a:pPr/>
              <a:r>
                <a:t>📱</a:t>
              </a:r>
            </a:p>
          </p:txBody>
        </p:sp>
        <p:sp>
          <p:nvSpPr>
            <p:cNvPr id="255" name="Shape 255"/>
            <p:cNvSpPr/>
            <p:nvPr/>
          </p:nvSpPr>
          <p:spPr>
            <a:xfrm>
              <a:off x="510475" y="372791"/>
              <a:ext cx="824741" cy="1290243"/>
            </a:xfrm>
            <a:prstGeom prst="rect">
              <a:avLst/>
            </a:prstGeom>
            <a:solidFill>
              <a:srgbClr val="FFFFFF"/>
            </a:solidFill>
            <a:ln w="952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p>
              <a:pPr defTabSz="257047">
                <a:defRPr sz="3520">
                  <a:latin typeface="Apple Color Emoji"/>
                  <a:ea typeface="Apple Color Emoji"/>
                  <a:cs typeface="Apple Color Emoji"/>
                  <a:sym typeface="Apple Color Emoji"/>
                </a:defRPr>
              </a:pPr>
              <a:r>
                <a:t>👩🏻‍💼👱🏻</a:t>
              </a:r>
            </a:p>
            <a:p>
              <a:pPr defTabSz="257047">
                <a:defRPr sz="660">
                  <a:latin typeface="Apple Color Emoji"/>
                  <a:ea typeface="Apple Color Emoji"/>
                  <a:cs typeface="Apple Color Emoji"/>
                  <a:sym typeface="Apple Color Emoji"/>
                </a:defRPr>
              </a:pPr>
              <a:r>
                <a:t>マッチ</a:t>
              </a:r>
            </a:p>
          </p:txBody>
        </p:sp>
        <p:sp>
          <p:nvSpPr>
            <p:cNvPr id="256" name="Shape 256"/>
            <p:cNvSpPr/>
            <p:nvPr/>
          </p:nvSpPr>
          <p:spPr>
            <a:xfrm>
              <a:off x="869984" y="622686"/>
              <a:ext cx="536528" cy="5115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defTabSz="473201">
                <a:lnSpc>
                  <a:spcPct val="10000"/>
                </a:lnSpc>
                <a:defRPr sz="2430">
                  <a:latin typeface="Apple Color Emoji"/>
                  <a:ea typeface="Apple Color Emoji"/>
                  <a:cs typeface="Apple Color Emoji"/>
                  <a:sym typeface="Apple Color Emoji"/>
                </a:defRPr>
              </a:lvl1pPr>
            </a:lstStyle>
            <a:p>
              <a:pPr/>
              <a:r>
                <a:t>✉️</a:t>
              </a:r>
            </a:p>
          </p:txBody>
        </p:sp>
      </p:grpSp>
      <p:pic>
        <p:nvPicPr>
          <p:cNvPr id="261" name=""/>
          <p:cNvPicPr>
            <a:picLocks noChangeAspect="0"/>
          </p:cNvPicPr>
          <p:nvPr/>
        </p:nvPicPr>
        <p:blipFill>
          <a:blip r:embed="rId6">
            <a:extLst/>
          </a:blip>
          <a:stretch>
            <a:fillRect/>
          </a:stretch>
        </p:blipFill>
        <p:spPr>
          <a:xfrm>
            <a:off x="9983782" y="3414627"/>
            <a:ext cx="1185909" cy="1203822"/>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a:r>
              <a:t>事業の特徴</a:t>
            </a:r>
          </a:p>
        </p:txBody>
      </p:sp>
      <p:sp>
        <p:nvSpPr>
          <p:cNvPr id="265" name="Shape 265"/>
          <p:cNvSpPr/>
          <p:nvPr>
            <p:ph type="body" idx="1"/>
          </p:nvPr>
        </p:nvSpPr>
        <p:spPr>
          <a:prstGeom prst="rect">
            <a:avLst/>
          </a:prstGeom>
        </p:spPr>
        <p:txBody>
          <a:bodyPr/>
          <a:lstStyle/>
          <a:p>
            <a:pPr marL="297815" indent="-297815" defTabSz="391414">
              <a:spcBef>
                <a:spcPts val="2800"/>
              </a:spcBef>
              <a:defRPr sz="2412"/>
            </a:pPr>
            <a:r>
              <a:rPr>
                <a:latin typeface="ヒラギノ角ゴ ProN W6"/>
                <a:ea typeface="ヒラギノ角ゴ ProN W6"/>
                <a:cs typeface="ヒラギノ角ゴ ProN W6"/>
                <a:sym typeface="ヒラギノ角ゴ ProN W6"/>
              </a:rPr>
              <a:t>特徴１：位置情報の利用</a:t>
            </a:r>
            <a:r>
              <a:rPr>
                <a:latin typeface="Apple Color Emoji"/>
                <a:ea typeface="Apple Color Emoji"/>
                <a:cs typeface="Apple Color Emoji"/>
                <a:sym typeface="Apple Color Emoji"/>
              </a:rPr>
              <a:t>🗾🛰</a:t>
            </a:r>
            <a:br/>
            <a:r>
              <a:t>表示される相手は、基本的にユーザーと近い相手（求職者なら企業、企業なら求職者）。</a:t>
            </a:r>
            <a:br/>
            <a:r>
              <a:t>なので、従来の広告掲載料によって優先順位をランク付せず、</a:t>
            </a:r>
            <a:r>
              <a:rPr>
                <a:latin typeface="ヒラギノ角ゴ ProN W6"/>
                <a:ea typeface="ヒラギノ角ゴ ProN W6"/>
                <a:cs typeface="ヒラギノ角ゴ ProN W6"/>
                <a:sym typeface="ヒラギノ角ゴ ProN W6"/>
              </a:rPr>
              <a:t>企業情報の接触機会を公平に提供する。</a:t>
            </a:r>
            <a:br/>
            <a:r>
              <a:t>→</a:t>
            </a:r>
            <a:r>
              <a:rPr>
                <a:latin typeface="Apple Color Emoji"/>
                <a:ea typeface="Apple Color Emoji"/>
                <a:cs typeface="Apple Color Emoji"/>
                <a:sym typeface="Apple Color Emoji"/>
              </a:rPr>
              <a:t>👩🏻‍💼</a:t>
            </a:r>
            <a:r>
              <a:t>企業（特に中小）へのインセンティブ</a:t>
            </a:r>
          </a:p>
          <a:p>
            <a:pPr marL="297815" indent="-297815" defTabSz="391414">
              <a:spcBef>
                <a:spcPts val="2800"/>
              </a:spcBef>
              <a:buSzPct val="80000"/>
              <a:defRPr sz="2412"/>
            </a:pPr>
            <a:r>
              <a:rPr>
                <a:latin typeface="ヒラギノ角ゴ ProN W6"/>
                <a:ea typeface="ヒラギノ角ゴ ProN W6"/>
                <a:cs typeface="ヒラギノ角ゴ ProN W6"/>
                <a:sym typeface="ヒラギノ角ゴ ProN W6"/>
              </a:rPr>
              <a:t>特徴２：食事しながらの交流</a:t>
            </a:r>
            <a:r>
              <a:rPr>
                <a:latin typeface="Apple Color Emoji"/>
                <a:ea typeface="Apple Color Emoji"/>
                <a:cs typeface="Apple Color Emoji"/>
                <a:sym typeface="Apple Color Emoji"/>
              </a:rPr>
              <a:t>☕️🍹</a:t>
            </a:r>
            <a:br/>
            <a:r>
              <a:t>気軽にお話するために、企業側はカフェやランチのような食事を提供することが必須となる。</a:t>
            </a:r>
            <a:br/>
            <a:r>
              <a:t>これによって求職側、特に就活中の学生などは、対象としていなかった企業・業界についても知る事ができ、</a:t>
            </a:r>
            <a:r>
              <a:rPr>
                <a:latin typeface="ヒラギノ角ゴ ProN W6"/>
                <a:ea typeface="ヒラギノ角ゴ ProN W6"/>
                <a:cs typeface="ヒラギノ角ゴ ProN W6"/>
                <a:sym typeface="ヒラギノ角ゴ ProN W6"/>
              </a:rPr>
              <a:t>多様な業界・働き方を知ることができる。</a:t>
            </a:r>
            <a:br/>
            <a:r>
              <a:t>→</a:t>
            </a:r>
            <a:r>
              <a:rPr>
                <a:latin typeface="Apple Color Emoji"/>
                <a:ea typeface="Apple Color Emoji"/>
                <a:cs typeface="Apple Color Emoji"/>
                <a:sym typeface="Apple Color Emoji"/>
              </a:rPr>
              <a:t>👱🏻</a:t>
            </a:r>
            <a:r>
              <a:t>求職者（特に学生）へのインセンティブ</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9" name="Group 269"/>
          <p:cNvGrpSpPr/>
          <p:nvPr/>
        </p:nvGrpSpPr>
        <p:grpSpPr>
          <a:xfrm>
            <a:off x="3538989" y="3319912"/>
            <a:ext cx="5679366" cy="5708908"/>
            <a:chOff x="0" y="0"/>
            <a:chExt cx="5679364" cy="5708906"/>
          </a:xfrm>
        </p:grpSpPr>
        <p:pic>
          <p:nvPicPr>
            <p:cNvPr id="267" name="pasted-image.png"/>
            <p:cNvPicPr>
              <a:picLocks noChangeAspect="1"/>
            </p:cNvPicPr>
            <p:nvPr/>
          </p:nvPicPr>
          <p:blipFill>
            <a:blip r:embed="rId3">
              <a:extLst/>
            </a:blip>
            <a:srcRect l="1111" t="857" r="5194" b="4289"/>
            <a:stretch>
              <a:fillRect/>
            </a:stretch>
          </p:blipFill>
          <p:spPr>
            <a:xfrm>
              <a:off x="0" y="0"/>
              <a:ext cx="5679365" cy="5708907"/>
            </a:xfrm>
            <a:prstGeom prst="rect">
              <a:avLst/>
            </a:prstGeom>
            <a:ln w="12700" cap="flat">
              <a:noFill/>
              <a:miter lim="400000"/>
            </a:ln>
            <a:effectLst/>
          </p:spPr>
        </p:pic>
        <p:sp>
          <p:nvSpPr>
            <p:cNvPr id="268" name="Shape 268"/>
            <p:cNvSpPr/>
            <p:nvPr/>
          </p:nvSpPr>
          <p:spPr>
            <a:xfrm>
              <a:off x="1729223" y="1839893"/>
              <a:ext cx="2220836"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3000">
                  <a:latin typeface="Apple Color Emoji"/>
                  <a:ea typeface="Apple Color Emoji"/>
                  <a:cs typeface="Apple Color Emoji"/>
                  <a:sym typeface="Apple Color Emoji"/>
                </a:defRPr>
              </a:lvl1pPr>
            </a:lstStyle>
            <a:p>
              <a:pPr/>
              <a:r>
                <a:t>🎁</a:t>
              </a:r>
            </a:p>
          </p:txBody>
        </p:sp>
      </p:grpSp>
      <p:sp>
        <p:nvSpPr>
          <p:cNvPr id="270" name="Shape 270"/>
          <p:cNvSpPr/>
          <p:nvPr>
            <p:ph type="title"/>
          </p:nvPr>
        </p:nvSpPr>
        <p:spPr>
          <a:prstGeom prst="rect">
            <a:avLst/>
          </a:prstGeom>
        </p:spPr>
        <p:txBody>
          <a:bodyPr/>
          <a:lstStyle/>
          <a:p>
            <a:pPr/>
            <a:r>
              <a:t>事業の提供する価値</a:t>
            </a:r>
          </a:p>
        </p:txBody>
      </p:sp>
      <p:sp>
        <p:nvSpPr>
          <p:cNvPr id="271" name="Shape 271"/>
          <p:cNvSpPr/>
          <p:nvPr>
            <p:ph type="body" sz="quarter" idx="1"/>
          </p:nvPr>
        </p:nvSpPr>
        <p:spPr>
          <a:xfrm>
            <a:off x="13164170" y="6076055"/>
            <a:ext cx="8179197" cy="2299694"/>
          </a:xfrm>
          <a:prstGeom prst="rect">
            <a:avLst/>
          </a:prstGeom>
        </p:spPr>
        <p:txBody>
          <a:bodyPr anchor="t"/>
          <a:lstStyle/>
          <a:p>
            <a:pPr marL="231139" indent="-231139" defTabSz="303783">
              <a:spcBef>
                <a:spcPts val="2100"/>
              </a:spcBef>
              <a:defRPr sz="1871"/>
            </a:pPr>
            <a:r>
              <a:t>近くの企業の人に気軽に話を聞きに行ける</a:t>
            </a:r>
          </a:p>
          <a:p>
            <a:pPr marL="231139" indent="-231139" defTabSz="303783">
              <a:spcBef>
                <a:spcPts val="2100"/>
              </a:spcBef>
              <a:defRPr sz="1871"/>
            </a:pPr>
            <a:r>
              <a:t>多種多様な企業・人材</a:t>
            </a:r>
          </a:p>
          <a:p>
            <a:pPr marL="231139" indent="-231139" defTabSz="303783">
              <a:spcBef>
                <a:spcPts val="2100"/>
              </a:spcBef>
              <a:defRPr sz="1871"/>
            </a:pPr>
            <a:r>
              <a:t>その人本来の姿を見れる</a:t>
            </a:r>
          </a:p>
          <a:p>
            <a:pPr marL="231139" indent="-231139" defTabSz="303783">
              <a:spcBef>
                <a:spcPts val="2100"/>
              </a:spcBef>
              <a:defRPr sz="1871"/>
            </a:pPr>
            <a:r>
              <a:t>中小企業にも人材募集の公平な機会</a:t>
            </a:r>
          </a:p>
        </p:txBody>
      </p:sp>
      <p:sp>
        <p:nvSpPr>
          <p:cNvPr id="272" name="Shape 272"/>
          <p:cNvSpPr/>
          <p:nvPr/>
        </p:nvSpPr>
        <p:spPr>
          <a:xfrm>
            <a:off x="13160485" y="1500010"/>
            <a:ext cx="6066270" cy="3956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defRPr sz="2300">
                <a:latin typeface="ヒラギノ角ゴ ProN W6"/>
                <a:ea typeface="ヒラギノ角ゴ ProN W6"/>
                <a:cs typeface="ヒラギノ角ゴ ProN W6"/>
                <a:sym typeface="ヒラギノ角ゴ ProN W6"/>
              </a:defRPr>
            </a:pPr>
            <a:r>
              <a:t>Service</a:t>
            </a:r>
          </a:p>
          <a:p>
            <a:pPr lvl="1" marL="889000" indent="-444500" algn="l">
              <a:buSzPct val="75000"/>
              <a:buChar char="•"/>
              <a:defRPr sz="2300"/>
            </a:pPr>
            <a:r>
              <a:t>働きたい人と企業との接触機会の創出</a:t>
            </a:r>
          </a:p>
          <a:p>
            <a:pPr marL="444500" indent="-444500" algn="l">
              <a:buSzPct val="75000"/>
              <a:buChar char="•"/>
              <a:defRPr sz="2300">
                <a:latin typeface="ヒラギノ角ゴ ProN W6"/>
                <a:ea typeface="ヒラギノ角ゴ ProN W6"/>
                <a:cs typeface="ヒラギノ角ゴ ProN W6"/>
                <a:sym typeface="ヒラギノ角ゴ ProN W6"/>
              </a:defRPr>
            </a:pPr>
            <a:r>
              <a:t>Gain Profit</a:t>
            </a:r>
          </a:p>
          <a:p>
            <a:pPr lvl="1" marL="889000" indent="-444500" algn="l">
              <a:buSzPct val="75000"/>
              <a:buChar char="•"/>
              <a:defRPr sz="2300"/>
            </a:pPr>
            <a:r>
              <a:t>手軽さ</a:t>
            </a:r>
          </a:p>
          <a:p>
            <a:pPr lvl="1" marL="889000" indent="-444500" algn="l">
              <a:buSzPct val="75000"/>
              <a:buChar char="•"/>
              <a:defRPr sz="2300"/>
            </a:pPr>
            <a:r>
              <a:t>人材不足の解消</a:t>
            </a:r>
          </a:p>
          <a:p>
            <a:pPr lvl="1" marL="889000" indent="-444500" algn="l">
              <a:buSzPct val="75000"/>
              <a:buChar char="•"/>
              <a:defRPr sz="2300"/>
            </a:pPr>
            <a:r>
              <a:t>機会の創出</a:t>
            </a:r>
          </a:p>
          <a:p>
            <a:pPr marL="444500" indent="-444500" algn="l">
              <a:buSzPct val="75000"/>
              <a:buChar char="•"/>
              <a:defRPr sz="2300">
                <a:latin typeface="ヒラギノ角ゴ ProN W6"/>
                <a:ea typeface="ヒラギノ角ゴ ProN W6"/>
                <a:cs typeface="ヒラギノ角ゴ ProN W6"/>
                <a:sym typeface="ヒラギノ角ゴ ProN W6"/>
              </a:defRPr>
            </a:pPr>
            <a:r>
              <a:t>Pain Remove</a:t>
            </a:r>
          </a:p>
          <a:p>
            <a:pPr lvl="1" marL="889000" indent="-444500" algn="l">
              <a:buSzPct val="75000"/>
              <a:buChar char="•"/>
              <a:defRPr sz="2300"/>
            </a:pPr>
            <a:r>
              <a:t>中小企業の雇用機会創出</a:t>
            </a:r>
          </a:p>
          <a:p>
            <a:pPr lvl="1" marL="889000" indent="-444500" algn="l">
              <a:buSzPct val="75000"/>
              <a:buChar char="•"/>
              <a:defRPr sz="2300"/>
            </a:pPr>
            <a:r>
              <a:t>入社後のミスマッチの解消</a:t>
            </a:r>
          </a:p>
        </p:txBody>
      </p:sp>
      <p:grpSp>
        <p:nvGrpSpPr>
          <p:cNvPr id="275" name="Group 275"/>
          <p:cNvGrpSpPr/>
          <p:nvPr/>
        </p:nvGrpSpPr>
        <p:grpSpPr>
          <a:xfrm>
            <a:off x="10890548" y="-1595429"/>
            <a:ext cx="4343834" cy="1449279"/>
            <a:chOff x="0" y="1238224"/>
            <a:chExt cx="4343833" cy="1449278"/>
          </a:xfrm>
        </p:grpSpPr>
        <p:sp>
          <p:nvSpPr>
            <p:cNvPr id="273" name="Shape 273"/>
            <p:cNvSpPr/>
            <p:nvPr/>
          </p:nvSpPr>
          <p:spPr>
            <a:xfrm>
              <a:off x="0" y="1238224"/>
              <a:ext cx="3813363" cy="1270001"/>
            </a:xfrm>
            <a:prstGeom prst="rect">
              <a:avLst/>
            </a:prstGeom>
            <a:solidFill>
              <a:srgbClr val="FFFFFF"/>
            </a:solid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lgn="l">
                <a:defRPr sz="2300"/>
              </a:pPr>
              <a:r>
                <a:t>働きたい人と企業との</a:t>
              </a:r>
            </a:p>
            <a:p>
              <a:pPr lvl="1" algn="l">
                <a:defRPr sz="2300"/>
              </a:pPr>
              <a:r>
                <a:t>接触機会の創出</a:t>
              </a:r>
            </a:p>
          </p:txBody>
        </p:sp>
        <p:sp>
          <p:nvSpPr>
            <p:cNvPr id="274" name="Shape 274"/>
            <p:cNvSpPr/>
            <p:nvPr/>
          </p:nvSpPr>
          <p:spPr>
            <a:xfrm>
              <a:off x="3798763" y="1823827"/>
              <a:ext cx="545071" cy="863677"/>
            </a:xfrm>
            <a:prstGeom prst="line">
              <a:avLst/>
            </a:prstGeom>
            <a:noFill/>
            <a:ln w="25400" cap="flat">
              <a:solidFill>
                <a:srgbClr val="000000"/>
              </a:solidFill>
              <a:prstDash val="solid"/>
              <a:miter lim="400000"/>
              <a:tailEnd type="oval" w="med" len="med"/>
            </a:ln>
            <a:effectLst/>
          </p:spPr>
          <p:txBody>
            <a:bodyPr wrap="square" lIns="50800" tIns="50800" rIns="50800" bIns="50800" numCol="1" anchor="ctr">
              <a:noAutofit/>
            </a:bodyPr>
            <a:lstStyle/>
            <a:p>
              <a:pPr>
                <a:defRPr sz="2400"/>
              </a:pPr>
            </a:p>
          </p:txBody>
        </p:sp>
      </p:grpSp>
      <p:grpSp>
        <p:nvGrpSpPr>
          <p:cNvPr id="278" name="Group 278"/>
          <p:cNvGrpSpPr/>
          <p:nvPr/>
        </p:nvGrpSpPr>
        <p:grpSpPr>
          <a:xfrm>
            <a:off x="5670017" y="-1489680"/>
            <a:ext cx="4883578" cy="1270001"/>
            <a:chOff x="-1070214" y="1238224"/>
            <a:chExt cx="4883577" cy="1270000"/>
          </a:xfrm>
        </p:grpSpPr>
        <p:sp>
          <p:nvSpPr>
            <p:cNvPr id="276" name="Shape 276"/>
            <p:cNvSpPr/>
            <p:nvPr/>
          </p:nvSpPr>
          <p:spPr>
            <a:xfrm>
              <a:off x="0" y="1238224"/>
              <a:ext cx="3813363" cy="1270001"/>
            </a:xfrm>
            <a:prstGeom prst="rect">
              <a:avLst/>
            </a:prstGeom>
            <a:solidFill>
              <a:srgbClr val="FFFFFF"/>
            </a:solid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1" algn="l">
                <a:defRPr sz="2300"/>
              </a:pPr>
              <a:r>
                <a:t>働きたい人と企業との</a:t>
              </a:r>
            </a:p>
            <a:p>
              <a:pPr lvl="1" algn="l">
                <a:defRPr sz="2300"/>
              </a:pPr>
              <a:r>
                <a:t>接触機会の創出</a:t>
              </a:r>
            </a:p>
          </p:txBody>
        </p:sp>
        <p:sp>
          <p:nvSpPr>
            <p:cNvPr id="277" name="Shape 277"/>
            <p:cNvSpPr/>
            <p:nvPr/>
          </p:nvSpPr>
          <p:spPr>
            <a:xfrm flipH="1">
              <a:off x="-1070215" y="1818918"/>
              <a:ext cx="1103759" cy="302617"/>
            </a:xfrm>
            <a:prstGeom prst="line">
              <a:avLst/>
            </a:prstGeom>
            <a:noFill/>
            <a:ln w="25400" cap="flat">
              <a:solidFill>
                <a:srgbClr val="000000"/>
              </a:solidFill>
              <a:prstDash val="solid"/>
              <a:miter lim="400000"/>
              <a:tailEnd type="oval" w="med" len="med"/>
            </a:ln>
            <a:effectLst/>
          </p:spPr>
          <p:txBody>
            <a:bodyPr wrap="square" lIns="50800" tIns="50800" rIns="50800" bIns="50800" numCol="1" anchor="ctr">
              <a:noAutofit/>
            </a:bodyPr>
            <a:lstStyle/>
            <a:p>
              <a:pPr>
                <a:defRPr sz="2400"/>
              </a:pPr>
            </a:p>
          </p:txBody>
        </p:sp>
      </p:grpSp>
      <p:sp>
        <p:nvSpPr>
          <p:cNvPr id="279" name="Shape 279"/>
          <p:cNvSpPr/>
          <p:nvPr/>
        </p:nvSpPr>
        <p:spPr>
          <a:xfrm>
            <a:off x="533551" y="4444656"/>
            <a:ext cx="3662760" cy="1466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4" y="0"/>
                </a:moveTo>
                <a:cubicBezTo>
                  <a:pt x="436" y="0"/>
                  <a:pt x="0" y="1089"/>
                  <a:pt x="0" y="2432"/>
                </a:cubicBezTo>
                <a:lnTo>
                  <a:pt x="0" y="16275"/>
                </a:lnTo>
                <a:cubicBezTo>
                  <a:pt x="0" y="17618"/>
                  <a:pt x="436" y="18706"/>
                  <a:pt x="974" y="18706"/>
                </a:cubicBezTo>
                <a:lnTo>
                  <a:pt x="19430" y="18706"/>
                </a:lnTo>
                <a:lnTo>
                  <a:pt x="21600" y="21600"/>
                </a:lnTo>
                <a:lnTo>
                  <a:pt x="21073" y="12627"/>
                </a:lnTo>
                <a:lnTo>
                  <a:pt x="21073" y="2432"/>
                </a:lnTo>
                <a:cubicBezTo>
                  <a:pt x="21073" y="1089"/>
                  <a:pt x="20637" y="0"/>
                  <a:pt x="20100" y="0"/>
                </a:cubicBezTo>
                <a:lnTo>
                  <a:pt x="974" y="0"/>
                </a:ln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a:defRPr sz="2300">
                <a:solidFill>
                  <a:srgbClr val="FFFFFF"/>
                </a:solidFill>
                <a:latin typeface="ヒラギノ角ゴ ProN W6"/>
                <a:ea typeface="ヒラギノ角ゴ ProN W6"/>
                <a:cs typeface="ヒラギノ角ゴ ProN W6"/>
                <a:sym typeface="ヒラギノ角ゴ ProN W6"/>
              </a:defRPr>
            </a:pPr>
            <a:r>
              <a:t>働きたい人と企業との</a:t>
            </a:r>
          </a:p>
          <a:p>
            <a:pPr lvl="1">
              <a:defRPr sz="2300">
                <a:solidFill>
                  <a:srgbClr val="FFFFFF"/>
                </a:solidFill>
                <a:latin typeface="ヒラギノ角ゴ ProN W6"/>
                <a:ea typeface="ヒラギノ角ゴ ProN W6"/>
                <a:cs typeface="ヒラギノ角ゴ ProN W6"/>
                <a:sym typeface="ヒラギノ角ゴ ProN W6"/>
              </a:defRPr>
            </a:pPr>
            <a:r>
              <a:t>接点の創出</a:t>
            </a:r>
          </a:p>
        </p:txBody>
      </p:sp>
      <p:sp>
        <p:nvSpPr>
          <p:cNvPr id="280" name="Shape 280"/>
          <p:cNvSpPr/>
          <p:nvPr/>
        </p:nvSpPr>
        <p:spPr>
          <a:xfrm>
            <a:off x="7743132" y="3318287"/>
            <a:ext cx="4748611" cy="2488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5" y="0"/>
                </a:moveTo>
                <a:cubicBezTo>
                  <a:pt x="1371" y="0"/>
                  <a:pt x="1034" y="642"/>
                  <a:pt x="1034" y="1433"/>
                </a:cubicBezTo>
                <a:lnTo>
                  <a:pt x="1034" y="17963"/>
                </a:lnTo>
                <a:lnTo>
                  <a:pt x="0" y="21600"/>
                </a:lnTo>
                <a:lnTo>
                  <a:pt x="2313" y="20243"/>
                </a:lnTo>
                <a:lnTo>
                  <a:pt x="20849" y="20243"/>
                </a:lnTo>
                <a:cubicBezTo>
                  <a:pt x="21264" y="20243"/>
                  <a:pt x="21600" y="19601"/>
                  <a:pt x="21600" y="18810"/>
                </a:cubicBezTo>
                <a:lnTo>
                  <a:pt x="21600" y="1433"/>
                </a:lnTo>
                <a:cubicBezTo>
                  <a:pt x="21600" y="642"/>
                  <a:pt x="21264" y="0"/>
                  <a:pt x="20849" y="0"/>
                </a:cubicBezTo>
                <a:lnTo>
                  <a:pt x="1785" y="0"/>
                </a:ln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接点機会の公平化</a:t>
            </a:r>
          </a:p>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採用コストの効率化</a:t>
            </a:r>
          </a:p>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優秀な人が優秀な人を呼ぶ</a:t>
            </a:r>
            <a:br/>
            <a:r>
              <a:t>好循環</a:t>
            </a:r>
          </a:p>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求職者・社員の生の声(情報)</a:t>
            </a:r>
          </a:p>
        </p:txBody>
      </p:sp>
      <p:sp>
        <p:nvSpPr>
          <p:cNvPr id="281" name="Shape 281"/>
          <p:cNvSpPr/>
          <p:nvPr/>
        </p:nvSpPr>
        <p:spPr>
          <a:xfrm>
            <a:off x="7743132" y="6869152"/>
            <a:ext cx="4748611" cy="2488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68" y="3141"/>
                </a:lnTo>
                <a:lnTo>
                  <a:pt x="1468" y="20167"/>
                </a:lnTo>
                <a:cubicBezTo>
                  <a:pt x="1468" y="20958"/>
                  <a:pt x="1804" y="21600"/>
                  <a:pt x="2219" y="21600"/>
                </a:cubicBezTo>
                <a:lnTo>
                  <a:pt x="20849" y="21600"/>
                </a:lnTo>
                <a:cubicBezTo>
                  <a:pt x="21264" y="21600"/>
                  <a:pt x="21600" y="20958"/>
                  <a:pt x="21600" y="20167"/>
                </a:cubicBezTo>
                <a:lnTo>
                  <a:pt x="21600" y="2308"/>
                </a:lnTo>
                <a:cubicBezTo>
                  <a:pt x="21600" y="1516"/>
                  <a:pt x="21264" y="875"/>
                  <a:pt x="20849" y="875"/>
                </a:cubicBezTo>
                <a:lnTo>
                  <a:pt x="2926" y="875"/>
                </a:lnTo>
                <a:lnTo>
                  <a:pt x="0" y="0"/>
                </a:ln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求職者が企業に接する障壁の低減化</a:t>
            </a:r>
          </a:p>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入社後ミスマッチの解消</a:t>
            </a:r>
          </a:p>
          <a:p>
            <a:pPr lvl="1" marL="537986" indent="-283986" algn="l">
              <a:buSzPct val="75000"/>
              <a:buChar char="•"/>
              <a:defRPr sz="2300">
                <a:solidFill>
                  <a:srgbClr val="FFFFFF"/>
                </a:solidFill>
                <a:latin typeface="ヒラギノ角ゴ ProN W6"/>
                <a:ea typeface="ヒラギノ角ゴ ProN W6"/>
                <a:cs typeface="ヒラギノ角ゴ ProN W6"/>
                <a:sym typeface="ヒラギノ角ゴ ProN W6"/>
              </a:defRPr>
            </a:pPr>
            <a:r>
              <a:t>それぞれのペースで活動可能</a:t>
            </a:r>
          </a:p>
        </p:txBody>
      </p:sp>
      <p:sp>
        <p:nvSpPr>
          <p:cNvPr id="282" name="Shape 282"/>
          <p:cNvSpPr/>
          <p:nvPr/>
        </p:nvSpPr>
        <p:spPr>
          <a:xfrm>
            <a:off x="8231487" y="2785057"/>
            <a:ext cx="37719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176146"/>
                    <a:satOff val="3665"/>
                    <a:lumOff val="-13986"/>
                  </a:schemeClr>
                </a:solidFill>
              </a:defRPr>
            </a:pPr>
            <a:r>
              <a:rPr>
                <a:latin typeface="ヒラギノ角ゴ ProN W6"/>
                <a:ea typeface="ヒラギノ角ゴ ProN W6"/>
                <a:cs typeface="ヒラギノ角ゴ ProN W6"/>
                <a:sym typeface="ヒラギノ角ゴ ProN W6"/>
              </a:rPr>
              <a:t>嬉しい</a:t>
            </a:r>
            <a:r>
              <a:t>ことの創出</a:t>
            </a:r>
          </a:p>
        </p:txBody>
      </p:sp>
      <p:sp>
        <p:nvSpPr>
          <p:cNvPr id="283" name="Shape 283"/>
          <p:cNvSpPr/>
          <p:nvPr/>
        </p:nvSpPr>
        <p:spPr>
          <a:xfrm>
            <a:off x="8208704" y="6348594"/>
            <a:ext cx="33147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1">
                    <a:hueOff val="47394"/>
                    <a:satOff val="-25753"/>
                    <a:lumOff val="-7544"/>
                  </a:schemeClr>
                </a:solidFill>
              </a:defRPr>
            </a:pPr>
            <a:r>
              <a:rPr>
                <a:latin typeface="ヒラギノ角ゴ ProN W6"/>
                <a:ea typeface="ヒラギノ角ゴ ProN W6"/>
                <a:cs typeface="ヒラギノ角ゴ ProN W6"/>
                <a:sym typeface="ヒラギノ角ゴ ProN W6"/>
              </a:rPr>
              <a:t>嫌な</a:t>
            </a:r>
            <a:r>
              <a:t>ことの除去</a:t>
            </a:r>
          </a:p>
        </p:txBody>
      </p:sp>
      <p:sp>
        <p:nvSpPr>
          <p:cNvPr id="284" name="Shape 284"/>
          <p:cNvSpPr/>
          <p:nvPr/>
        </p:nvSpPr>
        <p:spPr>
          <a:xfrm>
            <a:off x="1164780" y="3827196"/>
            <a:ext cx="24003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2">
                    <a:hueOff val="-554920"/>
                    <a:satOff val="-21482"/>
                    <a:lumOff val="-6228"/>
                  </a:schemeClr>
                </a:solidFill>
              </a:defRPr>
            </a:pPr>
            <a:r>
              <a:t>事業の</a:t>
            </a:r>
            <a:r>
              <a:rPr>
                <a:latin typeface="ヒラギノ角ゴ ProN W6"/>
                <a:ea typeface="ヒラギノ角ゴ ProN W6"/>
                <a:cs typeface="ヒラギノ角ゴ ProN W6"/>
                <a:sym typeface="ヒラギノ角ゴ ProN W6"/>
              </a:rPr>
              <a:t>目的</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6" name="110809_familychineseoahu_en_00317_2040x1360.jpeg"/>
          <p:cNvPicPr>
            <a:picLocks noChangeAspect="1"/>
          </p:cNvPicPr>
          <p:nvPr>
            <p:ph type="pic" idx="13"/>
          </p:nvPr>
        </p:nvPicPr>
        <p:blipFill>
          <a:blip r:embed="rId2">
            <a:extLst/>
          </a:blip>
          <a:srcRect l="32374" t="0" r="24460" b="102"/>
          <a:stretch>
            <a:fillRect/>
          </a:stretch>
        </p:blipFill>
        <p:spPr>
          <a:xfrm>
            <a:off x="6718300" y="647700"/>
            <a:ext cx="5334000" cy="8229600"/>
          </a:xfrm>
          <a:prstGeom prst="rect">
            <a:avLst/>
          </a:prstGeom>
        </p:spPr>
      </p:pic>
      <p:sp>
        <p:nvSpPr>
          <p:cNvPr id="287" name="Shape 287"/>
          <p:cNvSpPr/>
          <p:nvPr>
            <p:ph type="title"/>
          </p:nvPr>
        </p:nvSpPr>
        <p:spPr>
          <a:xfrm>
            <a:off x="256649" y="635000"/>
            <a:ext cx="6177303" cy="3987800"/>
          </a:xfrm>
          <a:prstGeom prst="rect">
            <a:avLst/>
          </a:prstGeom>
        </p:spPr>
        <p:txBody>
          <a:bodyPr/>
          <a:lstStyle/>
          <a:p>
            <a:pPr>
              <a:defRPr sz="5300"/>
            </a:pPr>
            <a:r>
              <a:t>採用・就職活動に</a:t>
            </a:r>
          </a:p>
          <a:p>
            <a:pPr>
              <a:defRPr sz="5300"/>
            </a:pPr>
            <a:r>
              <a:t>おけるユーザーの姿</a:t>
            </a:r>
          </a:p>
        </p:txBody>
      </p:sp>
      <p:sp>
        <p:nvSpPr>
          <p:cNvPr id="288" name="Shape 288"/>
          <p:cNvSpPr/>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92" name="Group 292"/>
          <p:cNvGrpSpPr/>
          <p:nvPr/>
        </p:nvGrpSpPr>
        <p:grpSpPr>
          <a:xfrm>
            <a:off x="3318891" y="2537650"/>
            <a:ext cx="6367018" cy="6418200"/>
            <a:chOff x="0" y="0"/>
            <a:chExt cx="6367016" cy="6418198"/>
          </a:xfrm>
        </p:grpSpPr>
        <p:pic>
          <p:nvPicPr>
            <p:cNvPr id="290" name="pasted-image.png"/>
            <p:cNvPicPr>
              <a:picLocks noChangeAspect="1"/>
            </p:cNvPicPr>
            <p:nvPr/>
          </p:nvPicPr>
          <p:blipFill>
            <a:blip r:embed="rId2">
              <a:extLst/>
            </a:blip>
            <a:stretch>
              <a:fillRect/>
            </a:stretch>
          </p:blipFill>
          <p:spPr>
            <a:xfrm>
              <a:off x="0" y="0"/>
              <a:ext cx="6367017" cy="6418199"/>
            </a:xfrm>
            <a:prstGeom prst="rect">
              <a:avLst/>
            </a:prstGeom>
            <a:ln w="12700" cap="flat">
              <a:noFill/>
              <a:miter lim="400000"/>
            </a:ln>
            <a:effectLst/>
          </p:spPr>
        </p:pic>
        <p:sp>
          <p:nvSpPr>
            <p:cNvPr id="291" name="Shape 291"/>
            <p:cNvSpPr/>
            <p:nvPr/>
          </p:nvSpPr>
          <p:spPr>
            <a:xfrm>
              <a:off x="2073090" y="2172380"/>
              <a:ext cx="2220836" cy="23193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spcBef>
                  <a:spcPts val="4200"/>
                </a:spcBef>
                <a:defRPr sz="13000">
                  <a:latin typeface="Apple Color Emoji"/>
                  <a:ea typeface="Apple Color Emoji"/>
                  <a:cs typeface="Apple Color Emoji"/>
                  <a:sym typeface="Apple Color Emoji"/>
                </a:defRPr>
              </a:lvl1pPr>
            </a:lstStyle>
            <a:p>
              <a:pPr/>
              <a:r>
                <a:t>👱🏻</a:t>
              </a:r>
            </a:p>
          </p:txBody>
        </p:sp>
      </p:grpSp>
      <p:sp>
        <p:nvSpPr>
          <p:cNvPr id="293" name="Shape 293"/>
          <p:cNvSpPr/>
          <p:nvPr>
            <p:ph type="title"/>
          </p:nvPr>
        </p:nvSpPr>
        <p:spPr>
          <a:xfrm>
            <a:off x="952500" y="266700"/>
            <a:ext cx="11099800" cy="2159000"/>
          </a:xfrm>
          <a:prstGeom prst="rect">
            <a:avLst/>
          </a:prstGeom>
        </p:spPr>
        <p:txBody>
          <a:bodyPr/>
          <a:lstStyle/>
          <a:p>
            <a:pPr>
              <a:defRPr sz="6000"/>
            </a:pPr>
            <a:r>
              <a:t>就職活動における</a:t>
            </a:r>
          </a:p>
          <a:p>
            <a:pPr>
              <a:defRPr sz="6000"/>
            </a:pPr>
            <a:r>
              <a:t>求職者の姿</a:t>
            </a:r>
          </a:p>
        </p:txBody>
      </p:sp>
      <p:sp>
        <p:nvSpPr>
          <p:cNvPr id="294" name="Shape 294"/>
          <p:cNvSpPr/>
          <p:nvPr>
            <p:ph type="body" idx="1"/>
          </p:nvPr>
        </p:nvSpPr>
        <p:spPr>
          <a:xfrm>
            <a:off x="13290350" y="2869784"/>
            <a:ext cx="11099801" cy="6286501"/>
          </a:xfrm>
          <a:prstGeom prst="rect">
            <a:avLst/>
          </a:prstGeom>
        </p:spPr>
        <p:txBody>
          <a:bodyPr/>
          <a:lstStyle/>
          <a:p>
            <a:pPr marL="262254" indent="-262254" defTabSz="344677">
              <a:spcBef>
                <a:spcPts val="2400"/>
              </a:spcBef>
              <a:defRPr sz="2124">
                <a:latin typeface="ヒラギノ角ゴ ProN W6"/>
                <a:ea typeface="ヒラギノ角ゴ ProN W6"/>
                <a:cs typeface="ヒラギノ角ゴ ProN W6"/>
                <a:sym typeface="ヒラギノ角ゴ ProN W6"/>
              </a:defRPr>
            </a:pPr>
            <a:r>
              <a:t>就職活動で望むこと</a:t>
            </a:r>
          </a:p>
          <a:p>
            <a:pPr lvl="1" marL="524509" indent="-262254" defTabSz="344677">
              <a:spcBef>
                <a:spcPts val="2400"/>
              </a:spcBef>
              <a:defRPr sz="2124"/>
            </a:pPr>
            <a:r>
              <a:t>自分に合う企業に就職する</a:t>
            </a:r>
          </a:p>
          <a:p>
            <a:pPr marL="262254" indent="-262254" defTabSz="344677">
              <a:spcBef>
                <a:spcPts val="2400"/>
              </a:spcBef>
              <a:defRPr sz="2124">
                <a:latin typeface="ヒラギノ角ゴ ProN W6"/>
                <a:ea typeface="ヒラギノ角ゴ ProN W6"/>
                <a:cs typeface="ヒラギノ角ゴ ProN W6"/>
                <a:sym typeface="ヒラギノ角ゴ ProN W6"/>
              </a:defRPr>
            </a:pPr>
            <a:r>
              <a:t>Profit</a:t>
            </a:r>
          </a:p>
          <a:p>
            <a:pPr lvl="1" marL="524509" indent="-262254" defTabSz="344677">
              <a:spcBef>
                <a:spcPts val="2400"/>
              </a:spcBef>
              <a:defRPr sz="2124"/>
            </a:pPr>
            <a:r>
              <a:t>気軽に社会人と会える</a:t>
            </a:r>
          </a:p>
          <a:p>
            <a:pPr lvl="1" marL="524509" indent="-262254" defTabSz="344677">
              <a:spcBef>
                <a:spcPts val="2400"/>
              </a:spcBef>
              <a:defRPr sz="2124"/>
            </a:pPr>
            <a:r>
              <a:t>新たな人脈の形成</a:t>
            </a:r>
          </a:p>
          <a:p>
            <a:pPr lvl="1" marL="524509" indent="-262254" defTabSz="344677">
              <a:spcBef>
                <a:spcPts val="2400"/>
              </a:spcBef>
              <a:defRPr sz="2124"/>
            </a:pPr>
            <a:r>
              <a:t>タダで飯が食える</a:t>
            </a:r>
          </a:p>
          <a:p>
            <a:pPr marL="262254" indent="-262254" defTabSz="344677">
              <a:spcBef>
                <a:spcPts val="2400"/>
              </a:spcBef>
              <a:defRPr sz="2124">
                <a:latin typeface="ヒラギノ角ゴ ProN W6"/>
                <a:ea typeface="ヒラギノ角ゴ ProN W6"/>
                <a:cs typeface="ヒラギノ角ゴ ProN W6"/>
                <a:sym typeface="ヒラギノ角ゴ ProN W6"/>
              </a:defRPr>
            </a:pPr>
            <a:r>
              <a:t>Pain Gain</a:t>
            </a:r>
          </a:p>
          <a:p>
            <a:pPr lvl="1" marL="524509" indent="-262254" defTabSz="344677">
              <a:spcBef>
                <a:spcPts val="2400"/>
              </a:spcBef>
              <a:defRPr sz="2124"/>
            </a:pPr>
            <a:r>
              <a:t>スーツが必要ない</a:t>
            </a:r>
          </a:p>
          <a:p>
            <a:pPr lvl="1" marL="524509" indent="-262254" defTabSz="344677">
              <a:spcBef>
                <a:spcPts val="2400"/>
              </a:spcBef>
              <a:defRPr sz="2124"/>
            </a:pPr>
            <a:r>
              <a:t>着飾らずに自分を表現する</a:t>
            </a:r>
          </a:p>
        </p:txBody>
      </p:sp>
      <p:sp>
        <p:nvSpPr>
          <p:cNvPr id="295" name="Shape 295"/>
          <p:cNvSpPr/>
          <p:nvPr/>
        </p:nvSpPr>
        <p:spPr>
          <a:xfrm>
            <a:off x="8632814" y="4122123"/>
            <a:ext cx="2886870" cy="1082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37" y="0"/>
                </a:moveTo>
                <a:cubicBezTo>
                  <a:pt x="2255" y="0"/>
                  <a:pt x="1702" y="1475"/>
                  <a:pt x="1702" y="3294"/>
                </a:cubicBezTo>
                <a:lnTo>
                  <a:pt x="1702" y="13239"/>
                </a:lnTo>
                <a:lnTo>
                  <a:pt x="0" y="21600"/>
                </a:lnTo>
                <a:lnTo>
                  <a:pt x="3804" y="18480"/>
                </a:lnTo>
                <a:lnTo>
                  <a:pt x="20365" y="18480"/>
                </a:lnTo>
                <a:cubicBezTo>
                  <a:pt x="21047" y="18480"/>
                  <a:pt x="21600" y="17006"/>
                  <a:pt x="21600" y="15187"/>
                </a:cubicBezTo>
                <a:lnTo>
                  <a:pt x="21600" y="3294"/>
                </a:lnTo>
                <a:cubicBezTo>
                  <a:pt x="21600" y="1475"/>
                  <a:pt x="21047" y="0"/>
                  <a:pt x="20365" y="0"/>
                </a:cubicBezTo>
                <a:lnTo>
                  <a:pt x="2937" y="0"/>
                </a:lnTo>
                <a:close/>
              </a:path>
            </a:pathLst>
          </a:custGeom>
          <a:solidFill>
            <a:schemeClr val="accent2">
              <a:hueOff val="-554920"/>
              <a:satOff val="-21482"/>
              <a:lumOff val="-6228"/>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indent="0">
              <a:defRPr sz="2300">
                <a:solidFill>
                  <a:srgbClr val="FFFFFF"/>
                </a:solidFill>
                <a:latin typeface="ヒラギノ角ゴ ProN W6"/>
                <a:ea typeface="ヒラギノ角ゴ ProN W6"/>
                <a:cs typeface="ヒラギノ角ゴ ProN W6"/>
                <a:sym typeface="ヒラギノ角ゴ ProN W6"/>
              </a:defRPr>
            </a:pPr>
            <a:r>
              <a:t>企業に就職する</a:t>
            </a:r>
          </a:p>
        </p:txBody>
      </p:sp>
      <p:sp>
        <p:nvSpPr>
          <p:cNvPr id="296" name="Shape 296"/>
          <p:cNvSpPr/>
          <p:nvPr/>
        </p:nvSpPr>
        <p:spPr>
          <a:xfrm>
            <a:off x="244216" y="6044751"/>
            <a:ext cx="4408091" cy="3582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9" y="0"/>
                </a:moveTo>
                <a:cubicBezTo>
                  <a:pt x="362" y="0"/>
                  <a:pt x="0" y="446"/>
                  <a:pt x="0" y="996"/>
                </a:cubicBezTo>
                <a:lnTo>
                  <a:pt x="0" y="20604"/>
                </a:lnTo>
                <a:cubicBezTo>
                  <a:pt x="0" y="21154"/>
                  <a:pt x="362" y="21600"/>
                  <a:pt x="809" y="21600"/>
                </a:cubicBezTo>
                <a:lnTo>
                  <a:pt x="18716" y="21600"/>
                </a:lnTo>
                <a:cubicBezTo>
                  <a:pt x="19163" y="21600"/>
                  <a:pt x="19525" y="21154"/>
                  <a:pt x="19525" y="20604"/>
                </a:cubicBezTo>
                <a:lnTo>
                  <a:pt x="19525" y="4990"/>
                </a:lnTo>
                <a:lnTo>
                  <a:pt x="21600" y="4147"/>
                </a:lnTo>
                <a:lnTo>
                  <a:pt x="19525" y="3305"/>
                </a:lnTo>
                <a:lnTo>
                  <a:pt x="19525" y="996"/>
                </a:lnTo>
                <a:cubicBezTo>
                  <a:pt x="19525" y="446"/>
                  <a:pt x="19163" y="0"/>
                  <a:pt x="18716" y="0"/>
                </a:cubicBezTo>
                <a:lnTo>
                  <a:pt x="809" y="0"/>
                </a:lnTo>
                <a:close/>
              </a:path>
            </a:pathLst>
          </a:custGeom>
          <a:solidFill>
            <a:schemeClr val="accent1">
              <a:hueOff val="47394"/>
              <a:satOff val="-25753"/>
              <a:lumOff val="-754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服装など周りに同調する必要がある</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履歴書書くのが面倒</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テスト受けるのが面倒</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採用時期が不明瞭</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周りで同じ業界志望の人がいないと、どう動けばいいかよくわからない</a:t>
            </a:r>
          </a:p>
        </p:txBody>
      </p:sp>
      <p:sp>
        <p:nvSpPr>
          <p:cNvPr id="297" name="Shape 297"/>
          <p:cNvSpPr/>
          <p:nvPr/>
        </p:nvSpPr>
        <p:spPr>
          <a:xfrm>
            <a:off x="215244" y="2636015"/>
            <a:ext cx="4466035" cy="2833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 y="0"/>
                </a:moveTo>
                <a:cubicBezTo>
                  <a:pt x="358" y="0"/>
                  <a:pt x="0" y="564"/>
                  <a:pt x="0" y="1259"/>
                </a:cubicBezTo>
                <a:lnTo>
                  <a:pt x="0" y="20341"/>
                </a:lnTo>
                <a:cubicBezTo>
                  <a:pt x="0" y="21036"/>
                  <a:pt x="358" y="21600"/>
                  <a:pt x="799" y="21600"/>
                </a:cubicBezTo>
                <a:lnTo>
                  <a:pt x="18473" y="21600"/>
                </a:lnTo>
                <a:cubicBezTo>
                  <a:pt x="18914" y="21600"/>
                  <a:pt x="19272" y="21036"/>
                  <a:pt x="19272" y="20341"/>
                </a:cubicBezTo>
                <a:lnTo>
                  <a:pt x="19272" y="14953"/>
                </a:lnTo>
                <a:lnTo>
                  <a:pt x="21600" y="13891"/>
                </a:lnTo>
                <a:lnTo>
                  <a:pt x="19272" y="12826"/>
                </a:lnTo>
                <a:lnTo>
                  <a:pt x="19272" y="1259"/>
                </a:lnTo>
                <a:cubicBezTo>
                  <a:pt x="19272" y="564"/>
                  <a:pt x="18914" y="0"/>
                  <a:pt x="18473" y="0"/>
                </a:cubicBezTo>
                <a:lnTo>
                  <a:pt x="799" y="0"/>
                </a:lnTo>
                <a:close/>
              </a:path>
            </a:pathLst>
          </a:custGeom>
          <a:solidFill>
            <a:schemeClr val="accent5">
              <a:hueOff val="-176146"/>
              <a:satOff val="3665"/>
              <a:lumOff val="-1398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良い企業との出会い</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かっこいい社会人との</a:t>
            </a:r>
            <a:br/>
            <a:r>
              <a:t>出会い</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未知の業界に出会う</a:t>
            </a:r>
          </a:p>
          <a:p>
            <a:pPr lvl="1" marL="512586" indent="-228600" algn="l">
              <a:buSzPct val="100000"/>
              <a:buChar char="•"/>
              <a:defRPr sz="2300">
                <a:solidFill>
                  <a:srgbClr val="FFFFFF"/>
                </a:solidFill>
                <a:latin typeface="ヒラギノ角ゴ ProN W6"/>
                <a:ea typeface="ヒラギノ角ゴ ProN W6"/>
                <a:cs typeface="ヒラギノ角ゴ ProN W6"/>
                <a:sym typeface="ヒラギノ角ゴ ProN W6"/>
              </a:defRPr>
            </a:pPr>
            <a:r>
              <a:t>説明会などでは聞けない密度の濃い情報の獲得</a:t>
            </a:r>
          </a:p>
        </p:txBody>
      </p:sp>
      <p:sp>
        <p:nvSpPr>
          <p:cNvPr id="298" name="Shape 298"/>
          <p:cNvSpPr/>
          <p:nvPr/>
        </p:nvSpPr>
        <p:spPr>
          <a:xfrm>
            <a:off x="5013451" y="3051478"/>
            <a:ext cx="240030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hueOff val="-176146"/>
                    <a:satOff val="3665"/>
                    <a:lumOff val="-13986"/>
                  </a:schemeClr>
                </a:solidFill>
              </a:defRPr>
            </a:pPr>
            <a:r>
              <a:rPr>
                <a:latin typeface="ヒラギノ角ゴ ProN W6"/>
                <a:ea typeface="ヒラギノ角ゴ ProN W6"/>
                <a:cs typeface="ヒラギノ角ゴ ProN W6"/>
                <a:sym typeface="ヒラギノ角ゴ ProN W6"/>
              </a:rPr>
              <a:t>嬉しい</a:t>
            </a:r>
            <a:r>
              <a:t>こと</a:t>
            </a:r>
          </a:p>
        </p:txBody>
      </p:sp>
      <p:sp>
        <p:nvSpPr>
          <p:cNvPr id="299" name="Shape 299"/>
          <p:cNvSpPr/>
          <p:nvPr/>
        </p:nvSpPr>
        <p:spPr>
          <a:xfrm>
            <a:off x="5242051" y="7816244"/>
            <a:ext cx="19431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1">
                    <a:hueOff val="47394"/>
                    <a:satOff val="-25753"/>
                    <a:lumOff val="-7544"/>
                  </a:schemeClr>
                </a:solidFill>
              </a:defRPr>
            </a:pPr>
            <a:r>
              <a:rPr>
                <a:latin typeface="ヒラギノ角ゴ ProN W6"/>
                <a:ea typeface="ヒラギノ角ゴ ProN W6"/>
                <a:cs typeface="ヒラギノ角ゴ ProN W6"/>
                <a:sym typeface="ヒラギノ角ゴ ProN W6"/>
              </a:rPr>
              <a:t>嫌な</a:t>
            </a:r>
            <a:r>
              <a:t>こと</a:t>
            </a:r>
          </a:p>
        </p:txBody>
      </p:sp>
      <p:sp>
        <p:nvSpPr>
          <p:cNvPr id="300" name="Shape 300"/>
          <p:cNvSpPr/>
          <p:nvPr/>
        </p:nvSpPr>
        <p:spPr>
          <a:xfrm>
            <a:off x="9151900" y="3475524"/>
            <a:ext cx="24003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2">
                    <a:hueOff val="-554920"/>
                    <a:satOff val="-21482"/>
                    <a:lumOff val="-6228"/>
                  </a:schemeClr>
                </a:solidFill>
              </a:defRPr>
            </a:pPr>
            <a:r>
              <a:t>活動の</a:t>
            </a:r>
            <a:r>
              <a:rPr>
                <a:latin typeface="ヒラギノ角ゴ ProN W6"/>
                <a:ea typeface="ヒラギノ角ゴ ProN W6"/>
                <a:cs typeface="ヒラギノ角ゴ ProN W6"/>
                <a:sym typeface="ヒラギノ角ゴ ProN W6"/>
              </a:rPr>
              <a:t>目的</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