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6" r:id="rId2"/>
    <p:sldId id="304" r:id="rId3"/>
    <p:sldId id="258" r:id="rId4"/>
    <p:sldId id="303" r:id="rId5"/>
    <p:sldId id="295" r:id="rId6"/>
    <p:sldId id="298" r:id="rId7"/>
    <p:sldId id="297" r:id="rId8"/>
    <p:sldId id="315" r:id="rId9"/>
    <p:sldId id="316" r:id="rId10"/>
    <p:sldId id="305" r:id="rId11"/>
    <p:sldId id="263" r:id="rId12"/>
    <p:sldId id="269" r:id="rId13"/>
    <p:sldId id="271" r:id="rId14"/>
    <p:sldId id="288" r:id="rId15"/>
    <p:sldId id="291" r:id="rId16"/>
    <p:sldId id="309" r:id="rId17"/>
    <p:sldId id="292" r:id="rId18"/>
    <p:sldId id="293" r:id="rId19"/>
    <p:sldId id="294" r:id="rId20"/>
    <p:sldId id="308" r:id="rId21"/>
    <p:sldId id="300" r:id="rId22"/>
    <p:sldId id="299" r:id="rId23"/>
    <p:sldId id="307" r:id="rId24"/>
    <p:sldId id="314" r:id="rId25"/>
    <p:sldId id="310" r:id="rId26"/>
    <p:sldId id="311" r:id="rId27"/>
    <p:sldId id="312" r:id="rId28"/>
    <p:sldId id="313" r:id="rId29"/>
    <p:sldId id="321" r:id="rId30"/>
    <p:sldId id="317" r:id="rId31"/>
    <p:sldId id="318" r:id="rId32"/>
    <p:sldId id="319" r:id="rId33"/>
    <p:sldId id="320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7" autoAdjust="0"/>
    <p:restoredTop sz="95707" autoAdjust="0"/>
  </p:normalViewPr>
  <p:slideViewPr>
    <p:cSldViewPr showGuides="1">
      <p:cViewPr>
        <p:scale>
          <a:sx n="100" d="100"/>
          <a:sy n="100" d="100"/>
        </p:scale>
        <p:origin x="-51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DC9E4-EDB1-44B5-BFAC-B3A43273F63E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DCFD1-3AEB-4A0B-8EA0-582547D40D5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4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E77B3C-55E8-4850-BEBA-BCC0242D5061}" type="slidenum">
              <a:rPr lang="en-US" smtClean="0">
                <a:ea typeface="MS PGothic" pitchFamily="34" charset="-128"/>
              </a:rPr>
              <a:pPr/>
              <a:t>1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dirty="0" smtClean="0"/>
              <a:t>7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utama</a:t>
            </a:r>
            <a:r>
              <a:rPr lang="en-US" baseline="0" dirty="0" smtClean="0"/>
              <a:t> SDM 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id-ID" dirty="0" smtClean="0"/>
              <a:t>Man power plannning </a:t>
            </a:r>
            <a:r>
              <a:rPr lang="id-ID" dirty="0" smtClean="0">
                <a:sym typeface="Wingdings" pitchFamily="2" charset="2"/>
              </a:rPr>
              <a:t> struktur organisasi meningkatkan efektifitas MPP  % kesesuaian org.chart dengan strategi organisasi</a:t>
            </a:r>
          </a:p>
          <a:p>
            <a:pPr marL="342900" indent="-342900">
              <a:buAutoNum type="arabicPeriod"/>
            </a:pPr>
            <a:r>
              <a:rPr lang="id-ID" dirty="0" smtClean="0">
                <a:sym typeface="Wingdings" pitchFamily="2" charset="2"/>
              </a:rPr>
              <a:t>Rekrutmen  new employ, new position  meningkatkan rekrutmen n placement  % rekrutmen karyawan terpenuhi, %  karyawan gagal dalam periode percobaan (Sebaiknya kontrak 1 tahun sebelum diangkat  sistem cinog)</a:t>
            </a:r>
          </a:p>
          <a:p>
            <a:pPr marL="342900" indent="-342900">
              <a:buAutoNum type="arabicPeriod"/>
            </a:pPr>
            <a:r>
              <a:rPr lang="id-ID" dirty="0" smtClean="0">
                <a:sym typeface="Wingdings" pitchFamily="2" charset="2"/>
              </a:rPr>
              <a:t>Employ Development  carier path  meningkatkan pengembangan karyawan  % karyawan yang memiliki carier path (% essensial karyawan)</a:t>
            </a:r>
          </a:p>
          <a:p>
            <a:pPr marL="342900" indent="-342900">
              <a:buAutoNum type="arabicPeriod"/>
            </a:pPr>
            <a:r>
              <a:rPr lang="id-ID" dirty="0" smtClean="0">
                <a:sym typeface="Wingdings" pitchFamily="2" charset="2"/>
              </a:rPr>
              <a:t>Performance aprisal  meningkatkan sistem penilaian kinerja pegawai  Tingkat objektivitas (survey)</a:t>
            </a:r>
          </a:p>
          <a:p>
            <a:pPr marL="342900" indent="-342900">
              <a:buAutoNum type="arabicPeriod"/>
            </a:pPr>
            <a:r>
              <a:rPr lang="id-ID" dirty="0" smtClean="0">
                <a:sym typeface="Wingdings" pitchFamily="2" charset="2"/>
              </a:rPr>
              <a:t>C&amp;B  Reward n punishmant   meningkatkan efektifitas remunerasi persentail C&amp;B (Perbandingan dengan cara banchmark, rata-rata sama dengan 50%, 100% sangat tinggi)</a:t>
            </a:r>
          </a:p>
          <a:p>
            <a:pPr marL="342900" indent="-342900">
              <a:buAutoNum type="arabicPeriod"/>
            </a:pPr>
            <a:r>
              <a:rPr lang="id-ID" dirty="0" smtClean="0">
                <a:sym typeface="Wingdings" pitchFamily="2" charset="2"/>
              </a:rPr>
              <a:t>Industrial relation  PP  meningkatkan hubungan industrial  jumlah pertemuan manajemen dengan serikat karyawan</a:t>
            </a:r>
          </a:p>
          <a:p>
            <a:pPr marL="342900" indent="-342900">
              <a:buAutoNum type="arabicPeriod"/>
            </a:pPr>
            <a:r>
              <a:rPr lang="id-ID" dirty="0" smtClean="0">
                <a:sym typeface="Wingdings" pitchFamily="2" charset="2"/>
              </a:rPr>
              <a:t>Terminat  peraturan pemberhentian kontrak/pensiun  meningkatkan pengelolaan terminasi pegawai  % pengajuan ke pengadilan  tidak perlu, sebagai wacana saja.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CFD1-3AEB-4A0B-8EA0-582547D40D51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P3 : </a:t>
            </a:r>
          </a:p>
          <a:p>
            <a:r>
              <a:rPr lang="id-ID" dirty="0" smtClean="0"/>
              <a:t>Nilai = Rp.</a:t>
            </a:r>
          </a:p>
          <a:p>
            <a:r>
              <a:rPr lang="id-ID" dirty="0" smtClean="0"/>
              <a:t>Nilai aset yang rusak ~ tingkat</a:t>
            </a:r>
            <a:r>
              <a:rPr lang="id-ID" baseline="0" dirty="0" smtClean="0"/>
              <a:t> pemeliharaan</a:t>
            </a:r>
          </a:p>
          <a:p>
            <a:r>
              <a:rPr lang="id-ID" baseline="0" dirty="0" smtClean="0"/>
              <a:t>Nilai aset idle ~ utilisasi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CFD1-3AEB-4A0B-8EA0-582547D40D51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mtClean="0">
                <a:solidFill>
                  <a:srgbClr val="0000CC"/>
                </a:solidFill>
                <a:ea typeface="SimSun" pitchFamily="2" charset="-122"/>
                <a:cs typeface="Arial" charset="0"/>
              </a:rPr>
              <a:t>Pemberitaan Negatif yang tidak benar (Fitnah)</a:t>
            </a:r>
            <a:r>
              <a:rPr lang="en-US" sz="1200" kern="0" baseline="0" smtClean="0">
                <a:solidFill>
                  <a:srgbClr val="0000CC"/>
                </a:solidFill>
                <a:ea typeface="SimSun" pitchFamily="2" charset="-122"/>
                <a:cs typeface="Arial" charset="0"/>
              </a:rPr>
              <a:t> </a:t>
            </a:r>
            <a:r>
              <a:rPr lang="en-US" sz="1200" kern="0" smtClean="0">
                <a:solidFill>
                  <a:srgbClr val="0000CC"/>
                </a:solidFill>
                <a:ea typeface="SimSun" pitchFamily="2" charset="-122"/>
                <a:cs typeface="Arial" charset="0"/>
              </a:rPr>
              <a:t>melalui media </a:t>
            </a:r>
            <a:r>
              <a:rPr lang="en-US" sz="1200" kern="0" smtClean="0">
                <a:solidFill>
                  <a:srgbClr val="0000CC"/>
                </a:solidFill>
                <a:ea typeface="SimSun" pitchFamily="2" charset="-122"/>
                <a:cs typeface="Arial" charset="0"/>
                <a:sym typeface="Wingdings" pitchFamily="2" charset="2"/>
              </a:rPr>
              <a:t> Definisi Media dalam KPI Manual</a:t>
            </a:r>
            <a:endParaRPr lang="id-ID" sz="1200" kern="1200" dirty="0" smtClean="0">
              <a:solidFill>
                <a:schemeClr val="tx1"/>
              </a:solidFill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P1.1</a:t>
            </a:r>
            <a:r>
              <a:rPr kumimoji="0" lang="id-ID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 : Beda Masukan dan Usulan (Ichwansyah Gani) :</a:t>
            </a:r>
            <a:endParaRPr kumimoji="0" lang="id-ID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Masukan  masukan secara tertulis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Usulan  dalam bentuk draft kebijakan</a:t>
            </a:r>
            <a:endParaRPr kumimoji="0" lang="id-ID" sz="1200" b="0" i="0" u="none" strike="noStrike" kern="0" cap="none" spc="0" normalizeH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CFD1-3AEB-4A0B-8EA0-582547D40D51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SDM yg kompeten : SDM yang sertifikasi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3CD2D-8A97-4DA7-B0EC-AE9C228301CC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A4FF-46AC-4448-8C3C-3AC031104B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3CD2D-8A97-4DA7-B0EC-AE9C228301CC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3CD2D-8A97-4DA7-B0EC-AE9C228301CC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Cash ratio = cash</a:t>
            </a:r>
            <a:r>
              <a:rPr lang="id-ID" baseline="0" dirty="0" smtClean="0"/>
              <a:t> / current liabilities (150% ?)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3CD2D-8A97-4DA7-B0EC-AE9C228301CC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Jumlah kasus permasalahan aplikasi akuntansi </a:t>
            </a:r>
            <a:r>
              <a:rPr lang="id-ID" smtClean="0">
                <a:sym typeface="Wingdings" pitchFamily="2" charset="2"/>
              </a:rPr>
              <a:t> di Akuntansi </a:t>
            </a:r>
            <a:r>
              <a:rPr lang="id-ID" dirty="0" smtClean="0">
                <a:sym typeface="Wingdings" pitchFamily="2" charset="2"/>
              </a:rPr>
              <a:t>/ TSI 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CFD1-3AEB-4A0B-8EA0-582547D40D51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sz="1050" dirty="0" smtClean="0"/>
              <a:t>Pengelolaan Aset :</a:t>
            </a:r>
          </a:p>
          <a:p>
            <a:pPr marL="228600" indent="-228600">
              <a:buAutoNum type="arabicPeriod"/>
            </a:pPr>
            <a:r>
              <a:rPr lang="id-ID" sz="1050" dirty="0" smtClean="0"/>
              <a:t>Utilisasi</a:t>
            </a:r>
          </a:p>
          <a:p>
            <a:pPr marL="228600" indent="-228600">
              <a:buAutoNum type="arabicPeriod"/>
            </a:pPr>
            <a:r>
              <a:rPr lang="id-ID" sz="1050" dirty="0" smtClean="0"/>
              <a:t>Tingkat pemeliharaan</a:t>
            </a:r>
          </a:p>
          <a:p>
            <a:pPr marL="228600" indent="-228600">
              <a:buAutoNum type="arabicPeriod"/>
            </a:pPr>
            <a:r>
              <a:rPr lang="id-ID" sz="1050" dirty="0" smtClean="0"/>
              <a:t>Deviasi fisik</a:t>
            </a:r>
            <a:r>
              <a:rPr lang="id-ID" sz="1050" baseline="0" dirty="0" smtClean="0"/>
              <a:t> &amp; record</a:t>
            </a:r>
          </a:p>
          <a:p>
            <a:pPr marL="228600" indent="-228600">
              <a:buNone/>
            </a:pPr>
            <a:endParaRPr lang="id-ID" sz="1050" baseline="0" dirty="0" smtClean="0"/>
          </a:p>
          <a:p>
            <a:pPr marL="228600" indent="-228600">
              <a:buNone/>
            </a:pPr>
            <a:r>
              <a:rPr lang="id-ID" sz="1050" baseline="0" dirty="0" smtClean="0"/>
              <a:t>Persentail kompensasi dan benefit </a:t>
            </a:r>
            <a:r>
              <a:rPr lang="id-ID" sz="1050" baseline="0" dirty="0" smtClean="0">
                <a:sym typeface="Wingdings" pitchFamily="2" charset="2"/>
              </a:rPr>
              <a:t> perbandingan dg industri sejenis</a:t>
            </a:r>
            <a:endParaRPr lang="id-ID" sz="1050" baseline="0" dirty="0" smtClean="0"/>
          </a:p>
          <a:p>
            <a:pPr marL="228600" indent="-228600">
              <a:buNone/>
            </a:pPr>
            <a:endParaRPr lang="id-ID" sz="1050" baseline="0" dirty="0" smtClean="0"/>
          </a:p>
          <a:p>
            <a:pPr marL="228600" indent="-228600">
              <a:buNone/>
            </a:pPr>
            <a:r>
              <a:rPr lang="id-ID" sz="1050" baseline="0" dirty="0" smtClean="0"/>
              <a:t>Tingkat pengelolaan aset, meliputi :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Nilai ketidak sesuaian</a:t>
            </a:r>
            <a:r>
              <a:rPr kumimoji="0" lang="id-ID" sz="105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antara fisik dan pembukuan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1050" kern="0" baseline="0" dirty="0" smtClean="0">
                <a:solidFill>
                  <a:srgbClr val="000000"/>
                </a:solidFill>
                <a:ea typeface="SimSun" pitchFamily="2" charset="-122"/>
              </a:rPr>
              <a:t>Nilai Aset yang Rusak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1050" kern="0" baseline="0" dirty="0" smtClean="0">
                <a:solidFill>
                  <a:srgbClr val="000000"/>
                </a:solidFill>
                <a:ea typeface="SimSun" pitchFamily="2" charset="-122"/>
              </a:rPr>
              <a:t>Nilai Aset Idle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228600" indent="-228600">
              <a:buNone/>
            </a:pPr>
            <a:endParaRPr lang="id-ID" sz="105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DCFD1-3AEB-4A0B-8EA0-582547D40D51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5184-6368-4361-969D-392A6E60FA72}" type="datetimeFigureOut">
              <a:rPr lang="id-ID" smtClean="0"/>
              <a:pPr/>
              <a:t>29/06/2013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FA56-F4E4-4AA2-B806-1951D6B231D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600" y="3657600"/>
            <a:ext cx="3962400" cy="3200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46AAC5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3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343400" y="3657599"/>
            <a:ext cx="4419600" cy="31345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6AAC5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3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TextBox 38"/>
          <p:cNvSpPr txBox="1">
            <a:spLocks noChangeArrowheads="1"/>
          </p:cNvSpPr>
          <p:nvPr/>
        </p:nvSpPr>
        <p:spPr bwMode="auto">
          <a:xfrm>
            <a:off x="836613" y="3646488"/>
            <a:ext cx="2516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ＭＳ Ｐゴシック" charset="-128"/>
              </a:rPr>
              <a:t>Support  Process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76250" y="5194482"/>
            <a:ext cx="3429000" cy="304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lt1"/>
                </a:solidFill>
              </a:rPr>
              <a:t>Akuntansi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457200" y="3960813"/>
            <a:ext cx="3429000" cy="2682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smtClean="0"/>
              <a:t>Hukum dan Regulasi</a:t>
            </a:r>
            <a:endParaRPr lang="en-US" sz="1200" dirty="0"/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457200" y="4248150"/>
            <a:ext cx="3429000" cy="3238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smtClean="0">
                <a:solidFill>
                  <a:schemeClr val="lt1"/>
                </a:solidFill>
              </a:rPr>
              <a:t>Hub. Kelembagaan </a:t>
            </a:r>
            <a:r>
              <a:rPr lang="en-US" sz="1200" smtClean="0">
                <a:solidFill>
                  <a:schemeClr val="lt1"/>
                </a:solidFill>
                <a:sym typeface="Wingdings" pitchFamily="2" charset="2"/>
              </a:rPr>
              <a:t> Humas</a:t>
            </a:r>
            <a:endParaRPr lang="en-US" sz="1200" dirty="0" smtClean="0">
              <a:solidFill>
                <a:schemeClr val="lt1"/>
              </a:solidFill>
            </a:endParaRPr>
          </a:p>
        </p:txBody>
      </p:sp>
      <p:sp>
        <p:nvSpPr>
          <p:cNvPr id="26" name="Rounded Rectangle 25"/>
          <p:cNvSpPr>
            <a:spLocks noChangeArrowheads="1"/>
          </p:cNvSpPr>
          <p:nvPr/>
        </p:nvSpPr>
        <p:spPr bwMode="auto">
          <a:xfrm>
            <a:off x="457200" y="6459719"/>
            <a:ext cx="3429000" cy="3238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smtClean="0">
                <a:solidFill>
                  <a:schemeClr val="lt1"/>
                </a:solidFill>
              </a:rPr>
              <a:t>Sekretaris Perusahaan</a:t>
            </a:r>
            <a:endParaRPr lang="en-US" sz="1200" dirty="0" err="1" smtClean="0">
              <a:solidFill>
                <a:schemeClr val="lt1"/>
              </a:solidFill>
            </a:endParaRP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457200" y="4572000"/>
            <a:ext cx="3429000" cy="304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smtClean="0">
                <a:solidFill>
                  <a:schemeClr val="lt1"/>
                </a:solidFill>
              </a:rPr>
              <a:t>Org. &amp; SDM</a:t>
            </a:r>
            <a:endParaRPr lang="en-US" sz="1200" dirty="0" err="1" smtClean="0">
              <a:solidFill>
                <a:schemeClr val="lt1"/>
              </a:solidFill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476250" y="5497694"/>
            <a:ext cx="3429000" cy="304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lt1"/>
                </a:solidFill>
              </a:rPr>
              <a:t>Treasuri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457200" y="5804081"/>
            <a:ext cx="3429000" cy="3238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lt1"/>
                </a:solidFill>
              </a:rPr>
              <a:t>Teknologi dan Sistem Informasi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5181600" y="4381499"/>
            <a:ext cx="3429000" cy="3429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1"/>
                </a:solidFill>
              </a:rPr>
              <a:t>Manajemen Kepesertaan 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181600" y="4724399"/>
            <a:ext cx="3429000" cy="40163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1"/>
                </a:solidFill>
              </a:rPr>
              <a:t>Manajemen Iuran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5181600" y="5533625"/>
            <a:ext cx="3429000" cy="3337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1"/>
                </a:solidFill>
              </a:rPr>
              <a:t>Manajemen Pelayanan Peserta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5181600" y="3962399"/>
            <a:ext cx="3429000" cy="41909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1"/>
                </a:solidFill>
              </a:rPr>
              <a:t>Manajemen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Pemasaran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5181600" y="5861685"/>
            <a:ext cx="3429000" cy="3105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1"/>
                </a:solidFill>
              </a:rPr>
              <a:t>Manajemen Manfaat 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4095750" y="3943350"/>
            <a:ext cx="304800" cy="1905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TextBox 38"/>
          <p:cNvSpPr txBox="1">
            <a:spLocks noChangeArrowheads="1"/>
          </p:cNvSpPr>
          <p:nvPr/>
        </p:nvSpPr>
        <p:spPr bwMode="auto">
          <a:xfrm>
            <a:off x="5657850" y="3622675"/>
            <a:ext cx="2516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ＭＳ Ｐゴシック" charset="-128"/>
              </a:rPr>
              <a:t>Core  Process</a:t>
            </a:r>
          </a:p>
        </p:txBody>
      </p:sp>
      <p:sp>
        <p:nvSpPr>
          <p:cNvPr id="44" name="Title 38"/>
          <p:cNvSpPr txBox="1">
            <a:spLocks/>
          </p:cNvSpPr>
          <p:nvPr/>
        </p:nvSpPr>
        <p:spPr bwMode="auto">
          <a:xfrm>
            <a:off x="2057400" y="274638"/>
            <a:ext cx="6858000" cy="487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2200" dirty="0">
                <a:solidFill>
                  <a:srgbClr val="000000"/>
                </a:solidFill>
                <a:ea typeface="+mj-ea"/>
                <a:cs typeface="Arial" charset="0"/>
              </a:rPr>
              <a:t>Macro Business Process – Level 1</a:t>
            </a:r>
          </a:p>
        </p:txBody>
      </p:sp>
      <p:sp>
        <p:nvSpPr>
          <p:cNvPr id="64" name="Down Arrow 63"/>
          <p:cNvSpPr/>
          <p:nvPr/>
        </p:nvSpPr>
        <p:spPr>
          <a:xfrm rot="16200000">
            <a:off x="4078288" y="4781550"/>
            <a:ext cx="304800" cy="1905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Down Arrow 64"/>
          <p:cNvSpPr/>
          <p:nvPr/>
        </p:nvSpPr>
        <p:spPr>
          <a:xfrm rot="16200000">
            <a:off x="4078288" y="5695950"/>
            <a:ext cx="304800" cy="1905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719935" y="3960813"/>
            <a:ext cx="461665" cy="28297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en-US" b="1" dirty="0" err="1"/>
              <a:t>Investasi</a:t>
            </a:r>
            <a:endParaRPr lang="en-US" b="1" dirty="0"/>
          </a:p>
        </p:txBody>
      </p:sp>
      <p:sp>
        <p:nvSpPr>
          <p:cNvPr id="61" name="Down Arrow 60"/>
          <p:cNvSpPr/>
          <p:nvPr/>
        </p:nvSpPr>
        <p:spPr>
          <a:xfrm rot="16200000" flipV="1">
            <a:off x="4152900" y="4305300"/>
            <a:ext cx="304800" cy="2286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Down Arrow 65"/>
          <p:cNvSpPr/>
          <p:nvPr/>
        </p:nvSpPr>
        <p:spPr>
          <a:xfrm rot="16200000" flipV="1">
            <a:off x="4152900" y="5448300"/>
            <a:ext cx="304800" cy="2286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Down Arrow 72"/>
          <p:cNvSpPr/>
          <p:nvPr/>
        </p:nvSpPr>
        <p:spPr>
          <a:xfrm flipV="1">
            <a:off x="8153400" y="3505200"/>
            <a:ext cx="228600" cy="2286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Down Arrow 73"/>
          <p:cNvSpPr/>
          <p:nvPr/>
        </p:nvSpPr>
        <p:spPr>
          <a:xfrm flipV="1">
            <a:off x="381000" y="3505200"/>
            <a:ext cx="228600" cy="2286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Rounded Rectangle 74"/>
          <p:cNvSpPr>
            <a:spLocks noChangeArrowheads="1"/>
          </p:cNvSpPr>
          <p:nvPr/>
        </p:nvSpPr>
        <p:spPr bwMode="auto">
          <a:xfrm>
            <a:off x="5181600" y="6197885"/>
            <a:ext cx="3429000" cy="27911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1"/>
                </a:solidFill>
              </a:rPr>
              <a:t>Manajemen</a:t>
            </a:r>
            <a:r>
              <a:rPr lang="en-US" sz="1200" dirty="0" smtClean="0">
                <a:solidFill>
                  <a:schemeClr val="bg1"/>
                </a:solidFill>
              </a:rPr>
              <a:t> Provider</a:t>
            </a:r>
          </a:p>
        </p:txBody>
      </p:sp>
      <p:sp>
        <p:nvSpPr>
          <p:cNvPr id="76" name="Rounded Rectangle 75"/>
          <p:cNvSpPr>
            <a:spLocks noChangeArrowheads="1"/>
          </p:cNvSpPr>
          <p:nvPr/>
        </p:nvSpPr>
        <p:spPr bwMode="auto">
          <a:xfrm>
            <a:off x="5181600" y="6478113"/>
            <a:ext cx="3429000" cy="3140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1"/>
                </a:solidFill>
              </a:rPr>
              <a:t>Manajemen</a:t>
            </a: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</a:rPr>
              <a:t>Utilisasi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04800" y="1143000"/>
            <a:ext cx="8458201" cy="2209800"/>
          </a:xfrm>
          <a:prstGeom prst="rect">
            <a:avLst/>
          </a:prstGeom>
          <a:solidFill>
            <a:srgbClr val="627A32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TextBox 38"/>
          <p:cNvSpPr txBox="1">
            <a:spLocks noChangeArrowheads="1"/>
          </p:cNvSpPr>
          <p:nvPr/>
        </p:nvSpPr>
        <p:spPr bwMode="auto">
          <a:xfrm>
            <a:off x="3233241" y="1143000"/>
            <a:ext cx="251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  <a:cs typeface="ＭＳ Ｐゴシック" charset="-128"/>
              </a:rPr>
              <a:t>Manage  Process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22300" y="1447800"/>
            <a:ext cx="7759700" cy="397669"/>
          </a:xfrm>
          <a:prstGeom prst="roundRect">
            <a:avLst>
              <a:gd name="adj" fmla="val 16667"/>
            </a:avLst>
          </a:prstGeom>
          <a:solidFill>
            <a:srgbClr val="00C4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 err="1"/>
              <a:t>Pengembangan</a:t>
            </a:r>
            <a:r>
              <a:rPr lang="en-US" sz="1200" b="1" dirty="0"/>
              <a:t> </a:t>
            </a:r>
            <a:r>
              <a:rPr lang="en-US" sz="1200" b="1" dirty="0" err="1"/>
              <a:t>Visi</a:t>
            </a:r>
            <a:r>
              <a:rPr lang="en-US" sz="1200" b="1" dirty="0"/>
              <a:t> </a:t>
            </a:r>
            <a:r>
              <a:rPr lang="en-US" sz="1200" b="1" dirty="0" err="1"/>
              <a:t>Misi</a:t>
            </a:r>
            <a:r>
              <a:rPr lang="en-US" sz="1200" b="1" dirty="0"/>
              <a:t> &amp; </a:t>
            </a:r>
            <a:r>
              <a:rPr lang="en-US" sz="1200" b="1" dirty="0" err="1"/>
              <a:t>Nilai-nilai</a:t>
            </a:r>
            <a:endParaRPr lang="en-US" sz="1200" b="1" dirty="0"/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622300" y="1905000"/>
            <a:ext cx="7759700" cy="411162"/>
          </a:xfrm>
          <a:prstGeom prst="roundRect">
            <a:avLst>
              <a:gd name="adj" fmla="val 16667"/>
            </a:avLst>
          </a:prstGeom>
          <a:solidFill>
            <a:srgbClr val="00C4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 err="1" smtClean="0">
                <a:solidFill>
                  <a:schemeClr val="tx1"/>
                </a:solidFill>
              </a:rPr>
              <a:t>Perencanaan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dan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Pengembangan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Stratejik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635000" y="2362200"/>
            <a:ext cx="7747000" cy="406003"/>
          </a:xfrm>
          <a:prstGeom prst="roundRect">
            <a:avLst>
              <a:gd name="adj" fmla="val 16667"/>
            </a:avLst>
          </a:prstGeom>
          <a:solidFill>
            <a:srgbClr val="00C4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 err="1" smtClean="0"/>
              <a:t>Manajemen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Risiko</a:t>
            </a:r>
            <a:endParaRPr lang="en-US" sz="1200" b="1" dirty="0"/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622300" y="2819400"/>
            <a:ext cx="7759700" cy="423862"/>
          </a:xfrm>
          <a:prstGeom prst="roundRect">
            <a:avLst>
              <a:gd name="adj" fmla="val 16667"/>
            </a:avLst>
          </a:prstGeom>
          <a:solidFill>
            <a:srgbClr val="00C45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 err="1"/>
              <a:t>Pengembangan</a:t>
            </a:r>
            <a:r>
              <a:rPr lang="en-US" sz="1200" b="1" dirty="0"/>
              <a:t> </a:t>
            </a:r>
            <a:r>
              <a:rPr lang="en-US" sz="1200" b="1" dirty="0" err="1" smtClean="0"/>
              <a:t>Sistem</a:t>
            </a:r>
            <a:r>
              <a:rPr lang="en-US" sz="1200" b="1" dirty="0" smtClean="0"/>
              <a:t>  </a:t>
            </a:r>
            <a:r>
              <a:rPr lang="en-US" sz="1200" b="1" dirty="0" err="1" smtClean="0"/>
              <a:t>Jaminan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Kesehatan</a:t>
            </a:r>
            <a:r>
              <a:rPr lang="en-US" sz="1200" b="1" dirty="0" smtClean="0"/>
              <a:t> SJSN </a:t>
            </a:r>
            <a:endParaRPr lang="en-US" sz="1200" b="1" dirty="0"/>
          </a:p>
        </p:txBody>
      </p:sp>
      <p:sp>
        <p:nvSpPr>
          <p:cNvPr id="45" name="Down Arrow 44"/>
          <p:cNvSpPr/>
          <p:nvPr/>
        </p:nvSpPr>
        <p:spPr>
          <a:xfrm flipV="1">
            <a:off x="3657600" y="3505200"/>
            <a:ext cx="228600" cy="2286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Down Arrow 45"/>
          <p:cNvSpPr/>
          <p:nvPr/>
        </p:nvSpPr>
        <p:spPr>
          <a:xfrm flipV="1">
            <a:off x="4953000" y="3505200"/>
            <a:ext cx="228600" cy="2286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143000" y="3330575"/>
            <a:ext cx="228600" cy="174625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400300" y="3330575"/>
            <a:ext cx="228600" cy="174625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429000" y="3330575"/>
            <a:ext cx="228600" cy="174625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429250" y="3352800"/>
            <a:ext cx="228600" cy="174625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67500" y="3352800"/>
            <a:ext cx="228600" cy="174625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848600" y="3330575"/>
            <a:ext cx="228600" cy="174625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476250" y="6127931"/>
            <a:ext cx="3429000" cy="3413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lt1"/>
                </a:solidFill>
              </a:rPr>
              <a:t>Manajemen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 smtClean="0">
                <a:solidFill>
                  <a:schemeClr val="lt1"/>
                </a:solidFill>
              </a:rPr>
              <a:t>Mutu</a:t>
            </a:r>
            <a:r>
              <a:rPr lang="en-US" sz="1200" dirty="0" smtClean="0">
                <a:solidFill>
                  <a:schemeClr val="lt1"/>
                </a:solidFill>
              </a:rPr>
              <a:t>  </a:t>
            </a: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181600" y="5160961"/>
            <a:ext cx="3429000" cy="40163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err="1" smtClean="0">
                <a:solidFill>
                  <a:schemeClr val="bg1"/>
                </a:solidFill>
              </a:rPr>
              <a:t>Manajemen </a:t>
            </a:r>
            <a:r>
              <a:rPr lang="en-US" sz="1200" smtClean="0">
                <a:solidFill>
                  <a:schemeClr val="bg1"/>
                </a:solidFill>
              </a:rPr>
              <a:t> Kepatuhan Peserta dan Pemberi Kerja</a:t>
            </a:r>
            <a:endParaRPr lang="en-US" sz="1200" dirty="0" err="1" smtClean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457200" y="4876800"/>
            <a:ext cx="3429000" cy="304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smtClean="0">
                <a:solidFill>
                  <a:schemeClr val="lt1"/>
                </a:solidFill>
              </a:rPr>
              <a:t>Sumber Daya Sarana</a:t>
            </a:r>
            <a:endParaRPr lang="en-US" sz="1200" dirty="0" err="1" smtClean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  <p:bldP spid="42" grpId="0"/>
      <p:bldP spid="64" grpId="0" animBg="1"/>
      <p:bldP spid="65" grpId="0" animBg="1"/>
      <p:bldP spid="61" grpId="0" animBg="1"/>
      <p:bldP spid="66" grpId="0" animBg="1"/>
      <p:bldP spid="73" grpId="0" animBg="1"/>
      <p:bldP spid="74" grpId="0" animBg="1"/>
      <p:bldP spid="75" grpId="0" animBg="1"/>
      <p:bldP spid="76" grpId="0" animBg="1"/>
      <p:bldP spid="60" grpId="0"/>
      <p:bldP spid="62" grpId="0" animBg="1"/>
      <p:bldP spid="69" grpId="0" animBg="1"/>
      <p:bldP spid="71" grpId="0" animBg="1"/>
      <p:bldP spid="72" grpId="0" animBg="1"/>
      <p:bldP spid="45" grpId="0" animBg="1"/>
      <p:bldP spid="4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7" grpId="0" animBg="1"/>
      <p:bldP spid="48" grpId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Peta Strategi</a:t>
            </a:r>
            <a:br>
              <a:rPr lang="id-ID" b="1" dirty="0" smtClean="0"/>
            </a:br>
            <a:r>
              <a:rPr lang="id-ID" b="1" smtClean="0"/>
              <a:t>Direktorat </a:t>
            </a:r>
            <a:r>
              <a:rPr lang="en-US" b="1" smtClean="0"/>
              <a:t>Kepesertaan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463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67544" y="123327"/>
            <a:ext cx="7992888" cy="83099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                           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Direktorat</a:t>
            </a:r>
            <a:r>
              <a:rPr kumimoji="0" lang="id-ID" sz="2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Kepesertaan</a:t>
            </a:r>
            <a:r>
              <a:rPr kumimoji="0" lang="id-ID" sz="2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id-ID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Tercapai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id-ID" sz="1200" b="1" kern="0" noProof="0" dirty="0" smtClean="0">
                <a:latin typeface="Calibri" pitchFamily="34" charset="0"/>
                <a:cs typeface="Calibri" pitchFamily="34" charset="0"/>
              </a:rPr>
              <a:t>Target Kepesertaan yang diamantkan UU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id-ID" sz="1200" b="1" kern="0">
                <a:latin typeface="Calibri" pitchFamily="34" charset="0"/>
                <a:cs typeface="Calibri" pitchFamily="34" charset="0"/>
              </a:rPr>
              <a:t>Tercapainya                                                             realisasi biaya yang efektif dan efisien</a:t>
            </a:r>
            <a:endParaRPr lang="en-US" sz="1200" b="1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1" y="2154342"/>
            <a:ext cx="1273822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 Direktorat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106839" y="2103239"/>
            <a:ext cx="1656849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Jumlah Peserta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Tingkat </a:t>
            </a:r>
            <a:r>
              <a:rPr kumimoji="0" lang="en-US" sz="8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Kepuasan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Peserta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084168" y="6165304"/>
            <a:ext cx="1872208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Progres kelengkapan SOP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internal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Direktorat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59573" y="907878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= </a:t>
            </a:r>
            <a:r>
              <a:rPr lang="en-US" sz="1200" kern="0" smtClean="0"/>
              <a:t>17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944149" y="2996952"/>
            <a:ext cx="1595954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P1.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Meningkatkan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Manajemen </a:t>
            </a:r>
            <a:r>
              <a:rPr lang="id-ID" sz="1200" b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Pemasaran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 Box 113"/>
          <p:cNvSpPr txBox="1">
            <a:spLocks noChangeArrowheads="1"/>
          </p:cNvSpPr>
          <p:nvPr/>
        </p:nvSpPr>
        <p:spPr bwMode="auto">
          <a:xfrm>
            <a:off x="928533" y="4081080"/>
            <a:ext cx="1599416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</a:pPr>
            <a:r>
              <a:rPr lang="id-ID" sz="800" kern="0" smtClean="0">
                <a:ea typeface="SimSun" pitchFamily="2" charset="-122"/>
                <a:cs typeface="Arial" charset="0"/>
              </a:rPr>
              <a:t>Tingkat  Pemahaman</a:t>
            </a:r>
            <a:r>
              <a:rPr lang="en-US" sz="800" kern="0" smtClean="0">
                <a:ea typeface="SimSun" pitchFamily="2" charset="-122"/>
                <a:cs typeface="Arial" charset="0"/>
              </a:rPr>
              <a:t> Masyarakat thd </a:t>
            </a:r>
            <a:r>
              <a:rPr lang="id-ID" sz="800" kern="0" smtClean="0">
                <a:ea typeface="SimSun" pitchFamily="2" charset="-122"/>
                <a:cs typeface="Arial" charset="0"/>
              </a:rPr>
              <a:t>JKN</a:t>
            </a:r>
            <a:endParaRPr lang="id-ID" sz="800" kern="0" dirty="0" smtClean="0">
              <a:ea typeface="SimSun" pitchFamily="2" charset="-122"/>
              <a:cs typeface="Arial" charset="0"/>
            </a:endParaRPr>
          </a:p>
          <a:p>
            <a:pPr marL="114300" indent="-114300">
              <a:buFont typeface="+mj-lt"/>
              <a:buAutoNum type="arabicPeriod"/>
            </a:pPr>
            <a:r>
              <a:rPr lang="en-US" sz="800" dirty="0" smtClean="0">
                <a:ea typeface="SimSun" pitchFamily="2" charset="-122"/>
              </a:rPr>
              <a:t>J</a:t>
            </a:r>
            <a:r>
              <a:rPr lang="id-ID" sz="800" dirty="0" smtClean="0">
                <a:ea typeface="SimSun" pitchFamily="2" charset="-122"/>
              </a:rPr>
              <a:t>umlah Rekrutmen </a:t>
            </a:r>
            <a:r>
              <a:rPr lang="id-ID" sz="800" smtClean="0">
                <a:ea typeface="SimSun" pitchFamily="2" charset="-122"/>
              </a:rPr>
              <a:t>peserta baru</a:t>
            </a:r>
            <a:endParaRPr lang="en-US" sz="800" smtClean="0">
              <a:ea typeface="SimSun" pitchFamily="2" charset="-122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804485" y="2996952"/>
            <a:ext cx="165244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P2.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Meningkatkan</a:t>
            </a:r>
            <a:endParaRPr lang="en-US" sz="12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sz="1200" b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Manajemen dan P</a:t>
            </a: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elayanan</a:t>
            </a:r>
            <a:r>
              <a:rPr lang="en-US" sz="1200" b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P</a:t>
            </a:r>
            <a:r>
              <a:rPr lang="id-ID" sz="1200" b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eserta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Text Box 113"/>
          <p:cNvSpPr txBox="1">
            <a:spLocks noChangeArrowheads="1"/>
          </p:cNvSpPr>
          <p:nvPr/>
        </p:nvSpPr>
        <p:spPr bwMode="auto">
          <a:xfrm>
            <a:off x="2804486" y="4069205"/>
            <a:ext cx="1652440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>
                <a:ea typeface="SimSun" pitchFamily="2" charset="-122"/>
                <a:cs typeface="Arial" charset="0"/>
              </a:rPr>
              <a:t>% </a:t>
            </a:r>
            <a:r>
              <a:rPr lang="en-US" sz="800" kern="0">
                <a:ea typeface="SimSun" pitchFamily="2" charset="-122"/>
                <a:cs typeface="Arial" charset="0"/>
              </a:rPr>
              <a:t>Ketepatan Waktu dan </a:t>
            </a:r>
            <a:r>
              <a:rPr lang="id-ID" sz="800" kern="0">
                <a:ea typeface="SimSun" pitchFamily="2" charset="-122"/>
                <a:cs typeface="Arial" charset="0"/>
              </a:rPr>
              <a:t>Validitas Data</a:t>
            </a:r>
            <a:endParaRPr lang="en-US" sz="800" kern="0">
              <a:ea typeface="SimSun" pitchFamily="2" charset="-122"/>
              <a:cs typeface="Arial" charset="0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smtClean="0">
                <a:ea typeface="SimSun" pitchFamily="2" charset="-122"/>
                <a:cs typeface="Arial" charset="0"/>
              </a:rPr>
              <a:t>SLA </a:t>
            </a:r>
            <a:r>
              <a:rPr lang="en-US" sz="800" kern="0">
                <a:ea typeface="SimSun" pitchFamily="2" charset="-122"/>
                <a:cs typeface="Arial" charset="0"/>
              </a:rPr>
              <a:t>Penanganan Keluhan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>
                <a:ea typeface="SimSun" pitchFamily="2" charset="-122"/>
                <a:cs typeface="Arial" charset="0"/>
              </a:rPr>
              <a:t>Tingkat pemahaman </a:t>
            </a:r>
            <a:r>
              <a:rPr lang="id-ID" sz="800" kern="0" smtClean="0">
                <a:ea typeface="SimSun" pitchFamily="2" charset="-122"/>
                <a:cs typeface="Arial" charset="0"/>
              </a:rPr>
              <a:t>peserta</a:t>
            </a:r>
            <a:endParaRPr lang="en-US" sz="800" kern="0">
              <a:ea typeface="SimSun" pitchFamily="2" charset="-122"/>
              <a:cs typeface="Arial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44957" y="2996952"/>
            <a:ext cx="1584176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Manajemen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Iuran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8" name="Text Box 113"/>
          <p:cNvSpPr txBox="1">
            <a:spLocks noChangeArrowheads="1"/>
          </p:cNvSpPr>
          <p:nvPr/>
        </p:nvSpPr>
        <p:spPr bwMode="auto">
          <a:xfrm>
            <a:off x="4744958" y="4128473"/>
            <a:ext cx="1584176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Pertumbuhan </a:t>
            </a: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Pendapatan iuran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Total Pendapatan yang diterima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617165" y="2996952"/>
            <a:ext cx="153965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P4.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Memastikan Kepatuhan</a:t>
            </a:r>
            <a:r>
              <a:rPr kumimoji="0" lang="en-US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Peserta dan Pemberi Kerja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6617165" y="4128473"/>
            <a:ext cx="1555235" cy="707886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Tindakan koreksi pendaftaran peserta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Tindakan koreksi kepatuhan iuran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Sanksi yang diterapkan</a:t>
            </a:r>
            <a:endParaRPr lang="fi-FI" sz="800" ker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82903" y="123326"/>
            <a:ext cx="8352927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Pemasaran 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8863" y="5254500"/>
            <a:ext cx="1656184" cy="1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 &amp; Pertumbuhan</a:t>
            </a: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114190" y="5208848"/>
            <a:ext cx="8951008" cy="46917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>
            <a:off x="124129" y="2805325"/>
            <a:ext cx="8951008" cy="46917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Rounded Rectangle 72"/>
          <p:cNvSpPr/>
          <p:nvPr/>
        </p:nvSpPr>
        <p:spPr>
          <a:xfrm>
            <a:off x="1700663" y="1403900"/>
            <a:ext cx="2898970" cy="1136587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Tercapainya</a:t>
            </a: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Manajemen</a:t>
            </a: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Pemasaran</a:t>
            </a: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BPJS </a:t>
            </a:r>
            <a:r>
              <a:rPr kumimoji="0" lang="en-US" sz="1200" b="1" i="0" u="none" strike="noStrike" kern="0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Kesehatan</a:t>
            </a: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yang Optimal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884546" y="1415123"/>
            <a:ext cx="2639171" cy="1136587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id-ID" sz="12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                                                            realisasi biaya yang efektif dan efisien</a:t>
            </a:r>
            <a:endParaRPr lang="en-US" sz="1200" b="1" kern="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428047" y="5638384"/>
            <a:ext cx="2274482" cy="925538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6" name="Text Box 113"/>
          <p:cNvSpPr txBox="1">
            <a:spLocks noChangeArrowheads="1"/>
          </p:cNvSpPr>
          <p:nvPr/>
        </p:nvSpPr>
        <p:spPr bwMode="auto">
          <a:xfrm>
            <a:off x="7024698" y="2262064"/>
            <a:ext cx="1273822" cy="230832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id-ID" sz="9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</a:rPr>
              <a:t>Deviasi Anggaran</a:t>
            </a:r>
            <a:endParaRPr kumimoji="0" lang="en-US" sz="900" b="0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SimSun" pitchFamily="2" charset="-122"/>
            </a:endParaRPr>
          </a:p>
        </p:txBody>
      </p:sp>
      <p:sp>
        <p:nvSpPr>
          <p:cNvPr id="77" name="Text Box 113"/>
          <p:cNvSpPr txBox="1">
            <a:spLocks noChangeArrowheads="1"/>
          </p:cNvSpPr>
          <p:nvPr/>
        </p:nvSpPr>
        <p:spPr bwMode="auto">
          <a:xfrm>
            <a:off x="382904" y="2334072"/>
            <a:ext cx="1342143" cy="230832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</a:rPr>
              <a:t>Jumlah </a:t>
            </a:r>
            <a:r>
              <a:rPr kumimoji="0" lang="en-US" sz="900" b="0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</a:rPr>
              <a:t>Peserta</a:t>
            </a:r>
          </a:p>
        </p:txBody>
      </p: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>
            <a:off x="4742090" y="1165586"/>
            <a:ext cx="0" cy="1668731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Connector 78"/>
          <p:cNvCxnSpPr>
            <a:cxnSpLocks noChangeShapeType="1"/>
          </p:cNvCxnSpPr>
          <p:nvPr/>
        </p:nvCxnSpPr>
        <p:spPr bwMode="auto">
          <a:xfrm>
            <a:off x="96675" y="1143140"/>
            <a:ext cx="8951008" cy="46917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113"/>
          <p:cNvSpPr txBox="1">
            <a:spLocks noChangeArrowheads="1"/>
          </p:cNvSpPr>
          <p:nvPr/>
        </p:nvSpPr>
        <p:spPr bwMode="auto">
          <a:xfrm>
            <a:off x="3916705" y="6400113"/>
            <a:ext cx="1333921" cy="369332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</a:rPr>
              <a:t>% SDM yang kompeten</a:t>
            </a: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</a:rPr>
              <a:t>Indeks Opini Pegawai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960415" y="5638384"/>
            <a:ext cx="2274482" cy="925538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 Teknologi Informasi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875160" y="5638384"/>
            <a:ext cx="2195454" cy="925538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3" name="Text Box 113"/>
          <p:cNvSpPr txBox="1">
            <a:spLocks noChangeArrowheads="1"/>
          </p:cNvSpPr>
          <p:nvPr/>
        </p:nvSpPr>
        <p:spPr bwMode="auto">
          <a:xfrm>
            <a:off x="6549583" y="6343998"/>
            <a:ext cx="1766833" cy="230832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900" b="0" i="0" u="none" strike="noStrike" kern="0" cap="none" spc="0" normalizeH="0" dirty="0" smtClean="0">
                <a:ln>
                  <a:noFill/>
                </a:ln>
                <a:effectLst/>
                <a:uLnTx/>
                <a:uFillTx/>
                <a:latin typeface="+mj-lt"/>
                <a:ea typeface="SimSun" pitchFamily="2" charset="-122"/>
              </a:rPr>
              <a:t>Otobos SOP</a:t>
            </a:r>
            <a:endParaRPr kumimoji="0" lang="en-US" sz="900" b="0" i="0" u="none" strike="noStrike" kern="0" cap="none" spc="0" normalizeH="0" baseline="0" dirty="0">
              <a:ln>
                <a:noFill/>
              </a:ln>
              <a:effectLst/>
              <a:uLnTx/>
              <a:uFillTx/>
              <a:latin typeface="+mj-lt"/>
              <a:ea typeface="SimSun" pitchFamily="2" charset="-122"/>
            </a:endParaRPr>
          </a:p>
        </p:txBody>
      </p:sp>
      <p:sp>
        <p:nvSpPr>
          <p:cNvPr id="84" name="TextBox 53"/>
          <p:cNvSpPr txBox="1"/>
          <p:nvPr/>
        </p:nvSpPr>
        <p:spPr>
          <a:xfrm>
            <a:off x="8131224" y="940003"/>
            <a:ext cx="884556" cy="29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= </a:t>
            </a:r>
            <a:r>
              <a:rPr lang="id-ID" sz="1200" kern="0" dirty="0">
                <a:solidFill>
                  <a:sysClr val="windowText" lastClr="000000"/>
                </a:solidFill>
              </a:rPr>
              <a:t>12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Up Arrow 84"/>
          <p:cNvSpPr/>
          <p:nvPr/>
        </p:nvSpPr>
        <p:spPr>
          <a:xfrm>
            <a:off x="2747701" y="2615409"/>
            <a:ext cx="498597" cy="321717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Text Box 113"/>
          <p:cNvSpPr txBox="1">
            <a:spLocks noChangeArrowheads="1"/>
          </p:cNvSpPr>
          <p:nvPr/>
        </p:nvSpPr>
        <p:spPr bwMode="auto">
          <a:xfrm>
            <a:off x="1220991" y="6424428"/>
            <a:ext cx="1729525" cy="230832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9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Progress </a:t>
            </a:r>
            <a:r>
              <a:rPr kumimoji="0" lang="en-US" sz="9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Otomasi</a:t>
            </a:r>
            <a:r>
              <a:rPr kumimoji="0" lang="en-US" sz="9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 </a:t>
            </a:r>
            <a:r>
              <a:rPr kumimoji="0" lang="en-US" sz="9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Proses</a:t>
            </a:r>
            <a:r>
              <a:rPr kumimoji="0" lang="en-US" sz="9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 </a:t>
            </a:r>
            <a:r>
              <a:rPr kumimoji="0" lang="en-US" sz="9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Bisnis</a:t>
            </a:r>
            <a:endParaRPr kumimoji="0" lang="en-US" sz="9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598586" y="3293286"/>
            <a:ext cx="1645920" cy="11260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P2.</a:t>
            </a: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</a:t>
            </a:r>
            <a:r>
              <a:rPr kumimoji="0" lang="id-ID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 Komunikasi </a:t>
            </a:r>
            <a:r>
              <a:rPr kumimoji="0" lang="id-ID" sz="1200" b="1" i="0" u="none" strike="noStrike" kern="0" cap="none" spc="0" normalizeH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Pemasaran dan Sosialisasi</a:t>
            </a: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661944" y="3293286"/>
            <a:ext cx="1645920" cy="112601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Advokasi kepada Stakeholder</a:t>
            </a: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720357" y="3293285"/>
            <a:ext cx="1645920" cy="11241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P4.</a:t>
            </a: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</a:t>
            </a:r>
            <a:r>
              <a:rPr kumimoji="0" lang="id-ID" sz="12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</a:t>
            </a:r>
            <a:r>
              <a:rPr kumimoji="0" lang="id-ID" sz="1200" b="1" i="0" u="none" strike="noStrike" kern="0" cap="none" spc="0" normalizeH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Rekrutmen Peserta</a:t>
            </a: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0" name="Text Box 113"/>
          <p:cNvSpPr txBox="1">
            <a:spLocks noChangeArrowheads="1"/>
          </p:cNvSpPr>
          <p:nvPr/>
        </p:nvSpPr>
        <p:spPr bwMode="auto">
          <a:xfrm>
            <a:off x="2267744" y="4450120"/>
            <a:ext cx="2221297" cy="507831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9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Tingkat  Pemahaman </a:t>
            </a:r>
            <a:r>
              <a:rPr kumimoji="0" lang="id-ID" sz="9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 Masyarakat terhadap </a:t>
            </a:r>
            <a:r>
              <a:rPr kumimoji="0" lang="id-ID" sz="9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JKN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900" kern="0" dirty="0">
                <a:latin typeface="+mj-lt"/>
                <a:ea typeface="SimSun" pitchFamily="2" charset="-122"/>
                <a:cs typeface="Arial" charset="0"/>
              </a:rPr>
              <a:t>% Kegiatan sosialisasi dan Edukasi</a:t>
            </a:r>
            <a:r>
              <a:rPr kumimoji="0" lang="id-ID" sz="9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SimSun" pitchFamily="2" charset="-122"/>
                <a:cs typeface="Arial" charset="0"/>
              </a:rPr>
              <a:t>.</a:t>
            </a:r>
            <a:endParaRPr kumimoji="0" lang="en-US" sz="900" b="0" i="0" u="none" strike="noStrike" kern="0" cap="none" spc="0" normalizeH="0" baseline="0" dirty="0">
              <a:ln>
                <a:noFill/>
              </a:ln>
              <a:effectLst/>
              <a:uLnTx/>
              <a:uFillTx/>
              <a:latin typeface="+mj-lt"/>
              <a:ea typeface="SimSun" pitchFamily="2" charset="-122"/>
            </a:endParaRPr>
          </a:p>
        </p:txBody>
      </p:sp>
      <p:sp>
        <p:nvSpPr>
          <p:cNvPr id="91" name="Text Box 113"/>
          <p:cNvSpPr txBox="1">
            <a:spLocks noChangeArrowheads="1"/>
          </p:cNvSpPr>
          <p:nvPr/>
        </p:nvSpPr>
        <p:spPr bwMode="auto">
          <a:xfrm>
            <a:off x="4776775" y="4455629"/>
            <a:ext cx="1451409" cy="369332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en-US" sz="900" kern="0">
                <a:ea typeface="SimSun" pitchFamily="2" charset="-122"/>
                <a:cs typeface="Arial" charset="0"/>
              </a:rPr>
              <a:t>%</a:t>
            </a:r>
            <a:r>
              <a:rPr lang="id-ID" sz="900" kern="0">
                <a:ea typeface="SimSun" pitchFamily="2" charset="-122"/>
                <a:cs typeface="Arial" charset="0"/>
              </a:rPr>
              <a:t> </a:t>
            </a:r>
            <a:r>
              <a:rPr lang="en-US" sz="900" kern="0">
                <a:ea typeface="SimSun" pitchFamily="2" charset="-122"/>
                <a:cs typeface="Arial" charset="0"/>
              </a:rPr>
              <a:t>Advokasi yang </a:t>
            </a:r>
            <a:r>
              <a:rPr lang="en-US" sz="900" kern="0" smtClean="0">
                <a:ea typeface="SimSun" pitchFamily="2" charset="-122"/>
                <a:cs typeface="Arial" charset="0"/>
              </a:rPr>
              <a:t>dilaksanakan</a:t>
            </a:r>
          </a:p>
        </p:txBody>
      </p:sp>
      <p:sp>
        <p:nvSpPr>
          <p:cNvPr id="92" name="Text Box 113"/>
          <p:cNvSpPr txBox="1">
            <a:spLocks noChangeArrowheads="1"/>
          </p:cNvSpPr>
          <p:nvPr/>
        </p:nvSpPr>
        <p:spPr bwMode="auto">
          <a:xfrm>
            <a:off x="6545953" y="4449232"/>
            <a:ext cx="2673199" cy="507831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9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SimSun" pitchFamily="2" charset="-122"/>
              </a:rPr>
              <a:t>Jumlah Rekrutmen Pekerja Penerima Upah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900" kern="0" dirty="0">
                <a:latin typeface="+mj-lt"/>
                <a:ea typeface="SimSun" pitchFamily="2" charset="-122"/>
              </a:rPr>
              <a:t>Jumlah Rekrutmen Pekerja Bukan Penerima Upah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900" kern="0" dirty="0">
                <a:latin typeface="+mj-lt"/>
                <a:ea typeface="SimSun" pitchFamily="2" charset="-122"/>
              </a:rPr>
              <a:t>Jumlah Rekrutmen </a:t>
            </a:r>
            <a:r>
              <a:rPr lang="id-ID" sz="900" kern="0">
                <a:latin typeface="+mj-lt"/>
                <a:ea typeface="SimSun" pitchFamily="2" charset="-122"/>
              </a:rPr>
              <a:t>Bukan </a:t>
            </a:r>
            <a:r>
              <a:rPr lang="id-ID" sz="900" kern="0" smtClean="0">
                <a:latin typeface="+mj-lt"/>
                <a:ea typeface="SimSun" pitchFamily="2" charset="-122"/>
              </a:rPr>
              <a:t>Pekerja</a:t>
            </a:r>
            <a:endParaRPr kumimoji="0" lang="en-US" sz="900" b="0" i="0" u="none" strike="noStrike" kern="0" cap="none" spc="0" normalizeH="0" baseline="0" dirty="0">
              <a:ln>
                <a:noFill/>
              </a:ln>
              <a:effectLst/>
              <a:uLnTx/>
              <a:uFillTx/>
              <a:latin typeface="+mj-lt"/>
              <a:ea typeface="SimSun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31806" y="2843675"/>
            <a:ext cx="1529247" cy="1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 Bisnis Internal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604" y="1193803"/>
            <a:ext cx="1529247" cy="1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 Kepentingan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8412499" y="1236828"/>
            <a:ext cx="603281" cy="1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</a:p>
        </p:txBody>
      </p:sp>
      <p:sp>
        <p:nvSpPr>
          <p:cNvPr id="96" name="Up Arrow 95"/>
          <p:cNvSpPr/>
          <p:nvPr/>
        </p:nvSpPr>
        <p:spPr>
          <a:xfrm>
            <a:off x="5943029" y="2637855"/>
            <a:ext cx="498597" cy="321717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Up Arrow 96"/>
          <p:cNvSpPr/>
          <p:nvPr/>
        </p:nvSpPr>
        <p:spPr>
          <a:xfrm>
            <a:off x="1821734" y="5226628"/>
            <a:ext cx="498597" cy="321717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Up Arrow 97"/>
          <p:cNvSpPr/>
          <p:nvPr/>
        </p:nvSpPr>
        <p:spPr>
          <a:xfrm>
            <a:off x="4314720" y="5235984"/>
            <a:ext cx="498597" cy="321717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Up Arrow 98"/>
          <p:cNvSpPr/>
          <p:nvPr/>
        </p:nvSpPr>
        <p:spPr>
          <a:xfrm>
            <a:off x="6726539" y="5249076"/>
            <a:ext cx="498597" cy="321717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27670" y="3284984"/>
            <a:ext cx="1668066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</a:t>
            </a:r>
            <a:r>
              <a:rPr kumimoji="0" lang="en-US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Efektifitas Kebijakan dan Pedoman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508504" y="4380146"/>
            <a:ext cx="1643074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Efektifitas Pedoman pemasaran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ea typeface="SimSun" pitchFamily="2" charset="-122"/>
              </a:rPr>
              <a:t>% Usulan kebijakan strategis yang disutujui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71028" y="111451"/>
            <a:ext cx="8352927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Manajemen dan Pelayanan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Peserta</a:t>
            </a:r>
            <a:r>
              <a:rPr kumimoji="0" lang="en-US" sz="2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-22084" y="5017745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-468453" y="4700322"/>
            <a:ext cx="8951007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33182" y="2697358"/>
            <a:ext cx="8951007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09716" y="1369625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S1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en-US" sz="12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</a:t>
            </a:r>
            <a:r>
              <a:rPr lang="en-US" sz="12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Manajemen</a:t>
            </a:r>
            <a:r>
              <a:rPr lang="en-US" sz="12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Kepesertaan</a:t>
            </a:r>
            <a:r>
              <a:rPr lang="en-US" sz="12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BPJS </a:t>
            </a:r>
            <a:r>
              <a:rPr lang="en-US" sz="12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Kesehatan</a:t>
            </a:r>
            <a:r>
              <a:rPr lang="en-US" sz="12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yang  Optimal</a:t>
            </a:r>
            <a:endParaRPr lang="en-US" sz="1200" b="1" kern="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793598" y="1380258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Tercapainya                                                             realisasi biaya yang efektif dan efisien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37100" y="5381443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33751" y="2204864"/>
            <a:ext cx="1273821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928661" y="1428736"/>
            <a:ext cx="143283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Jumlah Peserta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Tingkat </a:t>
            </a:r>
            <a:r>
              <a:rPr kumimoji="0" lang="en-US" sz="8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Kepuasan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Peserta</a:t>
            </a: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651142" y="1143843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5728" y="1122577"/>
            <a:ext cx="8951007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25758" y="6103118"/>
            <a:ext cx="133392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69468" y="5381443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784212" y="5381443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479192" y="6049953"/>
            <a:ext cx="2413288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SOP Fungsi</a:t>
            </a:r>
            <a:r>
              <a:rPr kumimoji="0" lang="id-ID" sz="8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id-ID" sz="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kepesertaan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656753" y="251742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30044" y="6126153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526168" y="3015644"/>
            <a:ext cx="1638248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Pengelolaan 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Master File Kepesertaan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500514" y="3015644"/>
            <a:ext cx="1638248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P4.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1" kern="0" smtClean="0">
                <a:solidFill>
                  <a:srgbClr val="000000"/>
                </a:solidFill>
                <a:latin typeface="Calibri" pitchFamily="34" charset="0"/>
              </a:rPr>
              <a:t>Pengelolaan Informasi dan Keluhan</a:t>
            </a: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 Peserta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488890" y="3015643"/>
            <a:ext cx="1668066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P2.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</a:t>
            </a:r>
            <a:r>
              <a:rPr kumimoji="0" lang="id-ID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Pengelolaan Pendaftaran Peserta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4586746" y="4122279"/>
            <a:ext cx="1506467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%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Ketepatan Waktu dan </a:t>
            </a:r>
            <a:r>
              <a:rPr kumimoji="0" lang="id-ID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Validitas </a:t>
            </a: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Data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6529327" y="4116866"/>
            <a:ext cx="1643073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SLA Penanganan Keluhan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noProof="0" dirty="0" smtClean="0">
                <a:ea typeface="SimSun" pitchFamily="2" charset="-122"/>
                <a:cs typeface="Arial" charset="0"/>
              </a:rPr>
              <a:t>Tingkat pemahaman peserta</a:t>
            </a:r>
            <a:endParaRPr kumimoji="0" lang="fi-FI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62" name="Text Box 113"/>
          <p:cNvSpPr txBox="1">
            <a:spLocks noChangeArrowheads="1"/>
          </p:cNvSpPr>
          <p:nvPr/>
        </p:nvSpPr>
        <p:spPr bwMode="auto">
          <a:xfrm>
            <a:off x="2469724" y="4110805"/>
            <a:ext cx="1643074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SLA </a:t>
            </a: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durasi Pendaftaran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ea typeface="SimSun" pitchFamily="2" charset="-122"/>
              </a:rPr>
              <a:t>Jumlah  point of service </a:t>
            </a:r>
            <a:r>
              <a:rPr lang="id-ID" sz="800" kern="0" smtClean="0">
                <a:ea typeface="SimSun" pitchFamily="2" charset="-122"/>
              </a:rPr>
              <a:t>pendaftaran peserta</a:t>
            </a:r>
            <a:endParaRPr lang="en-US" sz="800" kern="0" smtClean="0">
              <a:ea typeface="SimSun" pitchFamily="2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40858" y="2733691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9657" y="1170576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21551" y="1211339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852082" y="253869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30787" y="479081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23773" y="479967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35592" y="4812076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71642" y="931628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</a:t>
            </a:r>
            <a:r>
              <a:rPr lang="id-ID" sz="1200" kern="0" smtClean="0">
                <a:solidFill>
                  <a:sysClr val="windowText" lastClr="000000"/>
                </a:solidFill>
              </a:rPr>
              <a:t>1</a:t>
            </a:r>
            <a:r>
              <a:rPr lang="en-US" sz="1200" kern="0" smtClean="0">
                <a:solidFill>
                  <a:sysClr val="windowText" lastClr="000000"/>
                </a:solidFill>
              </a:rPr>
              <a:t>4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1968" y="2996952"/>
            <a:ext cx="1668066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</a:t>
            </a:r>
            <a:r>
              <a:rPr kumimoji="0" lang="en-US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Efektifitas Kebijakan dan Pedoman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6" name="Text Box 113"/>
          <p:cNvSpPr txBox="1">
            <a:spLocks noChangeArrowheads="1"/>
          </p:cNvSpPr>
          <p:nvPr/>
        </p:nvSpPr>
        <p:spPr bwMode="auto">
          <a:xfrm>
            <a:off x="492802" y="4092114"/>
            <a:ext cx="1643074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Efektifitas Pedoman kepesertaan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ea typeface="SimSun" pitchFamily="2" charset="-122"/>
              </a:rPr>
              <a:t>% Usulan kebijakan strategis kepesertaan yang disetujui</a:t>
            </a:r>
          </a:p>
        </p:txBody>
      </p:sp>
    </p:spTree>
    <p:extLst>
      <p:ext uri="{BB962C8B-B14F-4D97-AF65-F5344CB8AC3E}">
        <p14:creationId xmlns:p14="http://schemas.microsoft.com/office/powerpoint/2010/main" val="15523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entagon 34"/>
          <p:cNvSpPr/>
          <p:nvPr/>
        </p:nvSpPr>
        <p:spPr>
          <a:xfrm>
            <a:off x="927048" y="2876104"/>
            <a:ext cx="7533385" cy="1556652"/>
          </a:xfrm>
          <a:prstGeom prst="homePlate">
            <a:avLst>
              <a:gd name="adj" fmla="val 20494"/>
            </a:avLst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23528" y="123326"/>
            <a:ext cx="8568951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Manajemen Iuran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Terwujudnya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Pengelolaan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Iuran yang Efektif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realisasi biaya yang efektif dan efisien</a:t>
            </a:r>
            <a:endParaRPr lang="en-US" sz="1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1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2" y="2013962"/>
            <a:ext cx="127382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Deviaisi</a:t>
            </a:r>
            <a:r>
              <a:rPr kumimoji="0" lang="id-ID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683569" y="1417670"/>
            <a:ext cx="216024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Pertumbuhan Pendapatan iuran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Total Pendapatan yang diterima</a:t>
            </a:r>
            <a:endParaRPr lang="fi-FI" sz="800" ker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9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516216" y="6038477"/>
            <a:ext cx="1080120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Otobos SOP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95956" y="919753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</a:t>
            </a:r>
            <a:r>
              <a:rPr kumimoji="0" lang="id-ID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43608" y="3044366"/>
            <a:ext cx="181388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P1.</a:t>
            </a:r>
          </a:p>
          <a:p>
            <a:pPr lvl="0" algn="ctr">
              <a:defRPr/>
            </a:pP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Meningkatkan </a:t>
            </a:r>
          </a:p>
          <a:p>
            <a:pPr lvl="0" algn="ctr">
              <a:defRPr/>
            </a:pP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Kebijakan dan Pedoman Iuran</a:t>
            </a:r>
            <a:endParaRPr lang="en-US" sz="1200" b="1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762704" y="3044366"/>
            <a:ext cx="1609496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lvl="0" algn="ctr">
              <a:defRPr/>
            </a:pP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Meningkatkan </a:t>
            </a:r>
          </a:p>
          <a:p>
            <a:pPr lvl="0" algn="ctr">
              <a:defRPr/>
            </a:pP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Efektivitas Verifikasi  </a:t>
            </a:r>
            <a:r>
              <a:rPr lang="en-US" sz="1200" b="1" kern="0">
                <a:solidFill>
                  <a:srgbClr val="000000"/>
                </a:solidFill>
                <a:latin typeface="Calibri" pitchFamily="34" charset="0"/>
              </a:rPr>
              <a:t>&amp; Rekonsiliasi </a:t>
            </a:r>
            <a:endParaRPr lang="en-US" sz="1200" b="1" kern="0" dirty="0" err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683569" y="4140369"/>
            <a:ext cx="2280063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Efektifitas </a:t>
            </a: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pedoman manajemen iuran</a:t>
            </a:r>
          </a:p>
          <a:p>
            <a:pPr marL="114300" indent="-114300">
              <a:buFont typeface="+mj-lt"/>
              <a:buAutoNum type="arabicPeriod"/>
              <a:defRPr/>
            </a:pPr>
            <a:r>
              <a:rPr lang="en-US" sz="800" kern="0">
                <a:solidFill>
                  <a:srgbClr val="000000"/>
                </a:solidFill>
                <a:ea typeface="SimSun" pitchFamily="2" charset="-122"/>
              </a:rPr>
              <a:t>% Usulan kebijakan strategis </a:t>
            </a: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iuran yang </a:t>
            </a:r>
            <a:r>
              <a:rPr lang="en-US" sz="800" kern="0">
                <a:solidFill>
                  <a:srgbClr val="000000"/>
                </a:solidFill>
                <a:ea typeface="SimSun" pitchFamily="2" charset="-122"/>
              </a:rPr>
              <a:t>disetujui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Efektifitas Moda dan prosedur Pembayaran</a:t>
            </a:r>
          </a:p>
        </p:txBody>
      </p: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4762704" y="4145588"/>
            <a:ext cx="1609496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Deviasi yang ditindaklanjuti</a:t>
            </a: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 rot="210448">
            <a:off x="5909663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4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3" y="491015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96204" y="3039430"/>
            <a:ext cx="1570209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P4.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eningkatkan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efektivitas penagihan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6460996" y="4111000"/>
            <a:ext cx="1711403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Tingkat </a:t>
            </a: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kolektabilitas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Tindak lanjut tunggakan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009090" y="3068960"/>
            <a:ext cx="1609496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P2.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lvl="0" algn="ctr">
              <a:defRPr/>
            </a:pP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Meningkatkan </a:t>
            </a:r>
          </a:p>
          <a:p>
            <a:pPr lvl="0" algn="ctr">
              <a:defRPr/>
            </a:pP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Efektivitas Penerimaan iuran</a:t>
            </a:r>
            <a:endParaRPr lang="en-US" sz="1200" b="1" kern="0" dirty="0" err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" name="Text Box 113"/>
          <p:cNvSpPr txBox="1">
            <a:spLocks noChangeArrowheads="1"/>
          </p:cNvSpPr>
          <p:nvPr/>
        </p:nvSpPr>
        <p:spPr bwMode="auto">
          <a:xfrm>
            <a:off x="3009090" y="4170182"/>
            <a:ext cx="1609496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Ketepatan Waktu dan Akurasi Penerimaan Iuran</a:t>
            </a:r>
          </a:p>
        </p:txBody>
      </p:sp>
    </p:spTree>
    <p:extLst>
      <p:ext uri="{BB962C8B-B14F-4D97-AF65-F5344CB8AC3E}">
        <p14:creationId xmlns:p14="http://schemas.microsoft.com/office/powerpoint/2010/main" val="16503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entagon 34"/>
          <p:cNvSpPr/>
          <p:nvPr/>
        </p:nvSpPr>
        <p:spPr>
          <a:xfrm>
            <a:off x="927048" y="2876104"/>
            <a:ext cx="7533385" cy="1556652"/>
          </a:xfrm>
          <a:prstGeom prst="homePlate">
            <a:avLst>
              <a:gd name="adj" fmla="val 20494"/>
            </a:avLst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23528" y="123326"/>
            <a:ext cx="8568951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Pengawasan Kepatuhan Peserta dan Pemberi Kerja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Terwujudnya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Kepatuhan Peserta dan Pemberi Kerja yang</a:t>
            </a:r>
            <a:r>
              <a:rPr kumimoji="0" lang="en-US" sz="1200" b="1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Tinggi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realisasi biaya yang efektif dan efisien</a:t>
            </a:r>
            <a:endParaRPr lang="en-US" sz="1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1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2" y="2013962"/>
            <a:ext cx="127382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Deviaisi</a:t>
            </a:r>
            <a:r>
              <a:rPr kumimoji="0" lang="id-ID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683569" y="1417670"/>
            <a:ext cx="216024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Tingkat Kepatuhan Pendaftaran Peserta</a:t>
            </a:r>
          </a:p>
          <a:p>
            <a:pPr marL="114300" indent="-114300">
              <a:buFont typeface="+mj-lt"/>
              <a:buAutoNum type="arabicPeriod"/>
              <a:defRPr/>
            </a:pP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Tingkat Kepatuhan Pembayaran </a:t>
            </a: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Iuran</a:t>
            </a:r>
            <a:endParaRPr lang="fi-FI" sz="800" ker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9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516216" y="6038477"/>
            <a:ext cx="1080120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Otobos SOP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95956" y="919753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</a:t>
            </a:r>
            <a:r>
              <a:rPr kumimoji="0" lang="id-ID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43608" y="3044366"/>
            <a:ext cx="182880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P1.</a:t>
            </a:r>
          </a:p>
          <a:p>
            <a:pPr lvl="0" algn="ctr">
              <a:defRPr/>
            </a:pP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Meningkatkan </a:t>
            </a:r>
          </a:p>
          <a:p>
            <a:pPr lvl="0" algn="ctr">
              <a:defRPr/>
            </a:pP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Kebijakan dan Pedoman Pengawasan Kepatuhan </a:t>
            </a:r>
            <a:endParaRPr lang="en-US" sz="1200" b="1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563888" y="3044366"/>
            <a:ext cx="182880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P2.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lvl="0" algn="ctr">
              <a:defRPr/>
            </a:pPr>
            <a:r>
              <a:rPr lang="en-US" sz="1200" b="1" kern="0">
                <a:solidFill>
                  <a:srgbClr val="000000"/>
                </a:solidFill>
                <a:latin typeface="Calibri" pitchFamily="34" charset="0"/>
              </a:rPr>
              <a:t>Meningkatkan </a:t>
            </a:r>
          </a:p>
          <a:p>
            <a:pPr lvl="0" algn="ctr">
              <a:defRPr/>
            </a:pPr>
            <a:r>
              <a:rPr lang="en-US" sz="1200" b="1" kern="0">
                <a:solidFill>
                  <a:srgbClr val="000000"/>
                </a:solidFill>
                <a:latin typeface="Calibri" pitchFamily="34" charset="0"/>
              </a:rPr>
              <a:t>Efektivitas </a:t>
            </a: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Pengawasan dan Pemeriksaan Kepatuhan</a:t>
            </a:r>
            <a:endParaRPr lang="en-US" sz="1200" b="1" ker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683569" y="4140369"/>
            <a:ext cx="2280063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en-US" sz="800" kern="0">
                <a:solidFill>
                  <a:srgbClr val="000000"/>
                </a:solidFill>
                <a:ea typeface="SimSun" pitchFamily="2" charset="-122"/>
              </a:rPr>
              <a:t>% Usulan kebijakan strategis </a:t>
            </a: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pengawasan kepatuhan yang </a:t>
            </a:r>
            <a:r>
              <a:rPr lang="en-US" sz="800" kern="0">
                <a:solidFill>
                  <a:srgbClr val="000000"/>
                </a:solidFill>
                <a:ea typeface="SimSun" pitchFamily="2" charset="-122"/>
              </a:rPr>
              <a:t>disutujui</a:t>
            </a:r>
          </a:p>
          <a:p>
            <a:pPr marL="11430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Efektifitas </a:t>
            </a: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pedoman </a:t>
            </a: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Pengawasan Kepatuhan</a:t>
            </a:r>
            <a:endParaRPr lang="fi-FI" sz="800" ker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3394681" y="4145588"/>
            <a:ext cx="2113423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Tindakan koreksi kepatuhan iuran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</a:t>
            </a: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Tindakan koreksi pendaftaran peserta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Tindakan koreksi kepatuhan Data Peserta</a:t>
            </a:r>
            <a:endParaRPr lang="fi-FI" sz="800" ker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 rot="210448">
            <a:off x="5909663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4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3" y="491015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55568" y="3039430"/>
            <a:ext cx="182880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eningkatkan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Efektivitas Pelaporan dan Pengenaan Sanksi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6156176" y="4111000"/>
            <a:ext cx="1711403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fi-FI" sz="800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Sanksi yang </a:t>
            </a: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diterapkan</a:t>
            </a:r>
            <a:endParaRPr lang="fi-FI" sz="800" ker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Peta Strategi</a:t>
            </a:r>
            <a:br>
              <a:rPr lang="id-ID" b="1" dirty="0" smtClean="0"/>
            </a:br>
            <a:r>
              <a:rPr lang="id-ID" b="1" smtClean="0"/>
              <a:t>Direktorat </a:t>
            </a:r>
            <a:r>
              <a:rPr lang="en-US" b="1" smtClean="0"/>
              <a:t>Pelayanan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2000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67544" y="123327"/>
            <a:ext cx="7992888" cy="83099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                            Direktorat</a:t>
            </a:r>
            <a:r>
              <a:rPr kumimoji="0" lang="id-ID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Pelayanan 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Terwujudnya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id-ID" sz="1200" b="1" kern="0" noProof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Penyediaan </a:t>
            </a:r>
            <a:r>
              <a:rPr lang="en-US" sz="1200" b="1" kern="0" noProof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manfaat</a:t>
            </a:r>
            <a:r>
              <a:rPr lang="en-US" sz="1200" b="1" kern="0" noProof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kern="0" noProof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dan</a:t>
            </a:r>
            <a:r>
              <a:rPr lang="en-US" sz="1200" b="1" kern="0" noProof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sz="1200" b="1" kern="0" noProof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faskes yang berkualitas  kepada peserta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                         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Pengelolaan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Keuangan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yang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            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Sehat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dan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Akuntabel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1" y="2013962"/>
            <a:ext cx="1273822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 Direktorat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395537" y="1417670"/>
            <a:ext cx="2250876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Tingkat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Kepuasan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Peserta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084168" y="6165304"/>
            <a:ext cx="1872208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Progres kelengkapan SOP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Direktorat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pelayanan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59573" y="907878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= </a:t>
            </a:r>
            <a:r>
              <a:rPr lang="en-US" sz="1200" kern="0" smtClean="0"/>
              <a:t>12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662482" y="3148184"/>
            <a:ext cx="1638248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P1.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Efektivitas</a:t>
            </a:r>
            <a:r>
              <a:rPr kumimoji="0" lang="id-ID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Pengelolaan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id-ID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Manfaat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1331640" y="4244187"/>
            <a:ext cx="2221297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en-US" sz="800" kern="0" smtClean="0">
                <a:solidFill>
                  <a:srgbClr val="0000CC"/>
                </a:solidFill>
                <a:ea typeface="SimSun" pitchFamily="2" charset="-122"/>
              </a:rPr>
              <a:t>Efektifitas Pedoman Pengelolaan Manfaat</a:t>
            </a:r>
          </a:p>
          <a:p>
            <a:pPr marL="114300" indent="-114300">
              <a:buFont typeface="+mj-lt"/>
              <a:buAutoNum type="arabicPeriod"/>
              <a:defRPr/>
            </a:pPr>
            <a:r>
              <a:rPr lang="en-US" sz="800" kern="0" smtClean="0">
                <a:solidFill>
                  <a:srgbClr val="0000CC"/>
                </a:solidFill>
                <a:ea typeface="SimSun" pitchFamily="2" charset="-122"/>
              </a:rPr>
              <a:t>Efektifitas Program Promotif dan Preventif</a:t>
            </a:r>
            <a:endParaRPr lang="id-ID" sz="800" kern="0" dirty="0" smtClean="0">
              <a:solidFill>
                <a:srgbClr val="0000CC"/>
              </a:solidFill>
              <a:ea typeface="SimSun" pitchFamily="2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927671" y="3167476"/>
            <a:ext cx="1724451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2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Meningkatkan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Efektifitas Pengelolaan Fasilitas Kesehatan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 Box 113"/>
          <p:cNvSpPr txBox="1">
            <a:spLocks noChangeArrowheads="1"/>
          </p:cNvSpPr>
          <p:nvPr/>
        </p:nvSpPr>
        <p:spPr bwMode="auto">
          <a:xfrm>
            <a:off x="3779912" y="4263479"/>
            <a:ext cx="2016225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</a:pPr>
            <a:r>
              <a:rPr lang="en-US" sz="800" smtClean="0">
                <a:ea typeface="SimSun" pitchFamily="2" charset="-122"/>
              </a:rPr>
              <a:t>% </a:t>
            </a:r>
            <a:r>
              <a:rPr lang="id-ID" sz="800" dirty="0" smtClean="0">
                <a:ea typeface="SimSun" pitchFamily="2" charset="-122"/>
              </a:rPr>
              <a:t>Faskes yang bekerjasama</a:t>
            </a:r>
            <a:endParaRPr lang="en-US" sz="800" dirty="0" smtClean="0">
              <a:ea typeface="SimSun" pitchFamily="2" charset="-122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err="1" smtClean="0">
                <a:ea typeface="SimSun" pitchFamily="2" charset="-122"/>
              </a:rPr>
              <a:t>Indeks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Kualitas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Pelayanan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Faskes</a:t>
            </a:r>
            <a:endParaRPr lang="en-US" sz="800" kern="0" dirty="0" smtClean="0">
              <a:ea typeface="SimSun" pitchFamily="2" charset="-122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015903" y="3167476"/>
            <a:ext cx="1868465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lang="id-ID" sz="1200" b="1" kern="0" dirty="0">
                <a:solidFill>
                  <a:srgbClr val="000000"/>
                </a:solidFill>
                <a:latin typeface="Calibri" pitchFamily="34" charset="0"/>
              </a:rPr>
              <a:t>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Meningkatkan</a:t>
            </a:r>
            <a:endParaRPr lang="en-US" sz="12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Efektivitas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Pengelolaan</a:t>
            </a:r>
            <a:r>
              <a:rPr lang="en-US" sz="1200" b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Utilisasi</a:t>
            </a:r>
            <a:endParaRPr lang="en-US" sz="12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Text Box 113"/>
          <p:cNvSpPr txBox="1">
            <a:spLocks noChangeArrowheads="1"/>
          </p:cNvSpPr>
          <p:nvPr/>
        </p:nvSpPr>
        <p:spPr bwMode="auto">
          <a:xfrm>
            <a:off x="6004992" y="4263479"/>
            <a:ext cx="2023393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</a:pPr>
            <a:r>
              <a:rPr lang="en-US" sz="800" kern="0" smtClean="0">
                <a:ea typeface="SimSun" pitchFamily="2" charset="-122"/>
              </a:rPr>
              <a:t>Jumlah Nominal Lebih Bayar</a:t>
            </a:r>
          </a:p>
          <a:p>
            <a:pPr marL="114300" lvl="0" indent="-114300">
              <a:buFont typeface="+mj-lt"/>
              <a:buAutoNum type="arabicPeriod"/>
            </a:pPr>
            <a:r>
              <a:rPr lang="en-US" sz="800" kern="0" smtClean="0">
                <a:ea typeface="SimSun" pitchFamily="2" charset="-122"/>
              </a:rPr>
              <a:t>Rasio </a:t>
            </a:r>
            <a:r>
              <a:rPr lang="en-US" sz="800" kern="0" dirty="0" err="1" smtClean="0">
                <a:ea typeface="SimSun" pitchFamily="2" charset="-122"/>
              </a:rPr>
              <a:t>Biaya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Pelayanan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terhadap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Iuran</a:t>
            </a:r>
            <a:endParaRPr lang="en-US" sz="800" kern="0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23528" y="123326"/>
            <a:ext cx="8424936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M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anajemen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M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anfaat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90819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Terwujudnya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Jaminan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Kesehatan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Nasional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Berkualitas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 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bagi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Seluruh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Penduduk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Indonesia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74702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                         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Pengelolaan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Keuangan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yang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            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Sehat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dan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Akuntabel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1" y="2013962"/>
            <a:ext cx="132508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Grup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755576" y="1417670"/>
            <a:ext cx="1890837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Tingkat </a:t>
            </a:r>
            <a:r>
              <a:rPr kumimoji="0" lang="en-US" sz="800" b="0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Kepuasan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Peserta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Usulan Kebijakan Strategis yang disetujui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50571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516216" y="6038477"/>
            <a:ext cx="1080120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Otobos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SOP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23948" y="919753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</a:t>
            </a:r>
            <a:r>
              <a:rPr lang="en-US" sz="1200" kern="0" smtClean="0">
                <a:solidFill>
                  <a:sysClr val="windowText" lastClr="000000"/>
                </a:solidFill>
              </a:rPr>
              <a:t>13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58627" y="3142413"/>
            <a:ext cx="1501257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P1.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ngkatkan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Efektifitas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Pelayanan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Kesehatan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4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7971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712956" y="3129093"/>
            <a:ext cx="1573266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2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</a:p>
          <a:p>
            <a:pPr lvl="0" algn="ctr"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i</a:t>
            </a:r>
            <a:r>
              <a:rPr lang="id-ID" sz="1200" b="1" kern="0" dirty="0">
                <a:solidFill>
                  <a:srgbClr val="000000"/>
                </a:solidFill>
                <a:latin typeface="Calibri" pitchFamily="34" charset="0"/>
              </a:rPr>
              <a:t>ngkatkan </a:t>
            </a:r>
            <a:r>
              <a:rPr lang="en-US" sz="1200" b="1" kern="0" dirty="0" err="1" smtClean="0">
                <a:solidFill>
                  <a:srgbClr val="000000"/>
                </a:solidFill>
                <a:latin typeface="Calibri" pitchFamily="34" charset="0"/>
              </a:rPr>
              <a:t>Efektifitas</a:t>
            </a:r>
            <a:r>
              <a:rPr lang="en-US" sz="1200" b="1" kern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200" b="1" kern="0" dirty="0" err="1" smtClean="0">
                <a:solidFill>
                  <a:srgbClr val="000000"/>
                </a:solidFill>
                <a:latin typeface="Calibri" pitchFamily="34" charset="0"/>
              </a:rPr>
              <a:t>Pelayanan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kumimoji="0" lang="id-ID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Obat dan Alkes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956321" y="3093468"/>
            <a:ext cx="1583418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ngkatkan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Efektifitas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Program 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Promotif dan Preventif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4" name="Text Box 113"/>
          <p:cNvSpPr txBox="1">
            <a:spLocks noChangeArrowheads="1"/>
          </p:cNvSpPr>
          <p:nvPr/>
        </p:nvSpPr>
        <p:spPr bwMode="auto">
          <a:xfrm>
            <a:off x="4850636" y="4213221"/>
            <a:ext cx="180020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Efektivitas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pedoman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promprev</a:t>
            </a:r>
            <a:endParaRPr lang="en-US" sz="800" kern="0" dirty="0" smtClean="0"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ea typeface="SimSun" pitchFamily="2" charset="-122"/>
              </a:rPr>
              <a:t>Efektifitas Program Promprev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142791" y="3101915"/>
            <a:ext cx="1512167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P4.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goptimalkan pengelolaan Anggaran Pelkes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6" name="Text Box 113"/>
          <p:cNvSpPr txBox="1">
            <a:spLocks noChangeArrowheads="1"/>
          </p:cNvSpPr>
          <p:nvPr/>
        </p:nvSpPr>
        <p:spPr bwMode="auto">
          <a:xfrm>
            <a:off x="7002920" y="4221668"/>
            <a:ext cx="1808157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+mj-lt"/>
              <a:buAutoNum type="arabicPeriod"/>
              <a:defRPr/>
            </a:pPr>
            <a:r>
              <a:rPr lang="id-ID" sz="800" kern="0" dirty="0" smtClean="0">
                <a:ea typeface="SimSun" pitchFamily="2" charset="-122"/>
              </a:rPr>
              <a:t>Deviasi Anggaran B. Pelkes</a:t>
            </a:r>
          </a:p>
          <a:p>
            <a:pPr>
              <a:buFont typeface="+mj-lt"/>
              <a:buAutoNum type="arabicPeriod"/>
              <a:defRPr/>
            </a:pPr>
            <a:r>
              <a:rPr lang="en-US" sz="800" kern="0" dirty="0" err="1" smtClean="0">
                <a:ea typeface="SimSun" pitchFamily="2" charset="-122"/>
              </a:rPr>
              <a:t>Rasio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Biaya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Pelayanan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terhadap</a:t>
            </a:r>
            <a:r>
              <a:rPr lang="en-US" sz="800" kern="0" dirty="0" smtClean="0">
                <a:ea typeface="SimSun" pitchFamily="2" charset="-122"/>
              </a:rPr>
              <a:t> </a:t>
            </a:r>
            <a:r>
              <a:rPr lang="en-US" sz="800" kern="0" dirty="0" err="1" smtClean="0">
                <a:ea typeface="SimSun" pitchFamily="2" charset="-122"/>
              </a:rPr>
              <a:t>Iuran</a:t>
            </a:r>
            <a:endParaRPr lang="en-US" sz="800" kern="0" dirty="0" smtClean="0">
              <a:ea typeface="SimSun" pitchFamily="2" charset="-122"/>
            </a:endParaRPr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2618389" y="4244080"/>
            <a:ext cx="1728192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Efektivitas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pedoman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pelayanan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obat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dan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alkes</a:t>
            </a:r>
            <a:endParaRPr lang="en-US" sz="800" kern="0" dirty="0" smtClean="0">
              <a:ea typeface="SimSun" pitchFamily="2" charset="-122"/>
            </a:endParaRPr>
          </a:p>
        </p:txBody>
      </p:sp>
      <p:sp>
        <p:nvSpPr>
          <p:cNvPr id="59" name="Text Box 113"/>
          <p:cNvSpPr txBox="1">
            <a:spLocks noChangeArrowheads="1"/>
          </p:cNvSpPr>
          <p:nvPr/>
        </p:nvSpPr>
        <p:spPr bwMode="auto">
          <a:xfrm>
            <a:off x="467544" y="4244838"/>
            <a:ext cx="1776450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Efektivitas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pedoman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pelkes</a:t>
            </a:r>
            <a:endParaRPr lang="en-US" sz="800" kern="0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/>
          <p:nvPr/>
        </p:nvGrpSpPr>
        <p:grpSpPr>
          <a:xfrm>
            <a:off x="35496" y="123326"/>
            <a:ext cx="9093468" cy="6576126"/>
            <a:chOff x="35496" y="123326"/>
            <a:chExt cx="9093468" cy="6576126"/>
          </a:xfrm>
        </p:grpSpPr>
        <p:grpSp>
          <p:nvGrpSpPr>
            <p:cNvPr id="3" name="Group 36"/>
            <p:cNvGrpSpPr/>
            <p:nvPr/>
          </p:nvGrpSpPr>
          <p:grpSpPr>
            <a:xfrm>
              <a:off x="35496" y="123326"/>
              <a:ext cx="9093468" cy="6576126"/>
              <a:chOff x="105976" y="123326"/>
              <a:chExt cx="9728204" cy="6576126"/>
            </a:xfrm>
          </p:grpSpPr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105976" y="5006269"/>
                <a:ext cx="177178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Pembelajaran</a:t>
                </a:r>
                <a:r>
                  <a:rPr kumimoji="0" lang="en-US" sz="10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 &amp; </a:t>
                </a:r>
                <a:r>
                  <a:rPr kumimoji="0" lang="en-US" sz="1000" b="0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Pertumbuhan</a:t>
                </a:r>
                <a:endPara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endParaRPr>
              </a:p>
            </p:txBody>
          </p:sp>
          <p:cxnSp>
            <p:nvCxnSpPr>
              <p:cNvPr id="40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154467" y="4963018"/>
                <a:ext cx="9575800" cy="44450"/>
              </a:xfrm>
              <a:prstGeom prst="line">
                <a:avLst/>
              </a:prstGeom>
              <a:noFill/>
              <a:ln w="3175" cap="rnd" algn="ctr">
                <a:solidFill>
                  <a:srgbClr val="C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477632" y="123326"/>
                <a:ext cx="8935972" cy="83099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Peta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Strategi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 dan </a:t>
                </a:r>
                <a:r>
                  <a:rPr kumimoji="0" lang="en-US" sz="2400" b="1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Indikator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Kinerja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 </a:t>
                </a:r>
                <a:r>
                  <a:rPr kumimoji="0" lang="en-US" sz="2400" b="1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Utama</a:t>
                </a: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 (IKU)       </a:t>
                </a:r>
                <a:endParaRPr kumimoji="0" lang="id-ID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Fungsi </a:t>
                </a:r>
                <a:r>
                  <a:rPr kumimoji="0" lang="id-ID" sz="24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M</a:t>
                </a:r>
                <a:r>
                  <a:rPr kumimoji="0" lang="en-US" sz="24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anajemen</a:t>
                </a:r>
                <a:r>
                  <a:rPr kumimoji="0" lang="en-US" sz="2400" b="1" i="0" u="none" strike="noStrike" kern="0" cap="none" spc="0" normalizeH="0" noProof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 </a:t>
                </a:r>
                <a:r>
                  <a:rPr lang="en-US" sz="2400" b="1" kern="0" smtClean="0">
                    <a:latin typeface="Arial Narrow" pitchFamily="34" charset="0"/>
                    <a:ea typeface="SimSun" pitchFamily="2" charset="-122"/>
                    <a:cs typeface="Arial" charset="0"/>
                  </a:rPr>
                  <a:t>Faskes dan Utilisasi </a:t>
                </a:r>
                <a:r>
                  <a:rPr kumimoji="0" lang="id-ID" sz="24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Arial Narrow" pitchFamily="34" charset="0"/>
                    <a:ea typeface="SimSun" pitchFamily="2" charset="-122"/>
                    <a:cs typeface="Arial" charset="0"/>
                  </a:rPr>
                  <a:t>2014-2019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endParaRPr>
              </a:p>
            </p:txBody>
          </p:sp>
          <p:cxnSp>
            <p:nvCxnSpPr>
              <p:cNvPr id="42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165100" y="2685882"/>
                <a:ext cx="9575800" cy="44450"/>
              </a:xfrm>
              <a:prstGeom prst="line">
                <a:avLst/>
              </a:prstGeom>
              <a:noFill/>
              <a:ln w="3175" cap="rnd" algn="ctr">
                <a:solidFill>
                  <a:srgbClr val="C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Rounded Rectangle 42"/>
              <p:cNvSpPr/>
              <p:nvPr/>
            </p:nvSpPr>
            <p:spPr>
              <a:xfrm>
                <a:off x="1851678" y="1358149"/>
                <a:ext cx="3101322" cy="1076821"/>
              </a:xfrm>
              <a:prstGeom prst="roundRect">
                <a:avLst/>
              </a:prstGeom>
              <a:solidFill>
                <a:srgbClr val="BBE0E3">
                  <a:lumMod val="5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S1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Terwujudnya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Efektifitas </a:t>
                </a:r>
                <a:r>
                  <a:rPr kumimoji="0" lang="id-ID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Fasilitas Kesehatan </a:t>
                </a: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dan Pengelolaan Utilisasi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257800" y="1368782"/>
                <a:ext cx="2823389" cy="1076821"/>
              </a:xfrm>
              <a:prstGeom prst="round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F1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id-ID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Tercapainya                                                     realisasi</a:t>
                </a:r>
                <a:r>
                  <a:rPr kumimoji="0" lang="id-ID" sz="1200" b="1" i="0" u="none" strike="noStrike" kern="0" cap="none" spc="0" normalizeH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 biaya yang efektif dan efisien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699637" y="5373216"/>
                <a:ext cx="2433244" cy="876869"/>
              </a:xfrm>
              <a:prstGeom prst="roundRect">
                <a:avLst/>
              </a:prstGeom>
              <a:solidFill>
                <a:srgbClr val="2D2D8A">
                  <a:lumMod val="60000"/>
                  <a:lumOff val="4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L2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Meningkatkan </a:t>
                </a: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Produktivitas </a:t>
                </a: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SDM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46" name="Text Box 113"/>
              <p:cNvSpPr txBox="1">
                <a:spLocks noChangeArrowheads="1"/>
              </p:cNvSpPr>
              <p:nvPr/>
            </p:nvSpPr>
            <p:spPr bwMode="auto">
              <a:xfrm>
                <a:off x="7547337" y="2205444"/>
                <a:ext cx="1802749" cy="215444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45720" rIns="45720">
                <a:spAutoFit/>
              </a:bodyPr>
              <a:lstStyle>
                <a:lvl1pPr marL="114300" indent="-1143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9715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430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1145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6860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1432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6004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0576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5148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114300" marR="0" lvl="0" indent="-1143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d-ID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</a:rPr>
                  <a:t>Deviasi Anggaran</a:t>
                </a:r>
              </a:p>
            </p:txBody>
          </p:sp>
          <p:sp>
            <p:nvSpPr>
              <p:cNvPr id="47" name="Text Box 113"/>
              <p:cNvSpPr txBox="1">
                <a:spLocks noChangeArrowheads="1"/>
              </p:cNvSpPr>
              <p:nvPr/>
            </p:nvSpPr>
            <p:spPr bwMode="auto">
              <a:xfrm>
                <a:off x="477632" y="1417670"/>
                <a:ext cx="2421505" cy="338554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45720" rIns="45720">
                <a:spAutoFit/>
              </a:bodyPr>
              <a:lstStyle>
                <a:lvl1pPr marL="92075" indent="-92075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114300" marR="0" lvl="0" indent="-1143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  <a:cs typeface="Arial" charset="0"/>
                  </a:rPr>
                  <a:t>Tingkat </a:t>
                </a:r>
                <a:r>
                  <a:rPr kumimoji="0" lang="en-US" sz="800" b="0" i="0" u="none" strike="noStrike" kern="0" cap="none" spc="0" normalizeH="0" baseline="0" noProof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  <a:cs typeface="Arial" charset="0"/>
                  </a:rPr>
                  <a:t>Kepuasan</a:t>
                </a:r>
                <a:r>
                  <a:rPr kumimoji="0" lang="en-US" sz="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  <a:cs typeface="Arial" charset="0"/>
                  </a:rPr>
                  <a:t> Peserta</a:t>
                </a:r>
              </a:p>
              <a:p>
                <a:pPr marL="114300" indent="-114300">
                  <a:buFont typeface="+mj-lt"/>
                  <a:buAutoNum type="arabicPeriod"/>
                  <a:defRPr/>
                </a:pPr>
                <a:r>
                  <a:rPr lang="en-US" sz="800" kern="0">
                    <a:ea typeface="SimSun" pitchFamily="2" charset="-122"/>
                  </a:rPr>
                  <a:t>Rasio Biaya Pelayanan terhadap </a:t>
                </a:r>
                <a:r>
                  <a:rPr lang="en-US" sz="800" kern="0" smtClean="0">
                    <a:ea typeface="SimSun" pitchFamily="2" charset="-122"/>
                  </a:rPr>
                  <a:t>Iuran</a:t>
                </a:r>
              </a:p>
            </p:txBody>
          </p:sp>
          <p:cxnSp>
            <p:nvCxnSpPr>
              <p:cNvPr id="48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5105400" y="1132367"/>
                <a:ext cx="0" cy="1580982"/>
              </a:xfrm>
              <a:prstGeom prst="line">
                <a:avLst/>
              </a:prstGeom>
              <a:noFill/>
              <a:ln w="3175" cap="rnd" algn="ctr">
                <a:solidFill>
                  <a:srgbClr val="C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135729" y="1111101"/>
                <a:ext cx="9575800" cy="44450"/>
              </a:xfrm>
              <a:prstGeom prst="line">
                <a:avLst/>
              </a:prstGeom>
              <a:noFill/>
              <a:ln w="3175" cap="rnd" algn="ctr">
                <a:solidFill>
                  <a:srgbClr val="C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Text Box 113"/>
              <p:cNvSpPr txBox="1">
                <a:spLocks noChangeArrowheads="1"/>
              </p:cNvSpPr>
              <p:nvPr/>
            </p:nvSpPr>
            <p:spPr bwMode="auto">
              <a:xfrm>
                <a:off x="4222403" y="6091642"/>
                <a:ext cx="1427030" cy="338554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45720" rIns="45720">
                <a:spAutoFit/>
              </a:bodyPr>
              <a:lstStyle>
                <a:lvl1pPr marL="114300" indent="-1143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9715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430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1145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6860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1432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6004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0576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5148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117475" marR="0" lvl="0" indent="-1174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</a:rPr>
                  <a:t>% SDM yang </a:t>
                </a:r>
                <a:r>
                  <a:rPr kumimoji="0" lang="en-US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</a:rPr>
                  <a:t>kompeten</a:t>
                </a: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endParaRPr>
              </a:p>
              <a:p>
                <a:pPr marL="117475" marR="0" lvl="0" indent="-1174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</a:rPr>
                  <a:t>Indeks</a:t>
                </a: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</a:rPr>
                  <a:t> </a:t>
                </a:r>
                <a:r>
                  <a:rPr kumimoji="0" lang="en-US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</a:rPr>
                  <a:t>Opini</a:t>
                </a: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</a:rPr>
                  <a:t> </a:t>
                </a:r>
                <a:r>
                  <a:rPr kumimoji="0" lang="en-US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</a:rPr>
                  <a:t>Pegawai</a:t>
                </a: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59759" y="5373216"/>
                <a:ext cx="2433244" cy="876869"/>
              </a:xfrm>
              <a:prstGeom prst="roundRect">
                <a:avLst/>
              </a:prstGeom>
              <a:solidFill>
                <a:srgbClr val="2D2D8A">
                  <a:lumMod val="60000"/>
                  <a:lumOff val="4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L1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Meningkatkan</a:t>
                </a: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 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Utilisasi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 </a:t>
                </a: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Teknologi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 </a:t>
                </a: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Informasi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317560" y="5373216"/>
                <a:ext cx="2348700" cy="876869"/>
              </a:xfrm>
              <a:prstGeom prst="roundRect">
                <a:avLst/>
              </a:prstGeom>
              <a:solidFill>
                <a:srgbClr val="2D2D8A">
                  <a:lumMod val="60000"/>
                  <a:lumOff val="4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L3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Meningkatkan </a:t>
                </a: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Kapabilitas </a:t>
                </a: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Calibri" pitchFamily="34" charset="0"/>
                  </a:rPr>
                  <a:t>Organisasi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9900"/>
                  </a:buClr>
                  <a:buSzPct val="90000"/>
                  <a:buFont typeface="Wingdings" pitchFamily="2" charset="2"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endParaRPr>
              </a:p>
            </p:txBody>
          </p:sp>
          <p:sp>
            <p:nvSpPr>
              <p:cNvPr id="53" name="Text Box 113"/>
              <p:cNvSpPr txBox="1">
                <a:spLocks noChangeArrowheads="1"/>
              </p:cNvSpPr>
              <p:nvPr/>
            </p:nvSpPr>
            <p:spPr bwMode="auto">
              <a:xfrm>
                <a:off x="7039059" y="6038477"/>
                <a:ext cx="2581739" cy="215444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45720" rIns="45720">
                <a:spAutoFit/>
              </a:bodyPr>
              <a:lstStyle>
                <a:lvl1pPr marL="114300" indent="-1143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800100" indent="-3429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257300" indent="-3429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714500" indent="-3429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171700" indent="-3429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114300" marR="0" lvl="0" indent="-1143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d-ID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SimSun" pitchFamily="2" charset="-122"/>
                  </a:rPr>
                  <a:t>Otobos SOP</a:t>
                </a: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887881" y="907878"/>
                <a:ext cx="9462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Ʃ IKU </a:t>
                </a: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= </a:t>
                </a:r>
                <a:r>
                  <a:rPr lang="id-ID" sz="1200" kern="0" smtClean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1200" kern="0" dirty="0">
                    <a:solidFill>
                      <a:sysClr val="windowText" lastClr="000000"/>
                    </a:solidFill>
                  </a:rPr>
                  <a:t>5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971800" y="2505952"/>
                <a:ext cx="533400" cy="304800"/>
              </a:xfrm>
              <a:prstGeom prst="upArrow">
                <a:avLst/>
              </a:prstGeom>
              <a:solidFill>
                <a:srgbClr val="808080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Text Box 113"/>
              <p:cNvSpPr txBox="1">
                <a:spLocks noChangeArrowheads="1"/>
              </p:cNvSpPr>
              <p:nvPr/>
            </p:nvSpPr>
            <p:spPr bwMode="auto">
              <a:xfrm>
                <a:off x="1338524" y="6114677"/>
                <a:ext cx="1850248" cy="584775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45720" rIns="45720">
                <a:spAutoFit/>
              </a:bodyPr>
              <a:lstStyle>
                <a:lvl1pPr marL="114300" indent="-1143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9715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5430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21145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686050" indent="-4572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31432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6004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40576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51485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800" dirty="0" smtClean="0">
                    <a:ea typeface="SimSun" pitchFamily="2" charset="-122"/>
                    <a:cs typeface="Arial" charset="0"/>
                  </a:rPr>
                  <a:t>Progress </a:t>
                </a:r>
                <a:r>
                  <a:rPr lang="en-US" sz="800" dirty="0" err="1" smtClean="0">
                    <a:ea typeface="SimSun" pitchFamily="2" charset="-122"/>
                    <a:cs typeface="Arial" charset="0"/>
                  </a:rPr>
                  <a:t>otomasi</a:t>
                </a:r>
                <a:r>
                  <a:rPr lang="en-US" sz="800" dirty="0" smtClean="0">
                    <a:ea typeface="SimSun" pitchFamily="2" charset="-122"/>
                    <a:cs typeface="Arial" charset="0"/>
                  </a:rPr>
                  <a:t> </a:t>
                </a:r>
                <a:r>
                  <a:rPr lang="en-US" sz="800" dirty="0" err="1" smtClean="0">
                    <a:ea typeface="SimSun" pitchFamily="2" charset="-122"/>
                    <a:cs typeface="Arial" charset="0"/>
                  </a:rPr>
                  <a:t>proses</a:t>
                </a:r>
                <a:r>
                  <a:rPr lang="en-US" sz="800" dirty="0" smtClean="0">
                    <a:ea typeface="SimSun" pitchFamily="2" charset="-122"/>
                    <a:cs typeface="Arial" charset="0"/>
                  </a:rPr>
                  <a:t> </a:t>
                </a:r>
                <a:r>
                  <a:rPr lang="en-US" sz="800" dirty="0" err="1" smtClean="0">
                    <a:ea typeface="SimSun" pitchFamily="2" charset="-122"/>
                    <a:cs typeface="Arial" charset="0"/>
                  </a:rPr>
                  <a:t>bisnis</a:t>
                </a:r>
                <a:r>
                  <a:rPr lang="id-ID" sz="800" dirty="0" smtClean="0">
                    <a:ea typeface="SimSun" pitchFamily="2" charset="-122"/>
                    <a:cs typeface="Arial" charset="0"/>
                  </a:rPr>
                  <a:t> (verifikasi, manajemen faskes dan evaluasi  pelayanan kesehatan)</a:t>
                </a:r>
                <a:endParaRPr lang="en-US" sz="800" dirty="0"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893761" y="3020702"/>
                <a:ext cx="2021139" cy="10668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</a:rPr>
                  <a:t>P2.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endParaRPr>
              </a:p>
              <a:p>
                <a:pPr algn="ctr">
                  <a:buClr>
                    <a:srgbClr val="FF9900"/>
                  </a:buClr>
                  <a:buSzPct val="90000"/>
                  <a:buFont typeface="Wingdings" pitchFamily="2" charset="2"/>
                  <a:buNone/>
                </a:pPr>
                <a:r>
                  <a:rPr lang="en-US" sz="1200" b="1" err="1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Meningkatkan</a:t>
                </a:r>
                <a:r>
                  <a:rPr lang="en-US" sz="1200" b="1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 ketersediaan dan aksesabilitas Faskes</a:t>
                </a:r>
                <a:endParaRPr lang="id-ID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Text Box 113"/>
              <p:cNvSpPr txBox="1">
                <a:spLocks noChangeArrowheads="1"/>
              </p:cNvSpPr>
              <p:nvPr/>
            </p:nvSpPr>
            <p:spPr bwMode="auto">
              <a:xfrm>
                <a:off x="2893759" y="4116704"/>
                <a:ext cx="1834272" cy="215444"/>
              </a:xfrm>
              <a:prstGeom prst="rect">
                <a:avLst/>
              </a:prstGeom>
              <a:solidFill>
                <a:srgbClr val="92D05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45720" rIns="45720">
                <a:spAutoFit/>
              </a:bodyPr>
              <a:lstStyle>
                <a:lvl1pPr marL="92075" indent="-92075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117475" indent="-117475">
                  <a:buFont typeface="+mj-lt"/>
                  <a:buAutoNum type="arabicPeriod"/>
                </a:pPr>
                <a:r>
                  <a:rPr lang="en-US" sz="800" dirty="0" smtClean="0">
                    <a:ea typeface="SimSun" pitchFamily="2" charset="-122"/>
                  </a:rPr>
                  <a:t>% </a:t>
                </a:r>
                <a:r>
                  <a:rPr lang="en-US" sz="800" dirty="0" err="1" smtClean="0">
                    <a:ea typeface="SimSun" pitchFamily="2" charset="-122"/>
                  </a:rPr>
                  <a:t>Faskes</a:t>
                </a:r>
                <a:r>
                  <a:rPr lang="en-US" sz="800" dirty="0" smtClean="0">
                    <a:ea typeface="SimSun" pitchFamily="2" charset="-122"/>
                  </a:rPr>
                  <a:t> yang </a:t>
                </a:r>
                <a:r>
                  <a:rPr lang="en-US" sz="800" dirty="0" err="1" smtClean="0">
                    <a:ea typeface="SimSun" pitchFamily="2" charset="-122"/>
                  </a:rPr>
                  <a:t>bekerjasama</a:t>
                </a:r>
                <a:endParaRPr lang="en-US" sz="800" dirty="0">
                  <a:ea typeface="SimSun" pitchFamily="2" charset="-122"/>
                </a:endParaRPr>
              </a:p>
            </p:txBody>
          </p:sp>
          <p:sp>
            <p:nvSpPr>
              <p:cNvPr id="63" name="Rectangle 29"/>
              <p:cNvSpPr>
                <a:spLocks noChangeArrowheads="1"/>
              </p:cNvSpPr>
              <p:nvPr/>
            </p:nvSpPr>
            <p:spPr bwMode="auto">
              <a:xfrm>
                <a:off x="173312" y="2722215"/>
                <a:ext cx="163599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Proses</a:t>
                </a:r>
                <a:r>
                  <a:rPr kumimoji="0" lang="en-US" sz="10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 </a:t>
                </a:r>
                <a:r>
                  <a:rPr kumimoji="0" lang="en-US" sz="1000" b="0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Bisnis</a:t>
                </a:r>
                <a:r>
                  <a:rPr kumimoji="0" lang="en-US" sz="10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 Internal</a:t>
                </a:r>
                <a:endPara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64" name="Rectangle 29"/>
              <p:cNvSpPr>
                <a:spLocks noChangeArrowheads="1"/>
              </p:cNvSpPr>
              <p:nvPr/>
            </p:nvSpPr>
            <p:spPr bwMode="auto">
              <a:xfrm>
                <a:off x="150631" y="1159100"/>
                <a:ext cx="163599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Pemangku</a:t>
                </a:r>
                <a:r>
                  <a:rPr kumimoji="0" lang="en-US" sz="10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 </a:t>
                </a:r>
                <a:r>
                  <a:rPr kumimoji="0" lang="en-US" sz="1000" b="0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Kepentingan</a:t>
                </a:r>
                <a:endPara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9032009" y="1199863"/>
                <a:ext cx="64539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charset="0"/>
                  </a:rPr>
                  <a:t>Finansial</a:t>
                </a:r>
                <a:endPara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endParaRPr>
              </a:p>
            </p:txBody>
          </p:sp>
          <p:sp>
            <p:nvSpPr>
              <p:cNvPr id="66" name="Up Arrow 65"/>
              <p:cNvSpPr/>
              <p:nvPr/>
            </p:nvSpPr>
            <p:spPr>
              <a:xfrm>
                <a:off x="6390167" y="2527218"/>
                <a:ext cx="533400" cy="304800"/>
              </a:xfrm>
              <a:prstGeom prst="upArrow">
                <a:avLst/>
              </a:prstGeom>
              <a:solidFill>
                <a:srgbClr val="808080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Up Arrow 66"/>
              <p:cNvSpPr/>
              <p:nvPr/>
            </p:nvSpPr>
            <p:spPr>
              <a:xfrm>
                <a:off x="1981200" y="4779334"/>
                <a:ext cx="533400" cy="304800"/>
              </a:xfrm>
              <a:prstGeom prst="upArrow">
                <a:avLst/>
              </a:prstGeom>
              <a:solidFill>
                <a:srgbClr val="808080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Up Arrow 67"/>
              <p:cNvSpPr/>
              <p:nvPr/>
            </p:nvSpPr>
            <p:spPr>
              <a:xfrm>
                <a:off x="4648200" y="4788198"/>
                <a:ext cx="533400" cy="304800"/>
              </a:xfrm>
              <a:prstGeom prst="upArrow">
                <a:avLst/>
              </a:prstGeom>
              <a:solidFill>
                <a:srgbClr val="808080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Up Arrow 68"/>
              <p:cNvSpPr/>
              <p:nvPr/>
            </p:nvSpPr>
            <p:spPr>
              <a:xfrm>
                <a:off x="7228367" y="4800600"/>
                <a:ext cx="533400" cy="304800"/>
              </a:xfrm>
              <a:prstGeom prst="upArrow">
                <a:avLst/>
              </a:prstGeom>
              <a:solidFill>
                <a:srgbClr val="808080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4791767" y="2996952"/>
              <a:ext cx="1887116" cy="1066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P3.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endParaRPr>
            </a:p>
            <a:p>
              <a:pPr algn="ctr">
                <a:buClr>
                  <a:srgbClr val="FF9900"/>
                </a:buClr>
                <a:buSzPct val="90000"/>
                <a:buFont typeface="Wingdings" pitchFamily="2" charset="2"/>
                <a:buNone/>
              </a:pPr>
              <a:r>
                <a:rPr lang="en-US" sz="1200" b="1" dirty="0" err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Meningkatkan</a:t>
              </a:r>
              <a:r>
                <a:rPr lang="en-US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algn="ctr">
                <a:buClr>
                  <a:srgbClr val="FF9900"/>
                </a:buClr>
                <a:buSzPct val="90000"/>
                <a:buFont typeface="Wingdings" pitchFamily="2" charset="2"/>
                <a:buNone/>
              </a:pPr>
              <a:r>
                <a:rPr lang="id-ID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Efektifitas Pengelolaan Faskes</a:t>
              </a:r>
              <a:r>
                <a:rPr lang="en-US" sz="12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 Box 113"/>
            <p:cNvSpPr txBox="1">
              <a:spLocks noChangeArrowheads="1"/>
            </p:cNvSpPr>
            <p:nvPr/>
          </p:nvSpPr>
          <p:spPr bwMode="auto">
            <a:xfrm>
              <a:off x="4644008" y="4092955"/>
              <a:ext cx="2016225" cy="33855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indent="-114300">
                <a:buFont typeface="+mj-lt"/>
                <a:buAutoNum type="arabicPeriod"/>
              </a:pPr>
              <a:r>
                <a:rPr lang="id-ID" sz="800" smtClean="0">
                  <a:ea typeface="SimSun" pitchFamily="2" charset="-122"/>
                </a:rPr>
                <a:t>Indeks </a:t>
              </a:r>
              <a:r>
                <a:rPr lang="id-ID" sz="800" dirty="0" smtClean="0">
                  <a:ea typeface="SimSun" pitchFamily="2" charset="-122"/>
                </a:rPr>
                <a:t>pemahaman faskes</a:t>
              </a:r>
            </a:p>
            <a:p>
              <a:pPr marL="114300" lvl="0" indent="-114300">
                <a:buFont typeface="+mj-lt"/>
                <a:buAutoNum type="arabicPeriod"/>
                <a:defRPr/>
              </a:pPr>
              <a:r>
                <a:rPr lang="en-US" sz="800" kern="0" dirty="0" err="1" smtClean="0">
                  <a:ea typeface="SimSun" pitchFamily="2" charset="-122"/>
                </a:rPr>
                <a:t>Indeks</a:t>
              </a:r>
              <a:r>
                <a:rPr lang="en-US" sz="800" kern="0" dirty="0" smtClean="0">
                  <a:ea typeface="SimSun" pitchFamily="2" charset="-122"/>
                </a:rPr>
                <a:t> </a:t>
              </a:r>
              <a:r>
                <a:rPr lang="en-US" sz="800" kern="0" dirty="0" err="1" smtClean="0">
                  <a:ea typeface="SimSun" pitchFamily="2" charset="-122"/>
                </a:rPr>
                <a:t>Kualitas</a:t>
              </a:r>
              <a:r>
                <a:rPr lang="en-US" sz="800" kern="0" dirty="0" smtClean="0">
                  <a:ea typeface="SimSun" pitchFamily="2" charset="-122"/>
                </a:rPr>
                <a:t> </a:t>
              </a:r>
              <a:r>
                <a:rPr lang="en-US" sz="800" kern="0" dirty="0" err="1" smtClean="0">
                  <a:ea typeface="SimSun" pitchFamily="2" charset="-122"/>
                </a:rPr>
                <a:t>Pelayanan</a:t>
              </a:r>
              <a:r>
                <a:rPr lang="en-US" sz="800" kern="0" dirty="0" smtClean="0">
                  <a:ea typeface="SimSun" pitchFamily="2" charset="-122"/>
                </a:rPr>
                <a:t> </a:t>
              </a:r>
              <a:r>
                <a:rPr lang="en-US" sz="800" kern="0" dirty="0" err="1" smtClean="0">
                  <a:ea typeface="SimSun" pitchFamily="2" charset="-122"/>
                </a:rPr>
                <a:t>oleh</a:t>
              </a:r>
              <a:r>
                <a:rPr lang="en-US" sz="800" kern="0" dirty="0" smtClean="0">
                  <a:ea typeface="SimSun" pitchFamily="2" charset="-122"/>
                </a:rPr>
                <a:t> </a:t>
              </a:r>
              <a:r>
                <a:rPr lang="en-US" sz="800" kern="0" dirty="0" err="1" smtClean="0">
                  <a:ea typeface="SimSun" pitchFamily="2" charset="-122"/>
                </a:rPr>
                <a:t>Faskes</a:t>
              </a:r>
              <a:endParaRPr lang="en-US" sz="800" kern="0" dirty="0" smtClean="0">
                <a:ea typeface="SimSun" pitchFamily="2" charset="-122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85014" y="2996952"/>
              <a:ext cx="1887117" cy="1066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P4.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endParaRPr>
            </a:p>
            <a:p>
              <a:pPr algn="ctr">
                <a:buClr>
                  <a:srgbClr val="FF9900"/>
                </a:buClr>
                <a:buSzPct val="90000"/>
                <a:buFont typeface="Wingdings" pitchFamily="2" charset="2"/>
                <a:buNone/>
              </a:pPr>
              <a:r>
                <a:rPr lang="en-US" sz="1200" b="1" dirty="0" err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Meningkatkan</a:t>
              </a:r>
              <a:endParaRPr lang="en-US" sz="12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>
                <a:buClr>
                  <a:srgbClr val="FF9900"/>
                </a:buClr>
                <a:buSzPct val="90000"/>
                <a:buFont typeface="Wingdings" pitchFamily="2" charset="2"/>
                <a:buNone/>
              </a:pPr>
              <a:r>
                <a:rPr lang="en-US" sz="1200" b="1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Efektifitas Pengelolaan Utilisasi</a:t>
              </a:r>
              <a:endParaRPr lang="en-US" sz="12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Text Box 113"/>
            <p:cNvSpPr txBox="1">
              <a:spLocks noChangeArrowheads="1"/>
            </p:cNvSpPr>
            <p:nvPr/>
          </p:nvSpPr>
          <p:spPr bwMode="auto">
            <a:xfrm>
              <a:off x="6974104" y="4092955"/>
              <a:ext cx="2107872" cy="33855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indent="-114300">
                <a:buFont typeface="+mj-lt"/>
                <a:buAutoNum type="arabicPeriod"/>
              </a:pPr>
              <a:r>
                <a:rPr lang="en-US" sz="800" smtClean="0">
                  <a:ea typeface="SimSun" pitchFamily="2" charset="-122"/>
                </a:rPr>
                <a:t>Pem</a:t>
              </a:r>
              <a:r>
                <a:rPr lang="id-ID" sz="800" dirty="0" smtClean="0">
                  <a:ea typeface="SimSun" pitchFamily="2" charset="-122"/>
                </a:rPr>
                <a:t>enuhan SPNM penyelesaian klaim</a:t>
              </a:r>
              <a:endParaRPr lang="en-US" sz="800" dirty="0" smtClean="0">
                <a:ea typeface="SimSun" pitchFamily="2" charset="-122"/>
              </a:endParaRPr>
            </a:p>
            <a:p>
              <a:pPr marL="114300" indent="-114300">
                <a:buFont typeface="+mj-lt"/>
                <a:buAutoNum type="arabicPeriod"/>
              </a:pPr>
              <a:r>
                <a:rPr lang="id-ID" sz="800" smtClean="0">
                  <a:ea typeface="SimSun" pitchFamily="2" charset="-122"/>
                </a:rPr>
                <a:t>Jumlah </a:t>
              </a:r>
              <a:r>
                <a:rPr lang="en-US" sz="800" smtClean="0">
                  <a:ea typeface="SimSun" pitchFamily="2" charset="-122"/>
                </a:rPr>
                <a:t>Nominal </a:t>
              </a:r>
              <a:r>
                <a:rPr lang="id-ID" sz="800" smtClean="0">
                  <a:ea typeface="SimSun" pitchFamily="2" charset="-122"/>
                </a:rPr>
                <a:t>Lebih Bayar</a:t>
              </a:r>
              <a:r>
                <a:rPr lang="en-US" sz="800" smtClean="0">
                  <a:ea typeface="SimSun" pitchFamily="2" charset="-122"/>
                </a:rPr>
                <a:t> (JNLB)</a:t>
              </a:r>
              <a:endParaRPr lang="id-ID" sz="800" dirty="0" smtClean="0">
                <a:ea typeface="SimSun" pitchFamily="2" charset="-122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81146" y="2996952"/>
            <a:ext cx="1930614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P1.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fi-FI" sz="12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Meningkatkan 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fi-FI" sz="12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Kebijakan dan Pedoman </a:t>
            </a:r>
            <a:r>
              <a:rPr lang="fi-FI" sz="1200" b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faskes dan utilisasi</a:t>
            </a:r>
            <a:endParaRPr lang="fi-FI" sz="1200" b="1" dirty="0" err="1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481145" y="4092954"/>
            <a:ext cx="2000946" cy="707886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</a:pPr>
            <a:r>
              <a:rPr lang="en-US" sz="800" smtClean="0">
                <a:ea typeface="SimSun" pitchFamily="2" charset="-122"/>
              </a:rPr>
              <a:t>Efektivitas </a:t>
            </a:r>
            <a:r>
              <a:rPr lang="en-US" sz="800">
                <a:ea typeface="SimSun" pitchFamily="2" charset="-122"/>
              </a:rPr>
              <a:t>pedoman </a:t>
            </a:r>
            <a:r>
              <a:rPr lang="en-US" sz="800" smtClean="0">
                <a:ea typeface="SimSun" pitchFamily="2" charset="-122"/>
              </a:rPr>
              <a:t>Faskes</a:t>
            </a:r>
          </a:p>
          <a:p>
            <a:pPr marL="114300" indent="-114300">
              <a:buFont typeface="+mj-lt"/>
              <a:buAutoNum type="arabicPeriod"/>
            </a:pPr>
            <a:r>
              <a:rPr lang="en-US" sz="800" smtClean="0">
                <a:ea typeface="SimSun" pitchFamily="2" charset="-122"/>
              </a:rPr>
              <a:t>Efektivitas </a:t>
            </a:r>
            <a:r>
              <a:rPr lang="en-US" sz="800">
                <a:ea typeface="SimSun" pitchFamily="2" charset="-122"/>
              </a:rPr>
              <a:t>pedoman penanganan dan pengendalian </a:t>
            </a:r>
            <a:r>
              <a:rPr lang="en-US" sz="800" smtClean="0">
                <a:ea typeface="SimSun" pitchFamily="2" charset="-122"/>
              </a:rPr>
              <a:t>klaim</a:t>
            </a:r>
          </a:p>
          <a:p>
            <a:pPr marL="114300" indent="-114300">
              <a:buFont typeface="+mj-lt"/>
              <a:buAutoNum type="arabicPeriod"/>
            </a:pPr>
            <a:r>
              <a:rPr lang="en-US" sz="800">
                <a:ea typeface="SimSun" pitchFamily="2" charset="-122"/>
              </a:rPr>
              <a:t>% Usulan kebijakan strategis </a:t>
            </a:r>
            <a:r>
              <a:rPr lang="en-US" sz="800" smtClean="0">
                <a:ea typeface="SimSun" pitchFamily="2" charset="-122"/>
              </a:rPr>
              <a:t>faskes dan klaim yang disutujui</a:t>
            </a:r>
            <a:endParaRPr lang="en-US" sz="80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Peta Strategi</a:t>
            </a:r>
            <a:r>
              <a:rPr lang="id-ID" b="1" smtClean="0"/>
              <a:t/>
            </a:r>
            <a:br>
              <a:rPr lang="id-ID" b="1" smtClean="0"/>
            </a:br>
            <a:r>
              <a:rPr lang="en-US" b="1" smtClean="0"/>
              <a:t>BPJS KESEHATAN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0595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Peta Strategi</a:t>
            </a:r>
            <a:br>
              <a:rPr lang="id-ID" b="1" dirty="0" smtClean="0"/>
            </a:br>
            <a:r>
              <a:rPr lang="id-ID" b="1" smtClean="0"/>
              <a:t>Direktorat </a:t>
            </a:r>
            <a:r>
              <a:rPr lang="en-US" b="1" smtClean="0"/>
              <a:t>Keuangan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2000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entagon 61"/>
          <p:cNvSpPr/>
          <p:nvPr/>
        </p:nvSpPr>
        <p:spPr>
          <a:xfrm>
            <a:off x="371797" y="3040085"/>
            <a:ext cx="8376667" cy="1295400"/>
          </a:xfrm>
          <a:prstGeom prst="homePlate">
            <a:avLst/>
          </a:prstGeom>
          <a:solidFill>
            <a:srgbClr val="FFFFCC"/>
          </a:solidFill>
          <a:ln w="3175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67544" y="123327"/>
            <a:ext cx="7992888" cy="83099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)      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                           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Direktorat Keuangan </a:t>
            </a:r>
            <a:r>
              <a:rPr kumimoji="0" lang="id-ID" sz="2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Tercapai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1200" b="1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engelolaan</a:t>
            </a:r>
            <a:r>
              <a:rPr lang="en-US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1200" b="1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euangan</a:t>
            </a:r>
            <a:r>
              <a:rPr lang="en-US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yang </a:t>
            </a: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1200" b="1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ehat</a:t>
            </a:r>
            <a:r>
              <a:rPr lang="en-US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dan </a:t>
            </a: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1200" b="1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kuntabel</a:t>
            </a:r>
            <a:endParaRPr lang="en-US" sz="1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Realisasi Biaya yang Efektif dan Efisien</a:t>
            </a:r>
            <a:endParaRPr lang="en-US" sz="1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1" y="2154342"/>
            <a:ext cx="1273822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 Direktorat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395537" y="1485364"/>
            <a:ext cx="2250876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Rasio Solvabilitas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Opini </a:t>
            </a:r>
            <a:r>
              <a:rPr lang="id-ID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Auditor Eksternal</a:t>
            </a:r>
            <a:endParaRPr lang="id-ID" sz="800" kern="0" dirty="0" smtClea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084168" y="6165304"/>
            <a:ext cx="1872208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Progres kelengkapan SOP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59573" y="907878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= 14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331382" y="3127353"/>
            <a:ext cx="201168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P1.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lvl="0" algn="ctr"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</a:t>
            </a:r>
            <a:r>
              <a:rPr lang="id-ID" sz="1200" b="1" kern="0" smtClean="0">
                <a:solidFill>
                  <a:srgbClr val="000000"/>
                </a:solidFill>
                <a:latin typeface="Calibri" pitchFamily="34" charset="0"/>
              </a:rPr>
              <a:t>ingkatkan Pengelolaan 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Dana DJS dan BPJS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3353166" y="4207473"/>
            <a:ext cx="201168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Rasio Likuiditas DJS</a:t>
            </a:r>
            <a:endParaRPr kumimoji="0" lang="id-ID" sz="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% </a:t>
            </a:r>
            <a:r>
              <a:rPr lang="id-ID" sz="800" i="1" kern="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Yield </a:t>
            </a:r>
            <a:r>
              <a:rPr lang="id-ID" sz="800" i="1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on Investment</a:t>
            </a:r>
            <a:r>
              <a:rPr lang="id-ID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BPJS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59" name="Text Box 113"/>
          <p:cNvSpPr txBox="1">
            <a:spLocks noChangeArrowheads="1"/>
          </p:cNvSpPr>
          <p:nvPr/>
        </p:nvSpPr>
        <p:spPr bwMode="auto">
          <a:xfrm>
            <a:off x="5728672" y="4218066"/>
            <a:ext cx="2011680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Kesesuaian kebijakan akuntansi</a:t>
            </a:r>
            <a:endParaRPr lang="en-US" sz="800" kern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%</a:t>
            </a:r>
            <a:r>
              <a:rPr lang="en-US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 Ketepatan Waktu </a:t>
            </a:r>
            <a:r>
              <a:rPr lang="id-ID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Laporan</a:t>
            </a:r>
            <a:endParaRPr lang="en-US" sz="800" kern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% </a:t>
            </a:r>
            <a:r>
              <a:rPr lang="id-ID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Akurasi </a:t>
            </a:r>
            <a:r>
              <a:rPr lang="en-US" sz="800" kern="0" smtClean="0">
                <a:latin typeface="Arial" pitchFamily="34" charset="0"/>
                <a:ea typeface="SimSun" pitchFamily="2" charset="-122"/>
                <a:cs typeface="Arial" pitchFamily="34" charset="0"/>
              </a:rPr>
              <a:t>Laporan</a:t>
            </a:r>
            <a:endParaRPr lang="id-ID" sz="800" kern="0" dirty="0" smtClean="0"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728671" y="3127353"/>
            <a:ext cx="201168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kumimoji="0" lang="id-ID" sz="12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</a:t>
            </a:r>
            <a:r>
              <a:rPr kumimoji="0" lang="id-ID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engoptimalkan Kebijakan</a:t>
            </a:r>
            <a:r>
              <a:rPr kumimoji="0" lang="id-ID" sz="12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dan Pelaporan Akuntansi Keuangan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71600" y="3140968"/>
            <a:ext cx="201168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P1.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lvl="0" algn="ctr"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</a:t>
            </a:r>
            <a:r>
              <a:rPr lang="id-ID" sz="1200" b="1" kern="0" smtClean="0">
                <a:solidFill>
                  <a:srgbClr val="000000"/>
                </a:solidFill>
                <a:latin typeface="Calibri" pitchFamily="34" charset="0"/>
              </a:rPr>
              <a:t>ingkatkan Pengelolaan </a:t>
            </a: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Treasuri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5" name="Text Box 113"/>
          <p:cNvSpPr txBox="1">
            <a:spLocks noChangeArrowheads="1"/>
          </p:cNvSpPr>
          <p:nvPr/>
        </p:nvSpPr>
        <p:spPr bwMode="auto">
          <a:xfrm>
            <a:off x="993384" y="4221088"/>
            <a:ext cx="201168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>
                <a:solidFill>
                  <a:srgbClr val="000000"/>
                </a:solidFill>
                <a:ea typeface="SimSun" pitchFamily="2" charset="-122"/>
              </a:rPr>
              <a:t>Ketepatan Perhitungan </a:t>
            </a: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Setoran Pajak</a:t>
            </a:r>
            <a:endParaRPr lang="en-US" sz="800" kern="0">
              <a:solidFill>
                <a:srgbClr val="000000"/>
              </a:solidFill>
              <a:ea typeface="SimSun" pitchFamily="2" charset="-122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Ketepatan Pelaporan Pajak</a:t>
            </a:r>
            <a:endParaRPr lang="id-ID" sz="800" kern="0" dirty="0">
              <a:solidFill>
                <a:srgbClr val="00000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23528" y="123326"/>
            <a:ext cx="8568951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solidFill>
                <a:srgbClr val="2D2D8A"/>
              </a:solidFill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Treasuri dan Investasi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2D2D8A"/>
              </a:solidFill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Terwujudnya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Pengelolaan Keuangan yang efektif dan efisien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realisasi biaya yang efektif dan efisien</a:t>
            </a:r>
            <a:endParaRPr lang="en-US" sz="1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1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2" y="2013962"/>
            <a:ext cx="127382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Deviaisi</a:t>
            </a:r>
            <a:r>
              <a:rPr kumimoji="0" lang="id-ID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683569" y="1417670"/>
            <a:ext cx="2160240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fi-FI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Rasio Solvabilitas</a:t>
            </a: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9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516216" y="6038477"/>
            <a:ext cx="1080120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Otobos SOP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95956" y="919753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</a:t>
            </a:r>
            <a:r>
              <a:rPr kumimoji="0" lang="id-ID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492856" y="3148184"/>
            <a:ext cx="201168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P2.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ingkatkan Efektifitas Pengelolaan Kas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2492856" y="4244187"/>
            <a:ext cx="201168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smtClean="0">
                <a:solidFill>
                  <a:srgbClr val="000000"/>
                </a:solidFill>
                <a:ea typeface="SimSun" pitchFamily="2" charset="-122"/>
              </a:rPr>
              <a:t>Cash Ratio</a:t>
            </a:r>
            <a:endParaRPr lang="en-US" sz="800" kern="0" smtClean="0">
              <a:solidFill>
                <a:srgbClr val="000000"/>
              </a:solidFill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</a:t>
            </a:r>
            <a:r>
              <a:rPr kumimoji="0" lang="en-US" sz="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cash opname</a:t>
            </a:r>
            <a:endParaRPr kumimoji="0" lang="id-ID" sz="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 rot="210448">
            <a:off x="5909663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4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3" y="491015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25104" y="3143248"/>
            <a:ext cx="201168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eningkatkan Pengelolaan</a:t>
            </a:r>
            <a:r>
              <a:rPr kumimoji="0" lang="id-ID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Pajak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" name="Text Box 113"/>
          <p:cNvSpPr txBox="1">
            <a:spLocks noChangeArrowheads="1"/>
          </p:cNvSpPr>
          <p:nvPr/>
        </p:nvSpPr>
        <p:spPr bwMode="auto">
          <a:xfrm>
            <a:off x="4648552" y="4214818"/>
            <a:ext cx="2011680" cy="707886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Efektifitas Sistem dan prosedur Pajak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Ketepatan Perhitungan setoran pajak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Ketepatan Pemungutan</a:t>
            </a:r>
            <a:r>
              <a:rPr lang="id-ID" sz="800" kern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endParaRPr lang="en-US" sz="800" kern="0" smtClean="0">
              <a:solidFill>
                <a:srgbClr val="000000"/>
              </a:solidFill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Ketepatan Penyetoran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Ketepatan pelaporan</a:t>
            </a:r>
            <a:endParaRPr lang="id-ID" sz="800" kern="0" dirty="0" smtClean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52808" y="3148184"/>
            <a:ext cx="201168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P4.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ingkatkan Pengelolaan Dana </a:t>
            </a:r>
            <a:r>
              <a:rPr lang="id-ID" sz="1200" b="1" kern="0" smtClean="0">
                <a:solidFill>
                  <a:srgbClr val="000000"/>
                </a:solidFill>
                <a:latin typeface="Calibri" pitchFamily="34" charset="0"/>
              </a:rPr>
              <a:t>Keuangan DJS</a:t>
            </a: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 dan BPJS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6" name="Text Box 113"/>
          <p:cNvSpPr txBox="1">
            <a:spLocks noChangeArrowheads="1"/>
          </p:cNvSpPr>
          <p:nvPr/>
        </p:nvSpPr>
        <p:spPr bwMode="auto">
          <a:xfrm>
            <a:off x="6952808" y="4244187"/>
            <a:ext cx="201168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Tingkat kepatuhan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ea typeface="SimSun" pitchFamily="2" charset="-122"/>
              </a:rPr>
              <a:t>Kesesuaian Aset alokasi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SimSun" pitchFamily="2" charset="-12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60608" y="3140968"/>
            <a:ext cx="201168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P1.</a:t>
            </a:r>
          </a:p>
          <a:p>
            <a:pPr lvl="0" algn="ctr">
              <a:defRPr/>
            </a:pPr>
            <a:r>
              <a:rPr lang="fi-FI" sz="1200" b="1" kern="0">
                <a:solidFill>
                  <a:srgbClr val="000000"/>
                </a:solidFill>
                <a:latin typeface="Calibri" pitchFamily="34" charset="0"/>
              </a:rPr>
              <a:t>Meningkatkan </a:t>
            </a:r>
          </a:p>
          <a:p>
            <a:pPr lvl="0" algn="ctr">
              <a:defRPr/>
            </a:pPr>
            <a:r>
              <a:rPr lang="fi-FI" sz="1200" b="1" kern="0">
                <a:solidFill>
                  <a:srgbClr val="000000"/>
                </a:solidFill>
                <a:latin typeface="Calibri" pitchFamily="34" charset="0"/>
              </a:rPr>
              <a:t>Kebijakan dan </a:t>
            </a:r>
            <a:r>
              <a:rPr lang="fi-FI" sz="1200" b="1" kern="0">
                <a:solidFill>
                  <a:srgbClr val="000000"/>
                </a:solidFill>
                <a:latin typeface="Calibri" pitchFamily="34" charset="0"/>
              </a:rPr>
              <a:t>Pedoman </a:t>
            </a:r>
            <a:r>
              <a:rPr lang="fi-FI" sz="1200" b="1" kern="0" smtClean="0">
                <a:solidFill>
                  <a:srgbClr val="000000"/>
                </a:solidFill>
                <a:latin typeface="Calibri" pitchFamily="34" charset="0"/>
              </a:rPr>
              <a:t>treasuri dan investasi</a:t>
            </a:r>
            <a:endParaRPr lang="fi-FI" sz="1200" b="1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8" name="Text Box 113"/>
          <p:cNvSpPr txBox="1">
            <a:spLocks noChangeArrowheads="1"/>
          </p:cNvSpPr>
          <p:nvPr/>
        </p:nvSpPr>
        <p:spPr bwMode="auto">
          <a:xfrm>
            <a:off x="260608" y="4236971"/>
            <a:ext cx="2011680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>
                <a:solidFill>
                  <a:srgbClr val="000000"/>
                </a:solidFill>
                <a:ea typeface="SimSun" pitchFamily="2" charset="-122"/>
              </a:rPr>
              <a:t>Efektivitas </a:t>
            </a:r>
            <a:r>
              <a:rPr lang="id-ID" sz="800" kern="0">
                <a:solidFill>
                  <a:srgbClr val="000000"/>
                </a:solidFill>
                <a:ea typeface="SimSun" pitchFamily="2" charset="-122"/>
              </a:rPr>
              <a:t>pedoman </a:t>
            </a: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treasuri</a:t>
            </a:r>
            <a:endParaRPr lang="id-ID" sz="800" kern="0">
              <a:solidFill>
                <a:srgbClr val="000000"/>
              </a:solidFill>
              <a:ea typeface="SimSun" pitchFamily="2" charset="-122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>
                <a:solidFill>
                  <a:srgbClr val="000000"/>
                </a:solidFill>
                <a:ea typeface="SimSun" pitchFamily="2" charset="-122"/>
              </a:rPr>
              <a:t>Efektivitas </a:t>
            </a:r>
            <a:r>
              <a:rPr lang="id-ID" sz="800" kern="0">
                <a:solidFill>
                  <a:srgbClr val="000000"/>
                </a:solidFill>
                <a:ea typeface="SimSun" pitchFamily="2" charset="-122"/>
              </a:rPr>
              <a:t>pedoman </a:t>
            </a: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investasi</a:t>
            </a:r>
            <a:endParaRPr lang="id-ID" sz="800" kern="0">
              <a:solidFill>
                <a:srgbClr val="000000"/>
              </a:solidFill>
              <a:ea typeface="SimSun" pitchFamily="2" charset="-122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>
                <a:solidFill>
                  <a:srgbClr val="000000"/>
                </a:solidFill>
                <a:ea typeface="SimSun" pitchFamily="2" charset="-122"/>
              </a:rPr>
              <a:t>% Usulan kebijakan </a:t>
            </a:r>
            <a:r>
              <a:rPr lang="id-ID" sz="800" kern="0">
                <a:solidFill>
                  <a:srgbClr val="000000"/>
                </a:solidFill>
                <a:ea typeface="SimSun" pitchFamily="2" charset="-122"/>
              </a:rPr>
              <a:t>strategis </a:t>
            </a: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treasuri dan investasi </a:t>
            </a:r>
            <a:r>
              <a:rPr lang="id-ID" sz="800" kern="0" smtClean="0">
                <a:solidFill>
                  <a:srgbClr val="000000"/>
                </a:solidFill>
                <a:ea typeface="SimSun" pitchFamily="2" charset="-122"/>
              </a:rPr>
              <a:t>yang </a:t>
            </a:r>
            <a:r>
              <a:rPr lang="id-ID" sz="800" kern="0">
                <a:solidFill>
                  <a:srgbClr val="000000"/>
                </a:solidFill>
                <a:ea typeface="SimSun" pitchFamily="2" charset="-122"/>
              </a:rPr>
              <a:t>disutujui</a:t>
            </a:r>
          </a:p>
        </p:txBody>
      </p:sp>
    </p:spTree>
    <p:extLst>
      <p:ext uri="{BB962C8B-B14F-4D97-AF65-F5344CB8AC3E}">
        <p14:creationId xmlns:p14="http://schemas.microsoft.com/office/powerpoint/2010/main" val="13732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entagon 34"/>
          <p:cNvSpPr/>
          <p:nvPr/>
        </p:nvSpPr>
        <p:spPr>
          <a:xfrm>
            <a:off x="371797" y="3040085"/>
            <a:ext cx="8376667" cy="1295400"/>
          </a:xfrm>
          <a:prstGeom prst="homePlate">
            <a:avLst/>
          </a:prstGeom>
          <a:solidFill>
            <a:srgbClr val="FFFFCC"/>
          </a:solidFill>
          <a:ln w="3175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179511" y="5159041"/>
            <a:ext cx="1598710" cy="15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 &amp; Pertumbuhan</a:t>
            </a:r>
          </a:p>
        </p:txBody>
      </p:sp>
      <p:cxnSp>
        <p:nvCxnSpPr>
          <p:cNvPr id="102" name="Straight Connector 101"/>
          <p:cNvCxnSpPr>
            <a:cxnSpLocks noChangeShapeType="1"/>
          </p:cNvCxnSpPr>
          <p:nvPr/>
        </p:nvCxnSpPr>
        <p:spPr bwMode="auto">
          <a:xfrm>
            <a:off x="223362" y="5111277"/>
            <a:ext cx="8659503" cy="445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</p:spPr>
      </p:cxn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251520" y="188640"/>
            <a:ext cx="8712968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</a:t>
            </a:r>
            <a:r>
              <a:rPr kumimoji="0" lang="id-ID" sz="2400" b="1" i="0" u="none" strike="noStrike" kern="0" cap="none" spc="0" normalizeH="0" baseline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Akuntansi </a:t>
            </a:r>
            <a:r>
              <a:rPr kumimoji="0" lang="id-ID" sz="24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dirty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104" name="Straight Connector 103"/>
          <p:cNvCxnSpPr>
            <a:cxnSpLocks noChangeShapeType="1"/>
          </p:cNvCxnSpPr>
          <p:nvPr/>
        </p:nvCxnSpPr>
        <p:spPr bwMode="auto">
          <a:xfrm>
            <a:off x="232977" y="2828995"/>
            <a:ext cx="8659503" cy="445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</p:spPr>
      </p:cxnSp>
      <p:sp>
        <p:nvSpPr>
          <p:cNvPr id="105" name="Rounded Rectangle 104"/>
          <p:cNvSpPr/>
          <p:nvPr/>
        </p:nvSpPr>
        <p:spPr bwMode="auto">
          <a:xfrm>
            <a:off x="1754240" y="1501956"/>
            <a:ext cx="2805736" cy="1078983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Terwujudnya</a:t>
            </a: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Laporan Akuntansi yang akurat, lengkap, terpercaya dan tepat waktu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4839750" y="1511504"/>
            <a:ext cx="2549942" cy="1078983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realisasi biaya yang efektif dan efisien</a:t>
            </a:r>
            <a:endParaRPr lang="en-US" sz="1200" b="1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3432886" y="5521885"/>
            <a:ext cx="2198226" cy="878464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8" name="Text Box 113"/>
          <p:cNvSpPr txBox="1">
            <a:spLocks noChangeArrowheads="1"/>
          </p:cNvSpPr>
          <p:nvPr/>
        </p:nvSpPr>
        <p:spPr bwMode="auto">
          <a:xfrm>
            <a:off x="6910080" y="2275387"/>
            <a:ext cx="1231006" cy="219616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</a:t>
            </a:r>
            <a:r>
              <a:rPr kumimoji="0" lang="id-ID" sz="800" b="0" i="0" u="none" strike="noStrike" kern="0" cap="none" spc="0" normalizeH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Anggaran</a:t>
            </a:r>
            <a:endParaRPr kumimoji="0" lang="en-US" sz="800" b="0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109" name="Text Box 113"/>
          <p:cNvSpPr txBox="1">
            <a:spLocks noChangeArrowheads="1"/>
          </p:cNvSpPr>
          <p:nvPr/>
        </p:nvSpPr>
        <p:spPr bwMode="auto">
          <a:xfrm>
            <a:off x="1322588" y="1559247"/>
            <a:ext cx="1574729" cy="369332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9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Rasio Solvabilitas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9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Opini Auditor Eksternal</a:t>
            </a:r>
          </a:p>
        </p:txBody>
      </p:sp>
      <p:cxnSp>
        <p:nvCxnSpPr>
          <p:cNvPr id="110" name="Straight Connector 109"/>
          <p:cNvCxnSpPr>
            <a:cxnSpLocks noChangeShapeType="1"/>
          </p:cNvCxnSpPr>
          <p:nvPr/>
        </p:nvCxnSpPr>
        <p:spPr bwMode="auto">
          <a:xfrm>
            <a:off x="4700546" y="1271969"/>
            <a:ext cx="0" cy="1584555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</p:spPr>
      </p:cxnSp>
      <p:cxnSp>
        <p:nvCxnSpPr>
          <p:cNvPr id="111" name="Straight Connector 110"/>
          <p:cNvCxnSpPr>
            <a:cxnSpLocks noChangeShapeType="1"/>
          </p:cNvCxnSpPr>
          <p:nvPr/>
        </p:nvCxnSpPr>
        <p:spPr bwMode="auto">
          <a:xfrm>
            <a:off x="206417" y="1250655"/>
            <a:ext cx="8659503" cy="445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</p:spPr>
      </p:cxnSp>
      <p:sp>
        <p:nvSpPr>
          <p:cNvPr id="112" name="Text Box 113"/>
          <p:cNvSpPr txBox="1">
            <a:spLocks noChangeArrowheads="1"/>
          </p:cNvSpPr>
          <p:nvPr/>
        </p:nvSpPr>
        <p:spPr bwMode="auto">
          <a:xfrm>
            <a:off x="3904505" y="6238024"/>
            <a:ext cx="1286961" cy="343747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kompeten</a:t>
            </a: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 Opini Pegawai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1042814" y="5521885"/>
            <a:ext cx="2198226" cy="878464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 Teknologi Informasi</a:t>
            </a: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5798976" y="5521885"/>
            <a:ext cx="2118291" cy="878464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5" name="Text Box 113"/>
          <p:cNvSpPr txBox="1">
            <a:spLocks noChangeArrowheads="1"/>
          </p:cNvSpPr>
          <p:nvPr/>
        </p:nvSpPr>
        <p:spPr bwMode="auto">
          <a:xfrm>
            <a:off x="6446454" y="6190281"/>
            <a:ext cx="2334117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Otobos </a:t>
            </a:r>
            <a:r>
              <a:rPr lang="id-ID" sz="800" kern="0" dirty="0">
                <a:solidFill>
                  <a:srgbClr val="000000"/>
                </a:solidFill>
                <a:ea typeface="SimSun" pitchFamily="2" charset="-122"/>
              </a:rPr>
              <a:t>SOP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116" name="TextBox 53"/>
          <p:cNvSpPr txBox="1"/>
          <p:nvPr/>
        </p:nvSpPr>
        <p:spPr bwMode="auto">
          <a:xfrm>
            <a:off x="8290370" y="1032797"/>
            <a:ext cx="855310" cy="27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= </a:t>
            </a:r>
            <a:r>
              <a:rPr kumimoji="0" lang="id-ID" sz="12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Up Arrow 116"/>
          <p:cNvSpPr>
            <a:spLocks noChangeArrowheads="1"/>
          </p:cNvSpPr>
          <p:nvPr/>
        </p:nvSpPr>
        <p:spPr bwMode="auto">
          <a:xfrm>
            <a:off x="2771108" y="2648659"/>
            <a:ext cx="482360" cy="30548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25400" algn="ctr">
            <a:noFill/>
            <a:miter lim="800000"/>
            <a:headEnd/>
            <a:tailEnd/>
          </a:ln>
        </p:spPr>
      </p:sp>
      <p:sp>
        <p:nvSpPr>
          <p:cNvPr id="118" name="Text Box 113"/>
          <p:cNvSpPr txBox="1">
            <a:spLocks noChangeArrowheads="1"/>
          </p:cNvSpPr>
          <p:nvPr/>
        </p:nvSpPr>
        <p:spPr bwMode="auto">
          <a:xfrm>
            <a:off x="1290615" y="6266670"/>
            <a:ext cx="1678646" cy="210068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Otomasi Proses Bisnis</a:t>
            </a:r>
          </a:p>
        </p:txBody>
      </p:sp>
      <p:sp>
        <p:nvSpPr>
          <p:cNvPr id="122" name="Text Box 113"/>
          <p:cNvSpPr txBox="1">
            <a:spLocks noChangeArrowheads="1"/>
          </p:cNvSpPr>
          <p:nvPr/>
        </p:nvSpPr>
        <p:spPr bwMode="auto">
          <a:xfrm>
            <a:off x="6084168" y="4231681"/>
            <a:ext cx="2698705" cy="830997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id-ID" sz="800" kern="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Deviasi hasil pemeriksaan fisik dengan catatan pembukuan</a:t>
            </a:r>
          </a:p>
          <a:p>
            <a:pPr marL="114300" indent="-114300">
              <a:buFont typeface="+mj-lt"/>
              <a:buAutoNum type="arabicPeriod"/>
              <a:defRPr/>
            </a:pPr>
            <a:r>
              <a:rPr lang="id-ID" sz="800" kern="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% Ketepatan waktu penyampaian laporan akuntansi manajemen (solvabilitas)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% </a:t>
            </a:r>
            <a:r>
              <a:rPr lang="id-ID" sz="800" kern="0" dirty="0">
                <a:latin typeface="Arial" pitchFamily="34" charset="0"/>
                <a:ea typeface="SimSun" pitchFamily="2" charset="-122"/>
                <a:cs typeface="Arial" pitchFamily="34" charset="0"/>
              </a:rPr>
              <a:t>Akurasi </a:t>
            </a:r>
            <a:r>
              <a:rPr lang="id-ID" sz="800" kern="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Laporan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Kesesuaian Laporan dengan Kebijakan yang berlaku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43459" y="2867395"/>
            <a:ext cx="1478806" cy="15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 Bisnis Internal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19479" y="1301437"/>
            <a:ext cx="1478806" cy="15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 Kepentingan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8252996" y="1339631"/>
            <a:ext cx="583529" cy="15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</a:p>
        </p:txBody>
      </p:sp>
      <p:sp>
        <p:nvSpPr>
          <p:cNvPr id="126" name="Up Arrow 125"/>
          <p:cNvSpPr>
            <a:spLocks noChangeArrowheads="1"/>
          </p:cNvSpPr>
          <p:nvPr/>
        </p:nvSpPr>
        <p:spPr bwMode="auto">
          <a:xfrm>
            <a:off x="5862375" y="2669973"/>
            <a:ext cx="482360" cy="30548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25400" algn="ctr">
            <a:noFill/>
            <a:miter lim="800000"/>
            <a:headEnd/>
            <a:tailEnd/>
          </a:ln>
        </p:spPr>
      </p:sp>
      <p:sp>
        <p:nvSpPr>
          <p:cNvPr id="127" name="Up Arrow 126"/>
          <p:cNvSpPr>
            <a:spLocks noChangeArrowheads="1"/>
          </p:cNvSpPr>
          <p:nvPr/>
        </p:nvSpPr>
        <p:spPr bwMode="auto">
          <a:xfrm>
            <a:off x="1875297" y="5046413"/>
            <a:ext cx="482360" cy="30548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25400" algn="ctr">
            <a:noFill/>
            <a:miter lim="800000"/>
            <a:headEnd/>
            <a:tailEnd/>
          </a:ln>
        </p:spPr>
      </p:sp>
      <p:sp>
        <p:nvSpPr>
          <p:cNvPr id="128" name="Up Arrow 127"/>
          <p:cNvSpPr>
            <a:spLocks noChangeArrowheads="1"/>
          </p:cNvSpPr>
          <p:nvPr/>
        </p:nvSpPr>
        <p:spPr bwMode="auto">
          <a:xfrm>
            <a:off x="4287095" y="5055297"/>
            <a:ext cx="482360" cy="30548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25400" algn="ctr">
            <a:noFill/>
            <a:miter lim="800000"/>
            <a:headEnd/>
            <a:tailEnd/>
          </a:ln>
        </p:spPr>
      </p:sp>
      <p:sp>
        <p:nvSpPr>
          <p:cNvPr id="129" name="Up Arrow 128"/>
          <p:cNvSpPr>
            <a:spLocks noChangeArrowheads="1"/>
          </p:cNvSpPr>
          <p:nvPr/>
        </p:nvSpPr>
        <p:spPr bwMode="auto">
          <a:xfrm>
            <a:off x="6620368" y="5067727"/>
            <a:ext cx="482360" cy="305489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25400" algn="ctr">
            <a:noFill/>
            <a:miter lim="800000"/>
            <a:headEnd/>
            <a:tailEnd/>
          </a:ln>
        </p:spPr>
      </p:sp>
      <p:sp>
        <p:nvSpPr>
          <p:cNvPr id="93" name="Rounded Rectangle 92"/>
          <p:cNvSpPr/>
          <p:nvPr/>
        </p:nvSpPr>
        <p:spPr>
          <a:xfrm>
            <a:off x="683568" y="3222525"/>
            <a:ext cx="1548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1.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</a:t>
            </a:r>
            <a:r>
              <a:rPr kumimoji="0" lang="id-ID" sz="12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goptimal</a:t>
            </a:r>
            <a:r>
              <a:rPr lang="id-ID" sz="1200" b="1" kern="0" dirty="0">
                <a:solidFill>
                  <a:srgbClr val="000000"/>
                </a:solidFill>
                <a:latin typeface="Calibri" pitchFamily="34" charset="0"/>
              </a:rPr>
              <a:t>kan</a:t>
            </a:r>
            <a:r>
              <a:rPr lang="id-ID" sz="1200" b="1" kern="0" baseline="0" dirty="0">
                <a:solidFill>
                  <a:srgbClr val="000000"/>
                </a:solidFill>
                <a:latin typeface="Calibri" pitchFamily="34" charset="0"/>
              </a:rPr>
              <a:t> Kebijakan Akuntansi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94" name="Text Box 113"/>
          <p:cNvSpPr txBox="1">
            <a:spLocks noChangeArrowheads="1"/>
          </p:cNvSpPr>
          <p:nvPr/>
        </p:nvSpPr>
        <p:spPr bwMode="auto">
          <a:xfrm>
            <a:off x="691556" y="4231681"/>
            <a:ext cx="1322105" cy="668397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Tingkat pemahaman kebijakan akuntansi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Kesesuaian kebijakan </a:t>
            </a:r>
            <a:r>
              <a:rPr kumimoji="0" lang="id-ID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akuntansi</a:t>
            </a:r>
            <a:endParaRPr kumimoji="0" lang="id-ID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d-ID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084168" y="3212976"/>
            <a:ext cx="1548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4</a:t>
            </a:r>
            <a:r>
              <a:rPr kumimoji="0" lang="id-ID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</a:t>
            </a:r>
            <a:r>
              <a:rPr kumimoji="0" lang="id-ID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emastikan 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Laporan </a:t>
            </a:r>
            <a:r>
              <a:rPr lang="id-ID" sz="1200" b="1" kern="0" dirty="0">
                <a:solidFill>
                  <a:srgbClr val="000000"/>
                </a:solidFill>
                <a:latin typeface="Calibri" pitchFamily="34" charset="0"/>
              </a:rPr>
              <a:t>Akuntansi</a:t>
            </a:r>
            <a:r>
              <a:rPr lang="id-ID" sz="1200" b="1" kern="0" baseline="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id-ID" sz="1200" b="1" kern="0" baseline="0" dirty="0" smtClean="0">
                <a:solidFill>
                  <a:srgbClr val="000000"/>
                </a:solidFill>
                <a:latin typeface="Calibri" pitchFamily="34" charset="0"/>
              </a:rPr>
              <a:t>Lengkap dan Akurat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243904" y="3241622"/>
            <a:ext cx="1548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2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3.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id-ID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eningkatkan Efektifitas Pemeliharaan</a:t>
            </a:r>
            <a:r>
              <a:rPr kumimoji="0" lang="id-ID" sz="12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id-ID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Sistem Akuntansi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0" name="Text Box 113"/>
          <p:cNvSpPr txBox="1">
            <a:spLocks noChangeArrowheads="1"/>
          </p:cNvSpPr>
          <p:nvPr/>
        </p:nvSpPr>
        <p:spPr bwMode="auto">
          <a:xfrm>
            <a:off x="4211960" y="4277225"/>
            <a:ext cx="1778276" cy="288032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Jumlah kasus permasalahan aplikasi</a:t>
            </a:r>
            <a:r>
              <a:rPr kumimoji="0" lang="id-ID" sz="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kumimoji="0" lang="id-ID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akuntansi</a:t>
            </a:r>
            <a:endParaRPr kumimoji="0" lang="id-ID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447936" y="3223569"/>
            <a:ext cx="1548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2.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id-ID" sz="12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emastikan  Input Data Pencatatan Transaksi Keuangan yang Akurat</a:t>
            </a:r>
            <a:endParaRPr kumimoji="0" lang="en-US" sz="12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1" name="Text Box 113"/>
          <p:cNvSpPr txBox="1">
            <a:spLocks noChangeArrowheads="1"/>
          </p:cNvSpPr>
          <p:nvPr/>
        </p:nvSpPr>
        <p:spPr bwMode="auto">
          <a:xfrm>
            <a:off x="2447936" y="4276089"/>
            <a:ext cx="1224136" cy="217160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Jumlah jurnal koreksi</a:t>
            </a:r>
            <a:endParaRPr kumimoji="0" lang="id-ID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Peta Strategi</a:t>
            </a:r>
            <a:br>
              <a:rPr lang="id-ID" b="1" dirty="0" smtClean="0"/>
            </a:br>
            <a:r>
              <a:rPr lang="id-ID" b="1" smtClean="0"/>
              <a:t>Direktorat </a:t>
            </a:r>
            <a:r>
              <a:rPr lang="en-US" b="1" smtClean="0"/>
              <a:t>SDM dan Umum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122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54"/>
          <p:cNvCxnSpPr>
            <a:cxnSpLocks noChangeShapeType="1"/>
          </p:cNvCxnSpPr>
          <p:nvPr/>
        </p:nvCxnSpPr>
        <p:spPr bwMode="auto">
          <a:xfrm>
            <a:off x="107504" y="49649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67544" y="123327"/>
            <a:ext cx="8280920" cy="83099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                            Direktorat</a:t>
            </a:r>
            <a:r>
              <a:rPr kumimoji="0" lang="id-ID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SDM </a:t>
            </a:r>
            <a:r>
              <a:rPr kumimoji="0" lang="en-US" sz="24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dan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Umum</a:t>
            </a:r>
            <a:r>
              <a:rPr kumimoji="0" lang="id-ID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Tersedianya SDM yang Produktif</a:t>
            </a:r>
            <a:r>
              <a:rPr kumimoji="0" lang="id-ID" sz="1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dan Infrastruktur yang memadai untuk operasionalisasi BPJS Kesehatan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id-ID" sz="12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                                                            realisasi biaya yang efektif dan efisien</a:t>
            </a:r>
            <a:endParaRPr lang="en-US" sz="12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7164288" y="1556792"/>
            <a:ext cx="110906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 Direktorat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251520" y="1412776"/>
            <a:ext cx="1728191" cy="707886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% SDM</a:t>
            </a:r>
            <a:r>
              <a:rPr kumimoji="0" lang="en-US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yang </a:t>
            </a:r>
            <a:r>
              <a:rPr kumimoji="0" lang="en-US" sz="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Pegawai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  <a:p>
            <a:pPr marL="114300" indent="-114300">
              <a:buFont typeface="+mj-lt"/>
              <a:buAutoNum type="arabicPeriod"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Rasio Pendapatan Iuran thd Pegawai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</a:t>
            </a:r>
            <a:r>
              <a:rPr lang="en-US" sz="800" kern="0" err="1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Pemenuhan</a:t>
            </a:r>
            <a:r>
              <a:rPr lang="en-US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 Infrastruktur</a:t>
            </a:r>
            <a:endParaRPr lang="id-ID" sz="800" kern="0" dirty="0" smtClea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084168" y="6165304"/>
            <a:ext cx="1872208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Progres kelengkapan SOP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59573" y="907878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t>= </a:t>
            </a:r>
            <a:r>
              <a:rPr lang="en-US" sz="1200" kern="0" smtClean="0"/>
              <a:t>19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6824" y="3057085"/>
            <a:ext cx="1371600" cy="1097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Efektivitas dan Efisiensi Pengadaan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Barang/Jasa dan Manajemen Aset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6" name="Text Box 113"/>
          <p:cNvSpPr txBox="1">
            <a:spLocks noChangeArrowheads="1"/>
          </p:cNvSpPr>
          <p:nvPr/>
        </p:nvSpPr>
        <p:spPr bwMode="auto">
          <a:xfrm>
            <a:off x="6876256" y="4177489"/>
            <a:ext cx="1728191" cy="707886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% pengadaan yang terlaksana dari rencana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Tingkat kepatuhan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Pengadaan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Barang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/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Jasa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ea typeface="SimSun" pitchFamily="2" charset="-122"/>
                <a:cs typeface="Arial" charset="0"/>
              </a:rPr>
              <a:t>Tingkat pengelolaan aset</a:t>
            </a:r>
            <a:endParaRPr kumimoji="0" lang="fi-FI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SimSun" pitchFamily="2" charset="-122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46805" y="3026806"/>
            <a:ext cx="1371600" cy="1097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P1.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fektifitas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Perencanaan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SDM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50529" y="3026806"/>
            <a:ext cx="1371600" cy="1097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2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  <a:endParaRPr kumimoji="0" lang="id-ID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Meningkatkan </a:t>
            </a:r>
            <a:r>
              <a:rPr lang="en-US" sz="1200" b="1" kern="0" dirty="0" err="1" smtClean="0">
                <a:solidFill>
                  <a:srgbClr val="000000"/>
                </a:solidFill>
                <a:latin typeface="Calibri" pitchFamily="34" charset="0"/>
              </a:rPr>
              <a:t>Efektifitas</a:t>
            </a:r>
            <a:r>
              <a:rPr lang="en-US" sz="1200" b="1" kern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200" b="1" kern="0" dirty="0" err="1" smtClean="0">
                <a:solidFill>
                  <a:srgbClr val="000000"/>
                </a:solidFill>
                <a:latin typeface="Calibri" pitchFamily="34" charset="0"/>
              </a:rPr>
              <a:t>Manajemen</a:t>
            </a:r>
            <a:r>
              <a:rPr lang="en-US" sz="1200" b="1" kern="0" dirty="0" smtClean="0">
                <a:solidFill>
                  <a:srgbClr val="000000"/>
                </a:solidFill>
                <a:latin typeface="Calibri" pitchFamily="34" charset="0"/>
              </a:rPr>
              <a:t> SDM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2555776" y="4164877"/>
            <a:ext cx="2160240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smtClean="0">
                <a:ea typeface="SimSun" pitchFamily="2" charset="-122"/>
                <a:cs typeface="Arial" charset="0"/>
              </a:rPr>
              <a:t>%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Pegawai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yang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memeiliki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i="1" kern="0" dirty="0" err="1" smtClean="0">
                <a:ea typeface="SimSun" pitchFamily="2" charset="-122"/>
                <a:cs typeface="Arial" charset="0"/>
              </a:rPr>
              <a:t>carier</a:t>
            </a:r>
            <a:r>
              <a:rPr lang="en-US" sz="800" i="1" kern="0" dirty="0" smtClean="0">
                <a:ea typeface="SimSun" pitchFamily="2" charset="-122"/>
                <a:cs typeface="Arial" charset="0"/>
              </a:rPr>
              <a:t> path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ea typeface="SimSun" pitchFamily="2" charset="-122"/>
                <a:cs typeface="Arial" charset="0"/>
              </a:rPr>
              <a:t>Efektivitas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sistem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id-ID" sz="800" kern="0" dirty="0" smtClean="0">
                <a:ea typeface="SimSun" pitchFamily="2" charset="-122"/>
                <a:cs typeface="Arial" charset="0"/>
              </a:rPr>
              <a:t>manajemen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kinerja</a:t>
            </a:r>
            <a:endParaRPr lang="en-US" sz="800" kern="0" dirty="0" smtClean="0">
              <a:ea typeface="SimSun" pitchFamily="2" charset="-122"/>
              <a:cs typeface="Arial" charset="0"/>
            </a:endParaRPr>
          </a:p>
          <a:p>
            <a:pPr marL="114300" indent="-114300">
              <a:buFont typeface="+mj-lt"/>
              <a:buAutoNum type="arabicPeriod"/>
              <a:defRPr/>
            </a:pPr>
            <a:r>
              <a:rPr lang="en-US" sz="800" kern="0" dirty="0" err="1" smtClean="0">
                <a:ea typeface="SimSun" pitchFamily="2" charset="-122"/>
                <a:cs typeface="Arial" charset="0"/>
              </a:rPr>
              <a:t>Persentail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kompensasi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dan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benefit</a:t>
            </a:r>
          </a:p>
        </p:txBody>
      </p:sp>
      <p:sp>
        <p:nvSpPr>
          <p:cNvPr id="62" name="Text Box 113"/>
          <p:cNvSpPr txBox="1">
            <a:spLocks noChangeArrowheads="1"/>
          </p:cNvSpPr>
          <p:nvPr/>
        </p:nvSpPr>
        <p:spPr bwMode="auto">
          <a:xfrm>
            <a:off x="467544" y="4174168"/>
            <a:ext cx="1800200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ea typeface="SimSun" pitchFamily="2" charset="-122"/>
              </a:rPr>
              <a:t>Efektivitas struktur organisasi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ea typeface="SimSun" pitchFamily="2" charset="-122"/>
              </a:rPr>
              <a:t>% Pemenuhan SDM terhadap kebutuhan organisasi</a:t>
            </a:r>
            <a:endParaRPr lang="en-US" sz="800" kern="0" dirty="0">
              <a:ea typeface="SimSun" pitchFamily="2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60100" y="3038287"/>
            <a:ext cx="1371600" cy="1097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Efektivitas  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Diklat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5" name="Text Box 113"/>
          <p:cNvSpPr txBox="1">
            <a:spLocks noChangeArrowheads="1"/>
          </p:cNvSpPr>
          <p:nvPr/>
        </p:nvSpPr>
        <p:spPr bwMode="auto">
          <a:xfrm>
            <a:off x="4809796" y="4158691"/>
            <a:ext cx="1872208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Jumlah pegawai yang mendapatkan diklat &lt; 40 jam/tahun</a:t>
            </a:r>
          </a:p>
          <a:p>
            <a:pPr marL="114300" indent="-114300">
              <a:buFont typeface="+mj-lt"/>
              <a:buAutoNum type="arabicPeriod"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Indeks Kepuasan pegawai peserta Diklat</a:t>
            </a:r>
          </a:p>
        </p:txBody>
      </p:sp>
    </p:spTree>
    <p:extLst>
      <p:ext uri="{BB962C8B-B14F-4D97-AF65-F5344CB8AC3E}">
        <p14:creationId xmlns:p14="http://schemas.microsoft.com/office/powerpoint/2010/main" val="26142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entagon 75"/>
          <p:cNvSpPr/>
          <p:nvPr/>
        </p:nvSpPr>
        <p:spPr>
          <a:xfrm>
            <a:off x="323528" y="2924944"/>
            <a:ext cx="8568952" cy="1440160"/>
          </a:xfrm>
          <a:prstGeom prst="homePlate">
            <a:avLst/>
          </a:prstGeom>
          <a:solidFill>
            <a:srgbClr val="FFFFCC"/>
          </a:solidFill>
          <a:ln w="3175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23528" y="123326"/>
            <a:ext cx="8496943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Org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. &amp; SDM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Tersedianya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 BPJS Kesehatan yang unggul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realisasi biaya yang efektif dan efisien</a:t>
            </a:r>
            <a:endParaRPr lang="en-US" sz="1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0" y="2013962"/>
            <a:ext cx="1541109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ea typeface="SimSun" pitchFamily="2" charset="-122"/>
              </a:rPr>
              <a:t>% Deviasi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323528" y="1484784"/>
            <a:ext cx="1800200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% SDM yang kompeten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ea typeface="SimSun" pitchFamily="2" charset="-122"/>
              </a:rPr>
              <a:t>Indeks Opini Pegawai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ea typeface="SimSun" pitchFamily="2" charset="-122"/>
              </a:rPr>
              <a:t>Rasio pendapatan iuran terhadap jumlah pegawai</a:t>
            </a: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444380" y="6186790"/>
            <a:ext cx="216024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</a:t>
            </a: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SDM yang kompeten</a:t>
            </a: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Indeks Opini pegawai</a:t>
            </a:r>
            <a:endParaRPr lang="en-US" sz="800" dirty="0" smtClea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300192" y="6165884"/>
            <a:ext cx="136815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n-NO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</a:t>
            </a: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tobos SOP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95956" y="919753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Ʃ IKU = </a:t>
            </a:r>
            <a:r>
              <a:rPr kumimoji="0" lang="id-ID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17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7504" y="3076176"/>
            <a:ext cx="1356489" cy="1080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P1.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fektifitas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Perencanaan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SDM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19672" y="3076176"/>
            <a:ext cx="1356489" cy="1080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P2.</a:t>
            </a:r>
            <a:endParaRPr kumimoji="0" lang="id-ID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Meningkatkan </a:t>
            </a:r>
            <a:r>
              <a:rPr lang="en-US" sz="1200" b="1" kern="0" dirty="0" smtClean="0">
                <a:solidFill>
                  <a:srgbClr val="000000"/>
                </a:solidFill>
                <a:latin typeface="Calibri" pitchFamily="34" charset="0"/>
              </a:rPr>
              <a:t>E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fektifitas </a:t>
            </a:r>
            <a:r>
              <a:rPr lang="en-US" sz="1200" b="1" kern="0" dirty="0" smtClean="0">
                <a:solidFill>
                  <a:srgbClr val="000000"/>
                </a:solidFill>
                <a:latin typeface="Calibri" pitchFamily="34" charset="0"/>
              </a:rPr>
              <a:t>R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ekrutmen &amp; </a:t>
            </a:r>
            <a:r>
              <a:rPr lang="en-US" sz="1200" b="1" kern="0" dirty="0" smtClean="0">
                <a:solidFill>
                  <a:srgbClr val="000000"/>
                </a:solidFill>
                <a:latin typeface="Calibri" pitchFamily="34" charset="0"/>
              </a:rPr>
              <a:t>R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enempatan </a:t>
            </a:r>
            <a:r>
              <a:rPr lang="en-US" sz="1200" b="1" kern="0" dirty="0" smtClean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egawai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131840" y="3076175"/>
            <a:ext cx="1356489" cy="1080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P3.</a:t>
            </a:r>
            <a:endParaRPr kumimoji="0" lang="id-ID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Meningkatkan </a:t>
            </a:r>
            <a:r>
              <a:rPr lang="en-US" sz="1200" b="1" kern="0" dirty="0" err="1" smtClean="0">
                <a:solidFill>
                  <a:srgbClr val="000000"/>
                </a:solidFill>
                <a:latin typeface="Calibri" pitchFamily="34" charset="0"/>
              </a:rPr>
              <a:t>Pengembangan</a:t>
            </a:r>
            <a:r>
              <a:rPr lang="en-US" sz="1200" b="1" kern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Pegawai</a:t>
            </a:r>
            <a:endParaRPr kumimoji="0" lang="en-US" sz="1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544480" y="4172179"/>
            <a:ext cx="118800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Efektivitas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Struktur</a:t>
            </a:r>
            <a:r>
              <a:rPr kumimoji="0" lang="en-US" sz="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organisasi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1768978" y="4177398"/>
            <a:ext cx="1297546" cy="707886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smtClean="0">
                <a:ea typeface="SimSun" pitchFamily="2" charset="-122"/>
                <a:cs typeface="Arial" charset="0"/>
              </a:rPr>
              <a:t>%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pemenuhan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kebutuhan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SDM 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err="1" smtClean="0">
                <a:ea typeface="SimSun" pitchFamily="2" charset="-122"/>
                <a:cs typeface="Arial" charset="0"/>
              </a:rPr>
              <a:t>Indeks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kesesuaian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kompetensi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(CCI)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pegawai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baru</a:t>
            </a:r>
            <a:endParaRPr lang="id-ID" sz="800" kern="0" dirty="0" smtClean="0">
              <a:ea typeface="SimSun" pitchFamily="2" charset="-122"/>
              <a:cs typeface="Arial" charset="0"/>
            </a:endParaRPr>
          </a:p>
        </p:txBody>
      </p:sp>
      <p:sp>
        <p:nvSpPr>
          <p:cNvPr id="62" name="Text Box 113"/>
          <p:cNvSpPr txBox="1">
            <a:spLocks noChangeArrowheads="1"/>
          </p:cNvSpPr>
          <p:nvPr/>
        </p:nvSpPr>
        <p:spPr bwMode="auto">
          <a:xfrm>
            <a:off x="3127003" y="4171337"/>
            <a:ext cx="1224137" cy="707886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smtClean="0">
                <a:ea typeface="SimSun" pitchFamily="2" charset="-122"/>
                <a:cs typeface="Arial" charset="0"/>
              </a:rPr>
              <a:t>%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pegawai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memeiliki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i="1" kern="0" dirty="0" err="1" smtClean="0">
                <a:ea typeface="SimSun" pitchFamily="2" charset="-122"/>
                <a:cs typeface="Arial" charset="0"/>
              </a:rPr>
              <a:t>carier</a:t>
            </a:r>
            <a:r>
              <a:rPr lang="en-US" sz="800" i="1" kern="0" dirty="0" smtClean="0">
                <a:ea typeface="SimSun" pitchFamily="2" charset="-122"/>
                <a:cs typeface="Arial" charset="0"/>
              </a:rPr>
              <a:t> path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i="1" kern="0" dirty="0" err="1" smtClean="0">
                <a:ea typeface="SimSun" pitchFamily="2" charset="-122"/>
                <a:cs typeface="Arial" charset="0"/>
              </a:rPr>
              <a:t>Indeks</a:t>
            </a:r>
            <a:r>
              <a:rPr lang="en-US" sz="800" i="1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i="1" kern="0" dirty="0" err="1" smtClean="0">
                <a:ea typeface="SimSun" pitchFamily="2" charset="-122"/>
                <a:cs typeface="Arial" charset="0"/>
              </a:rPr>
              <a:t>Kepuasan</a:t>
            </a:r>
            <a:r>
              <a:rPr lang="en-US" sz="800" i="1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i="1" kern="0" dirty="0" err="1" smtClean="0">
                <a:ea typeface="SimSun" pitchFamily="2" charset="-122"/>
                <a:cs typeface="Arial" charset="0"/>
              </a:rPr>
              <a:t>Pegawai</a:t>
            </a:r>
            <a:r>
              <a:rPr lang="en-US" sz="800" i="1" kern="0" dirty="0" smtClean="0">
                <a:ea typeface="SimSun" pitchFamily="2" charset="-122"/>
                <a:cs typeface="Arial" charset="0"/>
              </a:rPr>
              <a:t> (</a:t>
            </a:r>
            <a:r>
              <a:rPr lang="en-US" sz="800" i="1" kern="0" dirty="0" err="1" smtClean="0">
                <a:ea typeface="SimSun" pitchFamily="2" charset="-122"/>
                <a:cs typeface="Arial" charset="0"/>
              </a:rPr>
              <a:t>Dimensi</a:t>
            </a:r>
            <a:r>
              <a:rPr lang="en-US" sz="800" i="1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i="1" kern="0" dirty="0" err="1" smtClean="0">
                <a:ea typeface="SimSun" pitchFamily="2" charset="-122"/>
                <a:cs typeface="Arial" charset="0"/>
              </a:rPr>
              <a:t>Pengembangan</a:t>
            </a:r>
            <a:r>
              <a:rPr lang="en-US" sz="800" i="1" kern="0" dirty="0" smtClean="0">
                <a:ea typeface="SimSun" pitchFamily="2" charset="-122"/>
                <a:cs typeface="Arial" charset="0"/>
              </a:rPr>
              <a:t> SDM)</a:t>
            </a: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68344" y="3068960"/>
            <a:ext cx="1356489" cy="1080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6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Hubungan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Industrial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6" name="Text Box 113"/>
          <p:cNvSpPr txBox="1">
            <a:spLocks noChangeArrowheads="1"/>
          </p:cNvSpPr>
          <p:nvPr/>
        </p:nvSpPr>
        <p:spPr bwMode="auto">
          <a:xfrm>
            <a:off x="7037209" y="4170182"/>
            <a:ext cx="1188000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err="1" smtClean="0">
                <a:ea typeface="SimSun" pitchFamily="2" charset="-122"/>
                <a:cs typeface="Arial" charset="0"/>
              </a:rPr>
              <a:t>Indeks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kepuasan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pegawai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(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dimensi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hubungan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industrial)</a:t>
            </a:r>
            <a:endParaRPr lang="id-ID" sz="800" kern="0" dirty="0" smtClean="0">
              <a:ea typeface="SimSun" pitchFamily="2" charset="-122"/>
              <a:cs typeface="Arial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44008" y="3068960"/>
            <a:ext cx="1356489" cy="1080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4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Meningkatkan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E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fektifitas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istem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enilaian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K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inerja </a:t>
            </a:r>
            <a:r>
              <a:rPr lang="en-US" sz="1200" b="1" kern="0" dirty="0" smtClean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egawai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4462806" y="4164122"/>
            <a:ext cx="1188000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ea typeface="SimSun" pitchFamily="2" charset="-122"/>
                <a:cs typeface="Arial" charset="0"/>
              </a:rPr>
              <a:t>Efektivitas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sistem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penilian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kinerja</a:t>
            </a:r>
            <a:endParaRPr lang="en-US" sz="800" kern="0" dirty="0" smtClean="0">
              <a:ea typeface="SimSun" pitchFamily="2" charset="-122"/>
              <a:cs typeface="Arial" charset="0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err="1" smtClean="0">
                <a:ea typeface="SimSun" pitchFamily="2" charset="-122"/>
                <a:cs typeface="Arial" charset="0"/>
              </a:rPr>
              <a:t>Indeks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Kinerja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Pegawai</a:t>
            </a:r>
            <a:endParaRPr lang="en-US" sz="800" kern="0" dirty="0" smtClean="0">
              <a:ea typeface="SimSun" pitchFamily="2" charset="-122"/>
              <a:cs typeface="Arial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156176" y="3068960"/>
            <a:ext cx="1356489" cy="1080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fektifitas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istem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emunerasi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egawai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2" name="Text Box 113"/>
          <p:cNvSpPr txBox="1">
            <a:spLocks noChangeArrowheads="1"/>
          </p:cNvSpPr>
          <p:nvPr/>
        </p:nvSpPr>
        <p:spPr bwMode="auto">
          <a:xfrm>
            <a:off x="5751950" y="4164122"/>
            <a:ext cx="118800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err="1" smtClean="0">
                <a:ea typeface="SimSun" pitchFamily="2" charset="-122"/>
                <a:cs typeface="Arial" charset="0"/>
              </a:rPr>
              <a:t>Persentil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kompensasi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ea typeface="SimSun" pitchFamily="2" charset="-122"/>
                <a:cs typeface="Arial" charset="0"/>
              </a:rPr>
              <a:t>dan</a:t>
            </a:r>
            <a:r>
              <a:rPr lang="en-US" sz="800" kern="0" dirty="0" smtClean="0">
                <a:ea typeface="SimSun" pitchFamily="2" charset="-122"/>
                <a:cs typeface="Arial" charset="0"/>
              </a:rPr>
              <a:t> benefit</a:t>
            </a:r>
          </a:p>
        </p:txBody>
      </p:sp>
    </p:spTree>
    <p:extLst>
      <p:ext uri="{BB962C8B-B14F-4D97-AF65-F5344CB8AC3E}">
        <p14:creationId xmlns:p14="http://schemas.microsoft.com/office/powerpoint/2010/main" val="18721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>
          <a:xfrm>
            <a:off x="35496" y="123326"/>
            <a:ext cx="9073008" cy="6306870"/>
            <a:chOff x="35496" y="123326"/>
            <a:chExt cx="9073008" cy="6306870"/>
          </a:xfrm>
        </p:grpSpPr>
        <p:sp>
          <p:nvSpPr>
            <p:cNvPr id="38" name="Pentagon 37"/>
            <p:cNvSpPr/>
            <p:nvPr/>
          </p:nvSpPr>
          <p:spPr>
            <a:xfrm>
              <a:off x="395536" y="2852936"/>
              <a:ext cx="8640960" cy="1295400"/>
            </a:xfrm>
            <a:prstGeom prst="homePlate">
              <a:avLst/>
            </a:prstGeom>
            <a:solidFill>
              <a:srgbClr val="FFFFCC"/>
            </a:solidFill>
            <a:ln w="3175" cap="flat" cmpd="sng" algn="ctr">
              <a:solidFill>
                <a:srgbClr val="80808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35496" y="5006269"/>
              <a:ext cx="165618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Pembelajaran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&amp; </a:t>
              </a: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Pertumbuhan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>
              <a:off x="80823" y="4963018"/>
              <a:ext cx="8951008" cy="44450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23528" y="123326"/>
              <a:ext cx="8496943" cy="83099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Peta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Strategi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dan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Indikator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Kinerja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Utama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(IKU)       </a:t>
              </a:r>
              <a:endPara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Fungsi </a:t>
              </a:r>
              <a:r>
                <a:rPr kumimoji="0" lang="en-US" sz="2400" b="1" i="1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Training &amp; Development </a:t>
              </a:r>
              <a:r>
                <a:rPr kumimoji="0" lang="id-ID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2014-2019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endParaRPr>
            </a:p>
          </p:txBody>
        </p:sp>
        <p:cxnSp>
          <p:nvCxnSpPr>
            <p:cNvPr id="42" name="Straight Connector 54"/>
            <p:cNvCxnSpPr>
              <a:cxnSpLocks noChangeShapeType="1"/>
            </p:cNvCxnSpPr>
            <p:nvPr/>
          </p:nvCxnSpPr>
          <p:spPr bwMode="auto">
            <a:xfrm>
              <a:off x="90762" y="2685882"/>
              <a:ext cx="8951008" cy="44450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Rounded Rectangle 42"/>
            <p:cNvSpPr/>
            <p:nvPr/>
          </p:nvSpPr>
          <p:spPr>
            <a:xfrm>
              <a:off x="1667296" y="1358149"/>
              <a:ext cx="2898970" cy="1076821"/>
            </a:xfrm>
            <a:prstGeom prst="roundRect">
              <a:avLst/>
            </a:prstGeom>
            <a:solidFill>
              <a:srgbClr val="BBE0E3">
                <a:lumMod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Terwujudnya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SDM BPJS Kesehatan yang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Ko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mpeten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51179" y="1368782"/>
              <a:ext cx="2639171" cy="1076821"/>
            </a:xfrm>
            <a:prstGeom prst="round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F1</a:t>
              </a:r>
            </a:p>
            <a:p>
              <a:pPr algn="ctr">
                <a:buClr>
                  <a:srgbClr val="FF9900"/>
                </a:buClr>
                <a:buSzPct val="90000"/>
                <a:buFont typeface="Wingdings" pitchFamily="2" charset="2"/>
                <a:buNone/>
              </a:pPr>
              <a:r>
                <a:rPr lang="id-ID" sz="1200" b="1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Tercapainya realisasi biaya diklat yang efektif dan efisien</a:t>
              </a:r>
              <a:endParaRPr lang="en-US" sz="12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394680" y="5369967"/>
              <a:ext cx="2274482" cy="876869"/>
            </a:xfrm>
            <a:prstGeom prst="roundRect">
              <a:avLst/>
            </a:prstGeom>
            <a:solidFill>
              <a:srgbClr val="2D2D8A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Meningkatkan </a:t>
              </a: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Produktivitas </a:t>
              </a: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SDM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6" name="Text Box 113"/>
            <p:cNvSpPr txBox="1">
              <a:spLocks noChangeArrowheads="1"/>
            </p:cNvSpPr>
            <p:nvPr/>
          </p:nvSpPr>
          <p:spPr bwMode="auto">
            <a:xfrm>
              <a:off x="6991331" y="2013962"/>
              <a:ext cx="1273822" cy="21544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71550" indent="-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43050" indent="-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114550" indent="-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686050" indent="-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1432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6004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0576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5148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id-ID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Deviasi Anggaran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47" name="Text Box 113"/>
            <p:cNvSpPr txBox="1">
              <a:spLocks noChangeArrowheads="1"/>
            </p:cNvSpPr>
            <p:nvPr/>
          </p:nvSpPr>
          <p:spPr bwMode="auto">
            <a:xfrm>
              <a:off x="827584" y="1557372"/>
              <a:ext cx="1584176" cy="21544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id-ID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% SDM yang kompeten</a:t>
              </a:r>
            </a:p>
          </p:txBody>
        </p:sp>
        <p:cxnSp>
          <p:nvCxnSpPr>
            <p:cNvPr id="48" name="Straight Connector 47"/>
            <p:cNvCxnSpPr>
              <a:cxnSpLocks noChangeShapeType="1"/>
            </p:cNvCxnSpPr>
            <p:nvPr/>
          </p:nvCxnSpPr>
          <p:spPr bwMode="auto">
            <a:xfrm>
              <a:off x="4708723" y="1132367"/>
              <a:ext cx="0" cy="1580982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54"/>
            <p:cNvCxnSpPr>
              <a:cxnSpLocks noChangeShapeType="1"/>
            </p:cNvCxnSpPr>
            <p:nvPr/>
          </p:nvCxnSpPr>
          <p:spPr bwMode="auto">
            <a:xfrm>
              <a:off x="63308" y="1111101"/>
              <a:ext cx="8951008" cy="44450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113"/>
            <p:cNvSpPr txBox="1">
              <a:spLocks noChangeArrowheads="1"/>
            </p:cNvSpPr>
            <p:nvPr/>
          </p:nvSpPr>
          <p:spPr bwMode="auto">
            <a:xfrm>
              <a:off x="3419872" y="6091642"/>
              <a:ext cx="2232248" cy="33855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71550" indent="-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43050" indent="-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114550" indent="-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686050" indent="-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1432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6004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0576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5148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7475" marR="0" lvl="0" indent="-11747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% SDM yang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kompeten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  <a:p>
              <a:pPr marL="117475" marR="0" lvl="0" indent="-11747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Indeks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Opini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Pegawai</a:t>
              </a:r>
              <a:endPara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927048" y="5369967"/>
              <a:ext cx="2274482" cy="876869"/>
            </a:xfrm>
            <a:prstGeom prst="roundRect">
              <a:avLst/>
            </a:prstGeom>
            <a:solidFill>
              <a:srgbClr val="2D2D8A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Meningkatkan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Utilisasi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Teknologi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Informasi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841793" y="5369967"/>
              <a:ext cx="2195454" cy="876869"/>
            </a:xfrm>
            <a:prstGeom prst="roundRect">
              <a:avLst/>
            </a:prstGeom>
            <a:solidFill>
              <a:srgbClr val="2D2D8A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Meningkatkan </a:t>
              </a: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Kapabilitas </a:t>
              </a: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Organisasi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53" name="Text Box 113"/>
            <p:cNvSpPr txBox="1">
              <a:spLocks noChangeArrowheads="1"/>
            </p:cNvSpPr>
            <p:nvPr/>
          </p:nvSpPr>
          <p:spPr bwMode="auto">
            <a:xfrm>
              <a:off x="6516216" y="6038477"/>
              <a:ext cx="2160240" cy="33855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id-ID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Otobos SOP</a:t>
              </a:r>
            </a:p>
            <a:p>
              <a:pPr>
                <a:buFont typeface="+mj-lt"/>
                <a:buAutoNum type="arabicPeriod"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Indeks Kepuasan Pengguna Pusdiklat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23948" y="877656"/>
              <a:ext cx="884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Ʃ IKU = </a:t>
              </a:r>
              <a:r>
                <a:rPr kumimoji="0" lang="id-ID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Up Arrow 54"/>
            <p:cNvSpPr/>
            <p:nvPr/>
          </p:nvSpPr>
          <p:spPr>
            <a:xfrm>
              <a:off x="2714334" y="2505952"/>
              <a:ext cx="498597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 Box 113"/>
            <p:cNvSpPr txBox="1">
              <a:spLocks noChangeArrowheads="1"/>
            </p:cNvSpPr>
            <p:nvPr/>
          </p:nvSpPr>
          <p:spPr bwMode="auto">
            <a:xfrm>
              <a:off x="1187624" y="6114677"/>
              <a:ext cx="1729525" cy="21544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71550" indent="-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43050" indent="-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114550" indent="-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686050" indent="-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1432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6004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0576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5148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Progress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Otomasi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Proses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Bisnis</a:t>
              </a:r>
              <a:endPara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886618" y="2961035"/>
              <a:ext cx="1638248" cy="1066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2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 Penyusunan Kurikulum dan Modul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88024" y="2961035"/>
              <a:ext cx="1638248" cy="1066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3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 Penyelenggaraan kegiatan Diklat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754418" y="2961034"/>
              <a:ext cx="1668066" cy="106503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4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 Efektifitas Evaluasi pasca diklat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2796307" y="4064439"/>
              <a:ext cx="1800201" cy="461665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id-ID" sz="800" kern="0" baseline="0" dirty="0" smtClean="0">
                  <a:solidFill>
                    <a:srgbClr val="000000"/>
                  </a:solidFill>
                  <a:ea typeface="SimSun" pitchFamily="2" charset="-122"/>
                </a:rPr>
                <a:t>% kompetensi pegawai yang sudah tercakup dalam learning katalog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4788025" y="4062257"/>
              <a:ext cx="1656184" cy="461665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lvl="0" indent="-114300">
                <a:buFont typeface="+mj-lt"/>
                <a:buAutoNum type="arabicPeriod"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Jumlah pegawai yang mendapatkan diklat &lt; 40 jam/tahun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6660232" y="4056196"/>
              <a:ext cx="2232248" cy="461665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lvl="0" indent="-114300">
                <a:buFont typeface="+mj-lt"/>
                <a:buAutoNum type="arabicPeriod"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Indeks Kepuasan pegawai peserta Diklat</a:t>
              </a:r>
            </a:p>
            <a:p>
              <a:pPr marL="114300" lvl="0" indent="-114300">
                <a:buFont typeface="+mj-lt"/>
                <a:buAutoNum type="arabicPeriod"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Indeks Kepuasan User Pasca Diklat</a:t>
              </a:r>
            </a:p>
            <a:p>
              <a:pPr marL="114300" lvl="0" indent="-114300">
                <a:buFont typeface="+mj-lt"/>
                <a:buAutoNum type="arabicPeriod"/>
                <a:defRPr/>
              </a:pPr>
              <a:r>
                <a:rPr lang="id-ID" sz="800" i="1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Return on Training Investment </a:t>
              </a: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(ROTI)</a:t>
              </a:r>
              <a:endParaRPr lang="en-US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endParaRPr>
            </a:p>
          </p:txBody>
        </p:sp>
        <p:sp>
          <p:nvSpPr>
            <p:cNvPr id="63" name="Rectangle 29"/>
            <p:cNvSpPr>
              <a:spLocks noChangeArrowheads="1"/>
            </p:cNvSpPr>
            <p:nvPr/>
          </p:nvSpPr>
          <p:spPr bwMode="auto">
            <a:xfrm>
              <a:off x="98439" y="2722215"/>
              <a:ext cx="152924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Proses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Bisnis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Internal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77237" y="1159100"/>
              <a:ext cx="152924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Pemangku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Kepentingan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8379132" y="1199863"/>
              <a:ext cx="60328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Finansial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6" name="Up Arrow 65"/>
            <p:cNvSpPr/>
            <p:nvPr/>
          </p:nvSpPr>
          <p:spPr>
            <a:xfrm rot="10800000" flipV="1">
              <a:off x="5909662" y="2527218"/>
              <a:ext cx="498597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Up Arrow 66"/>
            <p:cNvSpPr/>
            <p:nvPr/>
          </p:nvSpPr>
          <p:spPr>
            <a:xfrm>
              <a:off x="1788367" y="4779334"/>
              <a:ext cx="498597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Up Arrow 67"/>
            <p:cNvSpPr/>
            <p:nvPr/>
          </p:nvSpPr>
          <p:spPr>
            <a:xfrm>
              <a:off x="4281353" y="4788198"/>
              <a:ext cx="498597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Up Arrow 68"/>
            <p:cNvSpPr/>
            <p:nvPr/>
          </p:nvSpPr>
          <p:spPr>
            <a:xfrm>
              <a:off x="6693172" y="4800600"/>
              <a:ext cx="498597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71686" y="2953819"/>
              <a:ext cx="1668066" cy="106503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1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 Impelementasi</a:t>
              </a:r>
              <a:r>
                <a:rPr kumimoji="0" lang="id-ID" sz="12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id-ID" sz="1200" b="1" i="1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Knowledge Management</a:t>
              </a:r>
              <a:endPara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74" name="Text Box 113"/>
            <p:cNvSpPr txBox="1">
              <a:spLocks noChangeArrowheads="1"/>
            </p:cNvSpPr>
            <p:nvPr/>
          </p:nvSpPr>
          <p:spPr bwMode="auto">
            <a:xfrm>
              <a:off x="251520" y="4048981"/>
              <a:ext cx="2376264" cy="584775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+mj-lt"/>
                <a:buAutoNum type="arabicPeriod"/>
              </a:pPr>
              <a:r>
                <a:rPr lang="id-ID" sz="80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% </a:t>
              </a:r>
              <a:r>
                <a:rPr lang="en-US" sz="800" dirty="0" err="1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Implementasi</a:t>
              </a:r>
              <a:r>
                <a:rPr lang="en-US" sz="80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 </a:t>
              </a:r>
              <a:r>
                <a:rPr lang="id-ID" sz="80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KM Enabler yang di unit kerja</a:t>
              </a:r>
              <a:endParaRPr lang="en-US" sz="800" dirty="0" smtClean="0">
                <a:solidFill>
                  <a:srgbClr val="000000"/>
                </a:solidFill>
                <a:ea typeface="SimSun" pitchFamily="2" charset="-122"/>
                <a:cs typeface="Arial" charset="0"/>
              </a:endParaRPr>
            </a:p>
            <a:p>
              <a:pPr marL="114300" indent="-114300">
                <a:buFont typeface="+mj-lt"/>
                <a:buAutoNum type="arabicPeriod"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% </a:t>
              </a:r>
              <a:r>
                <a:rPr lang="id-ID" sz="800" i="1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Man</a:t>
              </a:r>
              <a:r>
                <a:rPr lang="en-US" sz="800" i="1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ho</a:t>
              </a:r>
              <a:r>
                <a:rPr lang="id-ID" sz="800" i="1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ur</a:t>
              </a:r>
              <a:r>
                <a:rPr lang="en-US" sz="800" i="1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s</a:t>
              </a:r>
              <a:r>
                <a:rPr lang="id-ID" sz="800" i="1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 pemanfaatan </a:t>
              </a: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KM Portal</a:t>
              </a:r>
            </a:p>
            <a:p>
              <a:pPr marL="114300" indent="-114300">
                <a:buFont typeface="+mj-lt"/>
                <a:buAutoNum type="arabicPeriod"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Penilaian user terhadap KM</a:t>
              </a:r>
            </a:p>
            <a:p>
              <a:pPr marL="114300" indent="-114300">
                <a:buFont typeface="+mj-lt"/>
                <a:buAutoNum type="arabicPeriod"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Jumlah Inovasi yang diimplementasikan</a:t>
              </a:r>
              <a:endParaRPr lang="en-US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6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35496" y="123326"/>
            <a:ext cx="9083396" cy="6306870"/>
            <a:chOff x="105976" y="123326"/>
            <a:chExt cx="9717431" cy="6306870"/>
          </a:xfrm>
        </p:grpSpPr>
        <p:sp>
          <p:nvSpPr>
            <p:cNvPr id="38" name="Pentagon 37"/>
            <p:cNvSpPr/>
            <p:nvPr/>
          </p:nvSpPr>
          <p:spPr>
            <a:xfrm>
              <a:off x="1530716" y="3040085"/>
              <a:ext cx="7343650" cy="1295400"/>
            </a:xfrm>
            <a:prstGeom prst="homePlate">
              <a:avLst/>
            </a:prstGeom>
            <a:solidFill>
              <a:srgbClr val="FFFFCC"/>
            </a:solidFill>
            <a:ln w="3175" cap="flat" cmpd="sng" algn="ctr">
              <a:solidFill>
                <a:srgbClr val="80808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105976" y="5006269"/>
              <a:ext cx="177178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Pembelajaran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&amp; </a:t>
              </a: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Pertumbuhan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>
              <a:off x="154467" y="4963018"/>
              <a:ext cx="9575800" cy="44450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414113" y="123326"/>
              <a:ext cx="9244110" cy="83099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Peta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Strategi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dan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Indikator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Kinerja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Utama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(IKU)       </a:t>
              </a:r>
              <a:endPara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Fungsi </a:t>
              </a:r>
              <a:r>
                <a:rPr kumimoji="0" lang="id-ID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S</a:t>
              </a: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umber </a:t>
              </a:r>
              <a:r>
                <a:rPr kumimoji="0" lang="id-ID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D</a:t>
              </a: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aya </a:t>
              </a:r>
              <a:r>
                <a:rPr kumimoji="0" lang="id-ID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S</a:t>
              </a: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arana</a:t>
              </a:r>
              <a:r>
                <a:rPr kumimoji="0" lang="id-ID" sz="24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2014-2019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endParaRPr>
            </a:p>
          </p:txBody>
        </p:sp>
        <p:cxnSp>
          <p:nvCxnSpPr>
            <p:cNvPr id="42" name="Straight Connector 54"/>
            <p:cNvCxnSpPr>
              <a:cxnSpLocks noChangeShapeType="1"/>
            </p:cNvCxnSpPr>
            <p:nvPr/>
          </p:nvCxnSpPr>
          <p:spPr bwMode="auto">
            <a:xfrm>
              <a:off x="165100" y="2685882"/>
              <a:ext cx="9575800" cy="44450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Rounded Rectangle 42"/>
            <p:cNvSpPr/>
            <p:nvPr/>
          </p:nvSpPr>
          <p:spPr>
            <a:xfrm>
              <a:off x="1851678" y="1358149"/>
              <a:ext cx="3101322" cy="1076821"/>
            </a:xfrm>
            <a:prstGeom prst="roundRect">
              <a:avLst/>
            </a:prstGeom>
            <a:solidFill>
              <a:srgbClr val="BBE0E3">
                <a:lumMod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Ter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sedianya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Sarana Operasional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isasi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BPJS</a:t>
              </a:r>
              <a:r>
                <a:rPr kumimoji="0" lang="id-ID" sz="12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Kesehatan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257800" y="1368782"/>
              <a:ext cx="2823389" cy="1076821"/>
            </a:xfrm>
            <a:prstGeom prst="round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F1</a:t>
              </a:r>
            </a:p>
            <a:p>
              <a:pPr algn="ctr">
                <a:buClr>
                  <a:srgbClr val="FF9900"/>
                </a:buClr>
                <a:buSzPct val="90000"/>
                <a:buFont typeface="Wingdings" pitchFamily="2" charset="2"/>
                <a:buNone/>
              </a:pPr>
              <a:r>
                <a:rPr lang="id-ID" sz="1200" b="1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Tercapainya realisasi biaya yang efektif dan efisien</a:t>
              </a:r>
              <a:endParaRPr lang="en-US" sz="12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699636" y="5369967"/>
              <a:ext cx="2433244" cy="876869"/>
            </a:xfrm>
            <a:prstGeom prst="roundRect">
              <a:avLst/>
            </a:prstGeom>
            <a:solidFill>
              <a:srgbClr val="2D2D8A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Meningkatkan </a:t>
              </a: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Produktivitas </a:t>
              </a: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SDM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6" name="Text Box 113"/>
            <p:cNvSpPr txBox="1">
              <a:spLocks noChangeArrowheads="1"/>
            </p:cNvSpPr>
            <p:nvPr/>
          </p:nvSpPr>
          <p:spPr bwMode="auto">
            <a:xfrm>
              <a:off x="7547337" y="2013962"/>
              <a:ext cx="1725715" cy="21544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71550" indent="-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43050" indent="-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114550" indent="-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686050" indent="-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1432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6004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0576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5148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id-ID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Deviasi Anggaran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47" name="Text Box 113"/>
            <p:cNvSpPr txBox="1">
              <a:spLocks noChangeArrowheads="1"/>
            </p:cNvSpPr>
            <p:nvPr/>
          </p:nvSpPr>
          <p:spPr bwMode="auto">
            <a:xfrm>
              <a:off x="568183" y="1417670"/>
              <a:ext cx="2330956" cy="21544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id-ID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% pemenuhan infrastruktur</a:t>
              </a:r>
            </a:p>
          </p:txBody>
        </p:sp>
        <p:cxnSp>
          <p:nvCxnSpPr>
            <p:cNvPr id="48" name="Straight Connector 47"/>
            <p:cNvCxnSpPr>
              <a:cxnSpLocks noChangeShapeType="1"/>
            </p:cNvCxnSpPr>
            <p:nvPr/>
          </p:nvCxnSpPr>
          <p:spPr bwMode="auto">
            <a:xfrm>
              <a:off x="5105400" y="1132367"/>
              <a:ext cx="0" cy="1580982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54"/>
            <p:cNvCxnSpPr>
              <a:cxnSpLocks noChangeShapeType="1"/>
            </p:cNvCxnSpPr>
            <p:nvPr/>
          </p:nvCxnSpPr>
          <p:spPr bwMode="auto">
            <a:xfrm>
              <a:off x="135729" y="1111101"/>
              <a:ext cx="9575800" cy="44450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113"/>
            <p:cNvSpPr txBox="1">
              <a:spLocks noChangeArrowheads="1"/>
            </p:cNvSpPr>
            <p:nvPr/>
          </p:nvSpPr>
          <p:spPr bwMode="auto">
            <a:xfrm>
              <a:off x="4222403" y="6091642"/>
              <a:ext cx="1427030" cy="33855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71550" indent="-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43050" indent="-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114550" indent="-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686050" indent="-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1432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6004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0576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5148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7475" marR="0" lvl="0" indent="-11747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% SDM yang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kompeten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  <a:p>
              <a:pPr marL="117475" marR="0" lvl="0" indent="-11747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Indeks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Opini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Pegawai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59760" y="5369967"/>
              <a:ext cx="2433244" cy="876869"/>
            </a:xfrm>
            <a:prstGeom prst="roundRect">
              <a:avLst/>
            </a:prstGeom>
            <a:solidFill>
              <a:srgbClr val="2D2D8A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Meningkatkan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Utilisasi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Teknologi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Informasi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317560" y="5369967"/>
              <a:ext cx="2348700" cy="876869"/>
            </a:xfrm>
            <a:prstGeom prst="roundRect">
              <a:avLst/>
            </a:prstGeom>
            <a:solidFill>
              <a:srgbClr val="2D2D8A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Meningkatkan </a:t>
              </a: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Kapabilitas </a:t>
              </a: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Organisasi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53" name="Text Box 113"/>
            <p:cNvSpPr txBox="1">
              <a:spLocks noChangeArrowheads="1"/>
            </p:cNvSpPr>
            <p:nvPr/>
          </p:nvSpPr>
          <p:spPr bwMode="auto">
            <a:xfrm>
              <a:off x="7039059" y="6038477"/>
              <a:ext cx="2581739" cy="21544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</a:rPr>
                <a:t>Otobos SOP</a:t>
              </a:r>
              <a:endParaRPr kumimoji="0" lang="nn-NO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877108" y="919753"/>
              <a:ext cx="946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Ʃ IKU </a:t>
              </a:r>
              <a:r>
                <a:rPr kumimoji="0" lang="id-ID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= 12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Up Arrow 54"/>
            <p:cNvSpPr/>
            <p:nvPr/>
          </p:nvSpPr>
          <p:spPr>
            <a:xfrm>
              <a:off x="2971800" y="2505952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 Box 113"/>
            <p:cNvSpPr txBox="1">
              <a:spLocks noChangeArrowheads="1"/>
            </p:cNvSpPr>
            <p:nvPr/>
          </p:nvSpPr>
          <p:spPr bwMode="auto">
            <a:xfrm>
              <a:off x="1338524" y="6114677"/>
              <a:ext cx="1850249" cy="21544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71550" indent="-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43050" indent="-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114550" indent="-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686050" indent="-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1432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6004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0576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5148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Progress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Otomasi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Proses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Bisnis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846528" y="3148184"/>
              <a:ext cx="1752600" cy="1066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P1.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  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Kebijakan Pengadaan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Pengelolaan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Barang/Jasa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053911" y="3148184"/>
              <a:ext cx="1752600" cy="1066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P2.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Efektivitas dan Efisiensi Pengadaan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Barang/Jasa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263925" y="3148183"/>
              <a:ext cx="1784499" cy="106503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P3.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id-ID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Pengelolaan Aset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1646661" y="4244187"/>
              <a:ext cx="2079925" cy="461665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lvl="0" indent="-114300">
                <a:buFont typeface="+mj-lt"/>
                <a:buAutoNum type="arabicPeriod"/>
                <a:defRPr/>
              </a:pPr>
              <a:r>
                <a:rPr lang="fi-FI" sz="800" kern="0" dirty="0" smtClean="0">
                  <a:solidFill>
                    <a:srgbClr val="000000"/>
                  </a:solidFill>
                  <a:ea typeface="SimSun" pitchFamily="2" charset="-122"/>
                </a:rPr>
                <a:t>Tingkat pemahaman pelaksana  pengadaan dan pengelolaan  </a:t>
              </a:r>
              <a:r>
                <a:rPr lang="en-US" sz="800" kern="0" dirty="0" err="1" smtClean="0">
                  <a:solidFill>
                    <a:srgbClr val="000000"/>
                  </a:solidFill>
                  <a:ea typeface="SimSun" pitchFamily="2" charset="-122"/>
                </a:rPr>
                <a:t>barang</a:t>
              </a:r>
              <a:r>
                <a:rPr lang="en-US" sz="800" kern="0" dirty="0" smtClean="0">
                  <a:solidFill>
                    <a:srgbClr val="000000"/>
                  </a:solidFill>
                  <a:ea typeface="SimSun" pitchFamily="2" charset="-122"/>
                </a:rPr>
                <a:t>/</a:t>
              </a:r>
              <a:r>
                <a:rPr lang="en-US" sz="800" kern="0" dirty="0" err="1" smtClean="0">
                  <a:solidFill>
                    <a:srgbClr val="000000"/>
                  </a:solidFill>
                  <a:ea typeface="SimSun" pitchFamily="2" charset="-122"/>
                </a:rPr>
                <a:t>jasa</a:t>
              </a:r>
              <a:endParaRPr lang="fi-FI" sz="800" kern="0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4176757" y="4249406"/>
              <a:ext cx="1552719" cy="584775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lvl="0" indent="-114300">
                <a:buFont typeface="+mj-lt"/>
                <a:buAutoNum type="arabicPeriod"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% pengadaan yang terlaksana dari rencana</a:t>
              </a:r>
            </a:p>
            <a:p>
              <a:pPr marL="114300" lvl="0" indent="-114300">
                <a:buFont typeface="+mj-lt"/>
                <a:buAutoNum type="arabicPeriod"/>
                <a:defRPr/>
              </a:pPr>
              <a:r>
                <a:rPr lang="id-ID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Tingkat kepatuhan </a:t>
              </a:r>
              <a:r>
                <a:rPr lang="en-US" sz="800" kern="0" dirty="0" err="1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Pengadaan</a:t>
              </a:r>
              <a:r>
                <a:rPr lang="en-US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 </a:t>
              </a:r>
              <a:r>
                <a:rPr lang="en-US" sz="800" kern="0" dirty="0" err="1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Barang</a:t>
              </a:r>
              <a:r>
                <a:rPr lang="en-US" sz="800" kern="0" dirty="0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/</a:t>
              </a:r>
              <a:r>
                <a:rPr lang="en-US" sz="800" kern="0" dirty="0" err="1" smtClea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Jasa</a:t>
              </a:r>
              <a:endParaRPr kumimoji="0" lang="fi-FI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6206008" y="4243344"/>
              <a:ext cx="2040191" cy="584775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id-ID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Nilai ketidak sesuaian</a:t>
              </a:r>
              <a:r>
                <a:rPr kumimoji="0" lang="id-ID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antara fisik dan pembukuan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id-ID" sz="800" kern="0" baseline="0" dirty="0" smtClean="0">
                  <a:solidFill>
                    <a:srgbClr val="000000"/>
                  </a:solidFill>
                  <a:ea typeface="SimSun" pitchFamily="2" charset="-122"/>
                </a:rPr>
                <a:t>Nilai Aset yang Rusak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id-ID" sz="800" kern="0" baseline="0" dirty="0" smtClean="0">
                  <a:solidFill>
                    <a:srgbClr val="000000"/>
                  </a:solidFill>
                  <a:ea typeface="SimSun" pitchFamily="2" charset="-122"/>
                </a:rPr>
                <a:t>Nilai Aset Idle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3" name="Rectangle 29"/>
            <p:cNvSpPr>
              <a:spLocks noChangeArrowheads="1"/>
            </p:cNvSpPr>
            <p:nvPr/>
          </p:nvSpPr>
          <p:spPr bwMode="auto">
            <a:xfrm>
              <a:off x="173313" y="2722215"/>
              <a:ext cx="16359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Proses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Bisnis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Internal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150631" y="1159100"/>
              <a:ext cx="16359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Pemangku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Kepentingan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9032008" y="1199863"/>
              <a:ext cx="6453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Finansial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6" name="Up Arrow 65"/>
            <p:cNvSpPr/>
            <p:nvPr/>
          </p:nvSpPr>
          <p:spPr>
            <a:xfrm>
              <a:off x="6390167" y="2527218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Up Arrow 66"/>
            <p:cNvSpPr/>
            <p:nvPr/>
          </p:nvSpPr>
          <p:spPr>
            <a:xfrm>
              <a:off x="1981200" y="4779334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Up Arrow 67"/>
            <p:cNvSpPr/>
            <p:nvPr/>
          </p:nvSpPr>
          <p:spPr>
            <a:xfrm>
              <a:off x="4648200" y="4788198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Up Arrow 68"/>
            <p:cNvSpPr/>
            <p:nvPr/>
          </p:nvSpPr>
          <p:spPr>
            <a:xfrm>
              <a:off x="7228367" y="4800600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6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Peta Strategi</a:t>
            </a:r>
            <a:br>
              <a:rPr lang="id-ID" b="1" dirty="0" smtClean="0"/>
            </a:br>
            <a:r>
              <a:rPr lang="id-ID" b="1" smtClean="0"/>
              <a:t>Direktorat </a:t>
            </a:r>
            <a:r>
              <a:rPr lang="en-US" b="1" smtClean="0"/>
              <a:t>Renbang dan TI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6823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35496" y="123326"/>
            <a:ext cx="9145016" cy="6623037"/>
            <a:chOff x="105976" y="123326"/>
            <a:chExt cx="9783350" cy="6623037"/>
          </a:xfrm>
        </p:grpSpPr>
        <p:sp>
          <p:nvSpPr>
            <p:cNvPr id="38" name="Pentagon 37"/>
            <p:cNvSpPr/>
            <p:nvPr/>
          </p:nvSpPr>
          <p:spPr>
            <a:xfrm>
              <a:off x="1059759" y="2876104"/>
              <a:ext cx="8059225" cy="2055630"/>
            </a:xfrm>
            <a:prstGeom prst="homePlate">
              <a:avLst>
                <a:gd name="adj" fmla="val 20494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 cap="flat" cmpd="sng" algn="ctr">
              <a:solidFill>
                <a:srgbClr val="80808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105976" y="5075312"/>
              <a:ext cx="177178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Pembelajaran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&amp; </a:t>
              </a: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Pertumbuhan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>
              <a:off x="154467" y="5032061"/>
              <a:ext cx="9575800" cy="44450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37079" y="123326"/>
              <a:ext cx="9167075" cy="83099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Peta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Strategi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dan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Indikator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Kinerja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Utama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(IKU)       </a:t>
              </a:r>
              <a:endPara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BPJS 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Kesehatan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 pitchFamily="34" charset="0"/>
                  <a:ea typeface="SimSun" pitchFamily="2" charset="-122"/>
                  <a:cs typeface="Arial" charset="0"/>
                </a:rPr>
                <a:t> 2014-2019</a:t>
              </a:r>
            </a:p>
          </p:txBody>
        </p:sp>
        <p:cxnSp>
          <p:nvCxnSpPr>
            <p:cNvPr id="42" name="Straight Connector 54"/>
            <p:cNvCxnSpPr>
              <a:cxnSpLocks noChangeShapeType="1"/>
            </p:cNvCxnSpPr>
            <p:nvPr/>
          </p:nvCxnSpPr>
          <p:spPr bwMode="auto">
            <a:xfrm>
              <a:off x="165100" y="2685882"/>
              <a:ext cx="9575800" cy="44450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Rounded Rectangle 42"/>
            <p:cNvSpPr/>
            <p:nvPr/>
          </p:nvSpPr>
          <p:spPr>
            <a:xfrm>
              <a:off x="1851678" y="1358149"/>
              <a:ext cx="3101322" cy="1076821"/>
            </a:xfrm>
            <a:prstGeom prst="roundRect">
              <a:avLst/>
            </a:prstGeom>
            <a:solidFill>
              <a:srgbClr val="BBE0E3">
                <a:lumMod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Terwujudnya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Jaminan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Kesehatan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Nasional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Berkualitas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               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bagi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Seluruh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Penduduk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Indonesia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257800" y="1368782"/>
              <a:ext cx="2823389" cy="1076821"/>
            </a:xfrm>
            <a:prstGeom prst="roundRect">
              <a:avLst/>
            </a:pr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F1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Meningkatnya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                                       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Pengelolaan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Keuangan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yang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                          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Sehat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dan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Akuntabel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699636" y="5369967"/>
              <a:ext cx="2433244" cy="876869"/>
            </a:xfrm>
            <a:prstGeom prst="roundRect">
              <a:avLst/>
            </a:prstGeom>
            <a:solidFill>
              <a:srgbClr val="2D2D8A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Meningkatkan </a:t>
              </a: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Produktivitas </a:t>
              </a: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SDM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46" name="Text Box 113"/>
            <p:cNvSpPr txBox="1">
              <a:spLocks noChangeArrowheads="1"/>
            </p:cNvSpPr>
            <p:nvPr/>
          </p:nvSpPr>
          <p:spPr bwMode="auto">
            <a:xfrm>
              <a:off x="7833281" y="2298358"/>
              <a:ext cx="1787516" cy="33855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71550" indent="-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43050" indent="-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114550" indent="-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686050" indent="-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1432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6004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0576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5148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Rasio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Solvabilitas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Opini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Auditor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Eksternal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47" name="Text Box 113"/>
            <p:cNvSpPr txBox="1">
              <a:spLocks noChangeArrowheads="1"/>
            </p:cNvSpPr>
            <p:nvPr/>
          </p:nvSpPr>
          <p:spPr bwMode="auto">
            <a:xfrm>
              <a:off x="421954" y="2103239"/>
              <a:ext cx="1532844" cy="461665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Jumlah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Peserta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.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Tingkat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Kepuasan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Peserta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endParaRP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Organization </a:t>
              </a: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Image</a:t>
              </a:r>
            </a:p>
          </p:txBody>
        </p:sp>
        <p:cxnSp>
          <p:nvCxnSpPr>
            <p:cNvPr id="48" name="Straight Connector 47"/>
            <p:cNvCxnSpPr>
              <a:cxnSpLocks noChangeShapeType="1"/>
            </p:cNvCxnSpPr>
            <p:nvPr/>
          </p:nvCxnSpPr>
          <p:spPr bwMode="auto">
            <a:xfrm>
              <a:off x="5105400" y="1132367"/>
              <a:ext cx="0" cy="1580982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54"/>
            <p:cNvCxnSpPr>
              <a:cxnSpLocks noChangeShapeType="1"/>
            </p:cNvCxnSpPr>
            <p:nvPr/>
          </p:nvCxnSpPr>
          <p:spPr bwMode="auto">
            <a:xfrm>
              <a:off x="135729" y="1111101"/>
              <a:ext cx="9575800" cy="44450"/>
            </a:xfrm>
            <a:prstGeom prst="line">
              <a:avLst/>
            </a:prstGeom>
            <a:noFill/>
            <a:ln w="3175" cap="rnd" algn="ctr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113"/>
            <p:cNvSpPr txBox="1">
              <a:spLocks noChangeArrowheads="1"/>
            </p:cNvSpPr>
            <p:nvPr/>
          </p:nvSpPr>
          <p:spPr bwMode="auto">
            <a:xfrm>
              <a:off x="4222403" y="6091642"/>
              <a:ext cx="1427030" cy="33855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71550" indent="-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43050" indent="-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114550" indent="-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686050" indent="-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1432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6004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0576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5148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7475" marR="0" lvl="0" indent="-11747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% SDM yang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kompeten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  <a:p>
              <a:pPr marL="117475" marR="0" lvl="0" indent="-11747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Indeks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Opini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Pegawai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59760" y="5369967"/>
              <a:ext cx="2433244" cy="876869"/>
            </a:xfrm>
            <a:prstGeom prst="roundRect">
              <a:avLst/>
            </a:prstGeom>
            <a:solidFill>
              <a:srgbClr val="2D2D8A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Meningkatkan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Utilisasi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Teknologi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Informasi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317560" y="5369967"/>
              <a:ext cx="2348700" cy="876869"/>
            </a:xfrm>
            <a:prstGeom prst="roundRect">
              <a:avLst/>
            </a:prstGeom>
            <a:solidFill>
              <a:srgbClr val="2D2D8A">
                <a:lumMod val="60000"/>
                <a:lumOff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Meningkatkan </a:t>
              </a: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Kapabilitas </a:t>
              </a: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Organisasi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53" name="Text Box 113"/>
            <p:cNvSpPr txBox="1">
              <a:spLocks noChangeArrowheads="1"/>
            </p:cNvSpPr>
            <p:nvPr/>
          </p:nvSpPr>
          <p:spPr bwMode="auto">
            <a:xfrm>
              <a:off x="7039059" y="6038477"/>
              <a:ext cx="2581739" cy="707886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Skor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Tata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Kelola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Organisasi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yang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Baik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nn-NO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Tingkat Pemenuhan Infrastruktur 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Benefit-cost ratio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Mitigasi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Risiko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Benefit-cost </a:t>
              </a:r>
              <a:r>
                <a: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ratio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Litbang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%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Usulan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Strategis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yang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Disetujui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Pemerintah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943027" y="919753"/>
              <a:ext cx="946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Ʃ IKU </a:t>
              </a: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= 22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Up Arrow 54"/>
            <p:cNvSpPr/>
            <p:nvPr/>
          </p:nvSpPr>
          <p:spPr>
            <a:xfrm>
              <a:off x="2971800" y="2505952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Text Box 113"/>
            <p:cNvSpPr txBox="1">
              <a:spLocks noChangeArrowheads="1"/>
            </p:cNvSpPr>
            <p:nvPr/>
          </p:nvSpPr>
          <p:spPr bwMode="auto">
            <a:xfrm>
              <a:off x="1338524" y="6114677"/>
              <a:ext cx="1850248" cy="33855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114300" indent="-1143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971550" indent="-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543050" indent="-4572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114550" indent="-4572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686050" indent="-4572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1432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6004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0576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51485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Tingkat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Layanan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 TI</a:t>
              </a: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Progress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Otomasi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Proses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  <a:cs typeface="Arial" charset="0"/>
                </a:rPr>
                <a:t>Bisnis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338524" y="3148184"/>
              <a:ext cx="2036850" cy="1066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P1.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 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Manajemen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Pemasaran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Kepesertaan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846695" y="3148184"/>
              <a:ext cx="2036850" cy="10668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P2.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Manajemen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Iuran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51752" y="3148183"/>
              <a:ext cx="2073923" cy="106503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P3.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Meningkatkan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  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Manajemen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Manfaat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dan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Fasilitas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Kesehatan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1338525" y="4244187"/>
              <a:ext cx="2036850" cy="584775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Jumlah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Rekrutmen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Peserta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Baru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  <a:p>
              <a:pPr marL="114300" indent="-114300">
                <a:buFont typeface="+mj-lt"/>
                <a:buAutoNum type="arabicPeriod"/>
                <a:defRPr/>
              </a:pPr>
              <a:r>
                <a:rPr lang="en-US" sz="800" kern="0" smtClean="0">
                  <a:ea typeface="SimSun" pitchFamily="2" charset="-122"/>
                  <a:cs typeface="Arial" charset="0"/>
                </a:rPr>
                <a:t>Kepatuhan </a:t>
              </a:r>
              <a:r>
                <a:rPr lang="en-US" sz="800" kern="0">
                  <a:ea typeface="SimSun" pitchFamily="2" charset="-122"/>
                  <a:cs typeface="Arial" charset="0"/>
                </a:rPr>
                <a:t>Pendaftaran </a:t>
              </a:r>
              <a:r>
                <a:rPr lang="en-US" sz="800" kern="0" smtClean="0">
                  <a:ea typeface="SimSun" pitchFamily="2" charset="-122"/>
                  <a:cs typeface="Arial" charset="0"/>
                </a:rPr>
                <a:t>pemberi </a:t>
              </a:r>
              <a:r>
                <a:rPr lang="en-US" sz="800" kern="0">
                  <a:ea typeface="SimSun" pitchFamily="2" charset="-122"/>
                  <a:cs typeface="Arial" charset="0"/>
                </a:rPr>
                <a:t>kerja</a:t>
              </a:r>
              <a:endParaRPr lang="en-US" sz="800" kern="0">
                <a:ea typeface="SimSun" pitchFamily="2" charset="-122"/>
              </a:endParaRP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Jumlah Kerjasama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Strategis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3846695" y="4249406"/>
              <a:ext cx="2036849" cy="338554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lvl="0" indent="-114300">
                <a:buFont typeface="+mj-lt"/>
                <a:buAutoNum type="arabicPeriod"/>
                <a:defRPr/>
              </a:pPr>
              <a:r>
                <a:rPr lang="es-ES" sz="800" ker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Pertumbuhan Pendapatan iuran</a:t>
              </a:r>
            </a:p>
            <a:p>
              <a:pPr marL="114300" lvl="0" indent="-114300">
                <a:buFont typeface="+mj-lt"/>
                <a:buAutoNum type="arabicPeriod"/>
                <a:defRPr/>
              </a:pPr>
              <a:r>
                <a:rPr lang="es-ES" sz="800" kern="0">
                  <a:solidFill>
                    <a:srgbClr val="000000"/>
                  </a:solidFill>
                  <a:ea typeface="SimSun" pitchFamily="2" charset="-122"/>
                  <a:cs typeface="Arial" charset="0"/>
                </a:rPr>
                <a:t>Total Pendapatan yang diterima</a:t>
              </a:r>
              <a:endParaRPr lang="es-ES" sz="800" kern="0" dirty="0">
                <a:solidFill>
                  <a:srgbClr val="000000"/>
                </a:solidFill>
                <a:ea typeface="SimSun" pitchFamily="2" charset="-122"/>
                <a:cs typeface="Arial" charset="0"/>
              </a:endParaRP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6351752" y="4243345"/>
              <a:ext cx="2073923" cy="707886"/>
            </a:xfrm>
            <a:prstGeom prst="rect">
              <a:avLst/>
            </a:prstGeom>
            <a:solidFill>
              <a:srgbClr val="92D050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>
              <a:lvl1pPr marL="92075" indent="-920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%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Faskes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yang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Bekerjasama</a:t>
              </a: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endParaRPr>
            </a:p>
            <a:p>
              <a:pPr marL="114300" marR="0" lvl="0" indent="-1143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Indeks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Kualitas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Pelayanan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</a:t>
              </a:r>
              <a:r>
                <a:rPr kumimoji="0" lang="en-US" sz="800" b="0" i="0" u="none" strike="noStrike" kern="0" cap="none" spc="0" normalizeH="0" baseline="0" noProof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oleh</a:t>
              </a: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SimSun" pitchFamily="2" charset="-122"/>
                </a:rPr>
                <a:t> Faskes</a:t>
              </a:r>
            </a:p>
            <a:p>
              <a:pPr marL="114300" indent="-114300">
                <a:buFont typeface="+mj-lt"/>
                <a:buAutoNum type="arabicPeriod"/>
                <a:defRPr/>
              </a:pPr>
              <a:r>
                <a:rPr lang="en-US" sz="800" kern="0">
                  <a:solidFill>
                    <a:srgbClr val="000000"/>
                  </a:solidFill>
                  <a:ea typeface="SimSun" pitchFamily="2" charset="-122"/>
                </a:rPr>
                <a:t>Rasio Biaya Pelayanan terhadap </a:t>
              </a:r>
              <a:r>
                <a:rPr lang="en-US" sz="800" kern="0" smtClean="0">
                  <a:solidFill>
                    <a:srgbClr val="000000"/>
                  </a:solidFill>
                  <a:ea typeface="SimSun" pitchFamily="2" charset="-122"/>
                </a:rPr>
                <a:t>Iuran</a:t>
              </a:r>
              <a:endParaRPr lang="en-US" sz="800" kern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sp>
          <p:nvSpPr>
            <p:cNvPr id="63" name="Rectangle 29"/>
            <p:cNvSpPr>
              <a:spLocks noChangeArrowheads="1"/>
            </p:cNvSpPr>
            <p:nvPr/>
          </p:nvSpPr>
          <p:spPr bwMode="auto">
            <a:xfrm>
              <a:off x="173312" y="2722215"/>
              <a:ext cx="16359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Proses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Bisnis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Internal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150631" y="1159100"/>
              <a:ext cx="16359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Pemangku</a:t>
              </a:r>
              <a:r>
                <a:rPr kumimoji="0" lang="en-US" sz="1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 </a:t>
              </a: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Kepentingan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9032009" y="1199863"/>
              <a:ext cx="6453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charset="0"/>
                </a:rPr>
                <a:t>Finansial</a:t>
              </a:r>
              <a:endPara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endParaRPr>
            </a:p>
          </p:txBody>
        </p:sp>
        <p:sp>
          <p:nvSpPr>
            <p:cNvPr id="66" name="Up Arrow 65"/>
            <p:cNvSpPr/>
            <p:nvPr/>
          </p:nvSpPr>
          <p:spPr>
            <a:xfrm>
              <a:off x="6390167" y="2527218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Up Arrow 66"/>
            <p:cNvSpPr/>
            <p:nvPr/>
          </p:nvSpPr>
          <p:spPr>
            <a:xfrm>
              <a:off x="1981200" y="4975142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Up Arrow 67"/>
            <p:cNvSpPr/>
            <p:nvPr/>
          </p:nvSpPr>
          <p:spPr>
            <a:xfrm>
              <a:off x="4648200" y="4984006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Up Arrow 68"/>
            <p:cNvSpPr/>
            <p:nvPr/>
          </p:nvSpPr>
          <p:spPr>
            <a:xfrm>
              <a:off x="7228368" y="4996408"/>
              <a:ext cx="533400" cy="304800"/>
            </a:xfrm>
            <a:prstGeom prst="upArrow">
              <a:avLst/>
            </a:prstGeom>
            <a:solidFill>
              <a:srgbClr val="80808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395536" y="4966000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67544" y="123327"/>
            <a:ext cx="7992888" cy="83099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r>
              <a:rPr kumimoji="0" lang="id-ID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                            Dit.</a:t>
            </a:r>
            <a:r>
              <a:rPr kumimoji="0" lang="id-ID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Renbang-TI 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Tercapai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nya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0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Dukungan Perencanaan, Litbang dan TIK 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0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BPJS Kesehatan yang Efektif</a:t>
            </a:r>
            <a:endParaRPr lang="en-US" sz="10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0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0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Realisasi Biaya yang Efektif dan Efisien</a:t>
            </a:r>
            <a:endParaRPr lang="en-US" sz="10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1" y="2154342"/>
            <a:ext cx="1273822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 Direktorat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323528" y="2103239"/>
            <a:ext cx="1800199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Skor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BPJS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Tingkat Layanan TI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Benefit-cost ratio</a:t>
            </a:r>
            <a:r>
              <a:rPr kumimoji="0" lang="id-ID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Litbang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156176" y="6165304"/>
            <a:ext cx="1512168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Progres kelengkapan SOP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Direktorat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59573" y="907878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Ʃ IKU = </a:t>
            </a:r>
            <a:r>
              <a:rPr lang="id-ID" sz="1200" kern="0" dirty="0" smtClean="0"/>
              <a:t>1</a:t>
            </a:r>
            <a:r>
              <a:rPr lang="en-US" sz="1200" kern="0" dirty="0" smtClean="0"/>
              <a:t>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331848" y="3150942"/>
            <a:ext cx="1872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Perencanaan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Strategis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Kinerja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BPJS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7" name="Text Box 113"/>
          <p:cNvSpPr txBox="1">
            <a:spLocks noChangeArrowheads="1"/>
          </p:cNvSpPr>
          <p:nvPr/>
        </p:nvSpPr>
        <p:spPr bwMode="auto">
          <a:xfrm>
            <a:off x="1064816" y="4205227"/>
            <a:ext cx="2376264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% Realisasi Renstra</a:t>
            </a:r>
          </a:p>
          <a:p>
            <a:pPr marL="114300" indent="-114300">
              <a:buFont typeface="+mj-lt"/>
              <a:buAutoNum type="arabicPeriod"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%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Rapat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berkala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kinerja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unit yang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dilaksanakan</a:t>
            </a:r>
            <a:endParaRPr lang="id-ID" sz="800" kern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Otobos Pelaporan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704206" y="3130335"/>
            <a:ext cx="1872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lvl="0" algn="ctr"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</a:t>
            </a:r>
            <a:r>
              <a:rPr lang="id-ID" sz="1000" b="1" kern="0" dirty="0" smtClean="0">
                <a:solidFill>
                  <a:srgbClr val="000000"/>
                </a:solidFill>
                <a:latin typeface="Calibri" pitchFamily="34" charset="0"/>
              </a:rPr>
              <a:t>ingkatkan </a:t>
            </a:r>
          </a:p>
          <a:p>
            <a:pPr lvl="0" algn="ctr">
              <a:defRPr/>
            </a:pPr>
            <a:r>
              <a:rPr lang="id-ID" sz="1000" b="1" kern="0" dirty="0" smtClean="0">
                <a:solidFill>
                  <a:srgbClr val="000000"/>
                </a:solidFill>
                <a:latin typeface="Calibri" pitchFamily="34" charset="0"/>
              </a:rPr>
              <a:t>Efektifitas Litbang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3707905" y="4210454"/>
            <a:ext cx="1872208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Indeks Kualitas Litbang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%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Rencana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litbang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yang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dilaksanakan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59" name="Text Box 113"/>
          <p:cNvSpPr txBox="1">
            <a:spLocks noChangeArrowheads="1"/>
          </p:cNvSpPr>
          <p:nvPr/>
        </p:nvSpPr>
        <p:spPr bwMode="auto">
          <a:xfrm>
            <a:off x="6196494" y="4210415"/>
            <a:ext cx="1656183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% Downtime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Jumlah security incident</a:t>
            </a:r>
          </a:p>
          <a:p>
            <a:pPr marL="114300" indent="-114300">
              <a:buFont typeface="+mj-lt"/>
              <a:buAutoNum type="arabicPeriod"/>
              <a:defRPr/>
            </a:pPr>
            <a:r>
              <a:rPr lang="id-ID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Progres Otomasi Proses Bisnis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084376" y="3130335"/>
            <a:ext cx="1872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lang="id-ID" sz="1000" b="1" kern="0" dirty="0" smtClean="0">
                <a:solidFill>
                  <a:srgbClr val="000000"/>
                </a:solidFill>
                <a:latin typeface="Calibri" pitchFamily="34" charset="0"/>
              </a:rPr>
              <a:t>4</a:t>
            </a: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Daya Dukung TIK 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8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73" name="Straight Connector 72"/>
          <p:cNvCxnSpPr>
            <a:cxnSpLocks noChangeShapeType="1"/>
          </p:cNvCxnSpPr>
          <p:nvPr/>
        </p:nvCxnSpPr>
        <p:spPr bwMode="auto">
          <a:xfrm>
            <a:off x="395536" y="4966000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251520" y="123327"/>
            <a:ext cx="8568952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</a:t>
            </a:r>
          </a:p>
          <a:p>
            <a:pPr algn="ctr">
              <a:defRPr/>
            </a:pPr>
            <a:r>
              <a:rPr lang="en-US" sz="2400" b="1" kern="0" smtClean="0">
                <a:latin typeface="Arial Narrow" pitchFamily="34" charset="0"/>
                <a:ea typeface="SimSun" pitchFamily="2" charset="-122"/>
                <a:cs typeface="Arial" charset="0"/>
              </a:rPr>
              <a:t>Fungsi Perencanaan Strategis </a:t>
            </a:r>
            <a:r>
              <a:rPr kumimoji="0" lang="id-ID" sz="2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75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ounded Rectangle 75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Terlaksananya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Rencana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Strategis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Program JKN</a:t>
            </a:r>
            <a:endParaRPr lang="en-US" sz="10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0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0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Realisasi Biaya yang Efektif dan Efisien</a:t>
            </a:r>
            <a:endParaRPr lang="en-US" sz="10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9" name="Text Box 113"/>
          <p:cNvSpPr txBox="1">
            <a:spLocks noChangeArrowheads="1"/>
          </p:cNvSpPr>
          <p:nvPr/>
        </p:nvSpPr>
        <p:spPr bwMode="auto">
          <a:xfrm>
            <a:off x="6991331" y="2154342"/>
            <a:ext cx="1273822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 Direktorat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80" name="Text Box 113"/>
          <p:cNvSpPr txBox="1">
            <a:spLocks noChangeArrowheads="1"/>
          </p:cNvSpPr>
          <p:nvPr/>
        </p:nvSpPr>
        <p:spPr bwMode="auto">
          <a:xfrm>
            <a:off x="323528" y="2103239"/>
            <a:ext cx="1800199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%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Realisasi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Renstra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Skor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BPJS</a:t>
            </a:r>
          </a:p>
        </p:txBody>
      </p:sp>
      <p:cxnSp>
        <p:nvCxnSpPr>
          <p:cNvPr id="81" name="Straight Connector 80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6" name="Text Box 113"/>
          <p:cNvSpPr txBox="1">
            <a:spLocks noChangeArrowheads="1"/>
          </p:cNvSpPr>
          <p:nvPr/>
        </p:nvSpPr>
        <p:spPr bwMode="auto">
          <a:xfrm>
            <a:off x="6156176" y="6165304"/>
            <a:ext cx="1512168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Progres kelengkapan SOP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Direktorat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59573" y="907878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Ʃ IKU = </a:t>
            </a:r>
            <a:r>
              <a:rPr lang="id-ID" sz="1200" kern="0" dirty="0" smtClean="0"/>
              <a:t>1</a:t>
            </a:r>
            <a:r>
              <a:rPr lang="en-US" sz="1200" kern="0" dirty="0" smtClean="0"/>
              <a:t>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8" name="Up Arrow 87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93" name="Up Arrow 92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Up Arrow 93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Up Arrow 94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Up Arrow 95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331848" y="3150942"/>
            <a:ext cx="1872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Efektivitas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Renstra</a:t>
            </a:r>
            <a:r>
              <a:rPr kumimoji="0" lang="en-US" sz="1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BPJS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8" name="Text Box 113"/>
          <p:cNvSpPr txBox="1">
            <a:spLocks noChangeArrowheads="1"/>
          </p:cNvSpPr>
          <p:nvPr/>
        </p:nvSpPr>
        <p:spPr bwMode="auto">
          <a:xfrm>
            <a:off x="1208832" y="4205227"/>
            <a:ext cx="2067024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Renstra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Tepat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Waktu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%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Deviasi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RKA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terhadap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renstra</a:t>
            </a:r>
            <a:endParaRPr lang="en-US" sz="800" kern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% Update strategy MAP</a:t>
            </a:r>
            <a:endParaRPr lang="id-ID" sz="800" kern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704206" y="3130335"/>
            <a:ext cx="1872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lvl="0" algn="ctr"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</a:t>
            </a:r>
            <a:r>
              <a:rPr lang="id-ID" sz="1000" b="1" kern="0" dirty="0" smtClean="0">
                <a:solidFill>
                  <a:srgbClr val="000000"/>
                </a:solidFill>
                <a:latin typeface="Calibri" pitchFamily="34" charset="0"/>
              </a:rPr>
              <a:t>ingkatkan </a:t>
            </a:r>
          </a:p>
          <a:p>
            <a:pPr lvl="0" algn="ctr">
              <a:defRPr/>
            </a:pPr>
            <a:r>
              <a:rPr lang="id-ID" sz="1000" b="1" kern="0" dirty="0" smtClean="0">
                <a:solidFill>
                  <a:srgbClr val="000000"/>
                </a:solidFill>
                <a:latin typeface="Calibri" pitchFamily="34" charset="0"/>
              </a:rPr>
              <a:t>Efektifitas </a:t>
            </a:r>
            <a:r>
              <a:rPr lang="en-US" sz="1000" b="1" kern="0" dirty="0" err="1" smtClean="0">
                <a:solidFill>
                  <a:srgbClr val="000000"/>
                </a:solidFill>
                <a:latin typeface="Calibri" pitchFamily="34" charset="0"/>
              </a:rPr>
              <a:t>Rencana</a:t>
            </a:r>
            <a:r>
              <a:rPr lang="en-US" sz="1000" b="1" kern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b="1" kern="0" dirty="0" err="1" smtClean="0">
                <a:solidFill>
                  <a:srgbClr val="000000"/>
                </a:solidFill>
                <a:latin typeface="Calibri" pitchFamily="34" charset="0"/>
              </a:rPr>
              <a:t>Tahunan</a:t>
            </a:r>
            <a:r>
              <a:rPr lang="en-US" sz="1000" b="1" kern="0" dirty="0" smtClean="0">
                <a:solidFill>
                  <a:srgbClr val="000000"/>
                </a:solidFill>
                <a:latin typeface="Calibri" pitchFamily="34" charset="0"/>
              </a:rPr>
              <a:t> BPJS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0" name="Text Box 113"/>
          <p:cNvSpPr txBox="1">
            <a:spLocks noChangeArrowheads="1"/>
          </p:cNvSpPr>
          <p:nvPr/>
        </p:nvSpPr>
        <p:spPr bwMode="auto">
          <a:xfrm>
            <a:off x="3707905" y="4210454"/>
            <a:ext cx="1872208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Rencana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Tahunan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tepat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Waktu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%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Deviasi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realisasi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terhadap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RKA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% Update KPI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Grup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01" name="Text Box 113"/>
          <p:cNvSpPr txBox="1">
            <a:spLocks noChangeArrowheads="1"/>
          </p:cNvSpPr>
          <p:nvPr/>
        </p:nvSpPr>
        <p:spPr bwMode="auto">
          <a:xfrm>
            <a:off x="5961360" y="4210415"/>
            <a:ext cx="2088232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%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Rapat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kinerja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unit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dilaksanakan</a:t>
            </a:r>
            <a:endParaRPr lang="en-US" sz="800" kern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%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Inisiatif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strategis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dilaksanakan</a:t>
            </a:r>
            <a:endParaRPr lang="en-US" sz="800" kern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Otobos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Laporan</a:t>
            </a:r>
            <a:endParaRPr lang="id-ID" sz="800" kern="0" dirty="0" smtClean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084376" y="3130335"/>
            <a:ext cx="1872000" cy="10080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lang="id-ID" sz="1000" b="1" kern="0" dirty="0" smtClean="0">
                <a:solidFill>
                  <a:srgbClr val="000000"/>
                </a:solidFill>
                <a:latin typeface="Calibri" pitchFamily="34" charset="0"/>
              </a:rPr>
              <a:t>4</a:t>
            </a: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Manajemen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Kinerja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Pelaporan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BPJS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5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107504" y="5137800"/>
            <a:ext cx="164294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152469" y="5094549"/>
            <a:ext cx="8879442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54"/>
          <p:cNvCxnSpPr>
            <a:cxnSpLocks noChangeShapeType="1"/>
          </p:cNvCxnSpPr>
          <p:nvPr/>
        </p:nvCxnSpPr>
        <p:spPr bwMode="auto">
          <a:xfrm>
            <a:off x="162328" y="2817413"/>
            <a:ext cx="8879442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ounded Rectangle 69"/>
          <p:cNvSpPr/>
          <p:nvPr/>
        </p:nvSpPr>
        <p:spPr>
          <a:xfrm>
            <a:off x="1726257" y="1489680"/>
            <a:ext cx="2875792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Terwujudnya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Efektifitas</a:t>
            </a:r>
            <a:r>
              <a:rPr kumimoji="0" lang="id-ID" sz="10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dukungan Litbang </a:t>
            </a:r>
            <a:r>
              <a:rPr kumimoji="0" lang="id-ID" sz="1000" b="1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terhadap </a:t>
            </a:r>
            <a:r>
              <a:rPr kumimoji="0" lang="en-US" sz="1000" b="1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CORE PROCESS </a:t>
            </a:r>
            <a:r>
              <a:rPr kumimoji="0" lang="id-ID" sz="1000" b="1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BPJS </a:t>
            </a:r>
            <a:r>
              <a:rPr kumimoji="0" lang="id-ID" sz="10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Kesehatan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884684" y="1500313"/>
            <a:ext cx="2618070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Meningkatnya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                              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Pengelolaan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Keuangan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yang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                      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Sehat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dan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Akuntabel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439830" y="5501498"/>
            <a:ext cx="2256297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3" name="Text Box 113"/>
          <p:cNvSpPr txBox="1">
            <a:spLocks noChangeArrowheads="1"/>
          </p:cNvSpPr>
          <p:nvPr/>
        </p:nvSpPr>
        <p:spPr bwMode="auto">
          <a:xfrm>
            <a:off x="7007725" y="2145493"/>
            <a:ext cx="1263637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74" name="Text Box 113"/>
          <p:cNvSpPr txBox="1">
            <a:spLocks noChangeArrowheads="1"/>
          </p:cNvSpPr>
          <p:nvPr/>
        </p:nvSpPr>
        <p:spPr bwMode="auto">
          <a:xfrm>
            <a:off x="467544" y="1549201"/>
            <a:ext cx="2425819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Benefit cost </a:t>
            </a:r>
            <a:r>
              <a:rPr kumimoji="0" lang="id-ID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rasio Litbang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Usulan Kebijakan Strategis yang disetujui 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>
            <a:off x="4743367" y="1263898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54"/>
          <p:cNvCxnSpPr>
            <a:cxnSpLocks noChangeShapeType="1"/>
          </p:cNvCxnSpPr>
          <p:nvPr/>
        </p:nvCxnSpPr>
        <p:spPr bwMode="auto">
          <a:xfrm>
            <a:off x="135094" y="1242632"/>
            <a:ext cx="8879442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113"/>
          <p:cNvSpPr txBox="1">
            <a:spLocks noChangeArrowheads="1"/>
          </p:cNvSpPr>
          <p:nvPr/>
        </p:nvSpPr>
        <p:spPr bwMode="auto">
          <a:xfrm>
            <a:off x="3924581" y="6223173"/>
            <a:ext cx="1323256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991928" y="5501498"/>
            <a:ext cx="2256297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867378" y="5501498"/>
            <a:ext cx="2177901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Meningingkatkatkan 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0" name="Text Box 113"/>
          <p:cNvSpPr txBox="1">
            <a:spLocks noChangeArrowheads="1"/>
          </p:cNvSpPr>
          <p:nvPr/>
        </p:nvSpPr>
        <p:spPr bwMode="auto">
          <a:xfrm>
            <a:off x="6536409" y="6170008"/>
            <a:ext cx="100005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Otobos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SOP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05404" y="903604"/>
            <a:ext cx="8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</a:t>
            </a:r>
            <a:r>
              <a:rPr kumimoji="0" lang="id-ID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1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Up Arrow 81"/>
          <p:cNvSpPr/>
          <p:nvPr/>
        </p:nvSpPr>
        <p:spPr>
          <a:xfrm>
            <a:off x="2764924" y="2637483"/>
            <a:ext cx="494611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Text Box 113"/>
          <p:cNvSpPr txBox="1">
            <a:spLocks noChangeArrowheads="1"/>
          </p:cNvSpPr>
          <p:nvPr/>
        </p:nvSpPr>
        <p:spPr bwMode="auto">
          <a:xfrm>
            <a:off x="1250420" y="6246208"/>
            <a:ext cx="1715697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721482" y="3279715"/>
            <a:ext cx="162515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P1.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</a:t>
            </a:r>
            <a:r>
              <a:rPr kumimoji="0" lang="id-ID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atkan</a:t>
            </a:r>
            <a:r>
              <a:rPr kumimoji="0" lang="id-ID" sz="1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10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noProof="0" dirty="0" smtClean="0">
                <a:solidFill>
                  <a:srgbClr val="000000"/>
                </a:solidFill>
                <a:latin typeface="Calibri" pitchFamily="34" charset="0"/>
              </a:rPr>
              <a:t>LITBANG </a:t>
            </a:r>
            <a:r>
              <a:rPr lang="en-US" sz="1000" b="1" kern="0" noProof="0" dirty="0" err="1" smtClean="0">
                <a:solidFill>
                  <a:srgbClr val="000000"/>
                </a:solidFill>
                <a:latin typeface="Calibri" pitchFamily="34" charset="0"/>
              </a:rPr>
              <a:t>sistem</a:t>
            </a:r>
            <a:r>
              <a:rPr lang="en-US" sz="1000" b="1" kern="0" noProof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b="1" kern="0" noProof="0" dirty="0" err="1" smtClean="0">
                <a:solidFill>
                  <a:srgbClr val="000000"/>
                </a:solidFill>
                <a:latin typeface="Calibri" pitchFamily="34" charset="0"/>
              </a:rPr>
              <a:t>manajemen</a:t>
            </a:r>
            <a:r>
              <a:rPr lang="en-US" sz="1000" b="1" kern="0" noProof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b="1" kern="0" noProof="0" dirty="0" err="1" smtClean="0">
                <a:solidFill>
                  <a:srgbClr val="000000"/>
                </a:solidFill>
                <a:latin typeface="Calibri" pitchFamily="34" charset="0"/>
              </a:rPr>
              <a:t>pelkes</a:t>
            </a:r>
            <a:r>
              <a:rPr lang="en-US" sz="1000" b="1" kern="0" noProof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b="1" kern="0" noProof="0" dirty="0" err="1" smtClean="0">
                <a:solidFill>
                  <a:srgbClr val="000000"/>
                </a:solidFill>
                <a:latin typeface="Calibri" pitchFamily="34" charset="0"/>
              </a:rPr>
              <a:t>dan</a:t>
            </a:r>
            <a:r>
              <a:rPr lang="en-US" sz="1000" b="1" kern="0" noProof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b="1" kern="0" noProof="0" dirty="0" err="1" smtClean="0">
                <a:solidFill>
                  <a:srgbClr val="000000"/>
                </a:solidFill>
                <a:latin typeface="Calibri" pitchFamily="34" charset="0"/>
              </a:rPr>
              <a:t>pembayaran</a:t>
            </a:r>
            <a:r>
              <a:rPr lang="en-US" sz="1000" b="1" kern="0" noProof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b="1" kern="0" noProof="0" dirty="0" err="1" smtClean="0">
                <a:solidFill>
                  <a:srgbClr val="000000"/>
                </a:solidFill>
                <a:latin typeface="Calibri" pitchFamily="34" charset="0"/>
              </a:rPr>
              <a:t>pelkes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768343" y="3279715"/>
            <a:ext cx="162515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P2.</a:t>
            </a:r>
          </a:p>
          <a:p>
            <a:pPr lvl="0" algn="ctr">
              <a:defRPr/>
            </a:pPr>
            <a:r>
              <a:rPr lang="id-ID" sz="1000" b="1" kern="0">
                <a:solidFill>
                  <a:srgbClr val="000000"/>
                </a:solidFill>
                <a:latin typeface="Calibri" pitchFamily="34" charset="0"/>
              </a:rPr>
              <a:t>Meningkatkan </a:t>
            </a:r>
          </a:p>
          <a:p>
            <a:pPr lvl="0" algn="ctr">
              <a:defRPr/>
            </a:pPr>
            <a:r>
              <a:rPr lang="id-ID" sz="1000" b="1" kern="0">
                <a:solidFill>
                  <a:srgbClr val="000000"/>
                </a:solidFill>
                <a:latin typeface="Calibri" pitchFamily="34" charset="0"/>
              </a:rPr>
              <a:t>LITBANG sistem manajemen </a:t>
            </a:r>
            <a:r>
              <a:rPr lang="en-US" sz="1000" b="1" kern="0" smtClean="0">
                <a:solidFill>
                  <a:srgbClr val="000000"/>
                </a:solidFill>
                <a:latin typeface="Calibri" pitchFamily="34" charset="0"/>
              </a:rPr>
              <a:t>iuran</a:t>
            </a:r>
            <a:endParaRPr lang="id-ID" sz="1000" b="1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810299" y="3279714"/>
            <a:ext cx="1654729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</a:p>
          <a:p>
            <a:pPr lvl="0" algn="ctr">
              <a:defRPr/>
            </a:pPr>
            <a:r>
              <a:rPr lang="id-ID" sz="1000" b="1" kern="0" dirty="0">
                <a:solidFill>
                  <a:srgbClr val="000000"/>
                </a:solidFill>
                <a:latin typeface="Calibri" pitchFamily="34" charset="0"/>
              </a:rPr>
              <a:t>Meningkatkan </a:t>
            </a:r>
          </a:p>
          <a:p>
            <a:pPr lvl="0" algn="ctr">
              <a:defRPr/>
            </a:pPr>
            <a:r>
              <a:rPr lang="id-ID" sz="1000" b="1" kern="0" dirty="0">
                <a:solidFill>
                  <a:srgbClr val="000000"/>
                </a:solidFill>
                <a:latin typeface="Calibri" pitchFamily="34" charset="0"/>
              </a:rPr>
              <a:t>LITBANG sistem manajemen </a:t>
            </a:r>
            <a:r>
              <a:rPr lang="en-US" sz="1000" b="1" kern="0" dirty="0" err="1" smtClean="0">
                <a:solidFill>
                  <a:srgbClr val="000000"/>
                </a:solidFill>
                <a:latin typeface="Calibri" pitchFamily="34" charset="0"/>
              </a:rPr>
              <a:t>kepesertaan</a:t>
            </a:r>
            <a:endParaRPr lang="id-ID" sz="1000" b="1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7" name="Text Box 113"/>
          <p:cNvSpPr txBox="1">
            <a:spLocks noChangeArrowheads="1"/>
          </p:cNvSpPr>
          <p:nvPr/>
        </p:nvSpPr>
        <p:spPr bwMode="auto">
          <a:xfrm>
            <a:off x="1721482" y="4400877"/>
            <a:ext cx="1625150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sv-SE" sz="800" kern="0" dirty="0" smtClean="0">
                <a:solidFill>
                  <a:srgbClr val="000000"/>
                </a:solidFill>
                <a:ea typeface="SimSun" pitchFamily="2" charset="-122"/>
              </a:rPr>
              <a:t>Indeks Kualitas Litbang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sv-SE" sz="800" kern="0" dirty="0" smtClean="0">
                <a:solidFill>
                  <a:srgbClr val="000000"/>
                </a:solidFill>
                <a:ea typeface="SimSun" pitchFamily="2" charset="-122"/>
              </a:rPr>
              <a:t>Jumlah publikasi lokal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sv-SE" sz="800" kern="0" dirty="0" smtClean="0">
                <a:solidFill>
                  <a:srgbClr val="000000"/>
                </a:solidFill>
                <a:ea typeface="SimSun" pitchFamily="2" charset="-122"/>
              </a:rPr>
              <a:t>Jumlah publikasi internasional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88" name="Text Box 113"/>
          <p:cNvSpPr txBox="1">
            <a:spLocks noChangeArrowheads="1"/>
          </p:cNvSpPr>
          <p:nvPr/>
        </p:nvSpPr>
        <p:spPr bwMode="auto">
          <a:xfrm>
            <a:off x="3779912" y="4404687"/>
            <a:ext cx="1697857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sv-SE" sz="800" kern="0" dirty="0">
                <a:solidFill>
                  <a:srgbClr val="000000"/>
                </a:solidFill>
                <a:ea typeface="SimSun" pitchFamily="2" charset="-122"/>
              </a:rPr>
              <a:t>Indeks Kualitas </a:t>
            </a:r>
            <a:r>
              <a:rPr lang="sv-SE" sz="800" kern="0" dirty="0" smtClean="0">
                <a:solidFill>
                  <a:srgbClr val="000000"/>
                </a:solidFill>
                <a:ea typeface="SimSun" pitchFamily="2" charset="-122"/>
              </a:rPr>
              <a:t>Litbang</a:t>
            </a:r>
            <a:endParaRPr lang="sv-SE" sz="800" kern="0" dirty="0">
              <a:solidFill>
                <a:srgbClr val="000000"/>
              </a:solidFill>
              <a:ea typeface="SimSun" pitchFamily="2" charset="-122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sv-SE" sz="800" kern="0" dirty="0">
                <a:solidFill>
                  <a:srgbClr val="000000"/>
                </a:solidFill>
                <a:ea typeface="SimSun" pitchFamily="2" charset="-122"/>
              </a:rPr>
              <a:t>Jumlah publikasi lokal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sv-SE" sz="800" kern="0" dirty="0">
                <a:solidFill>
                  <a:srgbClr val="000000"/>
                </a:solidFill>
                <a:ea typeface="SimSun" pitchFamily="2" charset="-122"/>
              </a:rPr>
              <a:t>Jumlah publikasi internasional</a:t>
            </a:r>
            <a:endParaRPr lang="en-US" sz="800" kern="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89" name="Text Box 113"/>
          <p:cNvSpPr txBox="1">
            <a:spLocks noChangeArrowheads="1"/>
          </p:cNvSpPr>
          <p:nvPr/>
        </p:nvSpPr>
        <p:spPr bwMode="auto">
          <a:xfrm>
            <a:off x="5839806" y="4386751"/>
            <a:ext cx="1684874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sv-SE" sz="800" kern="0" dirty="0">
                <a:solidFill>
                  <a:srgbClr val="000000"/>
                </a:solidFill>
                <a:ea typeface="SimSun" pitchFamily="2" charset="-122"/>
              </a:rPr>
              <a:t>Indeks Kualitas </a:t>
            </a:r>
            <a:r>
              <a:rPr lang="sv-SE" sz="800" kern="0" dirty="0" smtClean="0">
                <a:solidFill>
                  <a:srgbClr val="000000"/>
                </a:solidFill>
                <a:ea typeface="SimSun" pitchFamily="2" charset="-122"/>
              </a:rPr>
              <a:t>Litbang</a:t>
            </a:r>
            <a:endParaRPr lang="sv-SE" sz="800" kern="0" dirty="0">
              <a:solidFill>
                <a:srgbClr val="000000"/>
              </a:solidFill>
              <a:ea typeface="SimSun" pitchFamily="2" charset="-122"/>
            </a:endParaRP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sv-SE" sz="800" kern="0" dirty="0">
                <a:solidFill>
                  <a:srgbClr val="000000"/>
                </a:solidFill>
                <a:ea typeface="SimSun" pitchFamily="2" charset="-122"/>
              </a:rPr>
              <a:t>Jumlah publikasi lokal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sv-SE" sz="800" kern="0" dirty="0">
                <a:solidFill>
                  <a:srgbClr val="000000"/>
                </a:solidFill>
                <a:ea typeface="SimSun" pitchFamily="2" charset="-122"/>
              </a:rPr>
              <a:t>Jumlah publikasi internasional</a:t>
            </a:r>
            <a:endParaRPr lang="en-US" sz="800" kern="0" dirty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169944" y="2853746"/>
            <a:ext cx="15170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148911" y="1290631"/>
            <a:ext cx="15170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8384430" y="1331394"/>
            <a:ext cx="59845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93" name="Up Arrow 92"/>
          <p:cNvSpPr/>
          <p:nvPr/>
        </p:nvSpPr>
        <p:spPr>
          <a:xfrm>
            <a:off x="5934704" y="2658749"/>
            <a:ext cx="494611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Up Arrow 93"/>
          <p:cNvSpPr/>
          <p:nvPr/>
        </p:nvSpPr>
        <p:spPr>
          <a:xfrm>
            <a:off x="1846360" y="4910865"/>
            <a:ext cx="494611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Up Arrow 94"/>
          <p:cNvSpPr/>
          <p:nvPr/>
        </p:nvSpPr>
        <p:spPr>
          <a:xfrm>
            <a:off x="4319414" y="4919729"/>
            <a:ext cx="494611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Up Arrow 95"/>
          <p:cNvSpPr/>
          <p:nvPr/>
        </p:nvSpPr>
        <p:spPr>
          <a:xfrm>
            <a:off x="6711950" y="4932131"/>
            <a:ext cx="494611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51520" y="123327"/>
            <a:ext cx="8568952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</a:t>
            </a:r>
          </a:p>
          <a:p>
            <a:pPr algn="ctr">
              <a:defRPr/>
            </a:pPr>
            <a:r>
              <a:rPr lang="en-US" sz="2400" b="1" kern="0" smtClean="0">
                <a:latin typeface="Arial Narrow" pitchFamily="34" charset="0"/>
                <a:ea typeface="SimSun" pitchFamily="2" charset="-122"/>
                <a:cs typeface="Arial" charset="0"/>
              </a:rPr>
              <a:t>Fungsi Litbang </a:t>
            </a:r>
            <a:r>
              <a:rPr kumimoji="0" lang="id-ID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entagon 38"/>
          <p:cNvSpPr/>
          <p:nvPr/>
        </p:nvSpPr>
        <p:spPr>
          <a:xfrm>
            <a:off x="264576" y="3281800"/>
            <a:ext cx="8784976" cy="1295400"/>
          </a:xfrm>
          <a:prstGeom prst="homePlate">
            <a:avLst/>
          </a:prstGeom>
          <a:solidFill>
            <a:srgbClr val="FFFFCC"/>
          </a:solidFill>
          <a:ln w="3175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Text Box 113"/>
          <p:cNvSpPr txBox="1">
            <a:spLocks noChangeArrowheads="1"/>
          </p:cNvSpPr>
          <p:nvPr/>
        </p:nvSpPr>
        <p:spPr bwMode="auto">
          <a:xfrm>
            <a:off x="6873953" y="2402694"/>
            <a:ext cx="1573282" cy="252300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Anggara</a:t>
            </a:r>
            <a:r>
              <a:rPr kumimoji="0" lang="id-ID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n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588224" y="1493140"/>
            <a:ext cx="2022539" cy="87233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F1</a:t>
            </a: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id-ID" sz="10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realisasi biaya yang efektif dan efisien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04883" y="3384498"/>
            <a:ext cx="1677071" cy="10662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Kebijakan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dan Sosialisasi  </a:t>
            </a: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Operasional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TIK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23812" y="5013176"/>
            <a:ext cx="1669328" cy="1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111" name="Straight Connector 110"/>
          <p:cNvCxnSpPr>
            <a:cxnSpLocks noChangeShapeType="1"/>
          </p:cNvCxnSpPr>
          <p:nvPr/>
        </p:nvCxnSpPr>
        <p:spPr bwMode="auto">
          <a:xfrm>
            <a:off x="69499" y="4981507"/>
            <a:ext cx="9050688" cy="9307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Connector 112"/>
          <p:cNvCxnSpPr>
            <a:cxnSpLocks noChangeShapeType="1"/>
          </p:cNvCxnSpPr>
          <p:nvPr/>
        </p:nvCxnSpPr>
        <p:spPr bwMode="auto">
          <a:xfrm flipV="1">
            <a:off x="79516" y="2858512"/>
            <a:ext cx="9030112" cy="5418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Rounded Rectangle 113"/>
          <p:cNvSpPr/>
          <p:nvPr/>
        </p:nvSpPr>
        <p:spPr>
          <a:xfrm>
            <a:off x="1547663" y="1493140"/>
            <a:ext cx="4320481" cy="1080754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Terlaksananya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Dukungan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TIK 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yang  optimal </a:t>
            </a: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terhadap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probis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dan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operasional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BPJS </a:t>
            </a:r>
            <a:r>
              <a:rPr kumimoji="0" lang="en-US" sz="1000" b="1" i="0" u="none" strike="noStrike" kern="0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esehatan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688132" y="5377993"/>
            <a:ext cx="1738475" cy="880072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16" name="Straight Connector 115"/>
          <p:cNvCxnSpPr>
            <a:cxnSpLocks noChangeShapeType="1"/>
          </p:cNvCxnSpPr>
          <p:nvPr/>
        </p:nvCxnSpPr>
        <p:spPr bwMode="auto">
          <a:xfrm flipV="1">
            <a:off x="51844" y="1268529"/>
            <a:ext cx="9004989" cy="14868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Text Box 113"/>
          <p:cNvSpPr txBox="1">
            <a:spLocks noChangeArrowheads="1"/>
          </p:cNvSpPr>
          <p:nvPr/>
        </p:nvSpPr>
        <p:spPr bwMode="auto">
          <a:xfrm>
            <a:off x="3904657" y="6281546"/>
            <a:ext cx="1344508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%SDM yang kompeten</a:t>
            </a: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608467" y="5377993"/>
            <a:ext cx="1789540" cy="880072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756230" y="5377993"/>
            <a:ext cx="1696090" cy="880072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0" name="Text Box 113"/>
          <p:cNvSpPr txBox="1">
            <a:spLocks noChangeArrowheads="1"/>
          </p:cNvSpPr>
          <p:nvPr/>
        </p:nvSpPr>
        <p:spPr bwMode="auto">
          <a:xfrm>
            <a:off x="5834023" y="6277335"/>
            <a:ext cx="1515425" cy="314239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Otobos</a:t>
            </a: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SOP </a:t>
            </a: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Otobos </a:t>
            </a:r>
            <a:r>
              <a:rPr kumimoji="0" lang="id-ID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Infrastruktur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121" name="TextBox 53"/>
          <p:cNvSpPr txBox="1"/>
          <p:nvPr/>
        </p:nvSpPr>
        <p:spPr>
          <a:xfrm>
            <a:off x="8150160" y="943131"/>
            <a:ext cx="891577" cy="27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= </a:t>
            </a: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13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Text Box 113"/>
          <p:cNvSpPr txBox="1">
            <a:spLocks noChangeArrowheads="1"/>
          </p:cNvSpPr>
          <p:nvPr/>
        </p:nvSpPr>
        <p:spPr bwMode="auto">
          <a:xfrm>
            <a:off x="1631102" y="6280766"/>
            <a:ext cx="1743252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TSI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555776" y="3384498"/>
            <a:ext cx="1651251" cy="10706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Dukungan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Aplikasi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Proses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Bisnis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578852" y="3384498"/>
            <a:ext cx="1728003" cy="107069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3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Dukungan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Infrastruktur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IT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6710262" y="3384497"/>
            <a:ext cx="1681305" cy="10689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4</a:t>
            </a: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Manajemen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Data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Informasi</a:t>
            </a:r>
            <a:endParaRPr kumimoji="0" lang="en-US" sz="1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87254" y="2900395"/>
            <a:ext cx="1541384" cy="1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 Bisnis Internal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5884" y="1331571"/>
            <a:ext cx="1541384" cy="1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 Kepentingan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8428427" y="1338690"/>
            <a:ext cx="608069" cy="1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</a:p>
        </p:txBody>
      </p:sp>
      <p:sp>
        <p:nvSpPr>
          <p:cNvPr id="129" name="Up Arrow 128"/>
          <p:cNvSpPr/>
          <p:nvPr/>
        </p:nvSpPr>
        <p:spPr>
          <a:xfrm>
            <a:off x="1790594" y="4797152"/>
            <a:ext cx="502554" cy="305913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Up Arrow 129"/>
          <p:cNvSpPr/>
          <p:nvPr/>
        </p:nvSpPr>
        <p:spPr>
          <a:xfrm>
            <a:off x="4303368" y="4806048"/>
            <a:ext cx="502554" cy="305913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Up Arrow 130"/>
          <p:cNvSpPr/>
          <p:nvPr/>
        </p:nvSpPr>
        <p:spPr>
          <a:xfrm>
            <a:off x="6734325" y="4818495"/>
            <a:ext cx="502554" cy="305913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2" name="Text Box 113"/>
          <p:cNvSpPr txBox="1">
            <a:spLocks noChangeArrowheads="1"/>
          </p:cNvSpPr>
          <p:nvPr/>
        </p:nvSpPr>
        <p:spPr bwMode="auto">
          <a:xfrm>
            <a:off x="2702935" y="4323324"/>
            <a:ext cx="1327920" cy="275886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dirty="0" err="1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Otobos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Pengembangan</a:t>
            </a: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Aplikasi</a:t>
            </a:r>
            <a:endParaRPr kumimoji="0" lang="id-ID" sz="800" b="0" i="0" u="none" strike="noStrike" kern="0" cap="none" spc="0" normalizeH="0" baseline="0" dirty="0" smtClean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800" b="0" i="0" u="none" strike="noStrike" kern="0" cap="none" spc="0" normalizeH="0" baseline="0" dirty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133" name="Text Box 113"/>
          <p:cNvSpPr txBox="1">
            <a:spLocks noChangeArrowheads="1"/>
          </p:cNvSpPr>
          <p:nvPr/>
        </p:nvSpPr>
        <p:spPr bwMode="auto">
          <a:xfrm>
            <a:off x="4741824" y="4239170"/>
            <a:ext cx="1367520" cy="28682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% </a:t>
            </a: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Downtime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dirty="0" err="1" smtClean="0">
                <a:latin typeface="Arial" charset="0"/>
                <a:ea typeface="SimSun" pitchFamily="2" charset="-122"/>
                <a:cs typeface="Arial" charset="0"/>
              </a:rPr>
              <a:t>Otobos</a:t>
            </a:r>
            <a:r>
              <a:rPr lang="en-US" sz="800" kern="0" dirty="0" smtClean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sz="800" kern="0" dirty="0" err="1" smtClean="0">
                <a:latin typeface="Arial" charset="0"/>
                <a:ea typeface="SimSun" pitchFamily="2" charset="-122"/>
                <a:cs typeface="Arial" charset="0"/>
              </a:rPr>
              <a:t>Infrastruktur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134" name="Text Box 113"/>
          <p:cNvSpPr txBox="1">
            <a:spLocks noChangeArrowheads="1"/>
          </p:cNvSpPr>
          <p:nvPr/>
        </p:nvSpPr>
        <p:spPr bwMode="auto">
          <a:xfrm>
            <a:off x="6708302" y="4311178"/>
            <a:ext cx="1670276" cy="25558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Jumlah </a:t>
            </a:r>
            <a:r>
              <a:rPr kumimoji="0" lang="id-ID" sz="8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security </a:t>
            </a:r>
            <a:r>
              <a:rPr kumimoji="0" lang="id-ID" sz="8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Incident</a:t>
            </a:r>
          </a:p>
        </p:txBody>
      </p:sp>
      <p:sp>
        <p:nvSpPr>
          <p:cNvPr id="135" name="Text Box 113"/>
          <p:cNvSpPr txBox="1">
            <a:spLocks noChangeArrowheads="1"/>
          </p:cNvSpPr>
          <p:nvPr/>
        </p:nvSpPr>
        <p:spPr bwMode="auto">
          <a:xfrm>
            <a:off x="518344" y="4271069"/>
            <a:ext cx="1656183" cy="328141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% </a:t>
            </a: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Efektivitas</a:t>
            </a: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pedoman</a:t>
            </a:r>
            <a:r>
              <a:rPr kumimoji="0" lang="en-US" sz="800" b="0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TIK</a:t>
            </a:r>
            <a:endParaRPr kumimoji="0" lang="id-ID" sz="800" b="0" i="0" u="none" strike="noStrike" kern="0" cap="none" spc="0" normalizeH="0" baseline="0" dirty="0" smtClean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  <a:p>
            <a:pPr marL="114300" indent="-114300">
              <a:buFont typeface="+mj-lt"/>
              <a:buAutoNum type="arabicPeriod"/>
              <a:defRPr/>
            </a:pPr>
            <a:r>
              <a:rPr lang="id-ID" sz="800" kern="0" dirty="0" smtClean="0">
                <a:latin typeface="Arial" charset="0"/>
                <a:ea typeface="SimSun" pitchFamily="2" charset="-122"/>
              </a:rPr>
              <a:t>Tingkat pemahaman IT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137" name="Up Arrow 136"/>
          <p:cNvSpPr/>
          <p:nvPr/>
        </p:nvSpPr>
        <p:spPr>
          <a:xfrm>
            <a:off x="7164289" y="2715508"/>
            <a:ext cx="490052" cy="353452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8" name="Text Box 113"/>
          <p:cNvSpPr txBox="1">
            <a:spLocks noChangeArrowheads="1"/>
          </p:cNvSpPr>
          <p:nvPr/>
        </p:nvSpPr>
        <p:spPr bwMode="auto">
          <a:xfrm>
            <a:off x="1043608" y="2319034"/>
            <a:ext cx="1766305" cy="329407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Tingkat </a:t>
            </a:r>
            <a:r>
              <a:rPr kumimoji="0" lang="en-US" sz="8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Layanan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TI</a:t>
            </a:r>
          </a:p>
          <a:p>
            <a:pPr marL="114300" marR="0" lvl="0" indent="-1143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Probis</a:t>
            </a:r>
            <a:r>
              <a:rPr kumimoji="0" lang="en-US" sz="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BPJS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140" name="Straight Connector 139"/>
          <p:cNvCxnSpPr>
            <a:cxnSpLocks noChangeShapeType="1"/>
          </p:cNvCxnSpPr>
          <p:nvPr/>
        </p:nvCxnSpPr>
        <p:spPr bwMode="auto">
          <a:xfrm>
            <a:off x="6228184" y="1277116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51520" y="123327"/>
            <a:ext cx="8568952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</a:t>
            </a:r>
          </a:p>
          <a:p>
            <a:pPr algn="ctr">
              <a:defRPr/>
            </a:pPr>
            <a:r>
              <a:rPr lang="en-US" sz="2400" b="1" kern="0" smtClean="0">
                <a:latin typeface="Arial Narrow" pitchFamily="34" charset="0"/>
                <a:ea typeface="SimSun" pitchFamily="2" charset="-122"/>
                <a:cs typeface="Arial" charset="0"/>
              </a:rPr>
              <a:t>Fungsi TIK </a:t>
            </a:r>
            <a:r>
              <a:rPr kumimoji="0" lang="id-ID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109" name="Up Arrow 108"/>
          <p:cNvSpPr/>
          <p:nvPr/>
        </p:nvSpPr>
        <p:spPr>
          <a:xfrm>
            <a:off x="3616758" y="2716920"/>
            <a:ext cx="510928" cy="377265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3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Peta Strategi</a:t>
            </a:r>
            <a:br>
              <a:rPr lang="id-ID" b="1" dirty="0" smtClean="0"/>
            </a:br>
            <a:r>
              <a:rPr lang="id-ID" b="1" smtClean="0"/>
              <a:t>Direktorat </a:t>
            </a:r>
            <a:r>
              <a:rPr lang="en-US" b="1" smtClean="0"/>
              <a:t>Utama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258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en-US" sz="1200" b="1" kern="0">
                <a:latin typeface="Calibri" pitchFamily="34" charset="0"/>
                <a:cs typeface="Calibri" pitchFamily="34" charset="0"/>
              </a:rPr>
              <a:t>Terwujudnya </a:t>
            </a: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en-US" sz="1200" b="1" kern="0" smtClean="0">
                <a:latin typeface="Calibri" pitchFamily="34" charset="0"/>
                <a:cs typeface="Calibri" pitchFamily="34" charset="0"/>
              </a:rPr>
              <a:t>Kebijakan </a:t>
            </a:r>
            <a:r>
              <a:rPr lang="en-US" sz="1200" b="1" kern="0">
                <a:latin typeface="Calibri" pitchFamily="34" charset="0"/>
                <a:cs typeface="Calibri" pitchFamily="34" charset="0"/>
              </a:rPr>
              <a:t>strategis </a:t>
            </a:r>
            <a:r>
              <a:rPr lang="en-US" sz="1200" b="1" kern="0" smtClean="0">
                <a:latin typeface="Calibri" pitchFamily="34" charset="0"/>
                <a:cs typeface="Calibri" pitchFamily="34" charset="0"/>
              </a:rPr>
              <a:t>dan Layanan Hukum</a:t>
            </a:r>
            <a:endParaRPr lang="en-US" sz="1200" b="1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latin typeface="Calibri" pitchFamily="34" charset="0"/>
                <a:cs typeface="Calibri" pitchFamily="34" charset="0"/>
              </a:rPr>
              <a:t>Tercapainya realisasi biaya yang efektif dan efisien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1" y="2013962"/>
            <a:ext cx="127382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Deviasi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611561" y="1417670"/>
            <a:ext cx="2034852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% Usulan Kebijakan</a:t>
            </a:r>
            <a:r>
              <a:rPr kumimoji="0" lang="en-US" sz="800" b="0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ea typeface="SimSun" pitchFamily="2" charset="-122"/>
                <a:cs typeface="Arial" charset="0"/>
              </a:rPr>
              <a:t> Strategis yang Disetujui</a:t>
            </a:r>
            <a:endParaRPr lang="en-US" sz="800" kern="0" smtClean="0"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516216" y="6038476"/>
            <a:ext cx="1080120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n-NO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</a:t>
            </a: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tobos SOP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95956" y="919753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12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31847" y="3018218"/>
            <a:ext cx="2011680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P3.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Layanan </a:t>
            </a:r>
            <a:r>
              <a:rPr lang="id-ID" sz="1200" b="1" kern="0" dirty="0" smtClean="0">
                <a:latin typeface="Calibri" pitchFamily="34" charset="0"/>
              </a:rPr>
              <a:t>Hukum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6" name="Text Box 113"/>
          <p:cNvSpPr txBox="1">
            <a:spLocks noChangeArrowheads="1"/>
          </p:cNvSpPr>
          <p:nvPr/>
        </p:nvSpPr>
        <p:spPr bwMode="auto">
          <a:xfrm>
            <a:off x="5522962" y="4149080"/>
            <a:ext cx="2016224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noProof="0" dirty="0" smtClean="0">
                <a:ea typeface="SimSun" pitchFamily="2" charset="-122"/>
              </a:rPr>
              <a:t>% Cakupan </a:t>
            </a:r>
            <a:r>
              <a:rPr lang="id-ID" sz="800" kern="0" noProof="0" smtClean="0">
                <a:ea typeface="SimSun" pitchFamily="2" charset="-122"/>
              </a:rPr>
              <a:t>Legal </a:t>
            </a:r>
            <a:r>
              <a:rPr lang="en-US" sz="800" kern="0" smtClean="0">
                <a:ea typeface="SimSun" pitchFamily="2" charset="-122"/>
              </a:rPr>
              <a:t>Assessment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ea typeface="SimSun" pitchFamily="2" charset="-122"/>
              </a:rPr>
              <a:t>Tingkat kepuasan </a:t>
            </a:r>
            <a:r>
              <a:rPr lang="id-ID" sz="800" kern="0" smtClean="0">
                <a:ea typeface="SimSun" pitchFamily="2" charset="-122"/>
              </a:rPr>
              <a:t>layanan hukum</a:t>
            </a:r>
            <a:endParaRPr lang="en-US" sz="800" kern="0" smtClean="0"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ea typeface="SimSun" pitchFamily="2" charset="-122"/>
              </a:rPr>
              <a:t>Jumlah perselisihan karena ketidakjelasan kontrak</a:t>
            </a:r>
            <a:endParaRPr lang="id-ID" sz="800" kern="0" dirty="0" smtClean="0">
              <a:ea typeface="SimSun" pitchFamily="2" charset="-122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23528" y="123326"/>
            <a:ext cx="8424936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Hukum dan Regulasi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33553" y="3032577"/>
            <a:ext cx="201168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P1.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eningkatkan </a:t>
            </a:r>
            <a:endParaRPr kumimoji="0" 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smtClean="0">
                <a:latin typeface="Calibri" pitchFamily="34" charset="0"/>
              </a:rPr>
              <a:t>Koordinasi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</a:t>
            </a:r>
            <a:r>
              <a:rPr kumimoji="0" lang="en-US" sz="1200" b="1" i="0" u="none" strike="noStrike" kern="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rumusan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Kebijakan Strategis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352790" y="3032577"/>
            <a:ext cx="2011680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P2.</a:t>
            </a:r>
          </a:p>
          <a:p>
            <a:pPr algn="ctr"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Memastikan Keselarasan </a:t>
            </a:r>
            <a:r>
              <a:rPr lang="en-US" sz="1200" b="1" kern="0">
                <a:latin typeface="Calibri" pitchFamily="34" charset="0"/>
              </a:rPr>
              <a:t>Kebijakan BPJS Kesehatan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dengan Regulasi</a:t>
            </a:r>
            <a:r>
              <a:rPr kumimoji="0" lang="en-US" sz="12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Pemerintah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2" name="Text Box 113"/>
          <p:cNvSpPr txBox="1">
            <a:spLocks noChangeArrowheads="1"/>
          </p:cNvSpPr>
          <p:nvPr/>
        </p:nvSpPr>
        <p:spPr bwMode="auto">
          <a:xfrm>
            <a:off x="1331639" y="4149080"/>
            <a:ext cx="1656185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smtClean="0">
                <a:ea typeface="SimSun" pitchFamily="2" charset="-122"/>
              </a:rPr>
              <a:t>% </a:t>
            </a:r>
            <a:r>
              <a:rPr lang="en-US" sz="800" kern="0" smtClean="0">
                <a:ea typeface="SimSun" pitchFamily="2" charset="-122"/>
              </a:rPr>
              <a:t>Usulan </a:t>
            </a:r>
            <a:r>
              <a:rPr lang="id-ID" sz="800" kern="0" smtClean="0">
                <a:ea typeface="SimSun" pitchFamily="2" charset="-122"/>
              </a:rPr>
              <a:t>kebijakan </a:t>
            </a:r>
            <a:r>
              <a:rPr lang="id-ID" sz="800" kern="0" dirty="0" smtClean="0">
                <a:ea typeface="SimSun" pitchFamily="2" charset="-122"/>
              </a:rPr>
              <a:t>strategis yang dibuat</a:t>
            </a:r>
            <a:endParaRPr lang="en-US" sz="800" kern="0" dirty="0" smtClean="0">
              <a:ea typeface="SimSun" pitchFamily="2" charset="-122"/>
            </a:endParaRPr>
          </a:p>
        </p:txBody>
      </p:sp>
      <p:sp>
        <p:nvSpPr>
          <p:cNvPr id="73" name="Text Box 113"/>
          <p:cNvSpPr txBox="1">
            <a:spLocks noChangeArrowheads="1"/>
          </p:cNvSpPr>
          <p:nvPr/>
        </p:nvSpPr>
        <p:spPr bwMode="auto">
          <a:xfrm>
            <a:off x="3394248" y="4149080"/>
            <a:ext cx="1959275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-114300">
              <a:buFont typeface="+mj-lt"/>
              <a:buAutoNum type="arabicPeriod"/>
              <a:defRPr/>
            </a:pPr>
            <a:r>
              <a:rPr lang="en-US" sz="800" kern="0" smtClean="0">
                <a:ea typeface="SimSun" pitchFamily="2" charset="-122"/>
                <a:cs typeface="Arial" charset="0"/>
              </a:rPr>
              <a:t>% Regulasi Pemerintah dan ulasan hukum yang update</a:t>
            </a:r>
          </a:p>
          <a:p>
            <a:pPr marL="114300" indent="-114300">
              <a:buFont typeface="+mj-lt"/>
              <a:buAutoNum type="arabicPeriod"/>
              <a:defRPr/>
            </a:pPr>
            <a:r>
              <a:rPr lang="en-US" sz="800" kern="0" smtClean="0">
                <a:ea typeface="SimSun" pitchFamily="2" charset="-122"/>
                <a:cs typeface="Arial" charset="0"/>
              </a:rPr>
              <a:t>Efektifitas Sosialisasi Regulasi</a:t>
            </a:r>
          </a:p>
        </p:txBody>
      </p:sp>
    </p:spTree>
    <p:extLst>
      <p:ext uri="{BB962C8B-B14F-4D97-AF65-F5344CB8AC3E}">
        <p14:creationId xmlns:p14="http://schemas.microsoft.com/office/powerpoint/2010/main" val="34547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Terwujudnya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Citra BPJS</a:t>
            </a:r>
            <a:r>
              <a:rPr kumimoji="0" lang="en-US" sz="12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Kesehatan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defRPr/>
            </a:pPr>
            <a:r>
              <a:rPr lang="id-ID" sz="1200" b="1" kern="0" dirty="0" smtClean="0">
                <a:latin typeface="Calibri" pitchFamily="34" charset="0"/>
                <a:cs typeface="Calibri" pitchFamily="34" charset="0"/>
              </a:rPr>
              <a:t>Tercapainya                                                             realisasi biaya yang efektif dan efisien</a:t>
            </a:r>
            <a:endParaRPr lang="en-US" sz="1200" b="1" kern="0" dirty="0" smtClean="0"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1" y="2133436"/>
            <a:ext cx="127382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</a:rPr>
              <a:t>Deviasi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516216" y="6038477"/>
            <a:ext cx="1080120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+mj-lt"/>
              <a:buAutoNum type="arabicPeriod"/>
              <a:defRPr/>
            </a:pP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Otobos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 SOP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97857" y="907878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= </a:t>
            </a:r>
            <a:r>
              <a:rPr lang="id-ID" sz="1200" kern="0" dirty="0" smtClean="0">
                <a:solidFill>
                  <a:sysClr val="windowText" lastClr="000000"/>
                </a:solidFill>
              </a:rPr>
              <a:t>14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279447" y="3080835"/>
            <a:ext cx="1892953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P3.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1" kern="0" dirty="0" smtClean="0">
                <a:latin typeface="Calibri" pitchFamily="34" charset="0"/>
              </a:rPr>
              <a:t>Kerjasama Strategis </a:t>
            </a:r>
            <a:r>
              <a:rPr lang="en-US" sz="1200" b="1" kern="0" dirty="0" err="1" smtClean="0">
                <a:latin typeface="Calibri" pitchFamily="34" charset="0"/>
              </a:rPr>
              <a:t>Internasional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6132426" y="4182441"/>
            <a:ext cx="2039974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ea typeface="SimSun" pitchFamily="2" charset="-122"/>
                <a:cs typeface="Arial" charset="0"/>
              </a:rPr>
              <a:t>% Jumlah kerjasama strategis internasional yang direalisasikan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id-ID" sz="800" kern="0" dirty="0" smtClean="0">
                <a:ea typeface="SimSun" pitchFamily="2" charset="-122"/>
                <a:cs typeface="Arial" charset="0"/>
              </a:rPr>
              <a:t>Efektivitas kerjasama internasional</a:t>
            </a: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5868144" y="249365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50682" y="3082280"/>
            <a:ext cx="1892953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P2.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1" kern="0" dirty="0" smtClean="0">
                <a:latin typeface="Calibri" pitchFamily="34" charset="0"/>
              </a:rPr>
              <a:t>Kerjasama Strategis Antar Lembaga</a:t>
            </a:r>
            <a:r>
              <a:rPr lang="en-US" sz="1200" b="1" kern="0" dirty="0" smtClean="0">
                <a:latin typeface="Calibri" pitchFamily="34" charset="0"/>
              </a:rPr>
              <a:t> </a:t>
            </a:r>
            <a:r>
              <a:rPr lang="en-US" sz="1200" b="1" kern="0" dirty="0" err="1" smtClean="0">
                <a:latin typeface="Calibri" pitchFamily="34" charset="0"/>
              </a:rPr>
              <a:t>Dalam</a:t>
            </a:r>
            <a:r>
              <a:rPr lang="en-US" sz="1200" b="1" kern="0" dirty="0" smtClean="0">
                <a:latin typeface="Calibri" pitchFamily="34" charset="0"/>
              </a:rPr>
              <a:t> </a:t>
            </a:r>
            <a:r>
              <a:rPr lang="en-US" sz="1200" b="1" kern="0" dirty="0" err="1" smtClean="0">
                <a:latin typeface="Calibri" pitchFamily="34" charset="0"/>
              </a:rPr>
              <a:t>Negeri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6" name="Text Box 113"/>
          <p:cNvSpPr txBox="1">
            <a:spLocks noChangeArrowheads="1"/>
          </p:cNvSpPr>
          <p:nvPr/>
        </p:nvSpPr>
        <p:spPr bwMode="auto">
          <a:xfrm>
            <a:off x="3864552" y="4175994"/>
            <a:ext cx="2160239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% Jumlah kerjasama strategis</a:t>
            </a:r>
            <a:r>
              <a:rPr kumimoji="0" lang="id-ID" sz="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di dalam negeri yang direalisasikan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ea typeface="SimSun" pitchFamily="2" charset="-122"/>
                <a:cs typeface="Arial" charset="0"/>
              </a:rPr>
              <a:t>Efektivitas kerjasama dalam negeri</a:t>
            </a:r>
            <a:endParaRPr kumimoji="0" lang="id-ID" sz="8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ea typeface="SimSun" pitchFamily="2" charset="-122"/>
              <a:cs typeface="Arial" charset="0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82903" y="123326"/>
            <a:ext cx="8352927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Hu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mas</a:t>
            </a:r>
            <a:r>
              <a:rPr kumimoji="0" lang="en-US" sz="2400" b="1" i="0" u="none" strike="noStrike" kern="0" cap="none" spc="0" normalizeH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2" name="Text Box 113"/>
          <p:cNvSpPr txBox="1">
            <a:spLocks noChangeArrowheads="1"/>
          </p:cNvSpPr>
          <p:nvPr/>
        </p:nvSpPr>
        <p:spPr bwMode="auto">
          <a:xfrm>
            <a:off x="467544" y="1484784"/>
            <a:ext cx="1656185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smtClean="0">
                <a:ea typeface="SimSun" pitchFamily="2" charset="-122"/>
              </a:rPr>
              <a:t>Organization Image</a:t>
            </a:r>
          </a:p>
          <a:p>
            <a:pPr marL="114300" lvl="0" indent="-114300">
              <a:buFont typeface="+mj-lt"/>
              <a:buAutoNum type="arabicPeriod"/>
              <a:defRPr/>
            </a:pPr>
            <a:r>
              <a:rPr lang="en-US" sz="800" kern="0" smtClean="0">
                <a:ea typeface="SimSun" pitchFamily="2" charset="-122"/>
                <a:cs typeface="Arial" charset="0"/>
              </a:rPr>
              <a:t>Jumlah Kerjasama Strategis</a:t>
            </a:r>
            <a:endParaRPr lang="id-ID" sz="800" kern="0" dirty="0" smtClean="0">
              <a:ea typeface="SimSun" pitchFamily="2" charset="-122"/>
              <a:cs typeface="Arial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29496" y="3068960"/>
            <a:ext cx="1892953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P1.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Efektivitas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Komunikasi Eksternal</a:t>
            </a:r>
            <a:r>
              <a:rPr kumimoji="0" lang="en-US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BPJS </a:t>
            </a:r>
            <a:r>
              <a:rPr kumimoji="0" lang="id-ID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Kesehatan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1475656" y="4158307"/>
            <a:ext cx="2160240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% program</a:t>
            </a:r>
            <a:r>
              <a:rPr kumimoji="0" lang="id-ID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publikasi yang terlaksana 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event yg dilaksanakan </a:t>
            </a:r>
            <a:r>
              <a:rPr lang="id-ID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sesuai rencana</a:t>
            </a:r>
            <a:endParaRPr lang="en-US" sz="800" kern="0" smtClea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Jumlah Pemberitaan Negatif yang tidak benar di Media</a:t>
            </a:r>
            <a:endParaRPr kumimoji="0" lang="fi-FI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Terwujudnya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Image BPJS dengan tata kelola 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yang baik</a:t>
            </a:r>
            <a:endParaRPr kumimoji="0" lang="id-ID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latin typeface="Calibri" pitchFamily="34" charset="0"/>
                <a:cs typeface="Calibri" pitchFamily="34" charset="0"/>
              </a:rPr>
              <a:t>Tercapainya realisasi biaya yang efektif dan efisien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0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1" y="2013962"/>
            <a:ext cx="127382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611561" y="1417670"/>
            <a:ext cx="2034852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Skor GG</a:t>
            </a:r>
            <a:endParaRPr lang="en-US" sz="800" kern="0" smtClea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  <a:p>
            <a:pPr marL="114300" indent="-114300">
              <a:buFont typeface="+mj-lt"/>
              <a:buAutoNum type="arabicPeriod"/>
              <a:defRPr/>
            </a:pPr>
            <a:r>
              <a:rPr lang="en-US" sz="800" i="1" ker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Organization </a:t>
            </a:r>
            <a:r>
              <a:rPr lang="en-US" sz="800" i="1" kern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Image</a:t>
            </a:r>
            <a:endParaRPr lang="id-ID" sz="800" i="1" ker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8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516216" y="6038476"/>
            <a:ext cx="1080120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n-NO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</a:t>
            </a: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tobos SOP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95956" y="919753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13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441771" y="3148184"/>
            <a:ext cx="1901407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P3.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  </a:t>
            </a:r>
            <a:r>
              <a:rPr kumimoji="0" lang="id-ID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               T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ata Kelola 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BPJS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310730" y="3148183"/>
            <a:ext cx="1936015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P2.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id-ID" sz="1200" b="1" kern="0" dirty="0" smtClean="0">
                <a:solidFill>
                  <a:srgbClr val="000000"/>
                </a:solidFill>
                <a:latin typeface="Calibri" pitchFamily="34" charset="0"/>
              </a:rPr>
              <a:t>Pengelolaan Tata Kearsipan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5436096" y="4244187"/>
            <a:ext cx="2016224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Otobos kebijakan </a:t>
            </a:r>
            <a:r>
              <a:rPr kumimoji="0" lang="id-ID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tata kelola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Tingkat Pemahaman 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SDM</a:t>
            </a: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ttg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 Tata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Kelola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 yang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Baik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62" name="Text Box 113"/>
          <p:cNvSpPr txBox="1">
            <a:spLocks noChangeArrowheads="1"/>
          </p:cNvSpPr>
          <p:nvPr/>
        </p:nvSpPr>
        <p:spPr bwMode="auto">
          <a:xfrm>
            <a:off x="3454746" y="4243345"/>
            <a:ext cx="1656184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Otobos Pedoman Kearsipan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Tingkat Kepuasan Pengguna</a:t>
            </a: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2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3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2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23528" y="123326"/>
            <a:ext cx="8424936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Sekretaris Perusahaan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87624" y="3171795"/>
            <a:ext cx="1936015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P1.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Efektifitas Kesekretariatan BPJS Kesehatan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1" name="Text Box 113"/>
          <p:cNvSpPr txBox="1">
            <a:spLocks noChangeArrowheads="1"/>
          </p:cNvSpPr>
          <p:nvPr/>
        </p:nvSpPr>
        <p:spPr bwMode="auto">
          <a:xfrm>
            <a:off x="1331640" y="4266957"/>
            <a:ext cx="1656184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Efektifitas keprotokoleran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Efektifitas Hubungan Internal</a:t>
            </a:r>
            <a:endParaRPr lang="id-ID" sz="800" kern="0" dirty="0" smtClean="0">
              <a:solidFill>
                <a:srgbClr val="00000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6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667296" y="1378474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S1</a:t>
            </a: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en-US" sz="12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Terbentuknya</a:t>
            </a:r>
            <a:r>
              <a:rPr lang="en-US" sz="12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kern="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Budaya</a:t>
            </a:r>
            <a:r>
              <a:rPr lang="en-US" sz="120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kern="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Pengendalian</a:t>
            </a:r>
            <a:r>
              <a:rPr lang="en-US" sz="1200" b="1" kern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2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Internal BPJS </a:t>
            </a:r>
            <a:r>
              <a:rPr lang="en-US" sz="12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Kesehatan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51179" y="1389107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realisasi biaya </a:t>
            </a:r>
            <a:endParaRPr lang="en-US" sz="1200" b="1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lvl="0" algn="ctr">
              <a:buClr>
                <a:srgbClr val="FF9900"/>
              </a:buClr>
              <a:buSzPct val="90000"/>
              <a:defRPr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yang efektif dan efisien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94681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7000892" y="1571612"/>
            <a:ext cx="127382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Deviasi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971601" y="1417670"/>
            <a:ext cx="167481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Skor Pengendalian Internal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9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27048" y="5390292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516216" y="6143644"/>
            <a:ext cx="1770560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noProof="0" dirty="0" smtClean="0">
                <a:solidFill>
                  <a:srgbClr val="000000"/>
                </a:solidFill>
                <a:ea typeface="SimSun" pitchFamily="2" charset="-122"/>
              </a:rPr>
              <a:t>Peer review eksternal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noProof="0" dirty="0" smtClean="0">
                <a:solidFill>
                  <a:srgbClr val="000000"/>
                </a:solidFill>
                <a:ea typeface="SimSun" pitchFamily="2" charset="-122"/>
              </a:rPr>
              <a:t>Otobos SOP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95956" y="908720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= </a:t>
            </a:r>
            <a:r>
              <a:rPr kumimoji="0" lang="id-ID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 (SIMA)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54370" y="3168509"/>
            <a:ext cx="2405462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P1.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Efekti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itas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Pengawasan Internal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419872" y="3174613"/>
            <a:ext cx="1951414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P2.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Memastikan Efektifitas Pengelolaan Risiko &amp; Tata Kelola BPJS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652120" y="3168508"/>
            <a:ext cx="2232248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P3.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enurunkan Temuan Audit E</a:t>
            </a:r>
            <a:r>
              <a:rPr kumimoji="0" lang="id-ID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ksternal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323528" y="4077072"/>
            <a:ext cx="2597008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Tingkat kesadaran pengendalian internal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%rekomendasi yang dijadikan perbaikan kebijakan </a:t>
            </a:r>
          </a:p>
        </p:txBody>
      </p: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3419872" y="4249406"/>
            <a:ext cx="2304256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Jumlah rekomendasi </a:t>
            </a:r>
            <a:r>
              <a:rPr lang="id-ID" sz="800" i="1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area of mitigation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Jumlah rekomendasi</a:t>
            </a:r>
            <a:r>
              <a:rPr kumimoji="0" lang="id-ID" sz="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area of improvement</a:t>
            </a:r>
            <a:endParaRPr kumimoji="0" lang="fi-FI" sz="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62" name="Text Box 113"/>
          <p:cNvSpPr txBox="1">
            <a:spLocks noChangeArrowheads="1"/>
          </p:cNvSpPr>
          <p:nvPr/>
        </p:nvSpPr>
        <p:spPr bwMode="auto">
          <a:xfrm>
            <a:off x="6545955" y="4026550"/>
            <a:ext cx="1554438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Jumlah temuan KAP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Nilai temuan BPK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>
            <a:off x="5909663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4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3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23528" y="123326"/>
            <a:ext cx="8424936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Fungsi Pemeriksaan Internal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5496" y="5006269"/>
            <a:ext cx="16561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Pembelajaran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&amp;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Pertumbuhan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80823" y="4963018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54"/>
          <p:cNvCxnSpPr>
            <a:cxnSpLocks noChangeShapeType="1"/>
          </p:cNvCxnSpPr>
          <p:nvPr/>
        </p:nvCxnSpPr>
        <p:spPr bwMode="auto">
          <a:xfrm>
            <a:off x="90762" y="2685882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1701724" y="1358149"/>
            <a:ext cx="2898970" cy="1076821"/>
          </a:xfrm>
          <a:prstGeom prst="roundRect">
            <a:avLst/>
          </a:prstGeom>
          <a:solidFill>
            <a:srgbClr val="BBE0E3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Terselenggaranya</a:t>
            </a:r>
            <a:r>
              <a:rPr kumimoji="0" lang="id-ID" sz="1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Pengelolaan Risiko dan Proses Bisnis yang Efektif</a:t>
            </a:r>
            <a:endParaRPr kumimoji="0" lang="id-ID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85607" y="1368782"/>
            <a:ext cx="2639171" cy="1076821"/>
          </a:xfrm>
          <a:prstGeom prst="roundRect">
            <a:avLst/>
          </a:prstGeom>
          <a:solidFill>
            <a:srgbClr val="000000">
              <a:lumMod val="50000"/>
              <a:lumOff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F1</a:t>
            </a:r>
          </a:p>
          <a:p>
            <a:pPr algn="ctr">
              <a:buClr>
                <a:srgbClr val="FF9900"/>
              </a:buClr>
              <a:buSzPct val="90000"/>
              <a:buFont typeface="Wingdings" pitchFamily="2" charset="2"/>
              <a:buNone/>
            </a:pPr>
            <a:r>
              <a:rPr lang="id-ID" sz="12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Tercapainya realisasi biaya yang efektif dan efisien</a:t>
            </a:r>
            <a:endParaRPr lang="en-US" sz="12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429109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Produktivitas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SDM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991332" y="2013962"/>
            <a:ext cx="1273822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Anggaran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683568" y="1545497"/>
            <a:ext cx="1872208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lvl="0" indent="-114300">
              <a:buFont typeface="+mj-lt"/>
              <a:buAutoNum type="arabicPeriod"/>
              <a:defRPr/>
            </a:pPr>
            <a:r>
              <a:rPr lang="en-US" sz="800" i="1" kern="0" dirty="0" smtClean="0">
                <a:solidFill>
                  <a:srgbClr val="000000"/>
                </a:solidFill>
                <a:ea typeface="SimSun" pitchFamily="2" charset="-122"/>
              </a:rPr>
              <a:t>Benefit-cost ratio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Mitigasi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Risiko</a:t>
            </a:r>
            <a:endParaRPr lang="id-ID" sz="800" kern="0" dirty="0" smtClean="0">
              <a:solidFill>
                <a:srgbClr val="000000"/>
              </a:solidFill>
              <a:ea typeface="SimSun" pitchFamily="2" charset="-122"/>
            </a:endParaRPr>
          </a:p>
        </p:txBody>
      </p:sp>
      <p:cxnSp>
        <p:nvCxnSpPr>
          <p:cNvPr id="48" name="Straight Connector 47"/>
          <p:cNvCxnSpPr>
            <a:cxnSpLocks noChangeShapeType="1"/>
          </p:cNvCxnSpPr>
          <p:nvPr/>
        </p:nvCxnSpPr>
        <p:spPr bwMode="auto">
          <a:xfrm>
            <a:off x="4708723" y="1132367"/>
            <a:ext cx="0" cy="1580982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4"/>
          <p:cNvCxnSpPr>
            <a:cxnSpLocks noChangeShapeType="1"/>
          </p:cNvCxnSpPr>
          <p:nvPr/>
        </p:nvCxnSpPr>
        <p:spPr bwMode="auto">
          <a:xfrm>
            <a:off x="63308" y="1111101"/>
            <a:ext cx="8951008" cy="44450"/>
          </a:xfrm>
          <a:prstGeom prst="line">
            <a:avLst/>
          </a:prstGeom>
          <a:noFill/>
          <a:ln w="3175" cap="rnd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113"/>
          <p:cNvSpPr txBox="1">
            <a:spLocks noChangeArrowheads="1"/>
          </p:cNvSpPr>
          <p:nvPr/>
        </p:nvSpPr>
        <p:spPr bwMode="auto">
          <a:xfrm>
            <a:off x="3883339" y="6091642"/>
            <a:ext cx="1333921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% SDM yang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kompeten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  <a:p>
            <a:pPr marL="117475" marR="0" lvl="0" indent="-1174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Indeks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Opini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Pegawai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61476" y="5369967"/>
            <a:ext cx="2274482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Utilisasi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Teknologi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Informasi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841793" y="5369967"/>
            <a:ext cx="2195454" cy="876869"/>
          </a:xfrm>
          <a:prstGeom prst="roundRect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Meningkatkan 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Kapabilitas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Organisasi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3" name="Text Box 113"/>
          <p:cNvSpPr txBox="1">
            <a:spLocks noChangeArrowheads="1"/>
          </p:cNvSpPr>
          <p:nvPr/>
        </p:nvSpPr>
        <p:spPr bwMode="auto">
          <a:xfrm>
            <a:off x="6516216" y="6038477"/>
            <a:ext cx="1224136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nn-NO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O</a:t>
            </a:r>
            <a:r>
              <a:rPr kumimoji="0" lang="id-ID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tobos SOP</a:t>
            </a:r>
            <a:endParaRPr lang="nn-NO" sz="800" kern="0" dirty="0" smtClean="0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95956" y="919753"/>
            <a:ext cx="88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Ʃ IKU = 12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Up Arrow 54"/>
          <p:cNvSpPr/>
          <p:nvPr/>
        </p:nvSpPr>
        <p:spPr>
          <a:xfrm>
            <a:off x="2714334" y="2505952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1187624" y="6114677"/>
            <a:ext cx="1729525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114300" indent="-114300">
              <a:defRPr>
                <a:solidFill>
                  <a:schemeClr val="tx1"/>
                </a:solidFill>
                <a:latin typeface="Arial" charset="0"/>
              </a:defRPr>
            </a:lvl1pPr>
            <a:lvl2pPr marL="97155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54305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211455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68605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31432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04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576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1485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Progress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Otomasi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Arial" charset="0"/>
              </a:rPr>
              <a:t>Bisnis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860566" y="3000372"/>
            <a:ext cx="1638248" cy="1066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Memastikan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elengkapan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Profil Risiko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944331" y="3000372"/>
            <a:ext cx="1668066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3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Memastikan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E</a:t>
            </a: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fektivitas </a:t>
            </a:r>
            <a:r>
              <a:rPr kumimoji="0" lang="en-US" sz="12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R</a:t>
            </a:r>
            <a:r>
              <a:rPr lang="en-US" sz="1200" b="1" i="1" kern="0" smtClean="0">
                <a:solidFill>
                  <a:srgbClr val="000000"/>
                </a:solidFill>
                <a:latin typeface="Calibri" pitchFamily="34" charset="0"/>
              </a:rPr>
              <a:t>isk Treatment Plan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1" name="Text Box 113"/>
          <p:cNvSpPr txBox="1">
            <a:spLocks noChangeArrowheads="1"/>
          </p:cNvSpPr>
          <p:nvPr/>
        </p:nvSpPr>
        <p:spPr bwMode="auto">
          <a:xfrm>
            <a:off x="2529556" y="4101594"/>
            <a:ext cx="2160240" cy="46166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% kelengkapan profil risiko</a:t>
            </a:r>
            <a:endParaRPr lang="en-US" sz="800" kern="0" dirty="0" smtClea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Jumlah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 </a:t>
            </a: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potensi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risiko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 yang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  <a:cs typeface="Arial" charset="0"/>
              </a:rPr>
              <a:t>teridentifikasi</a:t>
            </a:r>
            <a:endParaRPr lang="id-ID" sz="800" kern="0" dirty="0" smtClean="0">
              <a:solidFill>
                <a:srgbClr val="000000"/>
              </a:solidFill>
              <a:ea typeface="SimSun" pitchFamily="2" charset="-122"/>
              <a:cs typeface="Arial" charset="0"/>
            </a:endParaRPr>
          </a:p>
          <a:p>
            <a:pPr marL="114300" indent="-114300">
              <a:buFont typeface="+mj-lt"/>
              <a:buAutoNum type="arabicPeriod"/>
              <a:defRPr/>
            </a:pP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Risk Maturity Level </a:t>
            </a:r>
          </a:p>
        </p:txBody>
      </p:sp>
      <p:sp>
        <p:nvSpPr>
          <p:cNvPr id="62" name="Text Box 113"/>
          <p:cNvSpPr txBox="1">
            <a:spLocks noChangeArrowheads="1"/>
          </p:cNvSpPr>
          <p:nvPr/>
        </p:nvSpPr>
        <p:spPr bwMode="auto">
          <a:xfrm>
            <a:off x="4886152" y="4095534"/>
            <a:ext cx="1723895" cy="584775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% rekomendasi hasil audit yang dilaksanakan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Jumlah</a:t>
            </a:r>
            <a:r>
              <a:rPr lang="id-ID" sz="800" kern="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kejadian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kumimoji="0" lang="en-US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yang </a:t>
            </a:r>
            <a:r>
              <a:rPr kumimoji="0" lang="id-ID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sudah dimitigasi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98439" y="2722215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Proses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Bisnis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Internal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77237" y="1159100"/>
            <a:ext cx="152924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Pemangku</a:t>
            </a:r>
            <a:r>
              <a:rPr kumimoji="0" lang="en-US" sz="1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Kepentingan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8379132" y="1199863"/>
            <a:ext cx="6032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Finansial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66" name="Up Arrow 65"/>
          <p:cNvSpPr/>
          <p:nvPr/>
        </p:nvSpPr>
        <p:spPr>
          <a:xfrm rot="344856">
            <a:off x="5846955" y="252721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Up Arrow 66"/>
          <p:cNvSpPr/>
          <p:nvPr/>
        </p:nvSpPr>
        <p:spPr>
          <a:xfrm>
            <a:off x="1788367" y="4779334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4281354" y="4788198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Up Arrow 68"/>
          <p:cNvSpPr/>
          <p:nvPr/>
        </p:nvSpPr>
        <p:spPr>
          <a:xfrm>
            <a:off x="6693173" y="4800600"/>
            <a:ext cx="498597" cy="304800"/>
          </a:xfrm>
          <a:prstGeom prst="upArrow">
            <a:avLst/>
          </a:prstGeom>
          <a:solidFill>
            <a:srgbClr val="808080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5988" y="3000372"/>
            <a:ext cx="1668066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1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Memastikan </a:t>
            </a:r>
            <a:r>
              <a:rPr lang="en-US" sz="1200" b="1" kern="0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kumimoji="0" lang="id-ID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roses </a:t>
            </a:r>
            <a:r>
              <a:rPr kumimoji="0" lang="en-US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Bisnis</a:t>
            </a:r>
            <a:r>
              <a:rPr kumimoji="0" lang="id-ID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yang </a:t>
            </a:r>
            <a:r>
              <a:rPr kumimoji="0" lang="en-US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E</a:t>
            </a:r>
            <a:r>
              <a:rPr kumimoji="0" lang="id-ID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fektif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6" name="Text Box 113"/>
          <p:cNvSpPr txBox="1">
            <a:spLocks noChangeArrowheads="1"/>
          </p:cNvSpPr>
          <p:nvPr/>
        </p:nvSpPr>
        <p:spPr bwMode="auto">
          <a:xfrm>
            <a:off x="623442" y="4095534"/>
            <a:ext cx="1656184" cy="21544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Tingkat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Kematangan</a:t>
            </a:r>
            <a:r>
              <a:rPr lang="en-US" sz="800" kern="0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ea typeface="SimSun" pitchFamily="2" charset="-122"/>
              </a:rPr>
              <a:t>Proses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23528" y="123326"/>
            <a:ext cx="8424936" cy="83099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Peta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Strategi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dan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Indikator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Kinerja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Utama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 (IKU)       </a:t>
            </a:r>
            <a:endParaRPr kumimoji="0" lang="id-ID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  <a:p>
            <a:pPr lvl="0" algn="ctr">
              <a:defRPr/>
            </a:pPr>
            <a:r>
              <a:rPr lang="en-US" sz="2400" b="1" kern="0">
                <a:latin typeface="Arial Narrow" pitchFamily="34" charset="0"/>
                <a:ea typeface="SimSun" pitchFamily="2" charset="-122"/>
                <a:cs typeface="Arial" charset="0"/>
              </a:rPr>
              <a:t>Fungsi Manajemen Risiko, Mutu &amp;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Aktuaria </a:t>
            </a:r>
            <a:r>
              <a:rPr kumimoji="0" lang="id-ID" sz="2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SimSun" pitchFamily="2" charset="-122"/>
                <a:cs typeface="Arial" charset="0"/>
              </a:rPr>
              <a:t>2014-2019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SimSun" pitchFamily="2" charset="-122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013857" y="2996952"/>
            <a:ext cx="1668066" cy="10650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P4.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Memastikan </a:t>
            </a: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Terlaksananya Standar </a:t>
            </a:r>
            <a:r>
              <a:rPr lang="en-US" sz="1200" b="1" kern="0" smtClean="0">
                <a:solidFill>
                  <a:srgbClr val="000000"/>
                </a:solidFill>
                <a:latin typeface="Calibri" pitchFamily="34" charset="0"/>
              </a:rPr>
              <a:t>Praktik Aktuaria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0" name="Text Box 113"/>
          <p:cNvSpPr txBox="1">
            <a:spLocks noChangeArrowheads="1"/>
          </p:cNvSpPr>
          <p:nvPr/>
        </p:nvSpPr>
        <p:spPr bwMode="auto">
          <a:xfrm>
            <a:off x="6879588" y="4092114"/>
            <a:ext cx="1868876" cy="338554"/>
          </a:xfrm>
          <a:prstGeom prst="rect">
            <a:avLst/>
          </a:prstGeom>
          <a:solidFill>
            <a:srgbClr val="92D050"/>
          </a:solidFill>
          <a:ln w="12700" algn="ctr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>
            <a:lvl1pPr marL="92075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</a:rPr>
              <a:t>Deviasi praktik aktuaria</a:t>
            </a:r>
          </a:p>
          <a:p>
            <a:pPr marL="114300" marR="0" lvl="0" indent="-1143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800" kern="0" smtClean="0">
                <a:solidFill>
                  <a:srgbClr val="000000"/>
                </a:solidFill>
                <a:ea typeface="SimSun" pitchFamily="2" charset="-122"/>
              </a:rPr>
              <a:t>Deviasi estimasi tingkat iuran</a:t>
            </a:r>
            <a:endParaRPr kumimoji="0" lang="id-ID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8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3983</Words>
  <Application>Microsoft Office PowerPoint</Application>
  <PresentationFormat>On-screen Show (4:3)</PresentationFormat>
  <Paragraphs>1185</Paragraphs>
  <Slides>33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Peta Strategi BPJS KESEHATAN</vt:lpstr>
      <vt:lpstr>PowerPoint Presentation</vt:lpstr>
      <vt:lpstr>Peta Strategi Direktorat Utama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Peta Strategi Direktorat Kepesertaan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Peta Strategi Direktorat Pelayanan</vt:lpstr>
      <vt:lpstr>PowerPoint Presentation</vt:lpstr>
      <vt:lpstr>PowerPoint Presentation</vt:lpstr>
      <vt:lpstr>PowerPoint Presentation</vt:lpstr>
      <vt:lpstr>Peta Strategi Direktorat Keuangan</vt:lpstr>
      <vt:lpstr>PowerPoint Presentation</vt:lpstr>
      <vt:lpstr>PowerPoint Presentation</vt:lpstr>
      <vt:lpstr>PowerPoint Presentation</vt:lpstr>
      <vt:lpstr>Peta Strategi Direktorat SDM dan Umum</vt:lpstr>
      <vt:lpstr>PowerPoint Presentation</vt:lpstr>
      <vt:lpstr>PowerPoint Presentation</vt:lpstr>
      <vt:lpstr>PowerPoint Presentation</vt:lpstr>
      <vt:lpstr>PowerPoint Presentation</vt:lpstr>
      <vt:lpstr>Peta Strategi Direktorat Renbang dan 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 PEMASARAN</dc:title>
  <dc:creator>Acer 2011 PPK</dc:creator>
  <cp:lastModifiedBy>user</cp:lastModifiedBy>
  <cp:revision>138</cp:revision>
  <dcterms:created xsi:type="dcterms:W3CDTF">2013-05-07T05:07:22Z</dcterms:created>
  <dcterms:modified xsi:type="dcterms:W3CDTF">2013-06-29T14:25:25Z</dcterms:modified>
</cp:coreProperties>
</file>