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3" r:id="rId3"/>
    <p:sldId id="281" r:id="rId4"/>
    <p:sldId id="285" r:id="rId5"/>
    <p:sldId id="280" r:id="rId6"/>
    <p:sldId id="282" r:id="rId7"/>
    <p:sldId id="287" r:id="rId8"/>
    <p:sldId id="284" r:id="rId9"/>
    <p:sldId id="283" r:id="rId10"/>
    <p:sldId id="28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04" y="1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1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E1DD-67B1-4C03-AA87-B568BD63043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FE2BD-6AC1-428E-986D-D3E0C7F5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FE2BD-6AC1-428E-986D-D3E0C7F567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FE2BD-6AC1-428E-986D-D3E0C7F56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FE2BD-6AC1-428E-986D-D3E0C7F5679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2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FE2BD-6AC1-428E-986D-D3E0C7F567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FE2BD-6AC1-428E-986D-D3E0C7F567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FE2BD-6AC1-428E-986D-D3E0C7F567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70A8-9856-4D43-8716-92B584F2749A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DAD0-B935-4A45-9EC2-DC51AD274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hyperlink" Target="http://images.google.co.id/imgres?imgurl=http://trustedadvisor.com/public/image/Risk%20Management.jpg&amp;imgrefurl=http://trustedadvisor.com/trustmatters/457/Is-Trust-a-Substitute-for-Risk-Management&amp;usg=__HEdSpMxtXIJFiojBKjaUYQwwHLU=&amp;h=285&amp;w=300&amp;sz=125&amp;hl=id&amp;start=1&amp;tbnid=a6V9h9ucI-LvXM:&amp;tbnh=110&amp;tbnw=116&amp;prev=/images?q=risk+management&amp;gbv=2&amp;hl=id&amp;sa=G" TargetMode="External"/><Relationship Id="rId12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hyperlink" Target="http://images.google.co.id/imgres?imgurl=http://www.ponsfordinsurance.co.uk/img/risk.jpg&amp;imgrefurl=http://www.ponsfordinsurance.co.uk/risk.html&amp;usg=__wkyt4Ljj69_3Fy3S3Md5n9eq_jo=&amp;h=282&amp;w=425&amp;sz=102&amp;hl=id&amp;start=112&amp;tbnid=tayE7CeP5hfx2M:&amp;tbnh=84&amp;tbnw=126&amp;prev=/images?q=risk+management&amp;gbv=2&amp;ndsp=20&amp;hl=id&amp;sa=N&amp;start=100" TargetMode="External"/><Relationship Id="rId5" Type="http://schemas.openxmlformats.org/officeDocument/2006/relationships/hyperlink" Target="http://images.google.co.id/imgres?imgurl=http://www.tenstepstore.com/images/19177994.jpg&amp;imgrefurl=http://www.tenstepstore.com/detail/2.7RiskManagementPackage.html&amp;usg=__kZQmsOMKbLdC8nCZTLYcmE7QY4g=&amp;h=800&amp;w=615&amp;sz=310&amp;hl=id&amp;start=2&amp;tbnid=VYo_I-rVAu2DkM:&amp;tbnh=143&amp;tbnw=110&amp;prev=/images?q=risk+management&amp;gbv=2&amp;hl=id&amp;sa=G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hyperlink" Target="http://images.google.co.id/imgres?imgurl=http://www.lewington-associates.co.uk/dla-images/blue-die.jpg&amp;imgrefurl=http://www.lewington-associates.co.uk/oprisk/&amp;usg=__aEFGNp-Va1Onf7EO-b4OZVUuWLc=&amp;h=278&amp;w=275&amp;sz=10&amp;hl=id&amp;start=83&amp;tbnid=veZuacJtSXdZlM:&amp;tbnh=114&amp;tbnw=113&amp;prev=/images?q=risk+management&amp;gbv=2&amp;ndsp=20&amp;hl=id&amp;sa=N&amp;start=8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RR%20Pemasaran%20BPJS%202014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zero model 2b ACC.png"/>
          <p:cNvPicPr>
            <a:picLocks noChangeAspect="1"/>
          </p:cNvPicPr>
          <p:nvPr/>
        </p:nvPicPr>
        <p:blipFill>
          <a:blip r:embed="rId2" cstate="print">
            <a:lum bright="75000" contrast="-61000"/>
          </a:blip>
          <a:stretch>
            <a:fillRect/>
          </a:stretch>
        </p:blipFill>
        <p:spPr>
          <a:xfrm>
            <a:off x="2339752" y="1196752"/>
            <a:ext cx="4464496" cy="4464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640" y="1745553"/>
            <a:ext cx="6879164" cy="1790510"/>
          </a:xfrm>
        </p:spPr>
        <p:txBody>
          <a:bodyPr>
            <a:noAutofit/>
          </a:bodyPr>
          <a:lstStyle/>
          <a:p>
            <a:r>
              <a:rPr lang="en-US" sz="4000" b="1" err="1" smtClean="0">
                <a:solidFill>
                  <a:schemeClr val="tx2">
                    <a:lumMod val="75000"/>
                  </a:schemeClr>
                </a:solidFill>
              </a:rPr>
              <a:t>Pengembangan</a:t>
            </a:r>
            <a:r>
              <a:rPr lang="en-US" sz="4000" b="1" smtClean="0">
                <a:solidFill>
                  <a:schemeClr val="tx2">
                    <a:lumMod val="75000"/>
                  </a:schemeClr>
                </a:solidFill>
              </a:rPr>
              <a:t> Program </a:t>
            </a:r>
            <a:r>
              <a:rPr lang="en-US" sz="4000" b="1" err="1" smtClean="0">
                <a:solidFill>
                  <a:schemeClr val="tx2">
                    <a:lumMod val="75000"/>
                  </a:schemeClr>
                </a:solidFill>
              </a:rPr>
              <a:t>Kerja</a:t>
            </a:r>
            <a:r>
              <a:rPr lang="en-US" sz="40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4000" b="1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b="1" smtClean="0">
                <a:solidFill>
                  <a:schemeClr val="tx2">
                    <a:lumMod val="75000"/>
                  </a:schemeClr>
                </a:solidFill>
              </a:rPr>
              <a:t>BPJS </a:t>
            </a:r>
            <a:r>
              <a:rPr lang="en-US" sz="4000" b="1" err="1" smtClean="0">
                <a:solidFill>
                  <a:schemeClr val="tx2">
                    <a:lumMod val="75000"/>
                  </a:schemeClr>
                </a:solidFill>
              </a:rPr>
              <a:t>Kesehatan</a:t>
            </a:r>
            <a:r>
              <a:rPr lang="en-US" sz="40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b="1" err="1" smtClean="0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sz="4000" b="1" smtClean="0">
                <a:solidFill>
                  <a:schemeClr val="tx2">
                    <a:lumMod val="75000"/>
                  </a:schemeClr>
                </a:solidFill>
              </a:rPr>
              <a:t> 2015</a:t>
            </a:r>
            <a:endParaRPr lang="id-ID" sz="4000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LOGO bpjs At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0648"/>
            <a:ext cx="3491880" cy="498437"/>
          </a:xfrm>
          <a:prstGeom prst="rect">
            <a:avLst/>
          </a:prstGeom>
        </p:spPr>
      </p:pic>
      <p:pic>
        <p:nvPicPr>
          <p:cNvPr id="6" name="Picture 5" descr="LOGO bpjsBawa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492978"/>
            <a:ext cx="9144000" cy="365022"/>
          </a:xfrm>
          <a:prstGeom prst="rect">
            <a:avLst/>
          </a:prstGeom>
        </p:spPr>
      </p:pic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979712" y="3716000"/>
            <a:ext cx="5760640" cy="1297175"/>
            <a:chOff x="2286000" y="0"/>
            <a:chExt cx="6858000" cy="1066800"/>
          </a:xfrm>
        </p:grpSpPr>
        <p:pic>
          <p:nvPicPr>
            <p:cNvPr id="8" name="Picture 4" descr="http://t3.gstatic.com/images?q=tbn:VYo_I-rVAu2DkM:http://www.tenstepstore.com/images/19177994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6000" y="0"/>
              <a:ext cx="1752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 descr="http://t1.gstatic.com/images?q=tbn:a6V9h9ucI-LvXM:http://trustedadvisor.com/public/image/Risk%2520Management.jp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38600" y="0"/>
              <a:ext cx="1828800" cy="1047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http://t2.gstatic.com/images?q=tbn:veZuacJtSXdZlM:http://www.lewington-associates.co.uk/dla-images/blue-die.jp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867400" y="0"/>
              <a:ext cx="16764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http://t0.gstatic.com/images?q=tbn:tayE7CeP5hfx2M:http://www.ponsfordinsurance.co.uk/img/risk.jpg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543800" y="0"/>
              <a:ext cx="1600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801" y="303039"/>
            <a:ext cx="43724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/>
              <a:t>INISIATIF STRATEGIS / PROGRAM</a:t>
            </a:r>
            <a:endParaRPr 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13854" y="11663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2.2</a:t>
            </a:r>
            <a:endParaRPr 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193623" y="1484784"/>
            <a:ext cx="8064896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84163">
              <a:spcAft>
                <a:spcPts val="300"/>
              </a:spcAft>
              <a:buFontTx/>
              <a:buAutoNum type="arabicPeriod"/>
            </a:pPr>
            <a:r>
              <a:rPr lang="en-US" sz="1400" smtClean="0">
                <a:solidFill>
                  <a:srgbClr val="7030A0"/>
                </a:solidFill>
              </a:rPr>
              <a:t>Program sosialisasi  mengenai perilaku menggunakan manfaat BPJS kepada peserta</a:t>
            </a:r>
          </a:p>
          <a:p>
            <a:pPr marL="342900" lvl="0" indent="-284163">
              <a:spcAft>
                <a:spcPts val="300"/>
              </a:spcAft>
              <a:buFontTx/>
              <a:buAutoNum type="arabicPeriod"/>
            </a:pPr>
            <a:r>
              <a:rPr lang="en-US" sz="1400" smtClean="0">
                <a:solidFill>
                  <a:srgbClr val="7030A0"/>
                </a:solidFill>
              </a:rPr>
              <a:t>Program melalui FKTP untuk mengajak pola hidup sehat bagi peserta di wilayah masing-masing FKTP.</a:t>
            </a:r>
          </a:p>
          <a:p>
            <a:pPr marL="342900" lvl="0" indent="-284163">
              <a:spcAft>
                <a:spcPts val="300"/>
              </a:spcAft>
              <a:buFontTx/>
              <a:buAutoNum type="arabicPeriod"/>
            </a:pPr>
            <a:endParaRPr lang="en-US" sz="1400" smtClean="0">
              <a:solidFill>
                <a:srgbClr val="7030A0"/>
              </a:solidFill>
            </a:endParaRPr>
          </a:p>
          <a:p>
            <a:pPr marL="342900" lvl="0" indent="-284163">
              <a:spcAft>
                <a:spcPts val="300"/>
              </a:spcAft>
              <a:buFontTx/>
              <a:buAutoNum type="arabicPeriod"/>
            </a:pPr>
            <a:endParaRPr lang="en-US" sz="1400">
              <a:solidFill>
                <a:srgbClr val="7030A0"/>
              </a:solidFill>
            </a:endParaRPr>
          </a:p>
          <a:p>
            <a:pPr marL="342900" lvl="0" indent="-284163">
              <a:spcAft>
                <a:spcPts val="300"/>
              </a:spcAft>
              <a:buFontTx/>
              <a:buAutoNum type="arabicPeriod"/>
            </a:pPr>
            <a:endParaRPr lang="en-US" sz="1400" smtClean="0"/>
          </a:p>
          <a:p>
            <a:pPr>
              <a:spcAft>
                <a:spcPts val="300"/>
              </a:spcAft>
            </a:pP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171345" y="378655"/>
            <a:ext cx="1706332" cy="7720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Mengendalikan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perilaku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>
                <a:solidFill>
                  <a:schemeClr val="bg1"/>
                </a:solidFill>
              </a:rPr>
              <a:t>peserta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zero model 2b ACC.png"/>
          <p:cNvPicPr>
            <a:picLocks noChangeAspect="1"/>
          </p:cNvPicPr>
          <p:nvPr/>
        </p:nvPicPr>
        <p:blipFill>
          <a:blip r:embed="rId2" cstate="print">
            <a:lum bright="75000" contrast="-61000"/>
          </a:blip>
          <a:stretch>
            <a:fillRect/>
          </a:stretch>
        </p:blipFill>
        <p:spPr>
          <a:xfrm>
            <a:off x="2195736" y="762543"/>
            <a:ext cx="4464496" cy="4464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9454"/>
            <a:ext cx="7772400" cy="2090663"/>
          </a:xfrm>
        </p:spPr>
        <p:txBody>
          <a:bodyPr>
            <a:normAutofit/>
          </a:bodyPr>
          <a:lstStyle/>
          <a:p>
            <a:r>
              <a:rPr lang="en-US" sz="4000" err="1" smtClean="0">
                <a:solidFill>
                  <a:schemeClr val="tx2">
                    <a:lumMod val="75000"/>
                  </a:schemeClr>
                </a:solidFill>
              </a:rPr>
              <a:t>Sekian</a:t>
            </a:r>
            <a:r>
              <a:rPr lang="en-US" sz="40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err="1" smtClean="0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40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err="1" smtClean="0">
                <a:solidFill>
                  <a:schemeClr val="tx2">
                    <a:lumMod val="75000"/>
                  </a:schemeClr>
                </a:solidFill>
              </a:rPr>
              <a:t>Terimakasih</a:t>
            </a:r>
            <a:endParaRPr lang="id-ID" sz="40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LOGO bpjs At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0648"/>
            <a:ext cx="3491880" cy="498437"/>
          </a:xfrm>
          <a:prstGeom prst="rect">
            <a:avLst/>
          </a:prstGeom>
        </p:spPr>
      </p:pic>
      <p:pic>
        <p:nvPicPr>
          <p:cNvPr id="6" name="Picture 5" descr="LOGO bpjsBawa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492978"/>
            <a:ext cx="9144000" cy="365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4359" y="2547600"/>
            <a:ext cx="4667250" cy="30919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97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bpjs At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3491880" cy="498437"/>
          </a:xfrm>
          <a:prstGeom prst="rect">
            <a:avLst/>
          </a:prstGeom>
        </p:spPr>
      </p:pic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80823" y="4782063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3491880" y="188640"/>
            <a:ext cx="5328591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BPJS </a:t>
            </a:r>
            <a:r>
              <a:rPr kumimoji="0" lang="en-US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Kesehatan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2014-2019</a:t>
            </a:r>
          </a:p>
        </p:txBody>
      </p:sp>
      <p:cxnSp>
        <p:nvCxnSpPr>
          <p:cNvPr id="44" name="Straight Connector 54"/>
          <p:cNvCxnSpPr>
            <a:cxnSpLocks noChangeShapeType="1"/>
          </p:cNvCxnSpPr>
          <p:nvPr/>
        </p:nvCxnSpPr>
        <p:spPr bwMode="auto">
          <a:xfrm>
            <a:off x="90762" y="259246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ounded Rectangle 44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Jaminan</a:t>
            </a: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Kesehatan</a:t>
            </a: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Nasional</a:t>
            </a: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Berkualitas bagi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Seluruh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Penduduk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Indonesia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Meningkatnya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            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Pengelolaan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Keuangan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yang 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Sehat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dan</a:t>
            </a: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Akuntabel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94681" y="5157192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8" name="Text Box 113"/>
          <p:cNvSpPr txBox="1">
            <a:spLocks noChangeArrowheads="1"/>
          </p:cNvSpPr>
          <p:nvPr/>
        </p:nvSpPr>
        <p:spPr bwMode="auto">
          <a:xfrm>
            <a:off x="7347112" y="1445276"/>
            <a:ext cx="161737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Rasio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Solvabilitas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Auditor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Eksternal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9" name="Text Box 113"/>
          <p:cNvSpPr txBox="1">
            <a:spLocks noChangeArrowheads="1"/>
          </p:cNvSpPr>
          <p:nvPr/>
        </p:nvSpPr>
        <p:spPr bwMode="auto">
          <a:xfrm>
            <a:off x="119128" y="1377214"/>
            <a:ext cx="1956107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Jumlah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Peserta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.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Kepuasan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Peserta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Organization Image</a:t>
            </a:r>
          </a:p>
        </p:txBody>
      </p:sp>
      <p:cxnSp>
        <p:nvCxnSpPr>
          <p:cNvPr id="50" name="Straight Connector 49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4"/>
          <p:cNvCxnSpPr>
            <a:cxnSpLocks noChangeShapeType="1"/>
          </p:cNvCxnSpPr>
          <p:nvPr/>
        </p:nvCxnSpPr>
        <p:spPr bwMode="auto">
          <a:xfrm>
            <a:off x="63308" y="1052736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113"/>
          <p:cNvSpPr txBox="1">
            <a:spLocks noChangeArrowheads="1"/>
          </p:cNvSpPr>
          <p:nvPr/>
        </p:nvSpPr>
        <p:spPr bwMode="auto">
          <a:xfrm>
            <a:off x="3685525" y="6021288"/>
            <a:ext cx="182257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27048" y="5157192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3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841793" y="5157192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5" name="Text Box 113"/>
          <p:cNvSpPr txBox="1">
            <a:spLocks noChangeArrowheads="1"/>
          </p:cNvSpPr>
          <p:nvPr/>
        </p:nvSpPr>
        <p:spPr bwMode="auto">
          <a:xfrm>
            <a:off x="5909663" y="5869721"/>
            <a:ext cx="30554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Tingkat</a:t>
            </a:r>
            <a:r>
              <a:rPr kumimoji="0" lang="en-US" sz="10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Readiness to Change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Skor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Tata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Kelola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Organisasi yang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Baik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n-NO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Tingkat Pemenuhan Infrastruktur 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Benefit-cost ratio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Mitigasi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Risiko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Benefit-cost </a:t>
            </a:r>
            <a:r>
              <a:rPr kumimoji="0" lang="en-US" sz="1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ratio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Penelitian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dan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Pengembangan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</a:t>
            </a:r>
            <a:r>
              <a:rPr kumimoji="0" lang="en-US" sz="10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Usulan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Strategis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yang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Disetujui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Pemerintah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72400" y="764704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= 23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Up Arrow 56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971600" y="6021288"/>
            <a:ext cx="20882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Layanan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TI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1097180" y="2924574"/>
            <a:ext cx="2434963" cy="1152498"/>
          </a:xfrm>
          <a:prstGeom prst="homePlat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Manajemen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Pemasaran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Kepesertaan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0" name="Pentagon 59"/>
          <p:cNvSpPr/>
          <p:nvPr/>
        </p:nvSpPr>
        <p:spPr>
          <a:xfrm>
            <a:off x="3441700" y="2924574"/>
            <a:ext cx="2434963" cy="1152498"/>
          </a:xfrm>
          <a:prstGeom prst="homePlat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Manajemen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Iuran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1" name="Pentagon 60"/>
          <p:cNvSpPr/>
          <p:nvPr/>
        </p:nvSpPr>
        <p:spPr>
          <a:xfrm>
            <a:off x="5781665" y="2924945"/>
            <a:ext cx="2479282" cy="1150587"/>
          </a:xfrm>
          <a:prstGeom prst="homePlat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Manajemen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Manfaat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Fasilitas</a:t>
            </a:r>
            <a:r>
              <a:rPr kumimoji="0" lang="en-US" sz="13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3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Kesehatan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395536" y="4077914"/>
            <a:ext cx="2696042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1" i="0" u="none" strike="noStrike" kern="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SimSun" pitchFamily="2" charset="-122"/>
              </a:rPr>
              <a:t>Jumlah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1" i="0" u="none" strike="noStrike" kern="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SimSun" pitchFamily="2" charset="-122"/>
              </a:rPr>
              <a:t>Rekrutmen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1" i="0" u="none" strike="noStrike" kern="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SimSun" pitchFamily="2" charset="-122"/>
              </a:rPr>
              <a:t>Peserta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1" i="0" u="none" strike="noStrike" kern="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SimSun" pitchFamily="2" charset="-122"/>
              </a:rPr>
              <a:t>Baru</a:t>
            </a:r>
            <a:endParaRPr kumimoji="0" lang="en-US" sz="10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SimSun" pitchFamily="2" charset="-122"/>
            </a:endParaRP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1000" kern="0" err="1" smtClean="0">
                <a:ea typeface="SimSun" pitchFamily="2" charset="-122"/>
                <a:cs typeface="Arial" charset="0"/>
              </a:rPr>
              <a:t>Kepatuhan</a:t>
            </a:r>
            <a:r>
              <a:rPr lang="en-US" sz="1000" kern="0" smtClean="0">
                <a:ea typeface="SimSun" pitchFamily="2" charset="-122"/>
                <a:cs typeface="Arial" charset="0"/>
              </a:rPr>
              <a:t> </a:t>
            </a:r>
            <a:r>
              <a:rPr lang="en-US" sz="1000" kern="0" err="1">
                <a:ea typeface="SimSun" pitchFamily="2" charset="-122"/>
                <a:cs typeface="Arial" charset="0"/>
              </a:rPr>
              <a:t>Pendaftaran</a:t>
            </a:r>
            <a:r>
              <a:rPr lang="en-US" sz="1000" kern="0">
                <a:ea typeface="SimSun" pitchFamily="2" charset="-122"/>
                <a:cs typeface="Arial" charset="0"/>
              </a:rPr>
              <a:t> </a:t>
            </a:r>
            <a:r>
              <a:rPr lang="en-US" sz="1000" kern="0" err="1" smtClean="0">
                <a:ea typeface="SimSun" pitchFamily="2" charset="-122"/>
                <a:cs typeface="Arial" charset="0"/>
              </a:rPr>
              <a:t>pemberi</a:t>
            </a:r>
            <a:r>
              <a:rPr lang="en-US" sz="1000" kern="0" smtClean="0">
                <a:ea typeface="SimSun" pitchFamily="2" charset="-122"/>
                <a:cs typeface="Arial" charset="0"/>
              </a:rPr>
              <a:t> </a:t>
            </a:r>
            <a:r>
              <a:rPr lang="en-US" sz="1000" kern="0" err="1">
                <a:ea typeface="SimSun" pitchFamily="2" charset="-122"/>
                <a:cs typeface="Arial" charset="0"/>
              </a:rPr>
              <a:t>kerja</a:t>
            </a:r>
            <a:endParaRPr lang="en-US" sz="1000" kern="0"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Jumlah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Kerjasama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Strategis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imSun" pitchFamily="2" charset="-122"/>
            </a:endParaRPr>
          </a:p>
        </p:txBody>
      </p:sp>
      <p:sp>
        <p:nvSpPr>
          <p:cNvPr id="63" name="Text Box 113"/>
          <p:cNvSpPr txBox="1">
            <a:spLocks noChangeArrowheads="1"/>
          </p:cNvSpPr>
          <p:nvPr/>
        </p:nvSpPr>
        <p:spPr bwMode="auto">
          <a:xfrm>
            <a:off x="3347864" y="4083133"/>
            <a:ext cx="232129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s-ES" sz="1000" b="1" kern="0" err="1">
                <a:solidFill>
                  <a:srgbClr val="FF0000"/>
                </a:solidFill>
                <a:ea typeface="SimSun" pitchFamily="2" charset="-122"/>
                <a:cs typeface="Arial" charset="0"/>
              </a:rPr>
              <a:t>Pertumbuhan</a:t>
            </a:r>
            <a:r>
              <a:rPr lang="es-ES" sz="1000" b="1" kern="0">
                <a:solidFill>
                  <a:srgbClr val="FF0000"/>
                </a:solidFill>
                <a:ea typeface="SimSun" pitchFamily="2" charset="-122"/>
                <a:cs typeface="Arial" charset="0"/>
              </a:rPr>
              <a:t> </a:t>
            </a:r>
            <a:r>
              <a:rPr lang="es-ES" sz="1000" b="1" kern="0" err="1">
                <a:solidFill>
                  <a:srgbClr val="FF0000"/>
                </a:solidFill>
                <a:ea typeface="SimSun" pitchFamily="2" charset="-122"/>
                <a:cs typeface="Arial" charset="0"/>
              </a:rPr>
              <a:t>Pendapatan</a:t>
            </a:r>
            <a:r>
              <a:rPr lang="es-ES" sz="1000" b="1" kern="0">
                <a:solidFill>
                  <a:srgbClr val="FF0000"/>
                </a:solidFill>
                <a:ea typeface="SimSun" pitchFamily="2" charset="-122"/>
                <a:cs typeface="Arial" charset="0"/>
              </a:rPr>
              <a:t> </a:t>
            </a:r>
            <a:r>
              <a:rPr lang="es-ES" sz="1000" b="1" kern="0" err="1">
                <a:solidFill>
                  <a:srgbClr val="FF0000"/>
                </a:solidFill>
                <a:ea typeface="SimSun" pitchFamily="2" charset="-122"/>
                <a:cs typeface="Arial" charset="0"/>
              </a:rPr>
              <a:t>iuran</a:t>
            </a:r>
            <a:endParaRPr lang="es-ES" sz="1000" b="1" kern="0">
              <a:solidFill>
                <a:srgbClr val="FF0000"/>
              </a:solidFill>
              <a:ea typeface="SimSun" pitchFamily="2" charset="-122"/>
              <a:cs typeface="Arial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s-ES" sz="10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Total </a:t>
            </a:r>
            <a:r>
              <a:rPr lang="es-ES" sz="1000" kern="0" err="1">
                <a:solidFill>
                  <a:srgbClr val="000000"/>
                </a:solidFill>
                <a:ea typeface="SimSun" pitchFamily="2" charset="-122"/>
                <a:cs typeface="Arial" charset="0"/>
              </a:rPr>
              <a:t>Pendapatan</a:t>
            </a:r>
            <a:r>
              <a:rPr lang="es-ES" sz="10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 yang </a:t>
            </a:r>
            <a:r>
              <a:rPr lang="es-ES" sz="1000" kern="0" err="1">
                <a:solidFill>
                  <a:srgbClr val="000000"/>
                </a:solidFill>
                <a:ea typeface="SimSun" pitchFamily="2" charset="-122"/>
                <a:cs typeface="Arial" charset="0"/>
              </a:rPr>
              <a:t>diterima</a:t>
            </a:r>
            <a:endParaRPr lang="es-ES" sz="1000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64" name="Text Box 113"/>
          <p:cNvSpPr txBox="1">
            <a:spLocks noChangeArrowheads="1"/>
          </p:cNvSpPr>
          <p:nvPr/>
        </p:nvSpPr>
        <p:spPr bwMode="auto">
          <a:xfrm>
            <a:off x="5873754" y="4077072"/>
            <a:ext cx="2505378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%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Faskes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 yang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Bekerjasama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Indeks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Kualitas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Pelayanan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oleh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 </a:t>
            </a:r>
            <a:r>
              <a:rPr kumimoji="0" lang="en-US" sz="10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imSun" pitchFamily="2" charset="-122"/>
              </a:rPr>
              <a:t>Faskes</a:t>
            </a:r>
            <a:endParaRPr kumimoji="0" 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imSun" pitchFamily="2" charset="-122"/>
            </a:endParaRP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1000" b="1" kern="0" err="1">
                <a:solidFill>
                  <a:srgbClr val="FF0000"/>
                </a:solidFill>
                <a:ea typeface="SimSun" pitchFamily="2" charset="-122"/>
              </a:rPr>
              <a:t>Rasio</a:t>
            </a:r>
            <a:r>
              <a:rPr lang="en-US" sz="1000" b="1" ker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sz="1000" b="1" kern="0" err="1">
                <a:solidFill>
                  <a:srgbClr val="FF0000"/>
                </a:solidFill>
                <a:ea typeface="SimSun" pitchFamily="2" charset="-122"/>
              </a:rPr>
              <a:t>Biaya</a:t>
            </a:r>
            <a:r>
              <a:rPr lang="en-US" sz="1000" b="1" ker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sz="1000" b="1" kern="0" err="1">
                <a:solidFill>
                  <a:srgbClr val="FF0000"/>
                </a:solidFill>
                <a:ea typeface="SimSun" pitchFamily="2" charset="-122"/>
              </a:rPr>
              <a:t>Pelayanan</a:t>
            </a:r>
            <a:r>
              <a:rPr lang="en-US" sz="1000" b="1" ker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sz="1000" b="1" kern="0" err="1">
                <a:solidFill>
                  <a:srgbClr val="FF0000"/>
                </a:solidFill>
                <a:ea typeface="SimSun" pitchFamily="2" charset="-122"/>
              </a:rPr>
              <a:t>terhadap</a:t>
            </a:r>
            <a:r>
              <a:rPr lang="en-US" sz="1000" b="1" ker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sz="1000" b="1" kern="0" err="1" smtClean="0">
                <a:solidFill>
                  <a:srgbClr val="FF0000"/>
                </a:solidFill>
                <a:ea typeface="SimSun" pitchFamily="2" charset="-122"/>
              </a:rPr>
              <a:t>Iuran</a:t>
            </a:r>
            <a:endParaRPr lang="en-US" sz="1000" b="1" kern="0">
              <a:solidFill>
                <a:srgbClr val="FF0000"/>
              </a:solidFill>
              <a:ea typeface="SimSun" pitchFamily="2" charset="-122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98438" y="2636912"/>
            <a:ext cx="23345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400" b="1" i="1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400" b="1" i="1" u="none" strike="noStrike" kern="0" cap="none" spc="0" normalizeH="0" baseline="0" noProof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400" b="1" i="1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400" b="1" i="1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77236" y="1052736"/>
            <a:ext cx="23345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400" b="1" i="1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400" b="1" i="1" u="none" strike="noStrike" kern="0" cap="none" spc="0" normalizeH="0" baseline="0" noProof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400" b="1" i="1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8028384" y="1199863"/>
            <a:ext cx="9209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400" b="1" i="1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5909663" y="2527218"/>
            <a:ext cx="498597" cy="3048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2489227" y="4725144"/>
            <a:ext cx="498597" cy="3048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Up Arrow 69"/>
          <p:cNvSpPr/>
          <p:nvPr/>
        </p:nvSpPr>
        <p:spPr>
          <a:xfrm>
            <a:off x="4281354" y="4734008"/>
            <a:ext cx="498597" cy="3048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Up Arrow 70"/>
          <p:cNvSpPr/>
          <p:nvPr/>
        </p:nvSpPr>
        <p:spPr>
          <a:xfrm>
            <a:off x="6693173" y="4780384"/>
            <a:ext cx="498597" cy="3048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35495" y="4825314"/>
            <a:ext cx="2528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400" b="1" i="1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400" b="1" i="1" u="none" strike="noStrike" kern="0" cap="none" spc="0" normalizeH="0" baseline="0" noProof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400" b="1" i="1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0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FF00"/>
                </a:solidFill>
              </a:rPr>
              <a:t>Forecast GAP per Dec 2015 = 7.8 T Rupiah</a:t>
            </a:r>
          </a:p>
          <a:p>
            <a:pPr algn="ctr">
              <a:spcAft>
                <a:spcPts val="300"/>
              </a:spcAft>
            </a:pPr>
            <a:r>
              <a:rPr lang="en-US" sz="1600" b="1" err="1">
                <a:solidFill>
                  <a:schemeClr val="bg1"/>
                </a:solidFill>
              </a:rPr>
              <a:t>k</a:t>
            </a:r>
            <a:r>
              <a:rPr lang="en-US" sz="1600" b="1" smtClean="0">
                <a:solidFill>
                  <a:schemeClr val="bg1"/>
                </a:solidFill>
              </a:rPr>
              <a:t>alau </a:t>
            </a:r>
            <a:r>
              <a:rPr lang="en-US" sz="1600" b="1" err="1" smtClean="0">
                <a:solidFill>
                  <a:schemeClr val="bg1"/>
                </a:solidFill>
              </a:rPr>
              <a:t>tidak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ada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inovasi</a:t>
            </a:r>
            <a:r>
              <a:rPr lang="en-US" sz="1600" b="1" smtClean="0">
                <a:solidFill>
                  <a:schemeClr val="bg1"/>
                </a:solidFill>
              </a:rPr>
              <a:t> atau cara </a:t>
            </a:r>
            <a:r>
              <a:rPr lang="en-US" sz="1600" b="1" err="1" smtClean="0">
                <a:solidFill>
                  <a:schemeClr val="bg1"/>
                </a:solidFill>
              </a:rPr>
              <a:t>baru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untuk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memitigasi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risiko</a:t>
            </a:r>
            <a:r>
              <a:rPr lang="en-US" sz="1600" b="1" smtClean="0">
                <a:solidFill>
                  <a:schemeClr val="bg1"/>
                </a:solidFill>
              </a:rPr>
              <a:t> </a:t>
            </a:r>
            <a:r>
              <a:rPr lang="en-US" sz="1600" b="1" err="1" smtClean="0">
                <a:solidFill>
                  <a:schemeClr val="bg1"/>
                </a:solidFill>
              </a:rPr>
              <a:t>ini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17455"/>
            <a:ext cx="9087668" cy="616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4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IURAN  </a:t>
            </a:r>
            <a:r>
              <a:rPr lang="en-US" sz="2400" b="1" err="1" smtClean="0"/>
              <a:t>vs</a:t>
            </a:r>
            <a:r>
              <a:rPr lang="en-US" sz="2400" b="1" smtClean="0"/>
              <a:t>  PELKES</a:t>
            </a:r>
            <a:endParaRPr lang="en-US" sz="2400" b="1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8" y="537502"/>
            <a:ext cx="7522354" cy="61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5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4830" y="3568958"/>
            <a:ext cx="1696889" cy="79415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Akselerasi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rekrutmen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peserta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baru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file"/>
          </p:cNvPr>
          <p:cNvSpPr/>
          <p:nvPr/>
        </p:nvSpPr>
        <p:spPr>
          <a:xfrm>
            <a:off x="1475655" y="1967355"/>
            <a:ext cx="1543439" cy="7920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err="1" smtClean="0"/>
              <a:t>Meningkatkan</a:t>
            </a:r>
            <a:r>
              <a:rPr lang="en-US" sz="1600" b="1" smtClean="0"/>
              <a:t> </a:t>
            </a:r>
            <a:r>
              <a:rPr lang="en-US" sz="1600" b="1" err="1" smtClean="0"/>
              <a:t>pertumbuhan</a:t>
            </a:r>
            <a:r>
              <a:rPr lang="en-US" sz="1600" b="1" smtClean="0"/>
              <a:t> </a:t>
            </a:r>
            <a:r>
              <a:rPr lang="en-US" sz="1600" b="1" err="1" smtClean="0"/>
              <a:t>iuran</a:t>
            </a:r>
            <a:endParaRPr lang="en-US" sz="1600" b="1"/>
          </a:p>
        </p:txBody>
      </p:sp>
      <p:sp>
        <p:nvSpPr>
          <p:cNvPr id="13" name="Rectangle 12">
            <a:hlinkClick r:id="rId3" action="ppaction://hlinkfile"/>
          </p:cNvPr>
          <p:cNvSpPr/>
          <p:nvPr/>
        </p:nvSpPr>
        <p:spPr>
          <a:xfrm>
            <a:off x="3363233" y="620688"/>
            <a:ext cx="1810729" cy="10700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/>
              <a:t>BIAYA PELKES MELAMPAUI IURAN</a:t>
            </a:r>
            <a:endParaRPr lang="en-US" sz="1600" b="1"/>
          </a:p>
        </p:txBody>
      </p:sp>
      <p:sp>
        <p:nvSpPr>
          <p:cNvPr id="18" name="Rectangle 17">
            <a:hlinkClick r:id="rId3" action="ppaction://hlinkfile"/>
          </p:cNvPr>
          <p:cNvSpPr/>
          <p:nvPr/>
        </p:nvSpPr>
        <p:spPr>
          <a:xfrm>
            <a:off x="5514433" y="1967354"/>
            <a:ext cx="1541291" cy="7920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err="1" smtClean="0"/>
              <a:t>Mengendalikan</a:t>
            </a:r>
            <a:r>
              <a:rPr lang="en-US" sz="1600" b="1" smtClean="0"/>
              <a:t>  </a:t>
            </a:r>
            <a:r>
              <a:rPr lang="en-US" sz="1600" b="1" err="1" smtClean="0"/>
              <a:t>biaya</a:t>
            </a:r>
            <a:r>
              <a:rPr lang="en-US" sz="1600" b="1" smtClean="0"/>
              <a:t> </a:t>
            </a:r>
            <a:r>
              <a:rPr lang="en-US" sz="1600" b="1" err="1" smtClean="0"/>
              <a:t>pelkes</a:t>
            </a:r>
            <a:endParaRPr lang="en-US" sz="1600" b="1"/>
          </a:p>
        </p:txBody>
      </p:sp>
      <p:cxnSp>
        <p:nvCxnSpPr>
          <p:cNvPr id="3" name="Curved Connector 2"/>
          <p:cNvCxnSpPr>
            <a:stCxn id="13" idx="1"/>
            <a:endCxn id="11" idx="0"/>
          </p:cNvCxnSpPr>
          <p:nvPr/>
        </p:nvCxnSpPr>
        <p:spPr>
          <a:xfrm rot="10800000" flipV="1">
            <a:off x="2247375" y="1155737"/>
            <a:ext cx="1115858" cy="81161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3"/>
            <a:endCxn id="18" idx="0"/>
          </p:cNvCxnSpPr>
          <p:nvPr/>
        </p:nvCxnSpPr>
        <p:spPr>
          <a:xfrm>
            <a:off x="5173962" y="1155738"/>
            <a:ext cx="1111117" cy="81161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11760" y="3589265"/>
            <a:ext cx="1706332" cy="79415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Meningkatkan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Rasio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kolektabilitas</a:t>
            </a:r>
            <a:r>
              <a:rPr lang="en-US" sz="1400" b="1" smtClean="0">
                <a:solidFill>
                  <a:schemeClr val="bg1"/>
                </a:solidFill>
              </a:rPr>
              <a:t> (94%)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1486" y="3611325"/>
            <a:ext cx="1706332" cy="75003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Mencegah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Pelanggaran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>
                <a:solidFill>
                  <a:schemeClr val="bg1"/>
                </a:solidFill>
              </a:rPr>
              <a:t>klaim</a:t>
            </a:r>
            <a:r>
              <a:rPr lang="en-US" sz="1400" b="1">
                <a:solidFill>
                  <a:schemeClr val="bg1"/>
                </a:solidFill>
              </a:rPr>
              <a:t> </a:t>
            </a:r>
            <a:r>
              <a:rPr lang="en-US" sz="1400" b="1" err="1">
                <a:solidFill>
                  <a:schemeClr val="bg1"/>
                </a:solidFill>
              </a:rPr>
              <a:t>oleh</a:t>
            </a:r>
            <a:r>
              <a:rPr lang="en-US" sz="1400" b="1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faskes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66068" y="3617330"/>
            <a:ext cx="1706332" cy="77209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Mengendalikan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perilaku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>
                <a:solidFill>
                  <a:schemeClr val="bg1"/>
                </a:solidFill>
              </a:rPr>
              <a:t>peserta</a:t>
            </a:r>
            <a:endParaRPr lang="en-US" sz="1400" b="1">
              <a:solidFill>
                <a:schemeClr val="bg1"/>
              </a:solidFill>
            </a:endParaRPr>
          </a:p>
        </p:txBody>
      </p:sp>
      <p:cxnSp>
        <p:nvCxnSpPr>
          <p:cNvPr id="28" name="Curved Connector 27"/>
          <p:cNvCxnSpPr>
            <a:stCxn id="18" idx="3"/>
            <a:endCxn id="24" idx="0"/>
          </p:cNvCxnSpPr>
          <p:nvPr/>
        </p:nvCxnSpPr>
        <p:spPr>
          <a:xfrm>
            <a:off x="7055724" y="2363398"/>
            <a:ext cx="263510" cy="1253932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8" idx="1"/>
            <a:endCxn id="23" idx="0"/>
          </p:cNvCxnSpPr>
          <p:nvPr/>
        </p:nvCxnSpPr>
        <p:spPr>
          <a:xfrm rot="10800000" flipV="1">
            <a:off x="5224653" y="2363397"/>
            <a:ext cx="289781" cy="124792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1" idx="3"/>
            <a:endCxn id="22" idx="0"/>
          </p:cNvCxnSpPr>
          <p:nvPr/>
        </p:nvCxnSpPr>
        <p:spPr>
          <a:xfrm>
            <a:off x="3019094" y="2363399"/>
            <a:ext cx="245832" cy="1225866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1" idx="1"/>
            <a:endCxn id="14" idx="0"/>
          </p:cNvCxnSpPr>
          <p:nvPr/>
        </p:nvCxnSpPr>
        <p:spPr>
          <a:xfrm rot="10800000" flipV="1">
            <a:off x="1203275" y="2363398"/>
            <a:ext cx="272380" cy="120555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hlinkClick r:id="rId3" action="ppaction://hlinkfile"/>
          </p:cNvPr>
          <p:cNvSpPr/>
          <p:nvPr/>
        </p:nvSpPr>
        <p:spPr>
          <a:xfrm>
            <a:off x="374917" y="5301208"/>
            <a:ext cx="8445555" cy="122413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mtClean="0"/>
              <a:t>INISIATIF STRATEGIS/</a:t>
            </a:r>
          </a:p>
          <a:p>
            <a:pPr algn="ctr"/>
            <a:r>
              <a:rPr lang="en-US" sz="3200" b="1" smtClean="0"/>
              <a:t>PROGRAM</a:t>
            </a:r>
            <a:endParaRPr lang="en-US" sz="3200" b="1"/>
          </a:p>
        </p:txBody>
      </p:sp>
      <p:sp>
        <p:nvSpPr>
          <p:cNvPr id="55" name="Up Arrow 54"/>
          <p:cNvSpPr/>
          <p:nvPr/>
        </p:nvSpPr>
        <p:spPr>
          <a:xfrm rot="10800000">
            <a:off x="993687" y="4490100"/>
            <a:ext cx="498597" cy="621578"/>
          </a:xfrm>
          <a:prstGeom prst="upArrow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Up Arrow 60"/>
          <p:cNvSpPr/>
          <p:nvPr/>
        </p:nvSpPr>
        <p:spPr>
          <a:xfrm rot="10800000">
            <a:off x="7042133" y="4490100"/>
            <a:ext cx="498597" cy="621578"/>
          </a:xfrm>
          <a:prstGeom prst="upArrow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Up Arrow 61"/>
          <p:cNvSpPr/>
          <p:nvPr/>
        </p:nvSpPr>
        <p:spPr>
          <a:xfrm rot="10800000">
            <a:off x="4953009" y="4490100"/>
            <a:ext cx="498597" cy="621578"/>
          </a:xfrm>
          <a:prstGeom prst="upArrow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Up Arrow 62"/>
          <p:cNvSpPr/>
          <p:nvPr/>
        </p:nvSpPr>
        <p:spPr>
          <a:xfrm rot="10800000">
            <a:off x="3059833" y="4535614"/>
            <a:ext cx="498597" cy="621578"/>
          </a:xfrm>
          <a:prstGeom prst="upArrow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02818" y="1628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1</a:t>
            </a:r>
            <a:endParaRPr lang="en-US" sz="1600" b="1"/>
          </a:p>
        </p:txBody>
      </p:sp>
      <p:sp>
        <p:nvSpPr>
          <p:cNvPr id="92" name="TextBox 91"/>
          <p:cNvSpPr txBox="1"/>
          <p:nvPr/>
        </p:nvSpPr>
        <p:spPr>
          <a:xfrm>
            <a:off x="5436096" y="1628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2</a:t>
            </a:r>
            <a:endParaRPr lang="en-US" sz="1600" b="1"/>
          </a:p>
        </p:txBody>
      </p:sp>
      <p:sp>
        <p:nvSpPr>
          <p:cNvPr id="93" name="TextBox 92"/>
          <p:cNvSpPr txBox="1"/>
          <p:nvPr/>
        </p:nvSpPr>
        <p:spPr>
          <a:xfrm>
            <a:off x="251520" y="328498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1.1</a:t>
            </a:r>
            <a:endParaRPr lang="en-US" sz="1600" b="1"/>
          </a:p>
        </p:txBody>
      </p:sp>
      <p:sp>
        <p:nvSpPr>
          <p:cNvPr id="94" name="TextBox 93"/>
          <p:cNvSpPr txBox="1"/>
          <p:nvPr/>
        </p:nvSpPr>
        <p:spPr>
          <a:xfrm>
            <a:off x="2324242" y="328498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1.2</a:t>
            </a:r>
            <a:endParaRPr lang="en-US" sz="1600" b="1"/>
          </a:p>
        </p:txBody>
      </p:sp>
      <p:sp>
        <p:nvSpPr>
          <p:cNvPr id="95" name="TextBox 94"/>
          <p:cNvSpPr txBox="1"/>
          <p:nvPr/>
        </p:nvSpPr>
        <p:spPr>
          <a:xfrm>
            <a:off x="4283968" y="330647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2.1</a:t>
            </a:r>
            <a:endParaRPr lang="en-US" sz="1600" b="1"/>
          </a:p>
        </p:txBody>
      </p:sp>
      <p:sp>
        <p:nvSpPr>
          <p:cNvPr id="96" name="TextBox 95"/>
          <p:cNvSpPr txBox="1"/>
          <p:nvPr/>
        </p:nvSpPr>
        <p:spPr>
          <a:xfrm>
            <a:off x="6394060" y="330647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2.2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5962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43801" y="159023"/>
            <a:ext cx="43724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/>
              <a:t>INISIATIF STRATEGIS / PROGRAM</a:t>
            </a:r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138806" y="258578"/>
            <a:ext cx="1696889" cy="7941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Akselerasi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rekrutmen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peserta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baru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-2539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1.1</a:t>
            </a:r>
            <a:endParaRPr lang="en-US" sz="1600" b="1"/>
          </a:p>
        </p:txBody>
      </p:sp>
      <p:sp>
        <p:nvSpPr>
          <p:cNvPr id="3" name="TextBox 2"/>
          <p:cNvSpPr txBox="1"/>
          <p:nvPr/>
        </p:nvSpPr>
        <p:spPr>
          <a:xfrm>
            <a:off x="107504" y="1124744"/>
            <a:ext cx="864096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Perluasan MOU </a:t>
            </a:r>
            <a:r>
              <a:rPr lang="en-US" sz="1600" smtClean="0">
                <a:solidFill>
                  <a:srgbClr val="7030A0"/>
                </a:solidFill>
              </a:rPr>
              <a:t>program </a:t>
            </a:r>
            <a:r>
              <a:rPr lang="en-US" sz="1600" smtClean="0">
                <a:solidFill>
                  <a:srgbClr val="7030A0"/>
                </a:solidFill>
              </a:rPr>
              <a:t>rekrutmen peserta dengan</a:t>
            </a:r>
            <a:r>
              <a:rPr lang="en-US" sz="1600">
                <a:solidFill>
                  <a:srgbClr val="7030A0"/>
                </a:solidFill>
              </a:rPr>
              <a:t>: </a:t>
            </a:r>
            <a:r>
              <a:rPr lang="en-US" sz="1600" err="1">
                <a:solidFill>
                  <a:srgbClr val="7030A0"/>
                </a:solidFill>
              </a:rPr>
              <a:t>asosiasi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pengusaha</a:t>
            </a:r>
            <a:r>
              <a:rPr lang="en-US" sz="1600">
                <a:solidFill>
                  <a:srgbClr val="7030A0"/>
                </a:solidFill>
              </a:rPr>
              <a:t>, KADIN, </a:t>
            </a:r>
            <a:r>
              <a:rPr lang="en-US" sz="1600" err="1">
                <a:solidFill>
                  <a:srgbClr val="7030A0"/>
                </a:solidFill>
              </a:rPr>
              <a:t>Induk-induk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Koperasi</a:t>
            </a:r>
            <a:r>
              <a:rPr lang="en-US" sz="1600">
                <a:solidFill>
                  <a:srgbClr val="7030A0"/>
                </a:solidFill>
              </a:rPr>
              <a:t>, </a:t>
            </a:r>
            <a:r>
              <a:rPr lang="en-US" sz="1600" err="1">
                <a:solidFill>
                  <a:srgbClr val="7030A0"/>
                </a:solidFill>
              </a:rPr>
              <a:t>Lembaga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Keuangan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Mikro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dll</a:t>
            </a:r>
            <a:r>
              <a:rPr lang="en-US" sz="1600" smtClean="0">
                <a:solidFill>
                  <a:srgbClr val="7030A0"/>
                </a:solidFill>
              </a:rPr>
              <a:t>. </a:t>
            </a:r>
            <a:r>
              <a:rPr lang="en-US" sz="1600" smtClean="0">
                <a:solidFill>
                  <a:srgbClr val="7030A0"/>
                </a:solidFill>
              </a:rPr>
              <a:t>Serta rekrutment lanjutan untuk </a:t>
            </a:r>
            <a:r>
              <a:rPr lang="en-US" sz="1600" smtClean="0">
                <a:solidFill>
                  <a:srgbClr val="7030A0"/>
                </a:solidFill>
              </a:rPr>
              <a:t>kategori pegawai BUMN, pegawai swasta, pensiuan, jamkesda dan PJKMU </a:t>
            </a:r>
            <a:r>
              <a:rPr lang="en-US" sz="1600" smtClean="0">
                <a:solidFill>
                  <a:srgbClr val="7030A0"/>
                </a:solidFill>
              </a:rPr>
              <a:t>Askes.</a:t>
            </a:r>
            <a:endParaRPr lang="en-US" sz="1600">
              <a:solidFill>
                <a:srgbClr val="7030A0"/>
              </a:solidFill>
            </a:endParaRP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MOU </a:t>
            </a:r>
            <a:r>
              <a:rPr lang="en-US" sz="1600" err="1">
                <a:solidFill>
                  <a:srgbClr val="7030A0"/>
                </a:solidFill>
              </a:rPr>
              <a:t>dengan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instansi</a:t>
            </a:r>
            <a:r>
              <a:rPr lang="en-US" sz="1600">
                <a:solidFill>
                  <a:srgbClr val="7030A0"/>
                </a:solidFill>
              </a:rPr>
              <a:t> yang </a:t>
            </a:r>
            <a:r>
              <a:rPr lang="en-US" sz="1600" err="1">
                <a:solidFill>
                  <a:srgbClr val="7030A0"/>
                </a:solidFill>
              </a:rPr>
              <a:t>mengeluarkan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perizinan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untuk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mensyaratkan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kepesertaan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aktif BPJS </a:t>
            </a:r>
            <a:r>
              <a:rPr lang="en-US" sz="1600" err="1">
                <a:solidFill>
                  <a:srgbClr val="7030A0"/>
                </a:solidFill>
              </a:rPr>
              <a:t>dalam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mengeluarkan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izin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tahunan</a:t>
            </a:r>
            <a:r>
              <a:rPr lang="en-US" sz="1600">
                <a:solidFill>
                  <a:srgbClr val="7030A0"/>
                </a:solidFill>
              </a:rPr>
              <a:t> : </a:t>
            </a:r>
          </a:p>
          <a:p>
            <a:pPr marL="919163" lvl="2" indent="-342900">
              <a:spcAft>
                <a:spcPts val="300"/>
              </a:spcAft>
              <a:buFont typeface="+mj-lt"/>
              <a:buAutoNum type="alphaLcPeriod"/>
            </a:pPr>
            <a:r>
              <a:rPr lang="en-US" sz="1600" err="1">
                <a:solidFill>
                  <a:srgbClr val="7030A0"/>
                </a:solidFill>
              </a:rPr>
              <a:t>Imigrasi</a:t>
            </a:r>
            <a:r>
              <a:rPr lang="en-US" sz="1600">
                <a:solidFill>
                  <a:srgbClr val="7030A0"/>
                </a:solidFill>
              </a:rPr>
              <a:t> (KITAS </a:t>
            </a:r>
            <a:r>
              <a:rPr lang="en-US" sz="1600" err="1">
                <a:solidFill>
                  <a:srgbClr val="7030A0"/>
                </a:solidFill>
              </a:rPr>
              <a:t>untuk</a:t>
            </a:r>
            <a:r>
              <a:rPr lang="en-US" sz="1600">
                <a:solidFill>
                  <a:srgbClr val="7030A0"/>
                </a:solidFill>
              </a:rPr>
              <a:t> WNA), </a:t>
            </a:r>
            <a:r>
              <a:rPr lang="en-US" sz="1600" smtClean="0">
                <a:solidFill>
                  <a:srgbClr val="7030A0"/>
                </a:solidFill>
              </a:rPr>
              <a:t>Dispenda </a:t>
            </a:r>
            <a:r>
              <a:rPr lang="en-US" sz="1600">
                <a:solidFill>
                  <a:srgbClr val="7030A0"/>
                </a:solidFill>
              </a:rPr>
              <a:t>(STNK) </a:t>
            </a:r>
            <a:r>
              <a:rPr lang="en-US" sz="1600" err="1">
                <a:solidFill>
                  <a:srgbClr val="7030A0"/>
                </a:solidFill>
              </a:rPr>
              <a:t>dll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 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Peserta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Mandiri</a:t>
            </a:r>
            <a:endParaRPr lang="en-US" sz="1600">
              <a:solidFill>
                <a:srgbClr val="7030A0"/>
              </a:solidFill>
              <a:sym typeface="Wingdings" pitchFamily="2" charset="2"/>
            </a:endParaRPr>
          </a:p>
          <a:p>
            <a:pPr marL="919163" lvl="2" indent="-342900">
              <a:spcAft>
                <a:spcPts val="300"/>
              </a:spcAft>
              <a:buFont typeface="+mj-lt"/>
              <a:buAutoNum type="alphaLcPeriod"/>
            </a:pP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Dirjen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Pajak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(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persyaratan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bayar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pajak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tahunan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)  </a:t>
            </a:r>
            <a:r>
              <a:rPr lang="en-US" sz="1600" err="1">
                <a:solidFill>
                  <a:srgbClr val="7030A0"/>
                </a:solidFill>
                <a:sym typeface="Wingdings" pitchFamily="2" charset="2"/>
              </a:rPr>
              <a:t>Badan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Usaha</a:t>
            </a:r>
            <a:r>
              <a:rPr lang="en-US" sz="1600">
                <a:solidFill>
                  <a:srgbClr val="7030A0"/>
                </a:solidFill>
              </a:rPr>
              <a:t>  </a:t>
            </a: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MOU </a:t>
            </a:r>
            <a:r>
              <a:rPr lang="en-US" sz="1600" err="1">
                <a:solidFill>
                  <a:srgbClr val="7030A0"/>
                </a:solidFill>
              </a:rPr>
              <a:t>dengan</a:t>
            </a:r>
            <a:r>
              <a:rPr lang="en-US" sz="1600">
                <a:solidFill>
                  <a:srgbClr val="7030A0"/>
                </a:solidFill>
              </a:rPr>
              <a:t> BPK, BPKP </a:t>
            </a:r>
            <a:r>
              <a:rPr lang="en-US" sz="1600" err="1">
                <a:solidFill>
                  <a:srgbClr val="7030A0"/>
                </a:solidFill>
              </a:rPr>
              <a:t>dan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Lembaga</a:t>
            </a:r>
            <a:r>
              <a:rPr lang="en-US" sz="1600">
                <a:solidFill>
                  <a:srgbClr val="7030A0"/>
                </a:solidFill>
              </a:rPr>
              <a:t> General Audit </a:t>
            </a:r>
            <a:r>
              <a:rPr lang="en-US" sz="1600" err="1">
                <a:solidFill>
                  <a:srgbClr val="7030A0"/>
                </a:solidFill>
              </a:rPr>
              <a:t>untuk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pemeriksaan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kepatuhan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BU terhadap undang-undang dalam hal </a:t>
            </a:r>
            <a:r>
              <a:rPr lang="en-US" sz="1600">
                <a:solidFill>
                  <a:srgbClr val="7030A0"/>
                </a:solidFill>
              </a:rPr>
              <a:t>kepesertaan dan iuran (</a:t>
            </a:r>
            <a:r>
              <a:rPr lang="en-US" sz="1600" err="1">
                <a:solidFill>
                  <a:srgbClr val="7030A0"/>
                </a:solidFill>
              </a:rPr>
              <a:t>temuan</a:t>
            </a:r>
            <a:r>
              <a:rPr lang="en-US" sz="1600">
                <a:solidFill>
                  <a:srgbClr val="7030A0"/>
                </a:solidFill>
              </a:rPr>
              <a:t> audit </a:t>
            </a:r>
            <a:r>
              <a:rPr lang="en-US" sz="1600" smtClean="0">
                <a:solidFill>
                  <a:srgbClr val="7030A0"/>
                </a:solidFill>
              </a:rPr>
              <a:t>atas ketidakpatuhan</a:t>
            </a:r>
            <a:r>
              <a:rPr lang="en-US" sz="1600">
                <a:solidFill>
                  <a:srgbClr val="7030A0"/>
                </a:solidFill>
              </a:rPr>
              <a:t>).</a:t>
            </a: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MoU </a:t>
            </a:r>
            <a:r>
              <a:rPr lang="en-US" sz="1600" err="1">
                <a:solidFill>
                  <a:srgbClr val="7030A0"/>
                </a:solidFill>
              </a:rPr>
              <a:t>dengan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Depdagri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untuk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menggerakkan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seluruh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jajaran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pemerintahan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sampai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tingkat</a:t>
            </a:r>
            <a:r>
              <a:rPr lang="en-US" sz="1600">
                <a:solidFill>
                  <a:srgbClr val="7030A0"/>
                </a:solidFill>
              </a:rPr>
              <a:t> RT </a:t>
            </a:r>
            <a:r>
              <a:rPr lang="en-US" sz="1600" err="1">
                <a:solidFill>
                  <a:srgbClr val="7030A0"/>
                </a:solidFill>
              </a:rPr>
              <a:t>dalam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kampanye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kepatuhan kepesertaan </a:t>
            </a:r>
            <a:r>
              <a:rPr lang="en-US" sz="1600" err="1">
                <a:solidFill>
                  <a:srgbClr val="7030A0"/>
                </a:solidFill>
              </a:rPr>
              <a:t>dan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iuran </a:t>
            </a:r>
            <a:r>
              <a:rPr lang="en-US" sz="1600" err="1">
                <a:solidFill>
                  <a:srgbClr val="7030A0"/>
                </a:solidFill>
              </a:rPr>
              <a:t>serta</a:t>
            </a:r>
            <a:r>
              <a:rPr lang="en-US" sz="1600">
                <a:solidFill>
                  <a:srgbClr val="7030A0"/>
                </a:solidFill>
              </a:rPr>
              <a:t> program-program </a:t>
            </a:r>
            <a:r>
              <a:rPr lang="en-US" sz="1600" err="1">
                <a:solidFill>
                  <a:srgbClr val="7030A0"/>
                </a:solidFill>
              </a:rPr>
              <a:t>tindak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lanjut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MoU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tersebut</a:t>
            </a:r>
            <a:r>
              <a:rPr lang="en-US" sz="1600">
                <a:solidFill>
                  <a:srgbClr val="7030A0"/>
                </a:solidFill>
              </a:rPr>
              <a:t> (</a:t>
            </a:r>
            <a:r>
              <a:rPr lang="en-US" sz="1600" err="1">
                <a:solidFill>
                  <a:srgbClr val="7030A0"/>
                </a:solidFill>
              </a:rPr>
              <a:t>pembekalan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perangkat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pemerintahan</a:t>
            </a:r>
            <a:r>
              <a:rPr lang="en-US" sz="1600">
                <a:solidFill>
                  <a:srgbClr val="7030A0"/>
                </a:solidFill>
              </a:rPr>
              <a:t>, </a:t>
            </a:r>
            <a:r>
              <a:rPr lang="en-US" sz="1600" err="1">
                <a:solidFill>
                  <a:srgbClr val="7030A0"/>
                </a:solidFill>
              </a:rPr>
              <a:t>dll</a:t>
            </a:r>
            <a:r>
              <a:rPr lang="en-US" sz="1600">
                <a:solidFill>
                  <a:srgbClr val="7030A0"/>
                </a:solidFill>
              </a:rPr>
              <a:t>)</a:t>
            </a: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Memperkuat </a:t>
            </a:r>
            <a:r>
              <a:rPr lang="en-US" sz="1600" err="1">
                <a:solidFill>
                  <a:srgbClr val="7030A0"/>
                </a:solidFill>
              </a:rPr>
              <a:t>kapasitas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tenaga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pemasaran </a:t>
            </a:r>
            <a:r>
              <a:rPr lang="en-US" sz="1600" err="1">
                <a:solidFill>
                  <a:srgbClr val="7030A0"/>
                </a:solidFill>
              </a:rPr>
              <a:t>untuk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standarisasi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pelayanan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dan penyelesaian masalah pendaftaran disetiap cabang; </a:t>
            </a:r>
            <a:r>
              <a:rPr lang="en-US" sz="1600" err="1">
                <a:solidFill>
                  <a:srgbClr val="7030A0"/>
                </a:solidFill>
              </a:rPr>
              <a:t>bisa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melalui</a:t>
            </a:r>
            <a:r>
              <a:rPr lang="en-US" sz="1600">
                <a:solidFill>
                  <a:srgbClr val="7030A0"/>
                </a:solidFill>
              </a:rPr>
              <a:t> knowledge sharing </a:t>
            </a:r>
            <a:r>
              <a:rPr lang="en-US" sz="1600" err="1">
                <a:solidFill>
                  <a:srgbClr val="7030A0"/>
                </a:solidFill>
              </a:rPr>
              <a:t>permasalahan</a:t>
            </a:r>
            <a:r>
              <a:rPr lang="en-US" sz="1600">
                <a:solidFill>
                  <a:srgbClr val="7030A0"/>
                </a:solidFill>
              </a:rPr>
              <a:t> di </a:t>
            </a:r>
            <a:r>
              <a:rPr lang="en-US" sz="1600" err="1">
                <a:solidFill>
                  <a:srgbClr val="7030A0"/>
                </a:solidFill>
              </a:rPr>
              <a:t>lapangan</a:t>
            </a:r>
            <a:r>
              <a:rPr lang="en-US" sz="1600">
                <a:solidFill>
                  <a:srgbClr val="7030A0"/>
                </a:solidFill>
              </a:rPr>
              <a:t>,</a:t>
            </a: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Penyempurnaan proses bisnis dan </a:t>
            </a:r>
            <a:r>
              <a:rPr lang="en-US" sz="1600" err="1">
                <a:solidFill>
                  <a:srgbClr val="7030A0"/>
                </a:solidFill>
              </a:rPr>
              <a:t>aplikasi</a:t>
            </a:r>
            <a:r>
              <a:rPr lang="en-US" sz="1600">
                <a:solidFill>
                  <a:srgbClr val="7030A0"/>
                </a:solidFill>
              </a:rPr>
              <a:t>  </a:t>
            </a:r>
            <a:r>
              <a:rPr lang="en-US" sz="1600" err="1">
                <a:solidFill>
                  <a:srgbClr val="7030A0"/>
                </a:solidFill>
              </a:rPr>
              <a:t>pendaftaran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peserta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sesuai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kondisi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terkini, sehingga durasi pendaftaran lebih singkat.</a:t>
            </a:r>
            <a:endParaRPr lang="en-US" sz="1600">
              <a:solidFill>
                <a:srgbClr val="7030A0"/>
              </a:solidFill>
            </a:endParaRP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Pengembangan sistem peremajaan database kepesertaan dengan BU dan non-BU.</a:t>
            </a: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Program evaluasi dan koreksi untuk pemerataan distribusi peserta di setiap FKTP.</a:t>
            </a:r>
          </a:p>
          <a:p>
            <a:pPr marL="461963" lvl="0" indent="-342900">
              <a:spcAft>
                <a:spcPts val="300"/>
              </a:spcAft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Peremajaan data </a:t>
            </a:r>
            <a:r>
              <a:rPr lang="en-US" sz="1600" smtClean="0">
                <a:solidFill>
                  <a:srgbClr val="7030A0"/>
                </a:solidFill>
              </a:rPr>
              <a:t>peserta</a:t>
            </a:r>
            <a:endParaRPr lang="en-US" sz="160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93078" y="221739"/>
            <a:ext cx="420711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DAFTAR PRIORITAS PENDUDUK </a:t>
            </a:r>
          </a:p>
          <a:p>
            <a:r>
              <a:rPr lang="en-US" sz="2400" b="1" smtClean="0">
                <a:solidFill>
                  <a:prstClr val="black"/>
                </a:solidFill>
              </a:rPr>
              <a:t>UNTUK DIDAFTARKAN</a:t>
            </a:r>
            <a:endParaRPr lang="en-US" sz="2400" b="1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06" y="258578"/>
            <a:ext cx="1696889" cy="7941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prstClr val="white"/>
                </a:solidFill>
              </a:rPr>
              <a:t>Akselerasi</a:t>
            </a:r>
            <a:r>
              <a:rPr lang="en-US" sz="1400" b="1" smtClean="0">
                <a:solidFill>
                  <a:prstClr val="white"/>
                </a:solidFill>
              </a:rPr>
              <a:t> </a:t>
            </a:r>
            <a:r>
              <a:rPr lang="en-US" sz="1400" b="1" err="1" smtClean="0">
                <a:solidFill>
                  <a:prstClr val="white"/>
                </a:solidFill>
              </a:rPr>
              <a:t>rekrutmen</a:t>
            </a:r>
            <a:r>
              <a:rPr lang="en-US" sz="1400" b="1" smtClean="0">
                <a:solidFill>
                  <a:prstClr val="white"/>
                </a:solidFill>
              </a:rPr>
              <a:t> </a:t>
            </a:r>
            <a:r>
              <a:rPr lang="en-US" sz="1400" b="1" err="1" smtClean="0">
                <a:solidFill>
                  <a:prstClr val="white"/>
                </a:solidFill>
              </a:rPr>
              <a:t>peserta</a:t>
            </a:r>
            <a:r>
              <a:rPr lang="en-US" sz="1400" b="1" smtClean="0">
                <a:solidFill>
                  <a:prstClr val="white"/>
                </a:solidFill>
              </a:rPr>
              <a:t> </a:t>
            </a:r>
            <a:r>
              <a:rPr lang="en-US" sz="1400" b="1" err="1" smtClean="0">
                <a:solidFill>
                  <a:prstClr val="white"/>
                </a:solidFill>
              </a:rPr>
              <a:t>baru</a:t>
            </a:r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-2539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black"/>
                </a:solidFill>
              </a:rPr>
              <a:t>1.1</a:t>
            </a:r>
            <a:endParaRPr lang="en-US" sz="1600" b="1">
              <a:solidFill>
                <a:prstClr val="black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28616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0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372" y="348905"/>
            <a:ext cx="1706332" cy="7941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Meningkatkan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Rasio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kolektabilitas</a:t>
            </a:r>
            <a:r>
              <a:rPr lang="en-US" sz="1400" b="1" smtClean="0">
                <a:solidFill>
                  <a:schemeClr val="bg1"/>
                </a:solidFill>
              </a:rPr>
              <a:t> (94%)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854" y="4462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1.2</a:t>
            </a:r>
            <a:endParaRPr lang="en-US" sz="1600" b="1"/>
          </a:p>
        </p:txBody>
      </p:sp>
      <p:sp>
        <p:nvSpPr>
          <p:cNvPr id="7" name="TextBox 6"/>
          <p:cNvSpPr txBox="1"/>
          <p:nvPr/>
        </p:nvSpPr>
        <p:spPr>
          <a:xfrm>
            <a:off x="2143801" y="303039"/>
            <a:ext cx="43724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/>
              <a:t>INISIATIF STRATEGIS / PROGRAM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93623" y="1484784"/>
            <a:ext cx="80648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lvl="0" indent="-230188"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Perluasan moda dan pengembangan kemudahan pembayaran iuran melalui kerjasama </a:t>
            </a:r>
            <a:r>
              <a:rPr lang="en-US" sz="1600" err="1">
                <a:solidFill>
                  <a:srgbClr val="7030A0"/>
                </a:solidFill>
              </a:rPr>
              <a:t>dengan</a:t>
            </a:r>
            <a:r>
              <a:rPr lang="en-US" sz="1600">
                <a:solidFill>
                  <a:srgbClr val="7030A0"/>
                </a:solidFill>
              </a:rPr>
              <a:t> operator </a:t>
            </a:r>
            <a:r>
              <a:rPr lang="en-US" sz="1600" err="1">
                <a:solidFill>
                  <a:srgbClr val="7030A0"/>
                </a:solidFill>
              </a:rPr>
              <a:t>ponsel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melalui </a:t>
            </a:r>
            <a:r>
              <a:rPr lang="en-US" sz="1600" err="1">
                <a:solidFill>
                  <a:srgbClr val="7030A0"/>
                </a:solidFill>
              </a:rPr>
              <a:t>pulsa</a:t>
            </a:r>
            <a:r>
              <a:rPr lang="en-US" sz="1600">
                <a:solidFill>
                  <a:srgbClr val="7030A0"/>
                </a:solidFill>
              </a:rPr>
              <a:t> (</a:t>
            </a:r>
            <a:r>
              <a:rPr lang="en-US" sz="1600" err="1">
                <a:solidFill>
                  <a:srgbClr val="7030A0"/>
                </a:solidFill>
              </a:rPr>
              <a:t>fokus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peserta</a:t>
            </a:r>
            <a:r>
              <a:rPr lang="en-US" sz="1600">
                <a:solidFill>
                  <a:srgbClr val="7030A0"/>
                </a:solidFill>
              </a:rPr>
              <a:t> informal).</a:t>
            </a:r>
          </a:p>
          <a:p>
            <a:pPr marL="230188" lvl="0" indent="-230188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marL="230188" indent="-230188">
              <a:buFontTx/>
              <a:buAutoNum type="arabicPeriod"/>
            </a:pPr>
            <a:r>
              <a:rPr lang="en-US" sz="1600">
                <a:solidFill>
                  <a:srgbClr val="7030A0"/>
                </a:solidFill>
              </a:rPr>
              <a:t>Pengembangan </a:t>
            </a:r>
            <a:r>
              <a:rPr lang="en-US" sz="1600" smtClean="0">
                <a:solidFill>
                  <a:srgbClr val="7030A0"/>
                </a:solidFill>
              </a:rPr>
              <a:t>kemudahan pembayaran melalui opsi iuran tahunan dengan potongan harga.</a:t>
            </a:r>
          </a:p>
          <a:p>
            <a:pPr marL="230188" indent="-230188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marL="230188" lvl="0" indent="-230188"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Pengembangan aplikasi untuk bukti </a:t>
            </a:r>
            <a:r>
              <a:rPr lang="en-US" sz="1600" err="1">
                <a:solidFill>
                  <a:srgbClr val="7030A0"/>
                </a:solidFill>
              </a:rPr>
              <a:t>peserta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aktif (taat bayar) </a:t>
            </a:r>
            <a:r>
              <a:rPr lang="en-US" sz="1600" err="1">
                <a:solidFill>
                  <a:srgbClr val="7030A0"/>
                </a:solidFill>
              </a:rPr>
              <a:t>untuk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kemudian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menjadi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prasyarat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pengurusan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pelayanan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publik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lainnya</a:t>
            </a:r>
            <a:r>
              <a:rPr lang="en-US" sz="1600">
                <a:solidFill>
                  <a:srgbClr val="7030A0"/>
                </a:solidFill>
              </a:rPr>
              <a:t>, </a:t>
            </a:r>
            <a:r>
              <a:rPr lang="en-US" sz="1600" err="1">
                <a:solidFill>
                  <a:srgbClr val="7030A0"/>
                </a:solidFill>
              </a:rPr>
              <a:t>dilanjutkan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dengan</a:t>
            </a:r>
            <a:r>
              <a:rPr lang="en-US" sz="1600">
                <a:solidFill>
                  <a:srgbClr val="7030A0"/>
                </a:solidFill>
              </a:rPr>
              <a:t> program </a:t>
            </a:r>
            <a:r>
              <a:rPr lang="en-US" sz="1600" err="1">
                <a:solidFill>
                  <a:srgbClr val="7030A0"/>
                </a:solidFill>
              </a:rPr>
              <a:t>kerjasama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dengan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instansi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pelayanan </a:t>
            </a:r>
            <a:r>
              <a:rPr lang="en-US" sz="1600" err="1">
                <a:solidFill>
                  <a:srgbClr val="7030A0"/>
                </a:solidFill>
              </a:rPr>
              <a:t>publik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terkait (Fokus </a:t>
            </a:r>
            <a:r>
              <a:rPr lang="en-US" sz="1600" err="1">
                <a:solidFill>
                  <a:srgbClr val="7030A0"/>
                </a:solidFill>
              </a:rPr>
              <a:t>peserta</a:t>
            </a:r>
            <a:r>
              <a:rPr lang="en-US" sz="1600">
                <a:solidFill>
                  <a:srgbClr val="7030A0"/>
                </a:solidFill>
              </a:rPr>
              <a:t> informal).</a:t>
            </a:r>
          </a:p>
          <a:p>
            <a:pPr marL="230188" lvl="0" indent="-230188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marL="230188" lvl="0" indent="-230188"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Pengembangan monitoring </a:t>
            </a:r>
            <a:r>
              <a:rPr lang="en-US" sz="1600">
                <a:solidFill>
                  <a:srgbClr val="7030A0"/>
                </a:solidFill>
              </a:rPr>
              <a:t>tools </a:t>
            </a:r>
            <a:r>
              <a:rPr lang="en-US" sz="1600" smtClean="0">
                <a:solidFill>
                  <a:srgbClr val="7030A0"/>
                </a:solidFill>
              </a:rPr>
              <a:t>dengan berbagai aplikasi untuk kolektabilitas iuran sampai </a:t>
            </a:r>
            <a:r>
              <a:rPr lang="en-US" sz="1600" err="1">
                <a:solidFill>
                  <a:srgbClr val="7030A0"/>
                </a:solidFill>
              </a:rPr>
              <a:t>ke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tingkat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Cabang</a:t>
            </a:r>
            <a:r>
              <a:rPr lang="en-US" sz="1600">
                <a:solidFill>
                  <a:srgbClr val="7030A0"/>
                </a:solidFill>
              </a:rPr>
              <a:t>.</a:t>
            </a:r>
          </a:p>
          <a:p>
            <a:pPr marL="230188" lvl="0" indent="-230188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marL="230188" lvl="0" indent="-230188">
              <a:buFontTx/>
              <a:buAutoNum type="arabicPeriod"/>
            </a:pPr>
            <a:r>
              <a:rPr lang="en-US" sz="1600" err="1">
                <a:solidFill>
                  <a:srgbClr val="7030A0"/>
                </a:solidFill>
              </a:rPr>
              <a:t>Kampanye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kepatuhan pembayaran </a:t>
            </a:r>
            <a:r>
              <a:rPr lang="en-US" sz="1600" err="1">
                <a:solidFill>
                  <a:srgbClr val="7030A0"/>
                </a:solidFill>
              </a:rPr>
              <a:t>iuran</a:t>
            </a:r>
            <a:r>
              <a:rPr lang="en-US" sz="1600">
                <a:solidFill>
                  <a:srgbClr val="7030A0"/>
                </a:solidFill>
              </a:rPr>
              <a:t> yang </a:t>
            </a:r>
            <a:r>
              <a:rPr lang="en-US" sz="1600" err="1">
                <a:solidFill>
                  <a:srgbClr val="7030A0"/>
                </a:solidFill>
              </a:rPr>
              <a:t>dilakukan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oleh</a:t>
            </a:r>
            <a:r>
              <a:rPr lang="en-US" sz="1600">
                <a:solidFill>
                  <a:srgbClr val="7030A0"/>
                </a:solidFill>
              </a:rPr>
              <a:t> FKTP </a:t>
            </a:r>
            <a:r>
              <a:rPr lang="en-US" sz="1600" smtClean="0">
                <a:solidFill>
                  <a:srgbClr val="7030A0"/>
                </a:solidFill>
              </a:rPr>
              <a:t>untuk meningkatkan nilai kapitasi FKTP.</a:t>
            </a:r>
            <a:endParaRPr lang="en-US" sz="1600">
              <a:solidFill>
                <a:srgbClr val="7030A0"/>
              </a:solidFill>
            </a:endParaRPr>
          </a:p>
          <a:p>
            <a:pPr marL="230188" lvl="0" indent="-230188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lvl="0"/>
            <a:endParaRPr lang="en-US" sz="1600">
              <a:solidFill>
                <a:srgbClr val="7030A0"/>
              </a:solidFill>
            </a:endParaRPr>
          </a:p>
          <a:p>
            <a:pPr marL="347663" lvl="0" indent="-228600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endParaRPr lang="en-US" sz="1600" smtClean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3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801" y="303039"/>
            <a:ext cx="43724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mtClean="0"/>
              <a:t>INISIATIF STRATEGIS / PROGRAM</a:t>
            </a:r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201372" y="421487"/>
            <a:ext cx="1706332" cy="7500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err="1" smtClean="0">
                <a:solidFill>
                  <a:schemeClr val="bg1"/>
                </a:solidFill>
              </a:rPr>
              <a:t>Mencegah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Pelanggaran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>
                <a:solidFill>
                  <a:schemeClr val="bg1"/>
                </a:solidFill>
              </a:rPr>
              <a:t>klaim</a:t>
            </a:r>
            <a:r>
              <a:rPr lang="en-US" sz="1400" b="1">
                <a:solidFill>
                  <a:schemeClr val="bg1"/>
                </a:solidFill>
              </a:rPr>
              <a:t> </a:t>
            </a:r>
            <a:r>
              <a:rPr lang="en-US" sz="1400" b="1" err="1">
                <a:solidFill>
                  <a:schemeClr val="bg1"/>
                </a:solidFill>
              </a:rPr>
              <a:t>oleh</a:t>
            </a:r>
            <a:r>
              <a:rPr lang="en-US" sz="1400" b="1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faskes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54" y="11663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2.1</a:t>
            </a:r>
            <a:endParaRPr 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193623" y="1484784"/>
            <a:ext cx="80648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84163">
              <a:buFontTx/>
              <a:buAutoNum type="arabicPeriod"/>
            </a:pPr>
            <a:r>
              <a:rPr lang="en-US" sz="1600" smtClean="0">
                <a:solidFill>
                  <a:srgbClr val="7030A0"/>
                </a:solidFill>
              </a:rPr>
              <a:t>Penguatan sistem verifiikasi baik SOP maupun aplikasi untuk </a:t>
            </a:r>
            <a:r>
              <a:rPr lang="en-US" sz="1600" err="1">
                <a:solidFill>
                  <a:srgbClr val="7030A0"/>
                </a:solidFill>
              </a:rPr>
              <a:t>mencegah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terjadinya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pelanggaran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klaim oleh FKTP seperti</a:t>
            </a:r>
            <a:r>
              <a:rPr lang="en-US" sz="1600">
                <a:solidFill>
                  <a:srgbClr val="7030A0"/>
                </a:solidFill>
              </a:rPr>
              <a:t>; </a:t>
            </a:r>
            <a:r>
              <a:rPr lang="en-US" sz="1600" err="1">
                <a:solidFill>
                  <a:srgbClr val="7030A0"/>
                </a:solidFill>
              </a:rPr>
              <a:t>Klaim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fiktif</a:t>
            </a:r>
            <a:r>
              <a:rPr lang="en-US" sz="1600">
                <a:solidFill>
                  <a:srgbClr val="7030A0"/>
                </a:solidFill>
              </a:rPr>
              <a:t>, Mark up </a:t>
            </a:r>
            <a:r>
              <a:rPr lang="en-US" sz="1600" err="1">
                <a:solidFill>
                  <a:srgbClr val="7030A0"/>
                </a:solidFill>
              </a:rPr>
              <a:t>klaim</a:t>
            </a:r>
            <a:r>
              <a:rPr lang="en-US" sz="1600">
                <a:solidFill>
                  <a:srgbClr val="7030A0"/>
                </a:solidFill>
              </a:rPr>
              <a:t>, </a:t>
            </a:r>
            <a:r>
              <a:rPr lang="en-US" sz="1600" err="1">
                <a:solidFill>
                  <a:srgbClr val="7030A0"/>
                </a:solidFill>
              </a:rPr>
              <a:t>dll</a:t>
            </a:r>
            <a:r>
              <a:rPr lang="en-US" sz="1600">
                <a:solidFill>
                  <a:srgbClr val="7030A0"/>
                </a:solidFill>
              </a:rPr>
              <a:t>.</a:t>
            </a:r>
          </a:p>
          <a:p>
            <a:pPr marL="342900" lvl="0" indent="-284163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marL="342900" lvl="0" indent="-284163">
              <a:buFontTx/>
              <a:buAutoNum type="arabicPeriod"/>
            </a:pPr>
            <a:r>
              <a:rPr lang="en-US" sz="1600" err="1">
                <a:solidFill>
                  <a:srgbClr val="7030A0"/>
                </a:solidFill>
              </a:rPr>
              <a:t>Menyusun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usulan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regulasi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dan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penguatan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penindakan</a:t>
            </a:r>
            <a:r>
              <a:rPr lang="en-US" sz="1600">
                <a:solidFill>
                  <a:srgbClr val="7030A0"/>
                </a:solidFill>
              </a:rPr>
              <a:t> s</a:t>
            </a:r>
            <a:r>
              <a:rPr lang="en-US" sz="1600" smtClean="0">
                <a:solidFill>
                  <a:srgbClr val="7030A0"/>
                </a:solidFill>
              </a:rPr>
              <a:t>anksi </a:t>
            </a:r>
            <a:r>
              <a:rPr lang="en-US" sz="1600" err="1">
                <a:solidFill>
                  <a:srgbClr val="7030A0"/>
                </a:solidFill>
              </a:rPr>
              <a:t>kriminalisasi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klaim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pelayanan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kesehatan</a:t>
            </a:r>
            <a:r>
              <a:rPr lang="en-US" sz="1600">
                <a:solidFill>
                  <a:srgbClr val="7030A0"/>
                </a:solidFill>
              </a:rPr>
              <a:t>.</a:t>
            </a:r>
          </a:p>
          <a:p>
            <a:pPr marL="342900" lvl="0" indent="-284163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marL="342900" lvl="0" indent="-284163">
              <a:buFontTx/>
              <a:buAutoNum type="arabicPeriod"/>
            </a:pPr>
            <a:r>
              <a:rPr lang="en-US" sz="1600" err="1">
                <a:solidFill>
                  <a:srgbClr val="7030A0"/>
                </a:solidFill>
              </a:rPr>
              <a:t>Pengembangan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aplikasi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pemantauan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kejadian</a:t>
            </a:r>
            <a:r>
              <a:rPr lang="en-US" sz="1600">
                <a:solidFill>
                  <a:srgbClr val="7030A0"/>
                </a:solidFill>
              </a:rPr>
              <a:t> fraud </a:t>
            </a:r>
            <a:r>
              <a:rPr lang="en-US" sz="1600" err="1">
                <a:solidFill>
                  <a:srgbClr val="7030A0"/>
                </a:solidFill>
              </a:rPr>
              <a:t>oleh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faskes</a:t>
            </a:r>
            <a:endParaRPr lang="en-US" sz="1600">
              <a:solidFill>
                <a:srgbClr val="7030A0"/>
              </a:solidFill>
            </a:endParaRPr>
          </a:p>
          <a:p>
            <a:pPr marL="342900" lvl="0" indent="-284163">
              <a:buFontTx/>
              <a:buAutoNum type="arabicPeriod"/>
            </a:pPr>
            <a:endParaRPr lang="en-US" sz="1600">
              <a:solidFill>
                <a:srgbClr val="7030A0"/>
              </a:solidFill>
            </a:endParaRPr>
          </a:p>
          <a:p>
            <a:pPr marL="342900" lvl="0" indent="-284163">
              <a:buFontTx/>
              <a:buAutoNum type="arabicPeriod"/>
            </a:pPr>
            <a:r>
              <a:rPr lang="en-US" sz="1600" err="1">
                <a:solidFill>
                  <a:srgbClr val="7030A0"/>
                </a:solidFill>
              </a:rPr>
              <a:t>Pengembangan</a:t>
            </a:r>
            <a:r>
              <a:rPr lang="en-US" sz="1600">
                <a:solidFill>
                  <a:srgbClr val="7030A0"/>
                </a:solidFill>
              </a:rPr>
              <a:t> program monitoring </a:t>
            </a:r>
            <a:r>
              <a:rPr lang="en-US" sz="1600" err="1">
                <a:solidFill>
                  <a:srgbClr val="7030A0"/>
                </a:solidFill>
              </a:rPr>
              <a:t>dan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mitigasi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risiko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pelampauan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biaya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pelayanan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err="1">
                <a:solidFill>
                  <a:srgbClr val="7030A0"/>
                </a:solidFill>
              </a:rPr>
              <a:t>kesehatan</a:t>
            </a:r>
            <a:r>
              <a:rPr lang="en-US" sz="1600">
                <a:solidFill>
                  <a:srgbClr val="7030A0"/>
                </a:solidFill>
              </a:rPr>
              <a:t> per </a:t>
            </a:r>
            <a:r>
              <a:rPr lang="en-US" sz="1600" smtClean="0">
                <a:solidFill>
                  <a:srgbClr val="7030A0"/>
                </a:solidFill>
              </a:rPr>
              <a:t>Cabang, termasuk </a:t>
            </a:r>
            <a:r>
              <a:rPr lang="en-US" sz="1600" err="1">
                <a:solidFill>
                  <a:srgbClr val="7030A0"/>
                </a:solidFill>
              </a:rPr>
              <a:t>pemantauan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smtClean="0">
                <a:solidFill>
                  <a:srgbClr val="7030A0"/>
                </a:solidFill>
              </a:rPr>
              <a:t>pelaksanaan mitigasi</a:t>
            </a:r>
            <a:endParaRPr lang="en-US" sz="1600">
              <a:solidFill>
                <a:srgbClr val="7030A0"/>
              </a:solidFill>
            </a:endParaRPr>
          </a:p>
          <a:p>
            <a:pPr marL="58737" lvl="0"/>
            <a:r>
              <a:rPr lang="en-US" sz="1600">
                <a:solidFill>
                  <a:srgbClr val="7030A0"/>
                </a:solidFill>
              </a:rPr>
              <a:t> </a:t>
            </a:r>
          </a:p>
          <a:p>
            <a:endParaRPr lang="en-US" sz="1600" smtClean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37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666</Words>
  <Application>Microsoft Office PowerPoint</Application>
  <PresentationFormat>On-screen Show (4:3)</PresentationFormat>
  <Paragraphs>138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Pengembangan Program Kerja  BPJS Kesehatan Tahun 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Terimakasih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 Program: 102.2.002.1 (Pusat) Nama Program: Pertemuan seluruh Koordinator Risiko</dc:title>
  <dc:creator>Valued Acer Customer</dc:creator>
  <cp:lastModifiedBy>Samsung Ativ Tab 7</cp:lastModifiedBy>
  <cp:revision>122</cp:revision>
  <dcterms:created xsi:type="dcterms:W3CDTF">2014-01-16T03:10:08Z</dcterms:created>
  <dcterms:modified xsi:type="dcterms:W3CDTF">2014-12-07T11:38:46Z</dcterms:modified>
</cp:coreProperties>
</file>