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60" r:id="rId5"/>
    <p:sldId id="261" r:id="rId6"/>
    <p:sldId id="262" r:id="rId7"/>
    <p:sldId id="263" r:id="rId8"/>
    <p:sldId id="265" r:id="rId9"/>
    <p:sldId id="266" r:id="rId10"/>
    <p:sldId id="269" r:id="rId11"/>
    <p:sldId id="264" r:id="rId12"/>
    <p:sldId id="274" r:id="rId13"/>
    <p:sldId id="267" r:id="rId14"/>
    <p:sldId id="268" r:id="rId15"/>
    <p:sldId id="270" r:id="rId16"/>
    <p:sldId id="275" r:id="rId17"/>
    <p:sldId id="271" r:id="rId18"/>
    <p:sldId id="276" r:id="rId19"/>
    <p:sldId id="277" r:id="rId20"/>
    <p:sldId id="278" r:id="rId21"/>
    <p:sldId id="280" r:id="rId22"/>
    <p:sldId id="279" r:id="rId23"/>
    <p:sldId id="258" r:id="rId24"/>
    <p:sldId id="25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6A30F-5FBE-4C6F-9BDA-E93F603822C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545F64-A004-476A-99C7-BDAEFB99A1C2}">
      <dgm:prSet/>
      <dgm:spPr/>
      <dgm:t>
        <a:bodyPr/>
        <a:lstStyle/>
        <a:p>
          <a:r>
            <a:rPr lang="en-US" b="1" dirty="0"/>
            <a:t>1. Maximize / </a:t>
          </a:r>
          <a:r>
            <a:rPr lang="en-US" b="1" dirty="0" err="1"/>
            <a:t>Positif</a:t>
          </a:r>
          <a:r>
            <a:rPr lang="en-US" b="1" dirty="0"/>
            <a:t> : </a:t>
          </a:r>
        </a:p>
        <a:p>
          <a:r>
            <a:rPr lang="en-US" dirty="0" err="1"/>
            <a:t>Semakin</a:t>
          </a:r>
          <a:r>
            <a:rPr lang="en-US" dirty="0"/>
            <a:t> </a:t>
          </a:r>
          <a:r>
            <a:rPr lang="en-US" dirty="0" err="1"/>
            <a:t>besar</a:t>
          </a:r>
          <a:r>
            <a:rPr lang="en-US" dirty="0"/>
            <a:t>, </a:t>
          </a:r>
          <a:r>
            <a:rPr lang="en-US" dirty="0" err="1"/>
            <a:t>semakin</a:t>
          </a:r>
          <a:r>
            <a:rPr lang="en-US" dirty="0"/>
            <a:t> </a:t>
          </a:r>
          <a:r>
            <a:rPr lang="en-US" dirty="0" err="1"/>
            <a:t>baik</a:t>
          </a:r>
          <a:endParaRPr lang="en-US" dirty="0"/>
        </a:p>
      </dgm:t>
    </dgm:pt>
    <dgm:pt modelId="{CA3D89D3-7CE6-4C99-B82E-D7CF02529A10}" type="parTrans" cxnId="{D820D0F6-726C-4008-AC43-29BB3101536B}">
      <dgm:prSet/>
      <dgm:spPr/>
      <dgm:t>
        <a:bodyPr/>
        <a:lstStyle/>
        <a:p>
          <a:endParaRPr lang="en-US"/>
        </a:p>
      </dgm:t>
    </dgm:pt>
    <dgm:pt modelId="{401304A6-90BD-4746-931A-698A008E05C0}" type="sibTrans" cxnId="{D820D0F6-726C-4008-AC43-29BB3101536B}">
      <dgm:prSet/>
      <dgm:spPr/>
      <dgm:t>
        <a:bodyPr/>
        <a:lstStyle/>
        <a:p>
          <a:endParaRPr lang="en-US"/>
        </a:p>
      </dgm:t>
    </dgm:pt>
    <dgm:pt modelId="{92E2A724-DA63-4191-8585-3378CB34894B}">
      <dgm:prSet/>
      <dgm:spPr/>
      <dgm:t>
        <a:bodyPr/>
        <a:lstStyle/>
        <a:p>
          <a:r>
            <a:rPr lang="en-US" b="1" dirty="0"/>
            <a:t>2. Minimize / </a:t>
          </a:r>
          <a:r>
            <a:rPr lang="en-US" b="1" dirty="0" err="1"/>
            <a:t>negatif</a:t>
          </a:r>
          <a:r>
            <a:rPr lang="en-US" b="1" dirty="0"/>
            <a:t> </a:t>
          </a:r>
          <a:r>
            <a:rPr lang="en-US" dirty="0"/>
            <a:t>: </a:t>
          </a:r>
        </a:p>
        <a:p>
          <a:r>
            <a:rPr lang="en-US" dirty="0" err="1"/>
            <a:t>Semakin</a:t>
          </a:r>
          <a:r>
            <a:rPr lang="en-US" dirty="0"/>
            <a:t> </a:t>
          </a:r>
          <a:r>
            <a:rPr lang="en-US" dirty="0" err="1"/>
            <a:t>kecil</a:t>
          </a:r>
          <a:r>
            <a:rPr lang="en-US" dirty="0"/>
            <a:t>, </a:t>
          </a:r>
          <a:r>
            <a:rPr lang="en-US" dirty="0" err="1"/>
            <a:t>semakin</a:t>
          </a:r>
          <a:r>
            <a:rPr lang="en-US" dirty="0"/>
            <a:t> </a:t>
          </a:r>
          <a:r>
            <a:rPr lang="en-US" dirty="0" err="1"/>
            <a:t>baik</a:t>
          </a:r>
          <a:endParaRPr lang="en-US" dirty="0"/>
        </a:p>
      </dgm:t>
    </dgm:pt>
    <dgm:pt modelId="{20769559-033A-413F-997B-1B9E6955CD80}" type="parTrans" cxnId="{0513ECD4-4EC2-4C52-A782-5E29531FE7B5}">
      <dgm:prSet/>
      <dgm:spPr/>
      <dgm:t>
        <a:bodyPr/>
        <a:lstStyle/>
        <a:p>
          <a:endParaRPr lang="en-US"/>
        </a:p>
      </dgm:t>
    </dgm:pt>
    <dgm:pt modelId="{8A4A3FDA-6AC7-4AFC-A413-9935AFFAE4AA}" type="sibTrans" cxnId="{0513ECD4-4EC2-4C52-A782-5E29531FE7B5}">
      <dgm:prSet/>
      <dgm:spPr/>
      <dgm:t>
        <a:bodyPr/>
        <a:lstStyle/>
        <a:p>
          <a:endParaRPr lang="en-US"/>
        </a:p>
      </dgm:t>
    </dgm:pt>
    <dgm:pt modelId="{E6DEC2DC-4DF6-415E-81DD-9A4E3F617A2A}">
      <dgm:prSet/>
      <dgm:spPr/>
      <dgm:t>
        <a:bodyPr/>
        <a:lstStyle/>
        <a:p>
          <a:r>
            <a:rPr lang="en-US" b="1" dirty="0"/>
            <a:t>3. Stabilize   : </a:t>
          </a:r>
          <a:r>
            <a:rPr lang="en-US" dirty="0" err="1"/>
            <a:t>Semakin</a:t>
          </a:r>
          <a:r>
            <a:rPr lang="en-US" dirty="0"/>
            <a:t> </a:t>
          </a:r>
          <a:r>
            <a:rPr lang="en-US" dirty="0" err="1"/>
            <a:t>dekat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target, </a:t>
          </a:r>
          <a:r>
            <a:rPr lang="en-US" dirty="0" err="1"/>
            <a:t>semakin</a:t>
          </a:r>
          <a:r>
            <a:rPr lang="en-US" dirty="0"/>
            <a:t> </a:t>
          </a:r>
          <a:r>
            <a:rPr lang="en-US" dirty="0" err="1"/>
            <a:t>baik</a:t>
          </a:r>
          <a:r>
            <a:rPr lang="en-US" dirty="0"/>
            <a:t> </a:t>
          </a:r>
        </a:p>
      </dgm:t>
    </dgm:pt>
    <dgm:pt modelId="{97478C3F-96FF-41F3-9ED6-9F6D4280BCDC}" type="parTrans" cxnId="{80C2B9E9-C56B-48ED-94A4-D549DFFAEBE5}">
      <dgm:prSet/>
      <dgm:spPr/>
      <dgm:t>
        <a:bodyPr/>
        <a:lstStyle/>
        <a:p>
          <a:endParaRPr lang="en-US"/>
        </a:p>
      </dgm:t>
    </dgm:pt>
    <dgm:pt modelId="{1E769470-1C64-49D5-AF26-2F2F0F319385}" type="sibTrans" cxnId="{80C2B9E9-C56B-48ED-94A4-D549DFFAEBE5}">
      <dgm:prSet/>
      <dgm:spPr/>
      <dgm:t>
        <a:bodyPr/>
        <a:lstStyle/>
        <a:p>
          <a:endParaRPr lang="en-US"/>
        </a:p>
      </dgm:t>
    </dgm:pt>
    <dgm:pt modelId="{9107C569-8C89-40D5-A210-B3F816E525CF}" type="pres">
      <dgm:prSet presAssocID="{2EC6A30F-5FBE-4C6F-9BDA-E93F603822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793F39-FEB1-4767-8F85-03FBB681D664}" type="pres">
      <dgm:prSet presAssocID="{75545F64-A004-476A-99C7-BDAEFB99A1C2}" presName="hierRoot1" presStyleCnt="0"/>
      <dgm:spPr/>
    </dgm:pt>
    <dgm:pt modelId="{60C2EEB6-2D6E-44FE-A9FD-D871BD17683E}" type="pres">
      <dgm:prSet presAssocID="{75545F64-A004-476A-99C7-BDAEFB99A1C2}" presName="composite" presStyleCnt="0"/>
      <dgm:spPr/>
    </dgm:pt>
    <dgm:pt modelId="{2EE1D3E3-2F1A-47FB-BE08-0A3E9F20E0D4}" type="pres">
      <dgm:prSet presAssocID="{75545F64-A004-476A-99C7-BDAEFB99A1C2}" presName="background" presStyleLbl="node0" presStyleIdx="0" presStyleCnt="3"/>
      <dgm:spPr/>
    </dgm:pt>
    <dgm:pt modelId="{843E9999-A251-4F25-982C-3C35A0ED417C}" type="pres">
      <dgm:prSet presAssocID="{75545F64-A004-476A-99C7-BDAEFB99A1C2}" presName="text" presStyleLbl="fgAcc0" presStyleIdx="0" presStyleCnt="3">
        <dgm:presLayoutVars>
          <dgm:chPref val="3"/>
        </dgm:presLayoutVars>
      </dgm:prSet>
      <dgm:spPr/>
    </dgm:pt>
    <dgm:pt modelId="{24F0A374-5A91-4333-8893-370C4D4EB322}" type="pres">
      <dgm:prSet presAssocID="{75545F64-A004-476A-99C7-BDAEFB99A1C2}" presName="hierChild2" presStyleCnt="0"/>
      <dgm:spPr/>
    </dgm:pt>
    <dgm:pt modelId="{3A86BE46-09EA-4A24-83D9-F70DFC9AAFEF}" type="pres">
      <dgm:prSet presAssocID="{92E2A724-DA63-4191-8585-3378CB34894B}" presName="hierRoot1" presStyleCnt="0"/>
      <dgm:spPr/>
    </dgm:pt>
    <dgm:pt modelId="{6F927C38-A347-4A41-A298-BAFD0D635E10}" type="pres">
      <dgm:prSet presAssocID="{92E2A724-DA63-4191-8585-3378CB34894B}" presName="composite" presStyleCnt="0"/>
      <dgm:spPr/>
    </dgm:pt>
    <dgm:pt modelId="{DE7B0501-2945-45F6-8A5F-0A33E1A40244}" type="pres">
      <dgm:prSet presAssocID="{92E2A724-DA63-4191-8585-3378CB34894B}" presName="background" presStyleLbl="node0" presStyleIdx="1" presStyleCnt="3"/>
      <dgm:spPr/>
    </dgm:pt>
    <dgm:pt modelId="{6CFF2055-DDD1-48E5-BB83-DD7D4A04C865}" type="pres">
      <dgm:prSet presAssocID="{92E2A724-DA63-4191-8585-3378CB34894B}" presName="text" presStyleLbl="fgAcc0" presStyleIdx="1" presStyleCnt="3">
        <dgm:presLayoutVars>
          <dgm:chPref val="3"/>
        </dgm:presLayoutVars>
      </dgm:prSet>
      <dgm:spPr/>
    </dgm:pt>
    <dgm:pt modelId="{0F6329DC-7C23-4EBC-9C3A-AF6D02BA946F}" type="pres">
      <dgm:prSet presAssocID="{92E2A724-DA63-4191-8585-3378CB34894B}" presName="hierChild2" presStyleCnt="0"/>
      <dgm:spPr/>
    </dgm:pt>
    <dgm:pt modelId="{A72D1204-D6A0-4207-9596-63960EE7E9EC}" type="pres">
      <dgm:prSet presAssocID="{E6DEC2DC-4DF6-415E-81DD-9A4E3F617A2A}" presName="hierRoot1" presStyleCnt="0"/>
      <dgm:spPr/>
    </dgm:pt>
    <dgm:pt modelId="{5447A8BE-9ED8-4980-B984-38B07C5AEBE8}" type="pres">
      <dgm:prSet presAssocID="{E6DEC2DC-4DF6-415E-81DD-9A4E3F617A2A}" presName="composite" presStyleCnt="0"/>
      <dgm:spPr/>
    </dgm:pt>
    <dgm:pt modelId="{E51A88BB-889E-4EDC-ABB8-69E3B39684BB}" type="pres">
      <dgm:prSet presAssocID="{E6DEC2DC-4DF6-415E-81DD-9A4E3F617A2A}" presName="background" presStyleLbl="node0" presStyleIdx="2" presStyleCnt="3"/>
      <dgm:spPr/>
    </dgm:pt>
    <dgm:pt modelId="{01AE4E9C-C77D-4A42-A72E-1E94DE3EB1F7}" type="pres">
      <dgm:prSet presAssocID="{E6DEC2DC-4DF6-415E-81DD-9A4E3F617A2A}" presName="text" presStyleLbl="fgAcc0" presStyleIdx="2" presStyleCnt="3">
        <dgm:presLayoutVars>
          <dgm:chPref val="3"/>
        </dgm:presLayoutVars>
      </dgm:prSet>
      <dgm:spPr/>
    </dgm:pt>
    <dgm:pt modelId="{23D8304A-E86A-4D1A-AF43-DAF3719875D7}" type="pres">
      <dgm:prSet presAssocID="{E6DEC2DC-4DF6-415E-81DD-9A4E3F617A2A}" presName="hierChild2" presStyleCnt="0"/>
      <dgm:spPr/>
    </dgm:pt>
  </dgm:ptLst>
  <dgm:cxnLst>
    <dgm:cxn modelId="{BE449171-382B-4EBF-ACF1-7D96F6A92A22}" type="presOf" srcId="{2EC6A30F-5FBE-4C6F-9BDA-E93F603822C6}" destId="{9107C569-8C89-40D5-A210-B3F816E525CF}" srcOrd="0" destOrd="0" presId="urn:microsoft.com/office/officeart/2005/8/layout/hierarchy1"/>
    <dgm:cxn modelId="{33388890-A15F-4305-A758-2F8C57D2AB51}" type="presOf" srcId="{92E2A724-DA63-4191-8585-3378CB34894B}" destId="{6CFF2055-DDD1-48E5-BB83-DD7D4A04C865}" srcOrd="0" destOrd="0" presId="urn:microsoft.com/office/officeart/2005/8/layout/hierarchy1"/>
    <dgm:cxn modelId="{B2FF7E92-6A6C-4181-89B0-8628CAF5C2DD}" type="presOf" srcId="{E6DEC2DC-4DF6-415E-81DD-9A4E3F617A2A}" destId="{01AE4E9C-C77D-4A42-A72E-1E94DE3EB1F7}" srcOrd="0" destOrd="0" presId="urn:microsoft.com/office/officeart/2005/8/layout/hierarchy1"/>
    <dgm:cxn modelId="{76CD7399-AE0F-4D57-882E-D10C4DF122FF}" type="presOf" srcId="{75545F64-A004-476A-99C7-BDAEFB99A1C2}" destId="{843E9999-A251-4F25-982C-3C35A0ED417C}" srcOrd="0" destOrd="0" presId="urn:microsoft.com/office/officeart/2005/8/layout/hierarchy1"/>
    <dgm:cxn modelId="{0513ECD4-4EC2-4C52-A782-5E29531FE7B5}" srcId="{2EC6A30F-5FBE-4C6F-9BDA-E93F603822C6}" destId="{92E2A724-DA63-4191-8585-3378CB34894B}" srcOrd="1" destOrd="0" parTransId="{20769559-033A-413F-997B-1B9E6955CD80}" sibTransId="{8A4A3FDA-6AC7-4AFC-A413-9935AFFAE4AA}"/>
    <dgm:cxn modelId="{80C2B9E9-C56B-48ED-94A4-D549DFFAEBE5}" srcId="{2EC6A30F-5FBE-4C6F-9BDA-E93F603822C6}" destId="{E6DEC2DC-4DF6-415E-81DD-9A4E3F617A2A}" srcOrd="2" destOrd="0" parTransId="{97478C3F-96FF-41F3-9ED6-9F6D4280BCDC}" sibTransId="{1E769470-1C64-49D5-AF26-2F2F0F319385}"/>
    <dgm:cxn modelId="{D820D0F6-726C-4008-AC43-29BB3101536B}" srcId="{2EC6A30F-5FBE-4C6F-9BDA-E93F603822C6}" destId="{75545F64-A004-476A-99C7-BDAEFB99A1C2}" srcOrd="0" destOrd="0" parTransId="{CA3D89D3-7CE6-4C99-B82E-D7CF02529A10}" sibTransId="{401304A6-90BD-4746-931A-698A008E05C0}"/>
    <dgm:cxn modelId="{5E9D16FD-3682-4397-965D-4567101E3636}" type="presParOf" srcId="{9107C569-8C89-40D5-A210-B3F816E525CF}" destId="{4D793F39-FEB1-4767-8F85-03FBB681D664}" srcOrd="0" destOrd="0" presId="urn:microsoft.com/office/officeart/2005/8/layout/hierarchy1"/>
    <dgm:cxn modelId="{AF7D8F0C-58EF-4235-90BB-5A17A78C3FB1}" type="presParOf" srcId="{4D793F39-FEB1-4767-8F85-03FBB681D664}" destId="{60C2EEB6-2D6E-44FE-A9FD-D871BD17683E}" srcOrd="0" destOrd="0" presId="urn:microsoft.com/office/officeart/2005/8/layout/hierarchy1"/>
    <dgm:cxn modelId="{C6E3E7B4-345B-434D-9A83-2445E17B9948}" type="presParOf" srcId="{60C2EEB6-2D6E-44FE-A9FD-D871BD17683E}" destId="{2EE1D3E3-2F1A-47FB-BE08-0A3E9F20E0D4}" srcOrd="0" destOrd="0" presId="urn:microsoft.com/office/officeart/2005/8/layout/hierarchy1"/>
    <dgm:cxn modelId="{040F1582-341F-4D0A-AEBD-3854DC620013}" type="presParOf" srcId="{60C2EEB6-2D6E-44FE-A9FD-D871BD17683E}" destId="{843E9999-A251-4F25-982C-3C35A0ED417C}" srcOrd="1" destOrd="0" presId="urn:microsoft.com/office/officeart/2005/8/layout/hierarchy1"/>
    <dgm:cxn modelId="{3BBEC3CC-95B6-42CF-AC9A-947B0AF33C9E}" type="presParOf" srcId="{4D793F39-FEB1-4767-8F85-03FBB681D664}" destId="{24F0A374-5A91-4333-8893-370C4D4EB322}" srcOrd="1" destOrd="0" presId="urn:microsoft.com/office/officeart/2005/8/layout/hierarchy1"/>
    <dgm:cxn modelId="{7764CC31-7C68-4789-BB00-B4DD959EECF7}" type="presParOf" srcId="{9107C569-8C89-40D5-A210-B3F816E525CF}" destId="{3A86BE46-09EA-4A24-83D9-F70DFC9AAFEF}" srcOrd="1" destOrd="0" presId="urn:microsoft.com/office/officeart/2005/8/layout/hierarchy1"/>
    <dgm:cxn modelId="{9D2576DE-26E8-4E4F-A0AA-BF07AFA70400}" type="presParOf" srcId="{3A86BE46-09EA-4A24-83D9-F70DFC9AAFEF}" destId="{6F927C38-A347-4A41-A298-BAFD0D635E10}" srcOrd="0" destOrd="0" presId="urn:microsoft.com/office/officeart/2005/8/layout/hierarchy1"/>
    <dgm:cxn modelId="{8D862C92-1DC2-466C-8664-72C85B024DDC}" type="presParOf" srcId="{6F927C38-A347-4A41-A298-BAFD0D635E10}" destId="{DE7B0501-2945-45F6-8A5F-0A33E1A40244}" srcOrd="0" destOrd="0" presId="urn:microsoft.com/office/officeart/2005/8/layout/hierarchy1"/>
    <dgm:cxn modelId="{11DCFA72-C1B9-4AE5-95F1-C70AA5D6F7EF}" type="presParOf" srcId="{6F927C38-A347-4A41-A298-BAFD0D635E10}" destId="{6CFF2055-DDD1-48E5-BB83-DD7D4A04C865}" srcOrd="1" destOrd="0" presId="urn:microsoft.com/office/officeart/2005/8/layout/hierarchy1"/>
    <dgm:cxn modelId="{A6EB4DC1-E98C-4EC7-A7B9-E19F448B104E}" type="presParOf" srcId="{3A86BE46-09EA-4A24-83D9-F70DFC9AAFEF}" destId="{0F6329DC-7C23-4EBC-9C3A-AF6D02BA946F}" srcOrd="1" destOrd="0" presId="urn:microsoft.com/office/officeart/2005/8/layout/hierarchy1"/>
    <dgm:cxn modelId="{B57FE402-F462-42DB-81FC-75DB77F3C7C4}" type="presParOf" srcId="{9107C569-8C89-40D5-A210-B3F816E525CF}" destId="{A72D1204-D6A0-4207-9596-63960EE7E9EC}" srcOrd="2" destOrd="0" presId="urn:microsoft.com/office/officeart/2005/8/layout/hierarchy1"/>
    <dgm:cxn modelId="{6179EE4F-142B-444A-9BD0-58289C7D7BB8}" type="presParOf" srcId="{A72D1204-D6A0-4207-9596-63960EE7E9EC}" destId="{5447A8BE-9ED8-4980-B984-38B07C5AEBE8}" srcOrd="0" destOrd="0" presId="urn:microsoft.com/office/officeart/2005/8/layout/hierarchy1"/>
    <dgm:cxn modelId="{B2F0EE63-777A-4FF2-AFC1-1E86F39E4FCE}" type="presParOf" srcId="{5447A8BE-9ED8-4980-B984-38B07C5AEBE8}" destId="{E51A88BB-889E-4EDC-ABB8-69E3B39684BB}" srcOrd="0" destOrd="0" presId="urn:microsoft.com/office/officeart/2005/8/layout/hierarchy1"/>
    <dgm:cxn modelId="{FCC7FE1C-B702-45A8-87B1-AF09C3DF3CDF}" type="presParOf" srcId="{5447A8BE-9ED8-4980-B984-38B07C5AEBE8}" destId="{01AE4E9C-C77D-4A42-A72E-1E94DE3EB1F7}" srcOrd="1" destOrd="0" presId="urn:microsoft.com/office/officeart/2005/8/layout/hierarchy1"/>
    <dgm:cxn modelId="{E17ACB0F-AD86-4B5E-8811-933B94C3CC44}" type="presParOf" srcId="{A72D1204-D6A0-4207-9596-63960EE7E9EC}" destId="{23D8304A-E86A-4D1A-AF43-DAF3719875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E5DEC6-3BD0-4ADB-AF20-09F7210E7D73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A03D0A3-A88F-4405-BD4B-457F1E9DA87B}">
      <dgm:prSet/>
      <dgm:spPr/>
      <dgm:t>
        <a:bodyPr/>
        <a:lstStyle/>
        <a:p>
          <a:r>
            <a:rPr lang="en-US"/>
            <a:t>Jenis KPI yang paling banyak digunakan. Formulanya : </a:t>
          </a:r>
        </a:p>
      </dgm:t>
    </dgm:pt>
    <dgm:pt modelId="{D87A9DC1-414C-48D2-8AAF-E396D7A2BFC8}" type="parTrans" cxnId="{2BA4A75A-1F42-4BC2-8E4B-49529E6B4EA0}">
      <dgm:prSet/>
      <dgm:spPr/>
      <dgm:t>
        <a:bodyPr/>
        <a:lstStyle/>
        <a:p>
          <a:endParaRPr lang="en-US"/>
        </a:p>
      </dgm:t>
    </dgm:pt>
    <dgm:pt modelId="{E96805DC-027F-4488-97AA-115031A98D2B}" type="sibTrans" cxnId="{2BA4A75A-1F42-4BC2-8E4B-49529E6B4EA0}">
      <dgm:prSet/>
      <dgm:spPr/>
      <dgm:t>
        <a:bodyPr/>
        <a:lstStyle/>
        <a:p>
          <a:endParaRPr lang="en-US"/>
        </a:p>
      </dgm:t>
    </dgm:pt>
    <dgm:pt modelId="{1B1452F8-09A2-483D-888B-4CC16DFFD928}">
      <dgm:prSet/>
      <dgm:spPr/>
      <dgm:t>
        <a:bodyPr/>
        <a:lstStyle/>
        <a:p>
          <a:r>
            <a:rPr lang="en-US"/>
            <a:t>Actual / Target * 100%</a:t>
          </a:r>
        </a:p>
      </dgm:t>
    </dgm:pt>
    <dgm:pt modelId="{30050E5B-A3B9-445E-98E9-D25CB945CF89}" type="parTrans" cxnId="{29D96320-CCE5-4E94-8444-3EC657DC39C9}">
      <dgm:prSet/>
      <dgm:spPr/>
      <dgm:t>
        <a:bodyPr/>
        <a:lstStyle/>
        <a:p>
          <a:endParaRPr lang="en-US"/>
        </a:p>
      </dgm:t>
    </dgm:pt>
    <dgm:pt modelId="{18378860-7DB5-46F4-B63A-098760B4E1E2}" type="sibTrans" cxnId="{29D96320-CCE5-4E94-8444-3EC657DC39C9}">
      <dgm:prSet/>
      <dgm:spPr/>
      <dgm:t>
        <a:bodyPr/>
        <a:lstStyle/>
        <a:p>
          <a:endParaRPr lang="en-US"/>
        </a:p>
      </dgm:t>
    </dgm:pt>
    <dgm:pt modelId="{8AC01EA1-1A7F-4368-A455-C2E44F36C93B}">
      <dgm:prSet/>
      <dgm:spPr/>
      <dgm:t>
        <a:bodyPr/>
        <a:lstStyle/>
        <a:p>
          <a:r>
            <a:rPr lang="en-US"/>
            <a:t>Contoh : </a:t>
          </a:r>
        </a:p>
      </dgm:t>
    </dgm:pt>
    <dgm:pt modelId="{60DED57F-D7B5-4F1F-9C3F-9A4F33159B73}" type="parTrans" cxnId="{88FF8198-496B-4E09-8A99-6EE9E50498AF}">
      <dgm:prSet/>
      <dgm:spPr/>
      <dgm:t>
        <a:bodyPr/>
        <a:lstStyle/>
        <a:p>
          <a:endParaRPr lang="en-US"/>
        </a:p>
      </dgm:t>
    </dgm:pt>
    <dgm:pt modelId="{26D6AFAD-C1F4-4A9C-8B40-A47F966B8DC5}" type="sibTrans" cxnId="{88FF8198-496B-4E09-8A99-6EE9E50498AF}">
      <dgm:prSet/>
      <dgm:spPr/>
      <dgm:t>
        <a:bodyPr/>
        <a:lstStyle/>
        <a:p>
          <a:endParaRPr lang="en-US"/>
        </a:p>
      </dgm:t>
    </dgm:pt>
    <dgm:pt modelId="{E138C564-FACA-4287-9719-5FA7626A928A}">
      <dgm:prSet/>
      <dgm:spPr/>
      <dgm:t>
        <a:bodyPr/>
        <a:lstStyle/>
        <a:p>
          <a:r>
            <a:rPr lang="en-US"/>
            <a:t>Sales</a:t>
          </a:r>
        </a:p>
      </dgm:t>
    </dgm:pt>
    <dgm:pt modelId="{48C3CF79-32A0-48C9-8026-7D18C374AEF4}" type="parTrans" cxnId="{54DB80E3-470C-4135-B35C-BCB0674CADC1}">
      <dgm:prSet/>
      <dgm:spPr/>
      <dgm:t>
        <a:bodyPr/>
        <a:lstStyle/>
        <a:p>
          <a:endParaRPr lang="en-US"/>
        </a:p>
      </dgm:t>
    </dgm:pt>
    <dgm:pt modelId="{7B1E597E-0630-4877-9425-64BB74BA1B10}" type="sibTrans" cxnId="{54DB80E3-470C-4135-B35C-BCB0674CADC1}">
      <dgm:prSet/>
      <dgm:spPr/>
      <dgm:t>
        <a:bodyPr/>
        <a:lstStyle/>
        <a:p>
          <a:endParaRPr lang="en-US"/>
        </a:p>
      </dgm:t>
    </dgm:pt>
    <dgm:pt modelId="{18C53D10-0976-40AD-8436-A4DEBFABFC58}">
      <dgm:prSet/>
      <dgm:spPr/>
      <dgm:t>
        <a:bodyPr/>
        <a:lstStyle/>
        <a:p>
          <a:r>
            <a:rPr lang="en-US"/>
            <a:t>Target 1 Milyar</a:t>
          </a:r>
        </a:p>
      </dgm:t>
    </dgm:pt>
    <dgm:pt modelId="{77E11CF2-FDC4-4207-B9C8-1A35AF3B755A}" type="parTrans" cxnId="{82AA1808-E500-4935-A6AD-FA717A50B4AF}">
      <dgm:prSet/>
      <dgm:spPr/>
      <dgm:t>
        <a:bodyPr/>
        <a:lstStyle/>
        <a:p>
          <a:endParaRPr lang="en-US"/>
        </a:p>
      </dgm:t>
    </dgm:pt>
    <dgm:pt modelId="{36DCDE2B-E2C9-4C47-AE6B-7EF632C6272F}" type="sibTrans" cxnId="{82AA1808-E500-4935-A6AD-FA717A50B4AF}">
      <dgm:prSet/>
      <dgm:spPr/>
      <dgm:t>
        <a:bodyPr/>
        <a:lstStyle/>
        <a:p>
          <a:endParaRPr lang="en-US"/>
        </a:p>
      </dgm:t>
    </dgm:pt>
    <dgm:pt modelId="{F20B43C4-30D1-466A-BB31-A7D4654427BA}">
      <dgm:prSet/>
      <dgm:spPr/>
      <dgm:t>
        <a:bodyPr/>
        <a:lstStyle/>
        <a:p>
          <a:r>
            <a:rPr lang="en-US"/>
            <a:t>Aktual 1.5 Milyar</a:t>
          </a:r>
        </a:p>
      </dgm:t>
    </dgm:pt>
    <dgm:pt modelId="{EA07B55C-204D-4873-85FB-27E88CB1ED48}" type="parTrans" cxnId="{E9887635-9686-4990-BB65-24A5788D82E4}">
      <dgm:prSet/>
      <dgm:spPr/>
      <dgm:t>
        <a:bodyPr/>
        <a:lstStyle/>
        <a:p>
          <a:endParaRPr lang="en-US"/>
        </a:p>
      </dgm:t>
    </dgm:pt>
    <dgm:pt modelId="{B7EB1E50-7B6F-49DA-BEFD-4ECF4FAE2C69}" type="sibTrans" cxnId="{E9887635-9686-4990-BB65-24A5788D82E4}">
      <dgm:prSet/>
      <dgm:spPr/>
      <dgm:t>
        <a:bodyPr/>
        <a:lstStyle/>
        <a:p>
          <a:endParaRPr lang="en-US"/>
        </a:p>
      </dgm:t>
    </dgm:pt>
    <dgm:pt modelId="{87E98633-8E25-49AB-AE0C-C0C8721DC401}">
      <dgm:prSet/>
      <dgm:spPr/>
      <dgm:t>
        <a:bodyPr/>
        <a:lstStyle/>
        <a:p>
          <a:r>
            <a:rPr lang="en-US"/>
            <a:t>Achievement 150%</a:t>
          </a:r>
        </a:p>
      </dgm:t>
    </dgm:pt>
    <dgm:pt modelId="{515BFFE7-85B1-4E59-9D9D-679B8F203B77}" type="parTrans" cxnId="{033F8220-9D5E-49C9-9FB0-956DC3BB4631}">
      <dgm:prSet/>
      <dgm:spPr/>
      <dgm:t>
        <a:bodyPr/>
        <a:lstStyle/>
        <a:p>
          <a:endParaRPr lang="en-US"/>
        </a:p>
      </dgm:t>
    </dgm:pt>
    <dgm:pt modelId="{BFA385D4-815F-4BC1-8CCA-E7FF2120D82A}" type="sibTrans" cxnId="{033F8220-9D5E-49C9-9FB0-956DC3BB4631}">
      <dgm:prSet/>
      <dgm:spPr/>
      <dgm:t>
        <a:bodyPr/>
        <a:lstStyle/>
        <a:p>
          <a:endParaRPr lang="en-US"/>
        </a:p>
      </dgm:t>
    </dgm:pt>
    <dgm:pt modelId="{06BA6B2B-1A99-4579-BE00-4461E1B685D9}" type="pres">
      <dgm:prSet presAssocID="{8FE5DEC6-3BD0-4ADB-AF20-09F7210E7D73}" presName="Name0" presStyleCnt="0">
        <dgm:presLayoutVars>
          <dgm:dir/>
          <dgm:animLvl val="lvl"/>
          <dgm:resizeHandles val="exact"/>
        </dgm:presLayoutVars>
      </dgm:prSet>
      <dgm:spPr/>
    </dgm:pt>
    <dgm:pt modelId="{5F329414-3957-4E42-B7C1-C040EC6D0C68}" type="pres">
      <dgm:prSet presAssocID="{8AC01EA1-1A7F-4368-A455-C2E44F36C93B}" presName="boxAndChildren" presStyleCnt="0"/>
      <dgm:spPr/>
    </dgm:pt>
    <dgm:pt modelId="{56DD6041-412A-4E62-9F51-622730E9A63E}" type="pres">
      <dgm:prSet presAssocID="{8AC01EA1-1A7F-4368-A455-C2E44F36C93B}" presName="parentTextBox" presStyleLbl="node1" presStyleIdx="0" presStyleCnt="3"/>
      <dgm:spPr/>
    </dgm:pt>
    <dgm:pt modelId="{9EEEAC29-DF14-4B7B-B6AB-12C469636C4B}" type="pres">
      <dgm:prSet presAssocID="{8AC01EA1-1A7F-4368-A455-C2E44F36C93B}" presName="entireBox" presStyleLbl="node1" presStyleIdx="0" presStyleCnt="3"/>
      <dgm:spPr/>
    </dgm:pt>
    <dgm:pt modelId="{8322BB79-75F5-48F1-B3BC-668E808288D2}" type="pres">
      <dgm:prSet presAssocID="{8AC01EA1-1A7F-4368-A455-C2E44F36C93B}" presName="descendantBox" presStyleCnt="0"/>
      <dgm:spPr/>
    </dgm:pt>
    <dgm:pt modelId="{643D2296-B0E3-478A-9E36-F04F9BB43936}" type="pres">
      <dgm:prSet presAssocID="{E138C564-FACA-4287-9719-5FA7626A928A}" presName="childTextBox" presStyleLbl="fgAccFollowNode1" presStyleIdx="0" presStyleCnt="4">
        <dgm:presLayoutVars>
          <dgm:bulletEnabled val="1"/>
        </dgm:presLayoutVars>
      </dgm:prSet>
      <dgm:spPr/>
    </dgm:pt>
    <dgm:pt modelId="{6CE43092-7E65-4E9B-A2F3-1204ACEFCEE6}" type="pres">
      <dgm:prSet presAssocID="{18C53D10-0976-40AD-8436-A4DEBFABFC58}" presName="childTextBox" presStyleLbl="fgAccFollowNode1" presStyleIdx="1" presStyleCnt="4">
        <dgm:presLayoutVars>
          <dgm:bulletEnabled val="1"/>
        </dgm:presLayoutVars>
      </dgm:prSet>
      <dgm:spPr/>
    </dgm:pt>
    <dgm:pt modelId="{32125BF0-ED70-446F-B85F-9DCD458438D4}" type="pres">
      <dgm:prSet presAssocID="{F20B43C4-30D1-466A-BB31-A7D4654427BA}" presName="childTextBox" presStyleLbl="fgAccFollowNode1" presStyleIdx="2" presStyleCnt="4">
        <dgm:presLayoutVars>
          <dgm:bulletEnabled val="1"/>
        </dgm:presLayoutVars>
      </dgm:prSet>
      <dgm:spPr/>
    </dgm:pt>
    <dgm:pt modelId="{607777ED-9AB5-4CB9-AA19-65043FE300D7}" type="pres">
      <dgm:prSet presAssocID="{87E98633-8E25-49AB-AE0C-C0C8721DC401}" presName="childTextBox" presStyleLbl="fgAccFollowNode1" presStyleIdx="3" presStyleCnt="4">
        <dgm:presLayoutVars>
          <dgm:bulletEnabled val="1"/>
        </dgm:presLayoutVars>
      </dgm:prSet>
      <dgm:spPr/>
    </dgm:pt>
    <dgm:pt modelId="{CE077D2A-4171-44A8-8729-0236ED4DBFB0}" type="pres">
      <dgm:prSet presAssocID="{18378860-7DB5-46F4-B63A-098760B4E1E2}" presName="sp" presStyleCnt="0"/>
      <dgm:spPr/>
    </dgm:pt>
    <dgm:pt modelId="{618865E3-1C43-4B86-9C57-512100781D60}" type="pres">
      <dgm:prSet presAssocID="{1B1452F8-09A2-483D-888B-4CC16DFFD928}" presName="arrowAndChildren" presStyleCnt="0"/>
      <dgm:spPr/>
    </dgm:pt>
    <dgm:pt modelId="{14D9F450-C911-4E51-8C55-A807C8724D02}" type="pres">
      <dgm:prSet presAssocID="{1B1452F8-09A2-483D-888B-4CC16DFFD928}" presName="parentTextArrow" presStyleLbl="node1" presStyleIdx="1" presStyleCnt="3"/>
      <dgm:spPr/>
    </dgm:pt>
    <dgm:pt modelId="{4D7836F6-EEA7-4960-949F-7D7B7AA323B5}" type="pres">
      <dgm:prSet presAssocID="{E96805DC-027F-4488-97AA-115031A98D2B}" presName="sp" presStyleCnt="0"/>
      <dgm:spPr/>
    </dgm:pt>
    <dgm:pt modelId="{93AFDB05-DF40-433A-A72C-81DB86D02407}" type="pres">
      <dgm:prSet presAssocID="{8A03D0A3-A88F-4405-BD4B-457F1E9DA87B}" presName="arrowAndChildren" presStyleCnt="0"/>
      <dgm:spPr/>
    </dgm:pt>
    <dgm:pt modelId="{A3FE7C8A-2DB2-4B0C-969C-66F3CC422C31}" type="pres">
      <dgm:prSet presAssocID="{8A03D0A3-A88F-4405-BD4B-457F1E9DA87B}" presName="parentTextArrow" presStyleLbl="node1" presStyleIdx="2" presStyleCnt="3"/>
      <dgm:spPr/>
    </dgm:pt>
  </dgm:ptLst>
  <dgm:cxnLst>
    <dgm:cxn modelId="{82AA1808-E500-4935-A6AD-FA717A50B4AF}" srcId="{8AC01EA1-1A7F-4368-A455-C2E44F36C93B}" destId="{18C53D10-0976-40AD-8436-A4DEBFABFC58}" srcOrd="1" destOrd="0" parTransId="{77E11CF2-FDC4-4207-B9C8-1A35AF3B755A}" sibTransId="{36DCDE2B-E2C9-4C47-AE6B-7EF632C6272F}"/>
    <dgm:cxn modelId="{29D96320-CCE5-4E94-8444-3EC657DC39C9}" srcId="{8FE5DEC6-3BD0-4ADB-AF20-09F7210E7D73}" destId="{1B1452F8-09A2-483D-888B-4CC16DFFD928}" srcOrd="1" destOrd="0" parTransId="{30050E5B-A3B9-445E-98E9-D25CB945CF89}" sibTransId="{18378860-7DB5-46F4-B63A-098760B4E1E2}"/>
    <dgm:cxn modelId="{0D097320-7E0F-46AB-90CF-DE77E0946ADC}" type="presOf" srcId="{8AC01EA1-1A7F-4368-A455-C2E44F36C93B}" destId="{9EEEAC29-DF14-4B7B-B6AB-12C469636C4B}" srcOrd="1" destOrd="0" presId="urn:microsoft.com/office/officeart/2005/8/layout/process4"/>
    <dgm:cxn modelId="{033F8220-9D5E-49C9-9FB0-956DC3BB4631}" srcId="{8AC01EA1-1A7F-4368-A455-C2E44F36C93B}" destId="{87E98633-8E25-49AB-AE0C-C0C8721DC401}" srcOrd="3" destOrd="0" parTransId="{515BFFE7-85B1-4E59-9D9D-679B8F203B77}" sibTransId="{BFA385D4-815F-4BC1-8CCA-E7FF2120D82A}"/>
    <dgm:cxn modelId="{682F2C29-1336-417B-871E-5318219AFFBD}" type="presOf" srcId="{1B1452F8-09A2-483D-888B-4CC16DFFD928}" destId="{14D9F450-C911-4E51-8C55-A807C8724D02}" srcOrd="0" destOrd="0" presId="urn:microsoft.com/office/officeart/2005/8/layout/process4"/>
    <dgm:cxn modelId="{E9887635-9686-4990-BB65-24A5788D82E4}" srcId="{8AC01EA1-1A7F-4368-A455-C2E44F36C93B}" destId="{F20B43C4-30D1-466A-BB31-A7D4654427BA}" srcOrd="2" destOrd="0" parTransId="{EA07B55C-204D-4873-85FB-27E88CB1ED48}" sibTransId="{B7EB1E50-7B6F-49DA-BEFD-4ECF4FAE2C69}"/>
    <dgm:cxn modelId="{D4ACF865-AA42-4B61-8A8B-1F57EC331230}" type="presOf" srcId="{18C53D10-0976-40AD-8436-A4DEBFABFC58}" destId="{6CE43092-7E65-4E9B-A2F3-1204ACEFCEE6}" srcOrd="0" destOrd="0" presId="urn:microsoft.com/office/officeart/2005/8/layout/process4"/>
    <dgm:cxn modelId="{C3D3234B-8F97-4D17-B448-40F226059861}" type="presOf" srcId="{87E98633-8E25-49AB-AE0C-C0C8721DC401}" destId="{607777ED-9AB5-4CB9-AA19-65043FE300D7}" srcOrd="0" destOrd="0" presId="urn:microsoft.com/office/officeart/2005/8/layout/process4"/>
    <dgm:cxn modelId="{74843757-8731-43D1-85D9-EDA428ED0DB0}" type="presOf" srcId="{8FE5DEC6-3BD0-4ADB-AF20-09F7210E7D73}" destId="{06BA6B2B-1A99-4579-BE00-4461E1B685D9}" srcOrd="0" destOrd="0" presId="urn:microsoft.com/office/officeart/2005/8/layout/process4"/>
    <dgm:cxn modelId="{2BA4A75A-1F42-4BC2-8E4B-49529E6B4EA0}" srcId="{8FE5DEC6-3BD0-4ADB-AF20-09F7210E7D73}" destId="{8A03D0A3-A88F-4405-BD4B-457F1E9DA87B}" srcOrd="0" destOrd="0" parTransId="{D87A9DC1-414C-48D2-8AAF-E396D7A2BFC8}" sibTransId="{E96805DC-027F-4488-97AA-115031A98D2B}"/>
    <dgm:cxn modelId="{4FA52484-1DE2-4DC1-B934-19606C8549CD}" type="presOf" srcId="{E138C564-FACA-4287-9719-5FA7626A928A}" destId="{643D2296-B0E3-478A-9E36-F04F9BB43936}" srcOrd="0" destOrd="0" presId="urn:microsoft.com/office/officeart/2005/8/layout/process4"/>
    <dgm:cxn modelId="{88FF8198-496B-4E09-8A99-6EE9E50498AF}" srcId="{8FE5DEC6-3BD0-4ADB-AF20-09F7210E7D73}" destId="{8AC01EA1-1A7F-4368-A455-C2E44F36C93B}" srcOrd="2" destOrd="0" parTransId="{60DED57F-D7B5-4F1F-9C3F-9A4F33159B73}" sibTransId="{26D6AFAD-C1F4-4A9C-8B40-A47F966B8DC5}"/>
    <dgm:cxn modelId="{E7D676CB-DAEE-4109-B313-9B030C206105}" type="presOf" srcId="{8A03D0A3-A88F-4405-BD4B-457F1E9DA87B}" destId="{A3FE7C8A-2DB2-4B0C-969C-66F3CC422C31}" srcOrd="0" destOrd="0" presId="urn:microsoft.com/office/officeart/2005/8/layout/process4"/>
    <dgm:cxn modelId="{54DB80E3-470C-4135-B35C-BCB0674CADC1}" srcId="{8AC01EA1-1A7F-4368-A455-C2E44F36C93B}" destId="{E138C564-FACA-4287-9719-5FA7626A928A}" srcOrd="0" destOrd="0" parTransId="{48C3CF79-32A0-48C9-8026-7D18C374AEF4}" sibTransId="{7B1E597E-0630-4877-9425-64BB74BA1B10}"/>
    <dgm:cxn modelId="{BCE2FDED-2545-4C6E-AFE2-D1D2A9ABBA88}" type="presOf" srcId="{F20B43C4-30D1-466A-BB31-A7D4654427BA}" destId="{32125BF0-ED70-446F-B85F-9DCD458438D4}" srcOrd="0" destOrd="0" presId="urn:microsoft.com/office/officeart/2005/8/layout/process4"/>
    <dgm:cxn modelId="{243D67F0-4F18-4850-9F80-2E7099CABE5B}" type="presOf" srcId="{8AC01EA1-1A7F-4368-A455-C2E44F36C93B}" destId="{56DD6041-412A-4E62-9F51-622730E9A63E}" srcOrd="0" destOrd="0" presId="urn:microsoft.com/office/officeart/2005/8/layout/process4"/>
    <dgm:cxn modelId="{A819E69C-97B8-4864-BFC4-ABD0C7F4F5D9}" type="presParOf" srcId="{06BA6B2B-1A99-4579-BE00-4461E1B685D9}" destId="{5F329414-3957-4E42-B7C1-C040EC6D0C68}" srcOrd="0" destOrd="0" presId="urn:microsoft.com/office/officeart/2005/8/layout/process4"/>
    <dgm:cxn modelId="{9018CADB-AE2B-4E94-88C6-A559B82D6079}" type="presParOf" srcId="{5F329414-3957-4E42-B7C1-C040EC6D0C68}" destId="{56DD6041-412A-4E62-9F51-622730E9A63E}" srcOrd="0" destOrd="0" presId="urn:microsoft.com/office/officeart/2005/8/layout/process4"/>
    <dgm:cxn modelId="{EEAE7E47-F4C6-4194-8A71-B6873A3BC453}" type="presParOf" srcId="{5F329414-3957-4E42-B7C1-C040EC6D0C68}" destId="{9EEEAC29-DF14-4B7B-B6AB-12C469636C4B}" srcOrd="1" destOrd="0" presId="urn:microsoft.com/office/officeart/2005/8/layout/process4"/>
    <dgm:cxn modelId="{DC72DD85-C82E-4177-9F33-FA894CC747B0}" type="presParOf" srcId="{5F329414-3957-4E42-B7C1-C040EC6D0C68}" destId="{8322BB79-75F5-48F1-B3BC-668E808288D2}" srcOrd="2" destOrd="0" presId="urn:microsoft.com/office/officeart/2005/8/layout/process4"/>
    <dgm:cxn modelId="{94EAFC84-FE56-4423-818C-DAAECD274F05}" type="presParOf" srcId="{8322BB79-75F5-48F1-B3BC-668E808288D2}" destId="{643D2296-B0E3-478A-9E36-F04F9BB43936}" srcOrd="0" destOrd="0" presId="urn:microsoft.com/office/officeart/2005/8/layout/process4"/>
    <dgm:cxn modelId="{B37DEB41-0959-4BCD-A743-AD42AE54DDEB}" type="presParOf" srcId="{8322BB79-75F5-48F1-B3BC-668E808288D2}" destId="{6CE43092-7E65-4E9B-A2F3-1204ACEFCEE6}" srcOrd="1" destOrd="0" presId="urn:microsoft.com/office/officeart/2005/8/layout/process4"/>
    <dgm:cxn modelId="{B8540160-C38A-471D-93C3-2C3415B3BC62}" type="presParOf" srcId="{8322BB79-75F5-48F1-B3BC-668E808288D2}" destId="{32125BF0-ED70-446F-B85F-9DCD458438D4}" srcOrd="2" destOrd="0" presId="urn:microsoft.com/office/officeart/2005/8/layout/process4"/>
    <dgm:cxn modelId="{83610929-6E7B-4783-A638-50ABA4CBC077}" type="presParOf" srcId="{8322BB79-75F5-48F1-B3BC-668E808288D2}" destId="{607777ED-9AB5-4CB9-AA19-65043FE300D7}" srcOrd="3" destOrd="0" presId="urn:microsoft.com/office/officeart/2005/8/layout/process4"/>
    <dgm:cxn modelId="{2027E097-1013-4EDE-A788-812C3A2772CA}" type="presParOf" srcId="{06BA6B2B-1A99-4579-BE00-4461E1B685D9}" destId="{CE077D2A-4171-44A8-8729-0236ED4DBFB0}" srcOrd="1" destOrd="0" presId="urn:microsoft.com/office/officeart/2005/8/layout/process4"/>
    <dgm:cxn modelId="{681362FC-C83F-4474-9EBA-AD58B5C2F408}" type="presParOf" srcId="{06BA6B2B-1A99-4579-BE00-4461E1B685D9}" destId="{618865E3-1C43-4B86-9C57-512100781D60}" srcOrd="2" destOrd="0" presId="urn:microsoft.com/office/officeart/2005/8/layout/process4"/>
    <dgm:cxn modelId="{20C4D97B-A80F-40D8-8FF1-E8255B3055C0}" type="presParOf" srcId="{618865E3-1C43-4B86-9C57-512100781D60}" destId="{14D9F450-C911-4E51-8C55-A807C8724D02}" srcOrd="0" destOrd="0" presId="urn:microsoft.com/office/officeart/2005/8/layout/process4"/>
    <dgm:cxn modelId="{463E7141-5F43-4D67-BD68-04C28533B52A}" type="presParOf" srcId="{06BA6B2B-1A99-4579-BE00-4461E1B685D9}" destId="{4D7836F6-EEA7-4960-949F-7D7B7AA323B5}" srcOrd="3" destOrd="0" presId="urn:microsoft.com/office/officeart/2005/8/layout/process4"/>
    <dgm:cxn modelId="{306B82A1-A6D9-4896-A9C8-6FC1FD78ADEB}" type="presParOf" srcId="{06BA6B2B-1A99-4579-BE00-4461E1B685D9}" destId="{93AFDB05-DF40-433A-A72C-81DB86D02407}" srcOrd="4" destOrd="0" presId="urn:microsoft.com/office/officeart/2005/8/layout/process4"/>
    <dgm:cxn modelId="{F0177B75-40DA-4755-B45E-AD10DB65FE92}" type="presParOf" srcId="{93AFDB05-DF40-433A-A72C-81DB86D02407}" destId="{A3FE7C8A-2DB2-4B0C-969C-66F3CC422C3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7502CF-5490-4629-A981-7992A5437A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A102A5F-B1F1-40BE-818B-E39BBB256B76}">
      <dgm:prSet/>
      <dgm:spPr/>
      <dgm:t>
        <a:bodyPr/>
        <a:lstStyle/>
        <a:p>
          <a:r>
            <a:rPr lang="en-US"/>
            <a:t>Selain skala 4 dan 5, ada juga company yang menggunakan skala 100 untuk survey kepuasan pelanggan.</a:t>
          </a:r>
        </a:p>
      </dgm:t>
    </dgm:pt>
    <dgm:pt modelId="{03BFDF56-DB00-401C-BCFD-F5E289205763}" type="parTrans" cxnId="{6498717C-8EF7-452D-97D6-E0CDEAFCE154}">
      <dgm:prSet/>
      <dgm:spPr/>
      <dgm:t>
        <a:bodyPr/>
        <a:lstStyle/>
        <a:p>
          <a:endParaRPr lang="en-US"/>
        </a:p>
      </dgm:t>
    </dgm:pt>
    <dgm:pt modelId="{B0CA16D7-8F11-4BA9-8AAC-1C4B9A448536}" type="sibTrans" cxnId="{6498717C-8EF7-452D-97D6-E0CDEAFCE154}">
      <dgm:prSet/>
      <dgm:spPr/>
      <dgm:t>
        <a:bodyPr/>
        <a:lstStyle/>
        <a:p>
          <a:endParaRPr lang="en-US"/>
        </a:p>
      </dgm:t>
    </dgm:pt>
    <dgm:pt modelId="{88548FB1-9EB2-4357-8C8A-331586AA620E}">
      <dgm:prSet/>
      <dgm:spPr/>
      <dgm:t>
        <a:bodyPr/>
        <a:lstStyle/>
        <a:p>
          <a:r>
            <a:rPr lang="en-US"/>
            <a:t>Skor excellent diberikan untuk nilai KPI actual = 90 karena KPI = 100 tidak pernah dicapai. </a:t>
          </a:r>
        </a:p>
      </dgm:t>
    </dgm:pt>
    <dgm:pt modelId="{D18FE770-CDEE-48B5-93DB-6AAC5A579D25}" type="parTrans" cxnId="{32E5392F-7E5D-466B-8865-2DA724270C3D}">
      <dgm:prSet/>
      <dgm:spPr/>
      <dgm:t>
        <a:bodyPr/>
        <a:lstStyle/>
        <a:p>
          <a:endParaRPr lang="en-US"/>
        </a:p>
      </dgm:t>
    </dgm:pt>
    <dgm:pt modelId="{391EFF74-3F57-4C27-8EDD-BE8E16EE43AD}" type="sibTrans" cxnId="{32E5392F-7E5D-466B-8865-2DA724270C3D}">
      <dgm:prSet/>
      <dgm:spPr/>
      <dgm:t>
        <a:bodyPr/>
        <a:lstStyle/>
        <a:p>
          <a:endParaRPr lang="en-US"/>
        </a:p>
      </dgm:t>
    </dgm:pt>
    <dgm:pt modelId="{8E1B4C00-3649-4D03-B833-E83169E003C9}">
      <dgm:prSet/>
      <dgm:spPr/>
      <dgm:t>
        <a:bodyPr/>
        <a:lstStyle/>
        <a:p>
          <a:r>
            <a:rPr lang="en-US"/>
            <a:t>Hasil kalibrasi formula ada di slide berikutnya</a:t>
          </a:r>
        </a:p>
      </dgm:t>
    </dgm:pt>
    <dgm:pt modelId="{8AE2B697-9249-4DF8-B589-03752242A12F}" type="parTrans" cxnId="{A57F9D55-FF73-4F88-BCA2-BB038A0DB86E}">
      <dgm:prSet/>
      <dgm:spPr/>
      <dgm:t>
        <a:bodyPr/>
        <a:lstStyle/>
        <a:p>
          <a:endParaRPr lang="en-US"/>
        </a:p>
      </dgm:t>
    </dgm:pt>
    <dgm:pt modelId="{F7EDF966-AF21-4116-BA7B-A2D418A51B64}" type="sibTrans" cxnId="{A57F9D55-FF73-4F88-BCA2-BB038A0DB86E}">
      <dgm:prSet/>
      <dgm:spPr/>
      <dgm:t>
        <a:bodyPr/>
        <a:lstStyle/>
        <a:p>
          <a:endParaRPr lang="en-US"/>
        </a:p>
      </dgm:t>
    </dgm:pt>
    <dgm:pt modelId="{6928330B-41EB-4ED8-8AF8-901153F7AE5B}" type="pres">
      <dgm:prSet presAssocID="{7E7502CF-5490-4629-A981-7992A5437A0A}" presName="root" presStyleCnt="0">
        <dgm:presLayoutVars>
          <dgm:dir/>
          <dgm:resizeHandles val="exact"/>
        </dgm:presLayoutVars>
      </dgm:prSet>
      <dgm:spPr/>
    </dgm:pt>
    <dgm:pt modelId="{913BE24F-0D30-4545-B7DB-F3CED418A083}" type="pres">
      <dgm:prSet presAssocID="{5A102A5F-B1F1-40BE-818B-E39BBB256B76}" presName="compNode" presStyleCnt="0"/>
      <dgm:spPr/>
    </dgm:pt>
    <dgm:pt modelId="{ADAAF613-074A-40F8-BBD2-82A853019767}" type="pres">
      <dgm:prSet presAssocID="{5A102A5F-B1F1-40BE-818B-E39BBB256B76}" presName="bgRect" presStyleLbl="bgShp" presStyleIdx="0" presStyleCnt="3"/>
      <dgm:spPr/>
    </dgm:pt>
    <dgm:pt modelId="{26BB1D3A-633F-4DBC-B352-84A500E9388C}" type="pres">
      <dgm:prSet presAssocID="{5A102A5F-B1F1-40BE-818B-E39BBB256B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E9FE53A-C53A-41D8-88AE-2E2CC995B63D}" type="pres">
      <dgm:prSet presAssocID="{5A102A5F-B1F1-40BE-818B-E39BBB256B76}" presName="spaceRect" presStyleCnt="0"/>
      <dgm:spPr/>
    </dgm:pt>
    <dgm:pt modelId="{253D649E-E267-44F7-BEDF-4AF0716E4F3D}" type="pres">
      <dgm:prSet presAssocID="{5A102A5F-B1F1-40BE-818B-E39BBB256B76}" presName="parTx" presStyleLbl="revTx" presStyleIdx="0" presStyleCnt="3">
        <dgm:presLayoutVars>
          <dgm:chMax val="0"/>
          <dgm:chPref val="0"/>
        </dgm:presLayoutVars>
      </dgm:prSet>
      <dgm:spPr/>
    </dgm:pt>
    <dgm:pt modelId="{2EC5CBF0-DD49-432D-A442-8B8A42B49A69}" type="pres">
      <dgm:prSet presAssocID="{B0CA16D7-8F11-4BA9-8AAC-1C4B9A448536}" presName="sibTrans" presStyleCnt="0"/>
      <dgm:spPr/>
    </dgm:pt>
    <dgm:pt modelId="{68C27F73-FB01-405F-8A85-2B4568560F91}" type="pres">
      <dgm:prSet presAssocID="{88548FB1-9EB2-4357-8C8A-331586AA620E}" presName="compNode" presStyleCnt="0"/>
      <dgm:spPr/>
    </dgm:pt>
    <dgm:pt modelId="{29DE70DC-7CAF-4C9C-9446-4906375B11A4}" type="pres">
      <dgm:prSet presAssocID="{88548FB1-9EB2-4357-8C8A-331586AA620E}" presName="bgRect" presStyleLbl="bgShp" presStyleIdx="1" presStyleCnt="3"/>
      <dgm:spPr/>
    </dgm:pt>
    <dgm:pt modelId="{E229FB69-DF55-4BF7-96B2-540E55DE1086}" type="pres">
      <dgm:prSet presAssocID="{88548FB1-9EB2-4357-8C8A-331586AA62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309D28-9EB5-47EF-BC7C-54552ED2A366}" type="pres">
      <dgm:prSet presAssocID="{88548FB1-9EB2-4357-8C8A-331586AA620E}" presName="spaceRect" presStyleCnt="0"/>
      <dgm:spPr/>
    </dgm:pt>
    <dgm:pt modelId="{6D617272-E406-4580-A6C7-E17FAA7C8034}" type="pres">
      <dgm:prSet presAssocID="{88548FB1-9EB2-4357-8C8A-331586AA620E}" presName="parTx" presStyleLbl="revTx" presStyleIdx="1" presStyleCnt="3">
        <dgm:presLayoutVars>
          <dgm:chMax val="0"/>
          <dgm:chPref val="0"/>
        </dgm:presLayoutVars>
      </dgm:prSet>
      <dgm:spPr/>
    </dgm:pt>
    <dgm:pt modelId="{43A07034-7EB4-4C79-80F7-1AA0DE72EF4D}" type="pres">
      <dgm:prSet presAssocID="{391EFF74-3F57-4C27-8EDD-BE8E16EE43AD}" presName="sibTrans" presStyleCnt="0"/>
      <dgm:spPr/>
    </dgm:pt>
    <dgm:pt modelId="{51D1D04B-579C-48A3-924F-C470ED5065D1}" type="pres">
      <dgm:prSet presAssocID="{8E1B4C00-3649-4D03-B833-E83169E003C9}" presName="compNode" presStyleCnt="0"/>
      <dgm:spPr/>
    </dgm:pt>
    <dgm:pt modelId="{63683333-F404-4C05-9AC1-0A65CD51D5FF}" type="pres">
      <dgm:prSet presAssocID="{8E1B4C00-3649-4D03-B833-E83169E003C9}" presName="bgRect" presStyleLbl="bgShp" presStyleIdx="2" presStyleCnt="3"/>
      <dgm:spPr/>
    </dgm:pt>
    <dgm:pt modelId="{2C8E0A43-1252-486B-861B-3104A59A79AC}" type="pres">
      <dgm:prSet presAssocID="{8E1B4C00-3649-4D03-B833-E83169E003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6D016DB-53AB-46AC-A827-AE5250F72B3C}" type="pres">
      <dgm:prSet presAssocID="{8E1B4C00-3649-4D03-B833-E83169E003C9}" presName="spaceRect" presStyleCnt="0"/>
      <dgm:spPr/>
    </dgm:pt>
    <dgm:pt modelId="{73903895-F526-4409-8E48-C308B500434C}" type="pres">
      <dgm:prSet presAssocID="{8E1B4C00-3649-4D03-B833-E83169E003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2E5392F-7E5D-466B-8865-2DA724270C3D}" srcId="{7E7502CF-5490-4629-A981-7992A5437A0A}" destId="{88548FB1-9EB2-4357-8C8A-331586AA620E}" srcOrd="1" destOrd="0" parTransId="{D18FE770-CDEE-48B5-93DB-6AAC5A579D25}" sibTransId="{391EFF74-3F57-4C27-8EDD-BE8E16EE43AD}"/>
    <dgm:cxn modelId="{9E932C72-2886-49C4-B41A-D9598773B962}" type="presOf" srcId="{8E1B4C00-3649-4D03-B833-E83169E003C9}" destId="{73903895-F526-4409-8E48-C308B500434C}" srcOrd="0" destOrd="0" presId="urn:microsoft.com/office/officeart/2018/2/layout/IconVerticalSolidList"/>
    <dgm:cxn modelId="{A57F9D55-FF73-4F88-BCA2-BB038A0DB86E}" srcId="{7E7502CF-5490-4629-A981-7992A5437A0A}" destId="{8E1B4C00-3649-4D03-B833-E83169E003C9}" srcOrd="2" destOrd="0" parTransId="{8AE2B697-9249-4DF8-B589-03752242A12F}" sibTransId="{F7EDF966-AF21-4116-BA7B-A2D418A51B64}"/>
    <dgm:cxn modelId="{6498717C-8EF7-452D-97D6-E0CDEAFCE154}" srcId="{7E7502CF-5490-4629-A981-7992A5437A0A}" destId="{5A102A5F-B1F1-40BE-818B-E39BBB256B76}" srcOrd="0" destOrd="0" parTransId="{03BFDF56-DB00-401C-BCFD-F5E289205763}" sibTransId="{B0CA16D7-8F11-4BA9-8AAC-1C4B9A448536}"/>
    <dgm:cxn modelId="{A1F50E8B-9D73-4395-AE38-63E6A716E4A4}" type="presOf" srcId="{7E7502CF-5490-4629-A981-7992A5437A0A}" destId="{6928330B-41EB-4ED8-8AF8-901153F7AE5B}" srcOrd="0" destOrd="0" presId="urn:microsoft.com/office/officeart/2018/2/layout/IconVerticalSolidList"/>
    <dgm:cxn modelId="{97482A93-43CA-4E70-8345-D527441C4039}" type="presOf" srcId="{5A102A5F-B1F1-40BE-818B-E39BBB256B76}" destId="{253D649E-E267-44F7-BEDF-4AF0716E4F3D}" srcOrd="0" destOrd="0" presId="urn:microsoft.com/office/officeart/2018/2/layout/IconVerticalSolidList"/>
    <dgm:cxn modelId="{397370C8-BBBD-46E4-AC62-FA959F74BB52}" type="presOf" srcId="{88548FB1-9EB2-4357-8C8A-331586AA620E}" destId="{6D617272-E406-4580-A6C7-E17FAA7C8034}" srcOrd="0" destOrd="0" presId="urn:microsoft.com/office/officeart/2018/2/layout/IconVerticalSolidList"/>
    <dgm:cxn modelId="{99681380-109E-4CFE-A798-F19ABDB83FF1}" type="presParOf" srcId="{6928330B-41EB-4ED8-8AF8-901153F7AE5B}" destId="{913BE24F-0D30-4545-B7DB-F3CED418A083}" srcOrd="0" destOrd="0" presId="urn:microsoft.com/office/officeart/2018/2/layout/IconVerticalSolidList"/>
    <dgm:cxn modelId="{9C5AE14D-82E1-42A0-803D-AD0D5D295769}" type="presParOf" srcId="{913BE24F-0D30-4545-B7DB-F3CED418A083}" destId="{ADAAF613-074A-40F8-BBD2-82A853019767}" srcOrd="0" destOrd="0" presId="urn:microsoft.com/office/officeart/2018/2/layout/IconVerticalSolidList"/>
    <dgm:cxn modelId="{AF4D3D56-4329-41B0-9056-F3CE94B03DB6}" type="presParOf" srcId="{913BE24F-0D30-4545-B7DB-F3CED418A083}" destId="{26BB1D3A-633F-4DBC-B352-84A500E9388C}" srcOrd="1" destOrd="0" presId="urn:microsoft.com/office/officeart/2018/2/layout/IconVerticalSolidList"/>
    <dgm:cxn modelId="{FA2B16F7-5DDD-46E0-B052-A37F7EBAE1FA}" type="presParOf" srcId="{913BE24F-0D30-4545-B7DB-F3CED418A083}" destId="{CE9FE53A-C53A-41D8-88AE-2E2CC995B63D}" srcOrd="2" destOrd="0" presId="urn:microsoft.com/office/officeart/2018/2/layout/IconVerticalSolidList"/>
    <dgm:cxn modelId="{6E823401-D5DD-4848-8892-2B3407635D05}" type="presParOf" srcId="{913BE24F-0D30-4545-B7DB-F3CED418A083}" destId="{253D649E-E267-44F7-BEDF-4AF0716E4F3D}" srcOrd="3" destOrd="0" presId="urn:microsoft.com/office/officeart/2018/2/layout/IconVerticalSolidList"/>
    <dgm:cxn modelId="{BF5393AC-16CB-4B47-A745-0D0FCF65E495}" type="presParOf" srcId="{6928330B-41EB-4ED8-8AF8-901153F7AE5B}" destId="{2EC5CBF0-DD49-432D-A442-8B8A42B49A69}" srcOrd="1" destOrd="0" presId="urn:microsoft.com/office/officeart/2018/2/layout/IconVerticalSolidList"/>
    <dgm:cxn modelId="{95D5296E-A082-4DC5-9C86-5FD23B5EEF58}" type="presParOf" srcId="{6928330B-41EB-4ED8-8AF8-901153F7AE5B}" destId="{68C27F73-FB01-405F-8A85-2B4568560F91}" srcOrd="2" destOrd="0" presId="urn:microsoft.com/office/officeart/2018/2/layout/IconVerticalSolidList"/>
    <dgm:cxn modelId="{01867885-8951-4649-8F0B-4A2D89B0701A}" type="presParOf" srcId="{68C27F73-FB01-405F-8A85-2B4568560F91}" destId="{29DE70DC-7CAF-4C9C-9446-4906375B11A4}" srcOrd="0" destOrd="0" presId="urn:microsoft.com/office/officeart/2018/2/layout/IconVerticalSolidList"/>
    <dgm:cxn modelId="{1AAF00FB-38CF-4AB8-8C90-F547E76DADAA}" type="presParOf" srcId="{68C27F73-FB01-405F-8A85-2B4568560F91}" destId="{E229FB69-DF55-4BF7-96B2-540E55DE1086}" srcOrd="1" destOrd="0" presId="urn:microsoft.com/office/officeart/2018/2/layout/IconVerticalSolidList"/>
    <dgm:cxn modelId="{CF066BF0-BB0E-41AB-98F3-D7277CD3F7A0}" type="presParOf" srcId="{68C27F73-FB01-405F-8A85-2B4568560F91}" destId="{10309D28-9EB5-47EF-BC7C-54552ED2A366}" srcOrd="2" destOrd="0" presId="urn:microsoft.com/office/officeart/2018/2/layout/IconVerticalSolidList"/>
    <dgm:cxn modelId="{9498628F-01F7-4859-BEDB-F0EFD4C10479}" type="presParOf" srcId="{68C27F73-FB01-405F-8A85-2B4568560F91}" destId="{6D617272-E406-4580-A6C7-E17FAA7C8034}" srcOrd="3" destOrd="0" presId="urn:microsoft.com/office/officeart/2018/2/layout/IconVerticalSolidList"/>
    <dgm:cxn modelId="{1D0A000D-1F77-4BA7-8EF6-535A82553757}" type="presParOf" srcId="{6928330B-41EB-4ED8-8AF8-901153F7AE5B}" destId="{43A07034-7EB4-4C79-80F7-1AA0DE72EF4D}" srcOrd="3" destOrd="0" presId="urn:microsoft.com/office/officeart/2018/2/layout/IconVerticalSolidList"/>
    <dgm:cxn modelId="{EB71529D-DE1D-4AE9-BCCE-14E10F1D8BC7}" type="presParOf" srcId="{6928330B-41EB-4ED8-8AF8-901153F7AE5B}" destId="{51D1D04B-579C-48A3-924F-C470ED5065D1}" srcOrd="4" destOrd="0" presId="urn:microsoft.com/office/officeart/2018/2/layout/IconVerticalSolidList"/>
    <dgm:cxn modelId="{0E2B41F4-B939-4B95-840F-CAC1F749DD4E}" type="presParOf" srcId="{51D1D04B-579C-48A3-924F-C470ED5065D1}" destId="{63683333-F404-4C05-9AC1-0A65CD51D5FF}" srcOrd="0" destOrd="0" presId="urn:microsoft.com/office/officeart/2018/2/layout/IconVerticalSolidList"/>
    <dgm:cxn modelId="{E29ECCEC-5213-4264-9667-8A627EE588CE}" type="presParOf" srcId="{51D1D04B-579C-48A3-924F-C470ED5065D1}" destId="{2C8E0A43-1252-486B-861B-3104A59A79AC}" srcOrd="1" destOrd="0" presId="urn:microsoft.com/office/officeart/2018/2/layout/IconVerticalSolidList"/>
    <dgm:cxn modelId="{8C9C0CF3-5892-436D-82F5-0A9C12C79526}" type="presParOf" srcId="{51D1D04B-579C-48A3-924F-C470ED5065D1}" destId="{F6D016DB-53AB-46AC-A827-AE5250F72B3C}" srcOrd="2" destOrd="0" presId="urn:microsoft.com/office/officeart/2018/2/layout/IconVerticalSolidList"/>
    <dgm:cxn modelId="{02FCA27A-839A-41A2-84C1-99C126C75675}" type="presParOf" srcId="{51D1D04B-579C-48A3-924F-C470ED5065D1}" destId="{73903895-F526-4409-8E48-C308B50043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CFEEBF-999E-4D15-87B7-AF1E528CBF0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D3E5FE-49FB-47D4-9F0E-1403495A3442}">
      <dgm:prSet/>
      <dgm:spPr/>
      <dgm:t>
        <a:bodyPr/>
        <a:lstStyle/>
        <a:p>
          <a:r>
            <a:rPr lang="en-US" dirty="0" err="1"/>
            <a:t>Jadi</a:t>
          </a:r>
          <a:r>
            <a:rPr lang="en-US" dirty="0"/>
            <a:t>, </a:t>
          </a:r>
          <a:r>
            <a:rPr lang="en-US" dirty="0" err="1"/>
            <a:t>baik</a:t>
          </a:r>
          <a:r>
            <a:rPr lang="en-US" dirty="0"/>
            <a:t> </a:t>
          </a:r>
          <a:r>
            <a:rPr lang="en-US" dirty="0" err="1"/>
            <a:t>deviasi</a:t>
          </a:r>
          <a:r>
            <a:rPr lang="en-US" dirty="0"/>
            <a:t> </a:t>
          </a:r>
          <a:r>
            <a:rPr lang="en-US" b="1" dirty="0" err="1"/>
            <a:t>positif</a:t>
          </a:r>
          <a:r>
            <a:rPr lang="en-US" dirty="0"/>
            <a:t> </a:t>
          </a:r>
          <a:r>
            <a:rPr lang="en-US" dirty="0" err="1"/>
            <a:t>maupun</a:t>
          </a:r>
          <a:r>
            <a:rPr lang="en-US" dirty="0"/>
            <a:t> </a:t>
          </a:r>
          <a:r>
            <a:rPr lang="en-US" u="sng" dirty="0"/>
            <a:t>negative</a:t>
          </a:r>
          <a:r>
            <a:rPr lang="en-US" dirty="0"/>
            <a:t> </a:t>
          </a:r>
          <a:r>
            <a:rPr lang="en-US" dirty="0" err="1"/>
            <a:t>terhadap</a:t>
          </a:r>
          <a:r>
            <a:rPr lang="en-US" dirty="0"/>
            <a:t> target,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sama-sama</a:t>
          </a:r>
          <a:r>
            <a:rPr lang="en-US" dirty="0"/>
            <a:t> </a:t>
          </a:r>
          <a:r>
            <a:rPr lang="en-US" b="1" u="sng" dirty="0" err="1"/>
            <a:t>mengurangi</a:t>
          </a:r>
          <a:r>
            <a:rPr lang="en-US" dirty="0"/>
            <a:t> </a:t>
          </a:r>
          <a:r>
            <a:rPr lang="en-US" dirty="0" err="1"/>
            <a:t>nilai</a:t>
          </a:r>
          <a:r>
            <a:rPr lang="en-US" dirty="0"/>
            <a:t> achievement</a:t>
          </a:r>
        </a:p>
      </dgm:t>
    </dgm:pt>
    <dgm:pt modelId="{C55B1646-B98E-42DF-809E-CF3F55BD22A6}" type="parTrans" cxnId="{879F6C81-C074-4836-93CA-4FA610F15509}">
      <dgm:prSet/>
      <dgm:spPr/>
      <dgm:t>
        <a:bodyPr/>
        <a:lstStyle/>
        <a:p>
          <a:endParaRPr lang="en-US"/>
        </a:p>
      </dgm:t>
    </dgm:pt>
    <dgm:pt modelId="{D4683043-1255-4963-9DF7-BB0BCE630FC6}" type="sibTrans" cxnId="{879F6C81-C074-4836-93CA-4FA610F15509}">
      <dgm:prSet/>
      <dgm:spPr/>
      <dgm:t>
        <a:bodyPr/>
        <a:lstStyle/>
        <a:p>
          <a:endParaRPr lang="en-US"/>
        </a:p>
      </dgm:t>
    </dgm:pt>
    <dgm:pt modelId="{8BC0BF41-8403-4EBF-83D1-CD60C6C67621}">
      <dgm:prSet/>
      <dgm:spPr/>
      <dgm:t>
        <a:bodyPr/>
        <a:lstStyle/>
        <a:p>
          <a:r>
            <a:rPr lang="en-US"/>
            <a:t>Contoh KPI : </a:t>
          </a:r>
        </a:p>
      </dgm:t>
    </dgm:pt>
    <dgm:pt modelId="{05FBEBE9-DC0A-48C8-B8B1-99548E38C1D5}" type="parTrans" cxnId="{626876DC-A4E4-401B-96C7-75564FDF975D}">
      <dgm:prSet/>
      <dgm:spPr/>
      <dgm:t>
        <a:bodyPr/>
        <a:lstStyle/>
        <a:p>
          <a:endParaRPr lang="en-US"/>
        </a:p>
      </dgm:t>
    </dgm:pt>
    <dgm:pt modelId="{6EC7A670-8F62-481D-B20A-ABBAE079AB76}" type="sibTrans" cxnId="{626876DC-A4E4-401B-96C7-75564FDF975D}">
      <dgm:prSet/>
      <dgm:spPr/>
      <dgm:t>
        <a:bodyPr/>
        <a:lstStyle/>
        <a:p>
          <a:endParaRPr lang="en-US"/>
        </a:p>
      </dgm:t>
    </dgm:pt>
    <dgm:pt modelId="{1A33646D-B709-4DEA-B5BC-062682EAFBC6}">
      <dgm:prSet/>
      <dgm:spPr/>
      <dgm:t>
        <a:bodyPr/>
        <a:lstStyle/>
        <a:p>
          <a:r>
            <a:rPr lang="en-US"/>
            <a:t>Realisasi budget</a:t>
          </a:r>
        </a:p>
      </dgm:t>
    </dgm:pt>
    <dgm:pt modelId="{CDB8A976-4C9A-485A-BE25-37FC685A3AE1}" type="parTrans" cxnId="{0DAEBAD5-5C14-4A5E-90E6-947A3E5C2C60}">
      <dgm:prSet/>
      <dgm:spPr/>
      <dgm:t>
        <a:bodyPr/>
        <a:lstStyle/>
        <a:p>
          <a:endParaRPr lang="en-US"/>
        </a:p>
      </dgm:t>
    </dgm:pt>
    <dgm:pt modelId="{411755CC-B712-49CC-A5F9-BDF9CD16BF24}" type="sibTrans" cxnId="{0DAEBAD5-5C14-4A5E-90E6-947A3E5C2C60}">
      <dgm:prSet/>
      <dgm:spPr/>
      <dgm:t>
        <a:bodyPr/>
        <a:lstStyle/>
        <a:p>
          <a:endParaRPr lang="en-US"/>
        </a:p>
      </dgm:t>
    </dgm:pt>
    <dgm:pt modelId="{1A69DBAA-2CE4-4C52-B446-89F04B89F018}">
      <dgm:prSet/>
      <dgm:spPr/>
      <dgm:t>
        <a:bodyPr/>
        <a:lstStyle/>
        <a:p>
          <a:r>
            <a:rPr lang="en-US" dirty="0"/>
            <a:t>Compensation &amp; benefit percentile : </a:t>
          </a:r>
          <a:r>
            <a:rPr lang="en-US" dirty="0" err="1"/>
            <a:t>misalnya</a:t>
          </a:r>
          <a:r>
            <a:rPr lang="en-US" dirty="0"/>
            <a:t> </a:t>
          </a:r>
          <a:r>
            <a:rPr lang="en-US" dirty="0" err="1"/>
            <a:t>direksi</a:t>
          </a:r>
          <a:r>
            <a:rPr lang="en-US" dirty="0"/>
            <a:t> </a:t>
          </a:r>
          <a:r>
            <a:rPr lang="en-US" dirty="0" err="1"/>
            <a:t>sudah</a:t>
          </a:r>
          <a:r>
            <a:rPr lang="en-US" dirty="0"/>
            <a:t> </a:t>
          </a:r>
          <a:r>
            <a:rPr lang="en-US" dirty="0" err="1"/>
            <a:t>menetapkan</a:t>
          </a:r>
          <a:r>
            <a:rPr lang="en-US" dirty="0"/>
            <a:t> target 75%, </a:t>
          </a:r>
          <a:r>
            <a:rPr lang="en-US" dirty="0" err="1"/>
            <a:t>artinya</a:t>
          </a:r>
          <a:r>
            <a:rPr lang="en-US" dirty="0"/>
            <a:t> </a:t>
          </a:r>
          <a:r>
            <a:rPr lang="en-US" dirty="0" err="1"/>
            <a:t>perusahaan</a:t>
          </a:r>
          <a:r>
            <a:rPr lang="en-US" dirty="0"/>
            <a:t> </a:t>
          </a:r>
          <a:r>
            <a:rPr lang="en-US" dirty="0" err="1"/>
            <a:t>bukan</a:t>
          </a:r>
          <a:r>
            <a:rPr lang="en-US" dirty="0"/>
            <a:t> di </a:t>
          </a:r>
          <a:r>
            <a:rPr lang="en-US" dirty="0" err="1"/>
            <a:t>posisi</a:t>
          </a:r>
          <a:r>
            <a:rPr lang="en-US" dirty="0"/>
            <a:t> “TOP”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memberikan</a:t>
          </a:r>
          <a:r>
            <a:rPr lang="en-US" dirty="0"/>
            <a:t> benefit, </a:t>
          </a:r>
          <a:r>
            <a:rPr lang="en-US" dirty="0" err="1"/>
            <a:t>namun</a:t>
          </a:r>
          <a:r>
            <a:rPr lang="en-US" dirty="0"/>
            <a:t> </a:t>
          </a:r>
          <a:r>
            <a:rPr lang="en-US" dirty="0" err="1"/>
            <a:t>masih</a:t>
          </a:r>
          <a:r>
            <a:rPr lang="en-US" dirty="0"/>
            <a:t> di </a:t>
          </a:r>
          <a:r>
            <a:rPr lang="en-US" dirty="0" err="1"/>
            <a:t>atas</a:t>
          </a:r>
          <a:r>
            <a:rPr lang="en-US" dirty="0"/>
            <a:t> rata-rata competitor lain yang </a:t>
          </a:r>
          <a:r>
            <a:rPr lang="en-US" dirty="0" err="1"/>
            <a:t>sekelas</a:t>
          </a:r>
          <a:r>
            <a:rPr lang="en-US" dirty="0"/>
            <a:t>. </a:t>
          </a:r>
        </a:p>
      </dgm:t>
    </dgm:pt>
    <dgm:pt modelId="{3469AC5E-C97C-4C6D-B0E6-E3721C2A6C03}" type="parTrans" cxnId="{D8A78BD9-18D2-4498-9A86-D5E00B8D084E}">
      <dgm:prSet/>
      <dgm:spPr/>
      <dgm:t>
        <a:bodyPr/>
        <a:lstStyle/>
        <a:p>
          <a:endParaRPr lang="en-US"/>
        </a:p>
      </dgm:t>
    </dgm:pt>
    <dgm:pt modelId="{3F863027-0569-467C-A325-A5DF1CE8ADE1}" type="sibTrans" cxnId="{D8A78BD9-18D2-4498-9A86-D5E00B8D084E}">
      <dgm:prSet/>
      <dgm:spPr/>
      <dgm:t>
        <a:bodyPr/>
        <a:lstStyle/>
        <a:p>
          <a:endParaRPr lang="en-US"/>
        </a:p>
      </dgm:t>
    </dgm:pt>
    <dgm:pt modelId="{00591BB5-1CCE-422D-BE53-1DB9D895CD1F}">
      <dgm:prSet/>
      <dgm:spPr/>
      <dgm:t>
        <a:bodyPr/>
        <a:lstStyle/>
        <a:p>
          <a:r>
            <a:rPr lang="en-US" dirty="0" err="1"/>
            <a:t>Jika</a:t>
          </a:r>
          <a:r>
            <a:rPr lang="en-US" dirty="0"/>
            <a:t> actual </a:t>
          </a:r>
          <a:r>
            <a:rPr lang="en-US" b="1" dirty="0">
              <a:solidFill>
                <a:srgbClr val="FF0000"/>
              </a:solidFill>
            </a:rPr>
            <a:t>&gt; </a:t>
          </a:r>
          <a:r>
            <a:rPr lang="en-US" dirty="0"/>
            <a:t>75%,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membuat</a:t>
          </a:r>
          <a:r>
            <a:rPr lang="en-US" dirty="0"/>
            <a:t> </a:t>
          </a:r>
          <a:r>
            <a:rPr lang="en-US" dirty="0" err="1"/>
            <a:t>direksi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happy </a:t>
          </a:r>
          <a:r>
            <a:rPr lang="en-US" dirty="0" err="1"/>
            <a:t>karena</a:t>
          </a:r>
          <a:r>
            <a:rPr lang="en-US" dirty="0"/>
            <a:t> profit </a:t>
          </a:r>
          <a:r>
            <a:rPr lang="en-US" dirty="0" err="1"/>
            <a:t>berkurang</a:t>
          </a:r>
          <a:endParaRPr lang="en-US" dirty="0"/>
        </a:p>
      </dgm:t>
    </dgm:pt>
    <dgm:pt modelId="{6EAD7DC2-0508-4F96-919C-4A665FE72934}" type="parTrans" cxnId="{634296E2-9B05-413A-9F54-39FFEF7F1FA7}">
      <dgm:prSet/>
      <dgm:spPr/>
      <dgm:t>
        <a:bodyPr/>
        <a:lstStyle/>
        <a:p>
          <a:endParaRPr lang="en-US"/>
        </a:p>
      </dgm:t>
    </dgm:pt>
    <dgm:pt modelId="{EC6699A7-7D58-4874-B04B-23109E480643}" type="sibTrans" cxnId="{634296E2-9B05-413A-9F54-39FFEF7F1FA7}">
      <dgm:prSet/>
      <dgm:spPr/>
      <dgm:t>
        <a:bodyPr/>
        <a:lstStyle/>
        <a:p>
          <a:endParaRPr lang="en-US"/>
        </a:p>
      </dgm:t>
    </dgm:pt>
    <dgm:pt modelId="{81227C2F-512C-44F8-8CB6-512BFC70FAD3}">
      <dgm:prSet/>
      <dgm:spPr/>
      <dgm:t>
        <a:bodyPr/>
        <a:lstStyle/>
        <a:p>
          <a:r>
            <a:rPr lang="en-US" dirty="0" err="1"/>
            <a:t>Jika</a:t>
          </a:r>
          <a:r>
            <a:rPr lang="en-US" dirty="0"/>
            <a:t> actual </a:t>
          </a:r>
          <a:r>
            <a:rPr lang="en-US" b="1" dirty="0">
              <a:solidFill>
                <a:srgbClr val="FF0000"/>
              </a:solidFill>
            </a:rPr>
            <a:t>&lt;</a:t>
          </a:r>
          <a:r>
            <a:rPr lang="en-US" dirty="0"/>
            <a:t> 75%,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berpotensi</a:t>
          </a:r>
          <a:r>
            <a:rPr lang="en-US" dirty="0"/>
            <a:t> </a:t>
          </a:r>
          <a:r>
            <a:rPr lang="en-US" dirty="0" err="1"/>
            <a:t>diprotes</a:t>
          </a:r>
          <a:r>
            <a:rPr lang="en-US" dirty="0"/>
            <a:t> oleh </a:t>
          </a:r>
          <a:r>
            <a:rPr lang="en-US" dirty="0" err="1"/>
            <a:t>serikat</a:t>
          </a:r>
          <a:r>
            <a:rPr lang="en-US" dirty="0"/>
            <a:t> </a:t>
          </a:r>
          <a:r>
            <a:rPr lang="en-US" dirty="0" err="1"/>
            <a:t>pekerja</a:t>
          </a:r>
          <a:r>
            <a:rPr lang="en-US" dirty="0"/>
            <a:t> </a:t>
          </a:r>
        </a:p>
      </dgm:t>
    </dgm:pt>
    <dgm:pt modelId="{7C43CE6B-9758-47D8-A7EA-257E0ACB3C39}" type="parTrans" cxnId="{A3B28621-D1C6-4FD6-AB59-D560AC89F5D1}">
      <dgm:prSet/>
      <dgm:spPr/>
      <dgm:t>
        <a:bodyPr/>
        <a:lstStyle/>
        <a:p>
          <a:endParaRPr lang="en-US"/>
        </a:p>
      </dgm:t>
    </dgm:pt>
    <dgm:pt modelId="{72873DBF-83F1-4186-AD95-038C621334B4}" type="sibTrans" cxnId="{A3B28621-D1C6-4FD6-AB59-D560AC89F5D1}">
      <dgm:prSet/>
      <dgm:spPr/>
      <dgm:t>
        <a:bodyPr/>
        <a:lstStyle/>
        <a:p>
          <a:endParaRPr lang="en-US"/>
        </a:p>
      </dgm:t>
    </dgm:pt>
    <dgm:pt modelId="{0D224756-FA89-4268-8129-AC1621647228}" type="pres">
      <dgm:prSet presAssocID="{7ECFEEBF-999E-4D15-87B7-AF1E528CBF0A}" presName="linear" presStyleCnt="0">
        <dgm:presLayoutVars>
          <dgm:animLvl val="lvl"/>
          <dgm:resizeHandles val="exact"/>
        </dgm:presLayoutVars>
      </dgm:prSet>
      <dgm:spPr/>
    </dgm:pt>
    <dgm:pt modelId="{EAFB6882-59F1-472D-9E65-E8CA9CE8957B}" type="pres">
      <dgm:prSet presAssocID="{94D3E5FE-49FB-47D4-9F0E-1403495A344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3BB668-D895-4FE6-BC46-E1A328519A30}" type="pres">
      <dgm:prSet presAssocID="{D4683043-1255-4963-9DF7-BB0BCE630FC6}" presName="spacer" presStyleCnt="0"/>
      <dgm:spPr/>
    </dgm:pt>
    <dgm:pt modelId="{877883B0-FA76-41D1-BBA0-C9073F0CC6A1}" type="pres">
      <dgm:prSet presAssocID="{8BC0BF41-8403-4EBF-83D1-CD60C6C67621}" presName="parentText" presStyleLbl="node1" presStyleIdx="1" presStyleCnt="2" custScaleY="41173">
        <dgm:presLayoutVars>
          <dgm:chMax val="0"/>
          <dgm:bulletEnabled val="1"/>
        </dgm:presLayoutVars>
      </dgm:prSet>
      <dgm:spPr/>
    </dgm:pt>
    <dgm:pt modelId="{8EBAE0ED-3EB4-4C8B-89C7-3700689E25F5}" type="pres">
      <dgm:prSet presAssocID="{8BC0BF41-8403-4EBF-83D1-CD60C6C6762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3B28621-D1C6-4FD6-AB59-D560AC89F5D1}" srcId="{1A69DBAA-2CE4-4C52-B446-89F04B89F018}" destId="{81227C2F-512C-44F8-8CB6-512BFC70FAD3}" srcOrd="1" destOrd="0" parTransId="{7C43CE6B-9758-47D8-A7EA-257E0ACB3C39}" sibTransId="{72873DBF-83F1-4186-AD95-038C621334B4}"/>
    <dgm:cxn modelId="{737AE129-415D-4368-986C-2E105F025AC2}" type="presOf" srcId="{81227C2F-512C-44F8-8CB6-512BFC70FAD3}" destId="{8EBAE0ED-3EB4-4C8B-89C7-3700689E25F5}" srcOrd="0" destOrd="3" presId="urn:microsoft.com/office/officeart/2005/8/layout/vList2"/>
    <dgm:cxn modelId="{53719467-2872-4561-A0A8-CF85E64D5111}" type="presOf" srcId="{94D3E5FE-49FB-47D4-9F0E-1403495A3442}" destId="{EAFB6882-59F1-472D-9E65-E8CA9CE8957B}" srcOrd="0" destOrd="0" presId="urn:microsoft.com/office/officeart/2005/8/layout/vList2"/>
    <dgm:cxn modelId="{2558846F-8E80-4009-A19A-77EE6351A58A}" type="presOf" srcId="{7ECFEEBF-999E-4D15-87B7-AF1E528CBF0A}" destId="{0D224756-FA89-4268-8129-AC1621647228}" srcOrd="0" destOrd="0" presId="urn:microsoft.com/office/officeart/2005/8/layout/vList2"/>
    <dgm:cxn modelId="{45CEF678-30B7-4479-ACD3-3FE7E6477C68}" type="presOf" srcId="{1A69DBAA-2CE4-4C52-B446-89F04B89F018}" destId="{8EBAE0ED-3EB4-4C8B-89C7-3700689E25F5}" srcOrd="0" destOrd="1" presId="urn:microsoft.com/office/officeart/2005/8/layout/vList2"/>
    <dgm:cxn modelId="{879F6C81-C074-4836-93CA-4FA610F15509}" srcId="{7ECFEEBF-999E-4D15-87B7-AF1E528CBF0A}" destId="{94D3E5FE-49FB-47D4-9F0E-1403495A3442}" srcOrd="0" destOrd="0" parTransId="{C55B1646-B98E-42DF-809E-CF3F55BD22A6}" sibTransId="{D4683043-1255-4963-9DF7-BB0BCE630FC6}"/>
    <dgm:cxn modelId="{1E03EDA2-B77E-4FB0-B1FA-30BE5E89CE37}" type="presOf" srcId="{00591BB5-1CCE-422D-BE53-1DB9D895CD1F}" destId="{8EBAE0ED-3EB4-4C8B-89C7-3700689E25F5}" srcOrd="0" destOrd="2" presId="urn:microsoft.com/office/officeart/2005/8/layout/vList2"/>
    <dgm:cxn modelId="{D425CAD4-35CB-454C-8FF5-E437F3C4E2F6}" type="presOf" srcId="{8BC0BF41-8403-4EBF-83D1-CD60C6C67621}" destId="{877883B0-FA76-41D1-BBA0-C9073F0CC6A1}" srcOrd="0" destOrd="0" presId="urn:microsoft.com/office/officeart/2005/8/layout/vList2"/>
    <dgm:cxn modelId="{0DAEBAD5-5C14-4A5E-90E6-947A3E5C2C60}" srcId="{8BC0BF41-8403-4EBF-83D1-CD60C6C67621}" destId="{1A33646D-B709-4DEA-B5BC-062682EAFBC6}" srcOrd="0" destOrd="0" parTransId="{CDB8A976-4C9A-485A-BE25-37FC685A3AE1}" sibTransId="{411755CC-B712-49CC-A5F9-BDF9CD16BF24}"/>
    <dgm:cxn modelId="{D8A78BD9-18D2-4498-9A86-D5E00B8D084E}" srcId="{8BC0BF41-8403-4EBF-83D1-CD60C6C67621}" destId="{1A69DBAA-2CE4-4C52-B446-89F04B89F018}" srcOrd="1" destOrd="0" parTransId="{3469AC5E-C97C-4C6D-B0E6-E3721C2A6C03}" sibTransId="{3F863027-0569-467C-A325-A5DF1CE8ADE1}"/>
    <dgm:cxn modelId="{626876DC-A4E4-401B-96C7-75564FDF975D}" srcId="{7ECFEEBF-999E-4D15-87B7-AF1E528CBF0A}" destId="{8BC0BF41-8403-4EBF-83D1-CD60C6C67621}" srcOrd="1" destOrd="0" parTransId="{05FBEBE9-DC0A-48C8-B8B1-99548E38C1D5}" sibTransId="{6EC7A670-8F62-481D-B20A-ABBAE079AB76}"/>
    <dgm:cxn modelId="{634296E2-9B05-413A-9F54-39FFEF7F1FA7}" srcId="{1A69DBAA-2CE4-4C52-B446-89F04B89F018}" destId="{00591BB5-1CCE-422D-BE53-1DB9D895CD1F}" srcOrd="0" destOrd="0" parTransId="{6EAD7DC2-0508-4F96-919C-4A665FE72934}" sibTransId="{EC6699A7-7D58-4874-B04B-23109E480643}"/>
    <dgm:cxn modelId="{3DD35CFF-3A48-43F6-AB6D-9302F8100BD7}" type="presOf" srcId="{1A33646D-B709-4DEA-B5BC-062682EAFBC6}" destId="{8EBAE0ED-3EB4-4C8B-89C7-3700689E25F5}" srcOrd="0" destOrd="0" presId="urn:microsoft.com/office/officeart/2005/8/layout/vList2"/>
    <dgm:cxn modelId="{9E380A18-2E1C-4D39-BF48-4DFB51116DE6}" type="presParOf" srcId="{0D224756-FA89-4268-8129-AC1621647228}" destId="{EAFB6882-59F1-472D-9E65-E8CA9CE8957B}" srcOrd="0" destOrd="0" presId="urn:microsoft.com/office/officeart/2005/8/layout/vList2"/>
    <dgm:cxn modelId="{6EA48EBF-183C-435D-8015-BA3D2F5637F2}" type="presParOf" srcId="{0D224756-FA89-4268-8129-AC1621647228}" destId="{D93BB668-D895-4FE6-BC46-E1A328519A30}" srcOrd="1" destOrd="0" presId="urn:microsoft.com/office/officeart/2005/8/layout/vList2"/>
    <dgm:cxn modelId="{1250612C-8785-46EC-B4F1-E67515F95633}" type="presParOf" srcId="{0D224756-FA89-4268-8129-AC1621647228}" destId="{877883B0-FA76-41D1-BBA0-C9073F0CC6A1}" srcOrd="2" destOrd="0" presId="urn:microsoft.com/office/officeart/2005/8/layout/vList2"/>
    <dgm:cxn modelId="{D3E8FD64-0D91-4159-92E9-2DD39DD3A114}" type="presParOf" srcId="{0D224756-FA89-4268-8129-AC1621647228}" destId="{8EBAE0ED-3EB4-4C8B-89C7-3700689E25F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1D3E3-2F1A-47FB-BE08-0A3E9F20E0D4}">
      <dsp:nvSpPr>
        <dsp:cNvPr id="0" name=""/>
        <dsp:cNvSpPr/>
      </dsp:nvSpPr>
      <dsp:spPr>
        <a:xfrm>
          <a:off x="0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E9999-A251-4F25-982C-3C35A0ED417C}">
      <dsp:nvSpPr>
        <dsp:cNvPr id="0" name=""/>
        <dsp:cNvSpPr/>
      </dsp:nvSpPr>
      <dsp:spPr>
        <a:xfrm>
          <a:off x="338137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1. Maximize / </a:t>
          </a:r>
          <a:r>
            <a:rPr lang="en-US" sz="2600" b="1" kern="1200" dirty="0" err="1"/>
            <a:t>Positif</a:t>
          </a:r>
          <a:r>
            <a:rPr lang="en-US" sz="2600" b="1" kern="1200" dirty="0"/>
            <a:t> :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Semakin</a:t>
          </a:r>
          <a:r>
            <a:rPr lang="en-US" sz="2600" kern="1200" dirty="0"/>
            <a:t> </a:t>
          </a:r>
          <a:r>
            <a:rPr lang="en-US" sz="2600" kern="1200" dirty="0" err="1"/>
            <a:t>besar</a:t>
          </a:r>
          <a:r>
            <a:rPr lang="en-US" sz="2600" kern="1200" dirty="0"/>
            <a:t>, </a:t>
          </a:r>
          <a:r>
            <a:rPr lang="en-US" sz="2600" kern="1200" dirty="0" err="1"/>
            <a:t>semakin</a:t>
          </a:r>
          <a:r>
            <a:rPr lang="en-US" sz="2600" kern="1200" dirty="0"/>
            <a:t> </a:t>
          </a:r>
          <a:r>
            <a:rPr lang="en-US" sz="2600" kern="1200" dirty="0" err="1"/>
            <a:t>baik</a:t>
          </a:r>
          <a:endParaRPr lang="en-US" sz="2600" kern="1200" dirty="0"/>
        </a:p>
      </dsp:txBody>
      <dsp:txXfrm>
        <a:off x="394737" y="1117886"/>
        <a:ext cx="2930037" cy="1819255"/>
      </dsp:txXfrm>
    </dsp:sp>
    <dsp:sp modelId="{DE7B0501-2945-45F6-8A5F-0A33E1A40244}">
      <dsp:nvSpPr>
        <dsp:cNvPr id="0" name=""/>
        <dsp:cNvSpPr/>
      </dsp:nvSpPr>
      <dsp:spPr>
        <a:xfrm>
          <a:off x="3719512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F2055-DDD1-48E5-BB83-DD7D4A04C865}">
      <dsp:nvSpPr>
        <dsp:cNvPr id="0" name=""/>
        <dsp:cNvSpPr/>
      </dsp:nvSpPr>
      <dsp:spPr>
        <a:xfrm>
          <a:off x="4057650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2. Minimize / </a:t>
          </a:r>
          <a:r>
            <a:rPr lang="en-US" sz="2600" b="1" kern="1200" dirty="0" err="1"/>
            <a:t>negatif</a:t>
          </a:r>
          <a:r>
            <a:rPr lang="en-US" sz="2600" b="1" kern="1200" dirty="0"/>
            <a:t> </a:t>
          </a:r>
          <a:r>
            <a:rPr lang="en-US" sz="2600" kern="1200" dirty="0"/>
            <a:t>: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Semakin</a:t>
          </a:r>
          <a:r>
            <a:rPr lang="en-US" sz="2600" kern="1200" dirty="0"/>
            <a:t> </a:t>
          </a:r>
          <a:r>
            <a:rPr lang="en-US" sz="2600" kern="1200" dirty="0" err="1"/>
            <a:t>kecil</a:t>
          </a:r>
          <a:r>
            <a:rPr lang="en-US" sz="2600" kern="1200" dirty="0"/>
            <a:t>, </a:t>
          </a:r>
          <a:r>
            <a:rPr lang="en-US" sz="2600" kern="1200" dirty="0" err="1"/>
            <a:t>semakin</a:t>
          </a:r>
          <a:r>
            <a:rPr lang="en-US" sz="2600" kern="1200" dirty="0"/>
            <a:t> </a:t>
          </a:r>
          <a:r>
            <a:rPr lang="en-US" sz="2600" kern="1200" dirty="0" err="1"/>
            <a:t>baik</a:t>
          </a:r>
          <a:endParaRPr lang="en-US" sz="2600" kern="1200" dirty="0"/>
        </a:p>
      </dsp:txBody>
      <dsp:txXfrm>
        <a:off x="4114250" y="1117886"/>
        <a:ext cx="2930037" cy="1819255"/>
      </dsp:txXfrm>
    </dsp:sp>
    <dsp:sp modelId="{E51A88BB-889E-4EDC-ABB8-69E3B39684BB}">
      <dsp:nvSpPr>
        <dsp:cNvPr id="0" name=""/>
        <dsp:cNvSpPr/>
      </dsp:nvSpPr>
      <dsp:spPr>
        <a:xfrm>
          <a:off x="7439025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E4E9C-C77D-4A42-A72E-1E94DE3EB1F7}">
      <dsp:nvSpPr>
        <dsp:cNvPr id="0" name=""/>
        <dsp:cNvSpPr/>
      </dsp:nvSpPr>
      <dsp:spPr>
        <a:xfrm>
          <a:off x="7777162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3. Stabilize   : </a:t>
          </a:r>
          <a:r>
            <a:rPr lang="en-US" sz="2600" kern="1200" dirty="0" err="1"/>
            <a:t>Semakin</a:t>
          </a:r>
          <a:r>
            <a:rPr lang="en-US" sz="2600" kern="1200" dirty="0"/>
            <a:t> </a:t>
          </a:r>
          <a:r>
            <a:rPr lang="en-US" sz="2600" kern="1200" dirty="0" err="1"/>
            <a:t>dekat</a:t>
          </a:r>
          <a:r>
            <a:rPr lang="en-US" sz="2600" kern="1200" dirty="0"/>
            <a:t> </a:t>
          </a:r>
          <a:r>
            <a:rPr lang="en-US" sz="2600" kern="1200" dirty="0" err="1"/>
            <a:t>dengan</a:t>
          </a:r>
          <a:r>
            <a:rPr lang="en-US" sz="2600" kern="1200" dirty="0"/>
            <a:t> target, </a:t>
          </a:r>
          <a:r>
            <a:rPr lang="en-US" sz="2600" kern="1200" dirty="0" err="1"/>
            <a:t>semakin</a:t>
          </a:r>
          <a:r>
            <a:rPr lang="en-US" sz="2600" kern="1200" dirty="0"/>
            <a:t> </a:t>
          </a:r>
          <a:r>
            <a:rPr lang="en-US" sz="2600" kern="1200" dirty="0" err="1"/>
            <a:t>baik</a:t>
          </a:r>
          <a:r>
            <a:rPr lang="en-US" sz="2600" kern="1200" dirty="0"/>
            <a:t> </a:t>
          </a:r>
        </a:p>
      </dsp:txBody>
      <dsp:txXfrm>
        <a:off x="7833762" y="1117886"/>
        <a:ext cx="2930037" cy="1819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EAC29-DF14-4B7B-B6AB-12C469636C4B}">
      <dsp:nvSpPr>
        <dsp:cNvPr id="0" name=""/>
        <dsp:cNvSpPr/>
      </dsp:nvSpPr>
      <dsp:spPr>
        <a:xfrm>
          <a:off x="0" y="4105454"/>
          <a:ext cx="6666833" cy="13475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Contoh : </a:t>
          </a:r>
        </a:p>
      </dsp:txBody>
      <dsp:txXfrm>
        <a:off x="0" y="4105454"/>
        <a:ext cx="6666833" cy="727650"/>
      </dsp:txXfrm>
    </dsp:sp>
    <dsp:sp modelId="{643D2296-B0E3-478A-9E36-F04F9BB43936}">
      <dsp:nvSpPr>
        <dsp:cNvPr id="0" name=""/>
        <dsp:cNvSpPr/>
      </dsp:nvSpPr>
      <dsp:spPr>
        <a:xfrm>
          <a:off x="0" y="4806155"/>
          <a:ext cx="1666708" cy="6198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Sales</a:t>
          </a:r>
        </a:p>
      </dsp:txBody>
      <dsp:txXfrm>
        <a:off x="0" y="4806155"/>
        <a:ext cx="1666708" cy="619850"/>
      </dsp:txXfrm>
    </dsp:sp>
    <dsp:sp modelId="{6CE43092-7E65-4E9B-A2F3-1204ACEFCEE6}">
      <dsp:nvSpPr>
        <dsp:cNvPr id="0" name=""/>
        <dsp:cNvSpPr/>
      </dsp:nvSpPr>
      <dsp:spPr>
        <a:xfrm>
          <a:off x="1666708" y="4806155"/>
          <a:ext cx="1666708" cy="619850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Target 1 Milyar</a:t>
          </a:r>
        </a:p>
      </dsp:txBody>
      <dsp:txXfrm>
        <a:off x="1666708" y="4806155"/>
        <a:ext cx="1666708" cy="619850"/>
      </dsp:txXfrm>
    </dsp:sp>
    <dsp:sp modelId="{32125BF0-ED70-446F-B85F-9DCD458438D4}">
      <dsp:nvSpPr>
        <dsp:cNvPr id="0" name=""/>
        <dsp:cNvSpPr/>
      </dsp:nvSpPr>
      <dsp:spPr>
        <a:xfrm>
          <a:off x="3333416" y="4806155"/>
          <a:ext cx="1666708" cy="619850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Aktual 1.5 Milyar</a:t>
          </a:r>
        </a:p>
      </dsp:txBody>
      <dsp:txXfrm>
        <a:off x="3333416" y="4806155"/>
        <a:ext cx="1666708" cy="619850"/>
      </dsp:txXfrm>
    </dsp:sp>
    <dsp:sp modelId="{607777ED-9AB5-4CB9-AA19-65043FE300D7}">
      <dsp:nvSpPr>
        <dsp:cNvPr id="0" name=""/>
        <dsp:cNvSpPr/>
      </dsp:nvSpPr>
      <dsp:spPr>
        <a:xfrm>
          <a:off x="5000124" y="4806155"/>
          <a:ext cx="1666708" cy="61985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Achievement 150%</a:t>
          </a:r>
        </a:p>
      </dsp:txBody>
      <dsp:txXfrm>
        <a:off x="5000124" y="4806155"/>
        <a:ext cx="1666708" cy="619850"/>
      </dsp:txXfrm>
    </dsp:sp>
    <dsp:sp modelId="{14D9F450-C911-4E51-8C55-A807C8724D02}">
      <dsp:nvSpPr>
        <dsp:cNvPr id="0" name=""/>
        <dsp:cNvSpPr/>
      </dsp:nvSpPr>
      <dsp:spPr>
        <a:xfrm rot="10800000">
          <a:off x="0" y="2053209"/>
          <a:ext cx="6666833" cy="2072457"/>
        </a:xfrm>
        <a:prstGeom prst="upArrowCallou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Actual / Target * 100%</a:t>
          </a:r>
        </a:p>
      </dsp:txBody>
      <dsp:txXfrm rot="10800000">
        <a:off x="0" y="2053209"/>
        <a:ext cx="6666833" cy="1346620"/>
      </dsp:txXfrm>
    </dsp:sp>
    <dsp:sp modelId="{A3FE7C8A-2DB2-4B0C-969C-66F3CC422C31}">
      <dsp:nvSpPr>
        <dsp:cNvPr id="0" name=""/>
        <dsp:cNvSpPr/>
      </dsp:nvSpPr>
      <dsp:spPr>
        <a:xfrm rot="10800000">
          <a:off x="0" y="964"/>
          <a:ext cx="6666833" cy="2072457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Jenis KPI yang paling banyak digunakan. Formulanya : </a:t>
          </a:r>
        </a:p>
      </dsp:txBody>
      <dsp:txXfrm rot="10800000">
        <a:off x="0" y="964"/>
        <a:ext cx="6666833" cy="1346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AF613-074A-40F8-BBD2-82A853019767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B1D3A-633F-4DBC-B352-84A500E9388C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D649E-E267-44F7-BEDF-4AF0716E4F3D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Selain skala 4 dan 5, ada juga company yang menggunakan skala 100 untuk survey kepuasan pelanggan.</a:t>
          </a:r>
        </a:p>
      </dsp:txBody>
      <dsp:txXfrm>
        <a:off x="1816103" y="671"/>
        <a:ext cx="4447536" cy="1572384"/>
      </dsp:txXfrm>
    </dsp:sp>
    <dsp:sp modelId="{29DE70DC-7CAF-4C9C-9446-4906375B11A4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9FB69-DF55-4BF7-96B2-540E55DE1086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17272-E406-4580-A6C7-E17FAA7C8034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Skor excellent diberikan untuk nilai KPI actual = 90 karena KPI = 100 tidak pernah dicapai. </a:t>
          </a:r>
        </a:p>
      </dsp:txBody>
      <dsp:txXfrm>
        <a:off x="1816103" y="1966151"/>
        <a:ext cx="4447536" cy="1572384"/>
      </dsp:txXfrm>
    </dsp:sp>
    <dsp:sp modelId="{63683333-F404-4C05-9AC1-0A65CD51D5FF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E0A43-1252-486B-861B-3104A59A79AC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03895-F526-4409-8E48-C308B500434C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Hasil kalibrasi formula ada di slide berikutnya</a:t>
          </a:r>
        </a:p>
      </dsp:txBody>
      <dsp:txXfrm>
        <a:off x="1816103" y="3931632"/>
        <a:ext cx="4447536" cy="1572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B6882-59F1-472D-9E65-E8CA9CE8957B}">
      <dsp:nvSpPr>
        <dsp:cNvPr id="0" name=""/>
        <dsp:cNvSpPr/>
      </dsp:nvSpPr>
      <dsp:spPr>
        <a:xfrm>
          <a:off x="0" y="190138"/>
          <a:ext cx="6270029" cy="164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Jadi</a:t>
          </a:r>
          <a:r>
            <a:rPr lang="en-US" sz="2800" kern="1200" dirty="0"/>
            <a:t>, </a:t>
          </a:r>
          <a:r>
            <a:rPr lang="en-US" sz="2800" kern="1200" dirty="0" err="1"/>
            <a:t>baik</a:t>
          </a:r>
          <a:r>
            <a:rPr lang="en-US" sz="2800" kern="1200" dirty="0"/>
            <a:t> </a:t>
          </a:r>
          <a:r>
            <a:rPr lang="en-US" sz="2800" kern="1200" dirty="0" err="1"/>
            <a:t>deviasi</a:t>
          </a:r>
          <a:r>
            <a:rPr lang="en-US" sz="2800" kern="1200" dirty="0"/>
            <a:t> </a:t>
          </a:r>
          <a:r>
            <a:rPr lang="en-US" sz="2800" b="1" kern="1200" dirty="0" err="1"/>
            <a:t>positif</a:t>
          </a:r>
          <a:r>
            <a:rPr lang="en-US" sz="2800" kern="1200" dirty="0"/>
            <a:t> </a:t>
          </a:r>
          <a:r>
            <a:rPr lang="en-US" sz="2800" kern="1200" dirty="0" err="1"/>
            <a:t>maupun</a:t>
          </a:r>
          <a:r>
            <a:rPr lang="en-US" sz="2800" kern="1200" dirty="0"/>
            <a:t> </a:t>
          </a:r>
          <a:r>
            <a:rPr lang="en-US" sz="2800" u="sng" kern="1200" dirty="0"/>
            <a:t>negative</a:t>
          </a:r>
          <a:r>
            <a:rPr lang="en-US" sz="2800" kern="1200" dirty="0"/>
            <a:t> </a:t>
          </a:r>
          <a:r>
            <a:rPr lang="en-US" sz="2800" kern="1200" dirty="0" err="1"/>
            <a:t>terhadap</a:t>
          </a:r>
          <a:r>
            <a:rPr lang="en-US" sz="2800" kern="1200" dirty="0"/>
            <a:t> target, </a:t>
          </a:r>
          <a:r>
            <a:rPr lang="en-US" sz="2800" kern="1200" dirty="0" err="1"/>
            <a:t>akan</a:t>
          </a:r>
          <a:r>
            <a:rPr lang="en-US" sz="2800" kern="1200" dirty="0"/>
            <a:t> </a:t>
          </a:r>
          <a:r>
            <a:rPr lang="en-US" sz="2800" kern="1200" dirty="0" err="1"/>
            <a:t>sama-sama</a:t>
          </a:r>
          <a:r>
            <a:rPr lang="en-US" sz="2800" kern="1200" dirty="0"/>
            <a:t> </a:t>
          </a:r>
          <a:r>
            <a:rPr lang="en-US" sz="2800" b="1" u="sng" kern="1200" dirty="0" err="1"/>
            <a:t>mengurangi</a:t>
          </a:r>
          <a:r>
            <a:rPr lang="en-US" sz="2800" kern="1200" dirty="0"/>
            <a:t> </a:t>
          </a:r>
          <a:r>
            <a:rPr lang="en-US" sz="2800" kern="1200" dirty="0" err="1"/>
            <a:t>nilai</a:t>
          </a:r>
          <a:r>
            <a:rPr lang="en-US" sz="2800" kern="1200" dirty="0"/>
            <a:t> achievement</a:t>
          </a:r>
        </a:p>
      </dsp:txBody>
      <dsp:txXfrm>
        <a:off x="80532" y="270670"/>
        <a:ext cx="6108965" cy="1488636"/>
      </dsp:txXfrm>
    </dsp:sp>
    <dsp:sp modelId="{877883B0-FA76-41D1-BBA0-C9073F0CC6A1}">
      <dsp:nvSpPr>
        <dsp:cNvPr id="0" name=""/>
        <dsp:cNvSpPr/>
      </dsp:nvSpPr>
      <dsp:spPr>
        <a:xfrm>
          <a:off x="0" y="1926238"/>
          <a:ext cx="6270029" cy="6792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Contoh KPI : </a:t>
          </a:r>
        </a:p>
      </dsp:txBody>
      <dsp:txXfrm>
        <a:off x="33157" y="1959395"/>
        <a:ext cx="6203715" cy="612916"/>
      </dsp:txXfrm>
    </dsp:sp>
    <dsp:sp modelId="{8EBAE0ED-3EB4-4C8B-89C7-3700689E25F5}">
      <dsp:nvSpPr>
        <dsp:cNvPr id="0" name=""/>
        <dsp:cNvSpPr/>
      </dsp:nvSpPr>
      <dsp:spPr>
        <a:xfrm>
          <a:off x="0" y="2605469"/>
          <a:ext cx="6270029" cy="3539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7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Realisasi budget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Compensation &amp; benefit percentile : </a:t>
          </a:r>
          <a:r>
            <a:rPr lang="en-US" sz="2200" kern="1200" dirty="0" err="1"/>
            <a:t>misalnya</a:t>
          </a:r>
          <a:r>
            <a:rPr lang="en-US" sz="2200" kern="1200" dirty="0"/>
            <a:t> </a:t>
          </a:r>
          <a:r>
            <a:rPr lang="en-US" sz="2200" kern="1200" dirty="0" err="1"/>
            <a:t>direksi</a:t>
          </a:r>
          <a:r>
            <a:rPr lang="en-US" sz="2200" kern="1200" dirty="0"/>
            <a:t> </a:t>
          </a:r>
          <a:r>
            <a:rPr lang="en-US" sz="2200" kern="1200" dirty="0" err="1"/>
            <a:t>sudah</a:t>
          </a:r>
          <a:r>
            <a:rPr lang="en-US" sz="2200" kern="1200" dirty="0"/>
            <a:t> </a:t>
          </a:r>
          <a:r>
            <a:rPr lang="en-US" sz="2200" kern="1200" dirty="0" err="1"/>
            <a:t>menetapkan</a:t>
          </a:r>
          <a:r>
            <a:rPr lang="en-US" sz="2200" kern="1200" dirty="0"/>
            <a:t> target 75%, </a:t>
          </a:r>
          <a:r>
            <a:rPr lang="en-US" sz="2200" kern="1200" dirty="0" err="1"/>
            <a:t>artinya</a:t>
          </a:r>
          <a:r>
            <a:rPr lang="en-US" sz="2200" kern="1200" dirty="0"/>
            <a:t> </a:t>
          </a:r>
          <a:r>
            <a:rPr lang="en-US" sz="2200" kern="1200" dirty="0" err="1"/>
            <a:t>perusahaan</a:t>
          </a:r>
          <a:r>
            <a:rPr lang="en-US" sz="2200" kern="1200" dirty="0"/>
            <a:t> </a:t>
          </a:r>
          <a:r>
            <a:rPr lang="en-US" sz="2200" kern="1200" dirty="0" err="1"/>
            <a:t>bukan</a:t>
          </a:r>
          <a:r>
            <a:rPr lang="en-US" sz="2200" kern="1200" dirty="0"/>
            <a:t> di </a:t>
          </a:r>
          <a:r>
            <a:rPr lang="en-US" sz="2200" kern="1200" dirty="0" err="1"/>
            <a:t>posisi</a:t>
          </a:r>
          <a:r>
            <a:rPr lang="en-US" sz="2200" kern="1200" dirty="0"/>
            <a:t> “TOP” </a:t>
          </a:r>
          <a:r>
            <a:rPr lang="en-US" sz="2200" kern="1200" dirty="0" err="1"/>
            <a:t>dalam</a:t>
          </a:r>
          <a:r>
            <a:rPr lang="en-US" sz="2200" kern="1200" dirty="0"/>
            <a:t> </a:t>
          </a:r>
          <a:r>
            <a:rPr lang="en-US" sz="2200" kern="1200" dirty="0" err="1"/>
            <a:t>memberikan</a:t>
          </a:r>
          <a:r>
            <a:rPr lang="en-US" sz="2200" kern="1200" dirty="0"/>
            <a:t> benefit, </a:t>
          </a:r>
          <a:r>
            <a:rPr lang="en-US" sz="2200" kern="1200" dirty="0" err="1"/>
            <a:t>namun</a:t>
          </a:r>
          <a:r>
            <a:rPr lang="en-US" sz="2200" kern="1200" dirty="0"/>
            <a:t> </a:t>
          </a:r>
          <a:r>
            <a:rPr lang="en-US" sz="2200" kern="1200" dirty="0" err="1"/>
            <a:t>masih</a:t>
          </a:r>
          <a:r>
            <a:rPr lang="en-US" sz="2200" kern="1200" dirty="0"/>
            <a:t> di </a:t>
          </a:r>
          <a:r>
            <a:rPr lang="en-US" sz="2200" kern="1200" dirty="0" err="1"/>
            <a:t>atas</a:t>
          </a:r>
          <a:r>
            <a:rPr lang="en-US" sz="2200" kern="1200" dirty="0"/>
            <a:t> rata-rata competitor lain yang </a:t>
          </a:r>
          <a:r>
            <a:rPr lang="en-US" sz="2200" kern="1200" dirty="0" err="1"/>
            <a:t>sekelas</a:t>
          </a:r>
          <a:r>
            <a:rPr lang="en-US" sz="2200" kern="1200" dirty="0"/>
            <a:t>.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err="1"/>
            <a:t>Jika</a:t>
          </a:r>
          <a:r>
            <a:rPr lang="en-US" sz="2200" kern="1200" dirty="0"/>
            <a:t> actual </a:t>
          </a:r>
          <a:r>
            <a:rPr lang="en-US" sz="2200" b="1" kern="1200" dirty="0">
              <a:solidFill>
                <a:srgbClr val="FF0000"/>
              </a:solidFill>
            </a:rPr>
            <a:t>&gt; </a:t>
          </a:r>
          <a:r>
            <a:rPr lang="en-US" sz="2200" kern="1200" dirty="0"/>
            <a:t>75%, </a:t>
          </a:r>
          <a:r>
            <a:rPr lang="en-US" sz="2200" kern="1200" dirty="0" err="1"/>
            <a:t>akan</a:t>
          </a:r>
          <a:r>
            <a:rPr lang="en-US" sz="2200" kern="1200" dirty="0"/>
            <a:t> </a:t>
          </a:r>
          <a:r>
            <a:rPr lang="en-US" sz="2200" kern="1200" dirty="0" err="1"/>
            <a:t>membuat</a:t>
          </a:r>
          <a:r>
            <a:rPr lang="en-US" sz="2200" kern="1200" dirty="0"/>
            <a:t> </a:t>
          </a:r>
          <a:r>
            <a:rPr lang="en-US" sz="2200" kern="1200" dirty="0" err="1"/>
            <a:t>direksi</a:t>
          </a:r>
          <a:r>
            <a:rPr lang="en-US" sz="2200" kern="1200" dirty="0"/>
            <a:t> </a:t>
          </a:r>
          <a:r>
            <a:rPr lang="en-US" sz="2200" kern="1200" dirty="0" err="1"/>
            <a:t>tidak</a:t>
          </a:r>
          <a:r>
            <a:rPr lang="en-US" sz="2200" kern="1200" dirty="0"/>
            <a:t> happy </a:t>
          </a:r>
          <a:r>
            <a:rPr lang="en-US" sz="2200" kern="1200" dirty="0" err="1"/>
            <a:t>karena</a:t>
          </a:r>
          <a:r>
            <a:rPr lang="en-US" sz="2200" kern="1200" dirty="0"/>
            <a:t> profit </a:t>
          </a:r>
          <a:r>
            <a:rPr lang="en-US" sz="2200" kern="1200" dirty="0" err="1"/>
            <a:t>berkurang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err="1"/>
            <a:t>Jika</a:t>
          </a:r>
          <a:r>
            <a:rPr lang="en-US" sz="2200" kern="1200" dirty="0"/>
            <a:t> actual </a:t>
          </a:r>
          <a:r>
            <a:rPr lang="en-US" sz="2200" b="1" kern="1200" dirty="0">
              <a:solidFill>
                <a:srgbClr val="FF0000"/>
              </a:solidFill>
            </a:rPr>
            <a:t>&lt;</a:t>
          </a:r>
          <a:r>
            <a:rPr lang="en-US" sz="2200" kern="1200" dirty="0"/>
            <a:t> 75%, </a:t>
          </a:r>
          <a:r>
            <a:rPr lang="en-US" sz="2200" kern="1200" dirty="0" err="1"/>
            <a:t>akan</a:t>
          </a:r>
          <a:r>
            <a:rPr lang="en-US" sz="2200" kern="1200" dirty="0"/>
            <a:t> </a:t>
          </a:r>
          <a:r>
            <a:rPr lang="en-US" sz="2200" kern="1200" dirty="0" err="1"/>
            <a:t>berpotensi</a:t>
          </a:r>
          <a:r>
            <a:rPr lang="en-US" sz="2200" kern="1200" dirty="0"/>
            <a:t> </a:t>
          </a:r>
          <a:r>
            <a:rPr lang="en-US" sz="2200" kern="1200" dirty="0" err="1"/>
            <a:t>diprotes</a:t>
          </a:r>
          <a:r>
            <a:rPr lang="en-US" sz="2200" kern="1200" dirty="0"/>
            <a:t> oleh </a:t>
          </a:r>
          <a:r>
            <a:rPr lang="en-US" sz="2200" kern="1200" dirty="0" err="1"/>
            <a:t>serikat</a:t>
          </a:r>
          <a:r>
            <a:rPr lang="en-US" sz="2200" kern="1200" dirty="0"/>
            <a:t> </a:t>
          </a:r>
          <a:r>
            <a:rPr lang="en-US" sz="2200" kern="1200" dirty="0" err="1"/>
            <a:t>pekerja</a:t>
          </a:r>
          <a:r>
            <a:rPr lang="en-US" sz="2200" kern="1200" dirty="0"/>
            <a:t> </a:t>
          </a:r>
        </a:p>
      </dsp:txBody>
      <dsp:txXfrm>
        <a:off x="0" y="2605469"/>
        <a:ext cx="6270029" cy="3539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65DB-FCED-4B33-8F01-90BF268FF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A99D8-197D-45B8-8601-84BC80A62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862F3-08B5-43B7-AFC2-3A51BFD2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753A-2014-439F-8029-0980CF2FA7E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F5EF5-6A84-46A4-B91F-8E1C89CA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538D6-31B0-4C56-91D3-47DBEF32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1D1-8F33-45BD-8110-9EF8F733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0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2F1-BD79-4F36-A35F-7EC9D3AB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08688-FD65-44ED-9C03-69114C886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A8614-4E9A-4D8C-AE7B-35B1F028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753A-2014-439F-8029-0980CF2FA7E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0AD3-1178-4D3A-9BAE-232B8E83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88FB1-882F-47D2-BD8E-7FBF94E8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1D1-8F33-45BD-8110-9EF8F733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8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BDF95-9076-4932-B701-474D266DC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B7E9C-E15E-4A6C-80C4-ADD4538FB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AC2C-D714-45DE-B223-ED7F9F61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753A-2014-439F-8029-0980CF2FA7E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19EB7-FFF0-4230-BBEA-40B424B3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62E5A-6720-40A1-962F-3FF0D88A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1D1-8F33-45BD-8110-9EF8F733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0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A534-15CF-4796-8D89-D4CDB98E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FCB1-75EB-4BCD-85C2-442ACFAD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4C0D7-7913-448E-B897-6F18442F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753A-2014-439F-8029-0980CF2FA7E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2958-9AD0-49D2-A8EB-D2179427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584B3-1CC3-4A8E-BE87-37F140F2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1D1-8F33-45BD-8110-9EF8F733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0CC7-787C-470D-86C7-92FD6BFE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3FD4C-EAB9-4329-AD3F-DB64A690D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D63DB-12B3-44F2-AB6F-9DBA7EAA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753A-2014-439F-8029-0980CF2FA7E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F6CF2-51BA-45E4-A4EB-AC48C394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A4D90-71FB-469F-B78E-B7B4B114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1D1-8F33-45BD-8110-9EF8F733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4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F036-A2C1-42DA-A418-BD2986EA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03B5-2468-43EE-A85E-4B7861B38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97097-7997-41C0-873A-93D5494A4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1A924-934F-4520-8AD9-73AFC129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753A-2014-439F-8029-0980CF2FA7E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717D1-BECC-4EF9-89E5-E845C8D2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36766-3939-4EC5-9266-B24B19F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1D1-8F33-45BD-8110-9EF8F733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1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A9E1-BDF8-4A1F-A089-DA564850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FD6D3-AC5F-4E0B-812B-5B456D8A8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8F54F-0CA5-451B-8F4C-F1EF1602F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711F6-5752-463E-9AB1-C82C77534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9842F-EFAF-41F8-AD1C-EF73CA784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1D632-B212-496D-ABD1-9449713F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753A-2014-439F-8029-0980CF2FA7E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02E41-1B4F-49D6-B303-DD9A3731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532F6-017F-4527-857C-49D1689A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1D1-8F33-45BD-8110-9EF8F733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4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A6F5-F07B-4E6A-81E3-D7A74BCC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EA666-D237-46BD-90CF-D1B5D607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753A-2014-439F-8029-0980CF2FA7E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200D0-C3D4-4A59-BAC8-F1AEDD22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79433-7613-49D7-B249-80F43F4B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1D1-8F33-45BD-8110-9EF8F733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F7481-1EDF-4FC8-B7BD-9E1D0F41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753A-2014-439F-8029-0980CF2FA7E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7EDD9-2001-408E-8DAA-85351737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81860-9AE1-4E81-8936-6E06AC7B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1D1-8F33-45BD-8110-9EF8F733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4857-05D7-4365-B2EF-36A5FEA0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97E3-66F5-4DFE-A1CE-F125E0C19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DC523-7252-4657-A009-532B263C7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D123C-42D9-4683-9DFF-085AF750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753A-2014-439F-8029-0980CF2FA7E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CB696-9D07-4D41-B5DC-567C49C2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30EFA-778D-46D0-A0F2-A04B1D62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1D1-8F33-45BD-8110-9EF8F733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5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3C8C-9BBB-4428-B91C-B3FBC6A2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4F0AE-69F5-4E5F-A9DC-055B9082E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37D02-8126-43F0-8E07-4D47CA723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8B36-DAC9-4AB9-BB52-BD9FC3A8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753A-2014-439F-8029-0980CF2FA7E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7471-BA93-4847-86AE-100D135B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F9AFD-F37B-4C4B-9AED-8CC465D7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1D1-8F33-45BD-8110-9EF8F733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5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0369C-BABF-4071-8408-B7AED92C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38BEA-53D1-4F94-929A-4FD089ADE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95FE3-39CC-4502-B324-9585138BC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7753A-2014-439F-8029-0980CF2FA7E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0FB74-17C0-4DB1-B374-501E07231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5E6F8-F95C-47C8-9D06-129CAC46A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E1D1-8F33-45BD-8110-9EF8F733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8FB67-DB04-45A5-B121-62E76BFFA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2622265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KPI Achievement Formula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B7D2D-704A-46C8-857C-287ECF6E0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4582394"/>
            <a:ext cx="8495070" cy="904005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From book : KPI A to Z – Panduan </a:t>
            </a:r>
            <a:r>
              <a:rPr lang="en-US" sz="1800" dirty="0" err="1">
                <a:solidFill>
                  <a:srgbClr val="FFFFFF"/>
                </a:solidFill>
              </a:rPr>
              <a:t>Implementasi</a:t>
            </a:r>
            <a:r>
              <a:rPr lang="en-US" sz="1800" dirty="0">
                <a:solidFill>
                  <a:srgbClr val="FFFFFF"/>
                </a:solidFill>
              </a:rPr>
              <a:t> KPI yang Workable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By </a:t>
            </a:r>
            <a:r>
              <a:rPr lang="en-US" sz="1800" dirty="0" err="1">
                <a:solidFill>
                  <a:srgbClr val="FFFFFF"/>
                </a:solidFill>
              </a:rPr>
              <a:t>Yohanes</a:t>
            </a:r>
            <a:r>
              <a:rPr lang="en-US" sz="1800" dirty="0">
                <a:solidFill>
                  <a:srgbClr val="FFFFFF"/>
                </a:solidFill>
              </a:rPr>
              <a:t> Abdullah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Summarized by Anugrah Muzakki Puar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9579FB4B-7D28-F199-AB11-6D755EDCB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4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330ED-0E42-49F9-AFE9-0E0B2B25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1f. </a:t>
            </a:r>
            <a:r>
              <a:rPr lang="en-US" sz="4000" dirty="0" err="1"/>
              <a:t>Polarisasi</a:t>
            </a:r>
            <a:r>
              <a:rPr lang="en-US" sz="4000" dirty="0"/>
              <a:t> </a:t>
            </a:r>
            <a:r>
              <a:rPr lang="en-US" sz="4000" b="1" dirty="0" err="1">
                <a:solidFill>
                  <a:schemeClr val="accent1"/>
                </a:solidFill>
              </a:rPr>
              <a:t>positif</a:t>
            </a:r>
            <a:r>
              <a:rPr lang="en-US" sz="4000" dirty="0"/>
              <a:t> – KPI Index 100</a:t>
            </a:r>
            <a:endParaRPr lang="en-US" sz="3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778991B-8051-46D5-A760-58DBCAE0C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944" y="1352232"/>
            <a:ext cx="5460848" cy="51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26BDE0-E19A-41F4-9904-5F60B1727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08" y="2326587"/>
            <a:ext cx="2647153" cy="43595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F046C2-E02C-47ED-A2FC-6943D96F0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466" y="2326586"/>
            <a:ext cx="6571173" cy="43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4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EB9DC-3CBB-49C2-9413-749A1BC3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1e. </a:t>
            </a:r>
            <a:r>
              <a:rPr lang="en-US" sz="3600" dirty="0" err="1"/>
              <a:t>Polarisasi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Positif</a:t>
            </a:r>
            <a:r>
              <a:rPr lang="en-US" sz="3600" dirty="0"/>
              <a:t> - KPI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4E04-6608-4609-9986-41856A98C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OTOBOS </a:t>
            </a:r>
            <a:r>
              <a:rPr lang="en-US" sz="2000" dirty="0">
                <a:sym typeface="Wingdings" panose="05000000000000000000" pitchFamily="2" charset="2"/>
              </a:rPr>
              <a:t> On time, on budget, on </a:t>
            </a:r>
            <a:r>
              <a:rPr lang="en-US" sz="2000" dirty="0" err="1">
                <a:sym typeface="Wingdings" panose="05000000000000000000" pitchFamily="2" charset="2"/>
              </a:rPr>
              <a:t>spek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</a:p>
          <a:p>
            <a:r>
              <a:rPr lang="en-US" sz="2000" dirty="0" err="1">
                <a:sym typeface="Wingdings" panose="05000000000000000000" pitchFamily="2" charset="2"/>
              </a:rPr>
              <a:t>Formulanya</a:t>
            </a:r>
            <a:r>
              <a:rPr lang="en-US" sz="2000" dirty="0">
                <a:sym typeface="Wingdings" panose="05000000000000000000" pitchFamily="2" charset="2"/>
              </a:rPr>
              <a:t>  </a:t>
            </a:r>
          </a:p>
          <a:p>
            <a:pPr lvl="1"/>
            <a:r>
              <a:rPr lang="en-US" sz="2000" dirty="0" err="1">
                <a:sym typeface="Wingdings" panose="05000000000000000000" pitchFamily="2" charset="2"/>
              </a:rPr>
              <a:t>Otobos</a:t>
            </a:r>
            <a:r>
              <a:rPr lang="en-US" sz="2000" dirty="0">
                <a:sym typeface="Wingdings" panose="05000000000000000000" pitchFamily="2" charset="2"/>
              </a:rPr>
              <a:t> = (T + B + S) / 3 </a:t>
            </a:r>
          </a:p>
          <a:p>
            <a:pPr marL="914400" lvl="2" indent="0">
              <a:buNone/>
            </a:pPr>
            <a:r>
              <a:rPr lang="en-US" dirty="0" err="1">
                <a:sym typeface="Wingdings" panose="05000000000000000000" pitchFamily="2" charset="2"/>
              </a:rPr>
              <a:t>Dimana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 = % achievement on time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B = % achievement on budget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 = % achievement on </a:t>
            </a:r>
            <a:r>
              <a:rPr lang="en-US" dirty="0" err="1">
                <a:sym typeface="Wingdings" panose="05000000000000000000" pitchFamily="2" charset="2"/>
              </a:rPr>
              <a:t>spek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sz="2000" b="1" dirty="0"/>
              <a:t>Achievement = ∑ (</a:t>
            </a:r>
            <a:r>
              <a:rPr lang="en-US" sz="2000" b="1" dirty="0" err="1"/>
              <a:t>Otobos</a:t>
            </a:r>
            <a:r>
              <a:rPr lang="en-US" sz="2000" b="1" dirty="0"/>
              <a:t> * Weight * 115%)</a:t>
            </a:r>
            <a:r>
              <a:rPr lang="en-US" sz="2000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F223C82-385C-46E4-BFC9-36972288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80" y="1806027"/>
            <a:ext cx="7457591" cy="437093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912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0A224-C6CE-4E03-ABBA-DF718E38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2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KPI POLARISASI MINIMIZE / NEGATIF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2D6F-2661-4B69-B93A-12B6C570A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kecil</a:t>
            </a:r>
            <a:r>
              <a:rPr lang="en-US" dirty="0"/>
              <a:t>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01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54431-20C7-4555-9429-4ECF7AE7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 dirty="0"/>
              <a:t>2a. </a:t>
            </a:r>
            <a:r>
              <a:rPr lang="en-US" sz="4000" dirty="0" err="1"/>
              <a:t>Polarisasi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FF0000"/>
                </a:solidFill>
              </a:rPr>
              <a:t>negative</a:t>
            </a:r>
            <a:r>
              <a:rPr lang="en-US" sz="4000" dirty="0"/>
              <a:t> – </a:t>
            </a:r>
            <a:br>
              <a:rPr lang="en-US" sz="4000" dirty="0"/>
            </a:br>
            <a:r>
              <a:rPr lang="en-US" sz="4000" dirty="0"/>
              <a:t>KPI standard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09C20-EE10-41A9-9474-3584116D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91" y="2661008"/>
            <a:ext cx="4934327" cy="10164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79ED6-524F-4621-8D65-85BB32D66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992524" cy="3676854"/>
          </a:xfrm>
        </p:spPr>
        <p:txBody>
          <a:bodyPr anchor="t">
            <a:normAutofit/>
          </a:bodyPr>
          <a:lstStyle/>
          <a:p>
            <a:r>
              <a:rPr lang="en-US" sz="2000" dirty="0" err="1"/>
              <a:t>Contoh</a:t>
            </a:r>
            <a:r>
              <a:rPr lang="en-US" sz="2000" dirty="0"/>
              <a:t> : </a:t>
            </a:r>
          </a:p>
          <a:p>
            <a:pPr lvl="1"/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cacat</a:t>
            </a:r>
            <a:endParaRPr lang="en-US" sz="2000" dirty="0"/>
          </a:p>
          <a:p>
            <a:pPr lvl="1"/>
            <a:r>
              <a:rPr lang="en-US" sz="2000" dirty="0"/>
              <a:t>Delay</a:t>
            </a:r>
          </a:p>
          <a:p>
            <a:pPr lvl="1"/>
            <a:r>
              <a:rPr lang="en-US" sz="2000" dirty="0"/>
              <a:t>Product deviation (</a:t>
            </a:r>
            <a:r>
              <a:rPr lang="en-US" sz="2000" dirty="0" err="1"/>
              <a:t>penyimpangan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spesifikasi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)</a:t>
            </a:r>
          </a:p>
          <a:p>
            <a:r>
              <a:rPr lang="en-US" sz="2000" dirty="0"/>
              <a:t>Karena KPI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berkaitan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resiko</a:t>
            </a:r>
            <a:r>
              <a:rPr lang="en-US" sz="2000" dirty="0"/>
              <a:t> </a:t>
            </a:r>
            <a:r>
              <a:rPr lang="en-US" sz="2000" dirty="0" err="1"/>
              <a:t>bisnis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formula achievement </a:t>
            </a:r>
            <a:r>
              <a:rPr lang="en-US" sz="2000" dirty="0" err="1"/>
              <a:t>diberikan</a:t>
            </a:r>
            <a:r>
              <a:rPr lang="en-US" sz="2000" dirty="0"/>
              <a:t> punishment.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actual = 2x target,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achievement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diberi</a:t>
            </a:r>
            <a:r>
              <a:rPr lang="en-US" sz="2000" dirty="0"/>
              <a:t> 0%.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formulanya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</a:p>
          <a:p>
            <a:pPr marL="0" indent="0" algn="ctr">
              <a:buNone/>
            </a:pPr>
            <a:r>
              <a:rPr lang="en-US" sz="2000" dirty="0"/>
              <a:t>Achievement = 200% - A/T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3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C24CE-BB9F-4F28-95DB-F53DAB39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2b. </a:t>
            </a:r>
            <a:r>
              <a:rPr lang="en-US" sz="2600" dirty="0" err="1">
                <a:solidFill>
                  <a:srgbClr val="FFFFFF"/>
                </a:solidFill>
              </a:rPr>
              <a:t>Polarisasi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  <a:r>
              <a:rPr lang="en-US" sz="2600" b="1" dirty="0">
                <a:solidFill>
                  <a:srgbClr val="FF0000"/>
                </a:solidFill>
              </a:rPr>
              <a:t>negative</a:t>
            </a:r>
            <a:r>
              <a:rPr lang="en-US" sz="2600" dirty="0">
                <a:solidFill>
                  <a:srgbClr val="FFFFFF"/>
                </a:solidFill>
              </a:rPr>
              <a:t> – KPI target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A7642-C0BE-4C42-948F-BA4D15220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092" y="2797941"/>
            <a:ext cx="8087315" cy="39830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F670-DAAB-4F08-ACDE-2DD1F2F4D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4118" y="278296"/>
            <a:ext cx="7188199" cy="2519645"/>
          </a:xfrm>
        </p:spPr>
        <p:txBody>
          <a:bodyPr>
            <a:normAutofit/>
          </a:bodyPr>
          <a:lstStyle/>
          <a:p>
            <a:r>
              <a:rPr lang="en-US" sz="1800" dirty="0" err="1"/>
              <a:t>Contoh</a:t>
            </a:r>
            <a:r>
              <a:rPr lang="en-US" sz="1800" dirty="0"/>
              <a:t> KPI : </a:t>
            </a:r>
          </a:p>
          <a:p>
            <a:pPr lvl="1"/>
            <a:r>
              <a:rPr lang="en-US" sz="1400" dirty="0" err="1"/>
              <a:t>Jumlah</a:t>
            </a:r>
            <a:r>
              <a:rPr lang="en-US" sz="1400" dirty="0"/>
              <a:t> incident</a:t>
            </a:r>
          </a:p>
          <a:p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formula </a:t>
            </a:r>
            <a:r>
              <a:rPr lang="en-US" sz="1800" dirty="0" err="1"/>
              <a:t>standar</a:t>
            </a:r>
            <a:r>
              <a:rPr lang="en-US" sz="1800" dirty="0"/>
              <a:t> di </a:t>
            </a:r>
            <a:r>
              <a:rPr lang="en-US" sz="1800" dirty="0" err="1"/>
              <a:t>poin</a:t>
            </a:r>
            <a:r>
              <a:rPr lang="en-US" sz="1800" dirty="0"/>
              <a:t> 2a,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muncul</a:t>
            </a:r>
            <a:r>
              <a:rPr lang="en-US" sz="1800" dirty="0"/>
              <a:t> </a:t>
            </a:r>
            <a:r>
              <a:rPr lang="en-US" sz="1800" b="1" dirty="0"/>
              <a:t>error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apapun</a:t>
            </a:r>
            <a:r>
              <a:rPr lang="en-US" sz="1800" dirty="0"/>
              <a:t> </a:t>
            </a:r>
            <a:r>
              <a:rPr lang="en-US" sz="1800" dirty="0" err="1"/>
              <a:t>dibagi</a:t>
            </a:r>
            <a:r>
              <a:rPr lang="en-US" sz="1800" dirty="0"/>
              <a:t> 0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b="1" dirty="0"/>
              <a:t>infinity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formulanya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: </a:t>
            </a:r>
          </a:p>
          <a:p>
            <a:pPr marL="0" indent="0" algn="ctr">
              <a:buNone/>
            </a:pPr>
            <a:r>
              <a:rPr lang="en-US" sz="2400" dirty="0"/>
              <a:t>Achievement = e </a:t>
            </a:r>
            <a:r>
              <a:rPr lang="en-US" sz="2400" baseline="30000" dirty="0"/>
              <a:t>-K.A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5183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E8D40-151B-4DA6-9040-B2EBBE54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2c. Capaian KPI Yes/No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9427-835A-4437-B14B-C434BFE50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436756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Ada company yang </a:t>
            </a:r>
            <a:r>
              <a:rPr lang="en-US" sz="2400" dirty="0" err="1"/>
              <a:t>mendefinisikan</a:t>
            </a:r>
            <a:r>
              <a:rPr lang="en-US" sz="2400" dirty="0"/>
              <a:t> KPI </a:t>
            </a:r>
            <a:r>
              <a:rPr lang="en-US" sz="2400" dirty="0" err="1"/>
              <a:t>esensial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i="1" dirty="0"/>
              <a:t>achievement</a:t>
            </a:r>
            <a:r>
              <a:rPr lang="en-US" sz="2400" dirty="0"/>
              <a:t> KPI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2 : 100% </a:t>
            </a:r>
            <a:r>
              <a:rPr lang="en-US" sz="2400" dirty="0" err="1"/>
              <a:t>atau</a:t>
            </a:r>
            <a:r>
              <a:rPr lang="en-US" sz="2400" dirty="0"/>
              <a:t> 0%,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i="1" dirty="0"/>
              <a:t>excellent</a:t>
            </a:r>
          </a:p>
          <a:p>
            <a:endParaRPr lang="en-US" sz="2400" i="1" dirty="0"/>
          </a:p>
          <a:p>
            <a:pPr marL="0" indent="0" algn="ctr">
              <a:buNone/>
            </a:pPr>
            <a:r>
              <a:rPr lang="en-US" sz="3200" dirty="0"/>
              <a:t>If KPI actual = 0, then Achievement = 100%</a:t>
            </a:r>
          </a:p>
          <a:p>
            <a:pPr marL="0" indent="0" algn="ctr">
              <a:buNone/>
            </a:pPr>
            <a:r>
              <a:rPr lang="en-US" sz="3200" dirty="0"/>
              <a:t>Else Achievement = 0%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Contoh</a:t>
            </a:r>
            <a:r>
              <a:rPr lang="en-US" sz="2400" dirty="0"/>
              <a:t> KPI : </a:t>
            </a:r>
          </a:p>
          <a:p>
            <a:pPr lvl="1"/>
            <a:r>
              <a:rPr lang="en-US" dirty="0"/>
              <a:t>Fatality (</a:t>
            </a:r>
            <a:r>
              <a:rPr lang="en-US" dirty="0" err="1"/>
              <a:t>kecelakaan</a:t>
            </a:r>
            <a:r>
              <a:rPr lang="en-US" dirty="0"/>
              <a:t> yang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korban </a:t>
            </a:r>
            <a:r>
              <a:rPr lang="en-US" dirty="0" err="1"/>
              <a:t>jiwa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Mogok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massal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serikat</a:t>
            </a:r>
            <a:r>
              <a:rPr lang="en-US" dirty="0"/>
              <a:t> </a:t>
            </a:r>
            <a:r>
              <a:rPr lang="en-US" dirty="0" err="1"/>
              <a:t>pekerja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87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0A224-C6CE-4E03-ABBA-DF718E38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KPI POLARISASI </a:t>
            </a:r>
            <a:r>
              <a:rPr lang="en-US" sz="8000" dirty="0"/>
              <a:t>STABILIZE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2D6F-2661-4B69-B93A-12B6C570A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1"/>
                </a:solidFill>
              </a:rPr>
              <a:t>dekat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dengan</a:t>
            </a:r>
            <a:r>
              <a:rPr lang="en-US" b="1" dirty="0">
                <a:solidFill>
                  <a:schemeClr val="tx1"/>
                </a:solidFill>
              </a:rPr>
              <a:t> target</a:t>
            </a:r>
            <a:r>
              <a:rPr lang="en-US" dirty="0"/>
              <a:t>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79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3C915414-2809-4735-A560-0D5FE6670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82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id">
            <a:extLst>
              <a:ext uri="{FF2B5EF4-FFF2-40B4-BE49-F238E27FC236}">
                <a16:creationId xmlns:a16="http://schemas.microsoft.com/office/drawing/2014/main" id="{24413201-85BF-4680-A7D4-10CDBD035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38471" cy="6858000"/>
            <a:chOff x="0" y="-12406"/>
            <a:chExt cx="12038471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819D8C-C8E5-4336-9882-79FBF6555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32480-09E4-401A-B2D9-E6C662FB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719781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D8355C-E417-4D36-91FF-2CC1E1FE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72683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ADF7267-EAAE-43CE-ACEF-608328FB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-25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901E2-0CDB-4316-B262-3B9E68F33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7294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8F6D31A-084C-4F10-9A8F-A9645DFB7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6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38E09F0-F130-45B5-B0AF-7EF3F017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84395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9330E2-17DA-4F0D-B377-6E4499C79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1312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192707-5744-4C77-8CD6-D682F9080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2089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67A44A-5DD0-43B5-B6DB-1CA3BC5AF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422784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0809D1-164B-4A0C-84BB-2AC46F3BD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8321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79EC94-3698-4695-8CE7-61DBDF5EE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538773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55B95C-6A71-4D4F-8F48-B21F893E6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24004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099C53A-E394-462E-BF63-1639A8E28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828837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AC427FF-C3BE-45A0-9FB1-A6A4C8C4C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439563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15D91A-BF52-4704-8F6B-A7C474618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59344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9241FD-0E0D-409B-A2AF-8F06ACB75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79125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8B3D884-11F6-4FF3-82C2-1C2311451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59890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5AB342-981A-44B4-846D-B0B2394AC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038471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72C80E7-0A00-4063-BEE2-6B6B446A4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318688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DFAF9B-F940-4E8C-905E-31851E6E7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54926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75405B-4987-4ED0-838B-B550E11C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72269" y="1609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23C412-06C7-4364-B5C1-6492A9D36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90113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E558B2C-BA31-4EF6-AA51-34C38C4FA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71578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BF6B7B-33CA-48B1-A1DC-E4917FB89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435730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91E8E40-9C42-4E16-980F-D9B38872F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429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7E3690-D803-4CC7-BA93-B51ACF040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417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5F0DCE-43E5-49B6-9CA6-F306E82C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042416" y="2203704"/>
            <a:ext cx="5513832" cy="3008376"/>
          </a:xfrm>
        </p:spPr>
        <p:txBody>
          <a:bodyPr anchor="t">
            <a:normAutofit/>
          </a:bodyPr>
          <a:lstStyle/>
          <a:p>
            <a:r>
              <a:rPr lang="en-US" sz="4800" dirty="0"/>
              <a:t>3. </a:t>
            </a:r>
            <a:r>
              <a:rPr lang="en-US" sz="4800" dirty="0" err="1"/>
              <a:t>Polarisasi</a:t>
            </a:r>
            <a:r>
              <a:rPr lang="en-US" sz="4800" dirty="0"/>
              <a:t> Stabilize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FF8105-F133-4F66-A31F-E6025CE85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71465" y="162636"/>
            <a:ext cx="0" cy="6542964"/>
          </a:xfrm>
          <a:prstGeom prst="line">
            <a:avLst/>
          </a:prstGeom>
          <a:ln w="508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9A6E84C-1F34-4CDE-A8AE-685FEFF1E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8286" y="160120"/>
            <a:ext cx="6503018" cy="6564571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lor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7704" y="147451"/>
            <a:ext cx="685800" cy="658648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EA0F72-6718-C372-27BB-2BB50B275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243974"/>
              </p:ext>
            </p:extLst>
          </p:nvPr>
        </p:nvGraphicFramePr>
        <p:xfrm>
          <a:off x="3704700" y="286818"/>
          <a:ext cx="6270029" cy="633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155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54431-20C7-4555-9429-4ECF7AE7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29119"/>
            <a:ext cx="3686174" cy="873150"/>
          </a:xfrm>
        </p:spPr>
        <p:txBody>
          <a:bodyPr>
            <a:normAutofit/>
          </a:bodyPr>
          <a:lstStyle/>
          <a:p>
            <a:r>
              <a:rPr lang="en-US" sz="2800" dirty="0"/>
              <a:t>3. </a:t>
            </a:r>
            <a:r>
              <a:rPr lang="en-US" sz="2800" dirty="0" err="1"/>
              <a:t>Polarisasi</a:t>
            </a:r>
            <a:r>
              <a:rPr lang="en-US" sz="2800" dirty="0"/>
              <a:t> </a:t>
            </a:r>
            <a:r>
              <a:rPr lang="en-US" sz="2800" b="1" dirty="0"/>
              <a:t>Stabilize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79ED6-524F-4621-8D65-85BB32D66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838" y="931386"/>
            <a:ext cx="4169762" cy="3973337"/>
          </a:xfrm>
        </p:spPr>
        <p:txBody>
          <a:bodyPr>
            <a:normAutofit/>
          </a:bodyPr>
          <a:lstStyle/>
          <a:p>
            <a:r>
              <a:rPr lang="en-US" sz="1800" dirty="0" err="1"/>
              <a:t>Dimana</a:t>
            </a:r>
            <a:r>
              <a:rPr lang="en-US" sz="1800" b="1" dirty="0"/>
              <a:t> K </a:t>
            </a:r>
            <a:r>
              <a:rPr lang="en-US" sz="1800" dirty="0" err="1"/>
              <a:t>adalah</a:t>
            </a:r>
            <a:r>
              <a:rPr lang="en-US" sz="1800" dirty="0"/>
              <a:t> factor </a:t>
            </a:r>
            <a:r>
              <a:rPr lang="en-US" sz="1800" b="1" dirty="0" err="1"/>
              <a:t>toleransi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deviasi</a:t>
            </a:r>
            <a:r>
              <a:rPr lang="en-US" sz="1800" dirty="0"/>
              <a:t> actual </a:t>
            </a:r>
            <a:r>
              <a:rPr lang="en-US" sz="1800" dirty="0" err="1"/>
              <a:t>dari</a:t>
            </a:r>
            <a:r>
              <a:rPr lang="en-US" sz="1800" dirty="0"/>
              <a:t> target.</a:t>
            </a:r>
          </a:p>
          <a:p>
            <a:r>
              <a:rPr lang="en-US" sz="1800" dirty="0" err="1"/>
              <a:t>Semakin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K,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semakin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 </a:t>
            </a:r>
            <a:r>
              <a:rPr lang="en-US" sz="1800" dirty="0" err="1"/>
              <a:t>penurunan</a:t>
            </a:r>
            <a:r>
              <a:rPr lang="en-US" sz="1800" dirty="0"/>
              <a:t> score </a:t>
            </a:r>
            <a:r>
              <a:rPr lang="en-US" sz="1800" dirty="0" err="1"/>
              <a:t>nya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actual </a:t>
            </a:r>
            <a:r>
              <a:rPr lang="en-US" sz="1800" dirty="0" err="1"/>
              <a:t>jauh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target</a:t>
            </a:r>
            <a:endParaRPr lang="en-US" sz="17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9CBA95-C3D0-4938-BE64-FC2A04300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1" y="2466442"/>
            <a:ext cx="3318939" cy="43020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7F07BF-2974-4888-BB22-068E6EC88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926" y="2466442"/>
            <a:ext cx="5360849" cy="43020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A899DA-A8FC-41E7-8351-CDD1FED44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476" y="1214599"/>
            <a:ext cx="7374421" cy="5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8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0A224-C6CE-4E03-ABBA-DF718E38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KPI SCORING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2D6F-2661-4B69-B93A-12B6C570A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80" cy="1038225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r"/>
            <a:r>
              <a:rPr lang="en-US" dirty="0"/>
              <a:t>Setelah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percentage, </a:t>
            </a:r>
            <a:r>
              <a:rPr lang="en-US" b="1" dirty="0" err="1"/>
              <a:t>lalu</a:t>
            </a:r>
            <a:r>
              <a:rPr lang="en-US" b="1" dirty="0"/>
              <a:t> </a:t>
            </a:r>
            <a:r>
              <a:rPr lang="en-US" b="1" dirty="0" err="1"/>
              <a:t>apa</a:t>
            </a:r>
            <a:r>
              <a:rPr lang="en-US" dirty="0"/>
              <a:t>? </a:t>
            </a:r>
          </a:p>
          <a:p>
            <a:pPr algn="r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1"/>
                </a:solidFill>
              </a:rPr>
              <a:t>menginterpretasinya</a:t>
            </a:r>
            <a:r>
              <a:rPr lang="en-US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87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D5726-6FC9-4C70-91B0-8C0D6A72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 dirty="0" err="1"/>
              <a:t>Penjelasan</a:t>
            </a:r>
            <a:r>
              <a:rPr lang="en-US" sz="4000" dirty="0"/>
              <a:t> </a:t>
            </a:r>
            <a:r>
              <a:rPr lang="en-US" sz="4000" dirty="0" err="1"/>
              <a:t>Istilah</a:t>
            </a:r>
            <a:r>
              <a:rPr lang="en-US" sz="4000" dirty="0"/>
              <a:t> </a:t>
            </a:r>
            <a:r>
              <a:rPr lang="en-US" sz="4000" b="1" dirty="0" err="1"/>
              <a:t>Polarisasi</a:t>
            </a:r>
            <a:r>
              <a:rPr lang="en-US" sz="4000" dirty="0"/>
              <a:t> KPI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ADD9C4-746A-9C0E-33AA-6C494116E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62936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943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B4E72A-8261-4560-927B-07BDCB7A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Apa itu skor KPI dan Apa Tujuannya?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2B6C2-173F-4C22-81B2-B45FBF675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916"/>
          <a:stretch/>
        </p:blipFill>
        <p:spPr>
          <a:xfrm>
            <a:off x="5117592" y="2496309"/>
            <a:ext cx="6236208" cy="401421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030FE3-014C-4331-81CF-7BBE58CD2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2496309"/>
            <a:ext cx="4102607" cy="4014219"/>
          </a:xfrm>
        </p:spPr>
        <p:txBody>
          <a:bodyPr anchor="ctr">
            <a:normAutofit/>
          </a:bodyPr>
          <a:lstStyle/>
          <a:p>
            <a:r>
              <a:rPr lang="en-US" sz="2200" b="1" dirty="0" err="1"/>
              <a:t>Skor</a:t>
            </a:r>
            <a:r>
              <a:rPr lang="en-US" sz="2200" b="1" dirty="0"/>
              <a:t> KPI </a:t>
            </a:r>
            <a:r>
              <a:rPr lang="en-US" sz="2200" dirty="0"/>
              <a:t>= </a:t>
            </a:r>
            <a:r>
              <a:rPr lang="en-US" sz="2200" dirty="0" err="1"/>
              <a:t>perhitungan</a:t>
            </a:r>
            <a:r>
              <a:rPr lang="en-US" sz="2200" dirty="0"/>
              <a:t> </a:t>
            </a:r>
            <a:r>
              <a:rPr lang="en-US" sz="2200" b="1" u="sng" dirty="0" err="1"/>
              <a:t>konversi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achievement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skor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skala</a:t>
            </a:r>
            <a:r>
              <a:rPr lang="en-US" sz="2200" dirty="0"/>
              <a:t> 4</a:t>
            </a:r>
          </a:p>
          <a:p>
            <a:r>
              <a:rPr lang="en-US" sz="2200" b="1" dirty="0" err="1"/>
              <a:t>Tujuannya</a:t>
            </a:r>
            <a:r>
              <a:rPr lang="en-US" sz="2200" dirty="0"/>
              <a:t> agar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b="1" u="sng" dirty="0" err="1"/>
              <a:t>mudah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pemantauan</a:t>
            </a:r>
            <a:endParaRPr lang="en-US" sz="2200" dirty="0"/>
          </a:p>
          <a:p>
            <a:r>
              <a:rPr lang="en-US" sz="2200" dirty="0" err="1"/>
              <a:t>Hubungan</a:t>
            </a:r>
            <a:r>
              <a:rPr lang="en-US" sz="2200" dirty="0"/>
              <a:t> </a:t>
            </a:r>
            <a:r>
              <a:rPr lang="en-US" sz="2200" dirty="0" err="1"/>
              <a:t>skor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achievement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dilihat</a:t>
            </a:r>
            <a:r>
              <a:rPr lang="en-US" sz="2200" dirty="0"/>
              <a:t> di </a:t>
            </a:r>
            <a:r>
              <a:rPr lang="en-US" sz="2200" dirty="0" err="1"/>
              <a:t>gambar</a:t>
            </a:r>
            <a:r>
              <a:rPr lang="en-US" sz="2200" dirty="0"/>
              <a:t> di </a:t>
            </a:r>
            <a:r>
              <a:rPr lang="en-US" sz="2200" dirty="0" err="1"/>
              <a:t>samping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82897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B4E72A-8261-4560-927B-07BDCB7A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Lalu Bagaimana Memvisualisasikannya?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030FE3-014C-4331-81CF-7BBE58CD2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Setelah </a:t>
            </a:r>
            <a:r>
              <a:rPr lang="en-US" sz="2000" dirty="0" err="1">
                <a:solidFill>
                  <a:schemeClr val="bg1"/>
                </a:solidFill>
              </a:rPr>
              <a:t>mendapat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skor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perlu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diberi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atribut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warna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bertujuan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sebagai</a:t>
            </a:r>
            <a:r>
              <a:rPr lang="en-US" sz="2000" dirty="0">
                <a:solidFill>
                  <a:schemeClr val="bg1"/>
                </a:solidFill>
              </a:rPr>
              <a:t> system </a:t>
            </a:r>
            <a:r>
              <a:rPr lang="en-US" sz="2000" dirty="0" err="1">
                <a:solidFill>
                  <a:schemeClr val="bg1"/>
                </a:solidFill>
              </a:rPr>
              <a:t>peringatan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dalam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chemeClr val="bg1"/>
                </a:solidFill>
              </a:rPr>
              <a:t>dashboard system performance management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Arti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masing-masing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warna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dilihat</a:t>
            </a:r>
            <a:r>
              <a:rPr lang="en-US" sz="2000" dirty="0">
                <a:solidFill>
                  <a:schemeClr val="bg1"/>
                </a:solidFill>
              </a:rPr>
              <a:t> di table di </a:t>
            </a:r>
            <a:r>
              <a:rPr lang="en-US" sz="2000" dirty="0" err="1">
                <a:solidFill>
                  <a:schemeClr val="bg1"/>
                </a:solidFill>
              </a:rPr>
              <a:t>samping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Saat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melakukan</a:t>
            </a:r>
            <a:r>
              <a:rPr lang="en-US" sz="2000" dirty="0">
                <a:solidFill>
                  <a:schemeClr val="bg1"/>
                </a:solidFill>
              </a:rPr>
              <a:t> monitoring, </a:t>
            </a:r>
            <a:r>
              <a:rPr lang="en-US" sz="2000" dirty="0" err="1">
                <a:solidFill>
                  <a:schemeClr val="bg1"/>
                </a:solidFill>
              </a:rPr>
              <a:t>kita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lebih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fokus</a:t>
            </a:r>
            <a:r>
              <a:rPr lang="en-US" sz="2000" dirty="0">
                <a:solidFill>
                  <a:schemeClr val="bg1"/>
                </a:solidFill>
              </a:rPr>
              <a:t> pada </a:t>
            </a:r>
            <a:r>
              <a:rPr lang="en-US" sz="2000" b="1" dirty="0" err="1">
                <a:solidFill>
                  <a:srgbClr val="FF0000"/>
                </a:solidFill>
              </a:rPr>
              <a:t>warna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merah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8E888C-0B2B-4256-A1C9-2A668F6A2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973551"/>
            <a:ext cx="6596652" cy="275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2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0D8F5-7E04-4D62-BF6C-0363A865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Contoh</a:t>
            </a:r>
            <a:r>
              <a:rPr lang="en-US" sz="4000" dirty="0">
                <a:solidFill>
                  <a:srgbClr val="FFFFFF"/>
                </a:solidFill>
              </a:rPr>
              <a:t> Hasil </a:t>
            </a:r>
            <a:r>
              <a:rPr lang="en-US" sz="4000" dirty="0" err="1">
                <a:solidFill>
                  <a:srgbClr val="FFFFFF"/>
                </a:solidFill>
              </a:rPr>
              <a:t>Akhir</a:t>
            </a:r>
            <a:r>
              <a:rPr lang="en-US" sz="4000" dirty="0">
                <a:solidFill>
                  <a:srgbClr val="FFFFFF"/>
                </a:solidFill>
              </a:rPr>
              <a:t>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1EE8B-61E1-4E22-8281-933678245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b="1" dirty="0"/>
              <a:t>dashboard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pabrik</a:t>
            </a:r>
            <a:r>
              <a:rPr lang="en-US" sz="2000" dirty="0"/>
              <a:t> </a:t>
            </a:r>
            <a:r>
              <a:rPr lang="en-US" sz="2000" dirty="0" err="1"/>
              <a:t>manufaktur</a:t>
            </a:r>
            <a:r>
              <a:rPr lang="en-US" sz="2000" dirty="0"/>
              <a:t> 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41DE0-9708-47D7-B080-DD68DC4CC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925" y="952500"/>
            <a:ext cx="7400125" cy="56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27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17A67-D6AA-4870-AF0E-C7B6624A1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660713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dari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22 Slide yang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Telah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Kalian Baca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85548-5783-42F6-ADE7-C4190DB2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32" y="1822348"/>
            <a:ext cx="9624150" cy="47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43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D949E-6DC3-46C6-A933-498F1513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647" y="1075995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Referensi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0A875-F16D-413B-B4F6-C3FBE813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5647" y="4703951"/>
            <a:ext cx="8079303" cy="107805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4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KPI A to Z : Panduan </a:t>
            </a:r>
            <a:r>
              <a:rPr lang="en-US" sz="4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Implementasi</a:t>
            </a:r>
            <a:r>
              <a:rPr lang="en-US" sz="4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KPI yang </a:t>
            </a:r>
            <a:r>
              <a:rPr lang="en-US" sz="44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Workable </a:t>
            </a:r>
            <a:r>
              <a:rPr lang="en-US" sz="4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 </a:t>
            </a:r>
            <a:r>
              <a:rPr lang="en-US" sz="4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Yohanes</a:t>
            </a:r>
            <a:r>
              <a:rPr lang="en-US" sz="4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Abdullah</a:t>
            </a:r>
            <a:endParaRPr lang="en-US" sz="4400" i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09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0A224-C6CE-4E03-ABBA-DF718E38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KPI POLARISASI MAXIMIZE / POSITIF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2D6F-2661-4B69-B93A-12B6C570A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/>
                </a:solidFill>
              </a:rPr>
              <a:t>besar</a:t>
            </a:r>
            <a:r>
              <a:rPr lang="en-US" dirty="0"/>
              <a:t>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56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4E16A-2FC6-4975-8B30-5C219F87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1a. KPI Standard </a:t>
            </a:r>
            <a:r>
              <a:rPr lang="en-US" sz="4000" dirty="0" err="1">
                <a:solidFill>
                  <a:srgbClr val="FFFFFF"/>
                </a:solidFill>
              </a:rPr>
              <a:t>Polarisasi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Positif</a:t>
            </a:r>
            <a:endParaRPr lang="en-US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DED76E-DEDB-12DA-6816-0BCF21E8B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34955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70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9F893-0339-4A07-8A24-60CFADB8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41" y="586855"/>
            <a:ext cx="3798231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1b. </a:t>
            </a:r>
            <a:r>
              <a:rPr lang="en-US" sz="5400" dirty="0" err="1">
                <a:solidFill>
                  <a:srgbClr val="FFFFFF"/>
                </a:solidFill>
              </a:rPr>
              <a:t>Polarisasi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b="1" dirty="0" err="1">
                <a:solidFill>
                  <a:srgbClr val="FFFFFF"/>
                </a:solidFill>
              </a:rPr>
              <a:t>positif</a:t>
            </a:r>
            <a:r>
              <a:rPr lang="en-US" sz="5400" dirty="0">
                <a:solidFill>
                  <a:srgbClr val="FFFFFF"/>
                </a:solidFill>
              </a:rPr>
              <a:t> – KPI Uptime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125CF-E107-46FE-9C5E-070B56B1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i="1" dirty="0"/>
              <a:t>availability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24 jam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uptime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</a:t>
            </a:r>
            <a:r>
              <a:rPr lang="en-US" dirty="0" err="1"/>
              <a:t>puncaknya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100%. 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uptime 100%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actual = 100%,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i="1" dirty="0"/>
              <a:t>excellent. </a:t>
            </a:r>
          </a:p>
          <a:p>
            <a:r>
              <a:rPr lang="en-US" dirty="0" err="1"/>
              <a:t>Contoh</a:t>
            </a:r>
            <a:r>
              <a:rPr lang="en-US" dirty="0"/>
              <a:t> KPI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 % availability electrical power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formula standard di </a:t>
            </a:r>
            <a:r>
              <a:rPr lang="en-US" dirty="0" err="1"/>
              <a:t>poin</a:t>
            </a:r>
            <a:r>
              <a:rPr lang="en-US" dirty="0"/>
              <a:t> 1a,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KPI = 100%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excellent,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fair.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formula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dikalibrasi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di slide </a:t>
            </a:r>
            <a:r>
              <a:rPr lang="en-US" dirty="0" err="1"/>
              <a:t>berikut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9F893-0339-4A07-8A24-60CFADB8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1b. </a:t>
            </a:r>
            <a:r>
              <a:rPr lang="en-US" sz="4200" dirty="0" err="1"/>
              <a:t>Polarisasi</a:t>
            </a:r>
            <a:r>
              <a:rPr lang="en-US" sz="4200" dirty="0"/>
              <a:t> </a:t>
            </a:r>
            <a:r>
              <a:rPr lang="en-US" sz="4200" b="1" dirty="0" err="1">
                <a:solidFill>
                  <a:schemeClr val="accent1"/>
                </a:solidFill>
              </a:rPr>
              <a:t>positif</a:t>
            </a:r>
            <a:r>
              <a:rPr lang="en-US" sz="4200" dirty="0"/>
              <a:t> – KPI Uptime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2CE110C-9C5E-424E-8746-6867B246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37" y="1368704"/>
            <a:ext cx="5586942" cy="53899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4020AE-F1FE-493D-8C05-89655C2A1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999" y="2470399"/>
            <a:ext cx="4001040" cy="4071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602E67-B309-4B15-B521-37BF77A32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701" y="2470399"/>
            <a:ext cx="5994575" cy="407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8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330ED-0E42-49F9-AFE9-0E0B2B25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42416"/>
            <a:ext cx="4398880" cy="4793762"/>
          </a:xfrm>
        </p:spPr>
        <p:txBody>
          <a:bodyPr>
            <a:normAutofit/>
          </a:bodyPr>
          <a:lstStyle/>
          <a:p>
            <a:r>
              <a:rPr lang="en-US" sz="6000" dirty="0"/>
              <a:t>1c. </a:t>
            </a:r>
            <a:r>
              <a:rPr lang="en-US" sz="6000" dirty="0" err="1"/>
              <a:t>Polarisasi</a:t>
            </a:r>
            <a:r>
              <a:rPr lang="en-US" sz="6000" dirty="0"/>
              <a:t> </a:t>
            </a:r>
            <a:r>
              <a:rPr lang="en-US" sz="6000" b="1" dirty="0" err="1">
                <a:solidFill>
                  <a:schemeClr val="accent1"/>
                </a:solidFill>
              </a:rPr>
              <a:t>Positif</a:t>
            </a:r>
            <a:r>
              <a:rPr lang="en-US" sz="6000" dirty="0"/>
              <a:t> – KPI index 4 (</a:t>
            </a:r>
            <a:r>
              <a:rPr lang="en-US" sz="6000" dirty="0" err="1"/>
              <a:t>atau</a:t>
            </a:r>
            <a:r>
              <a:rPr lang="en-US" sz="6000" dirty="0"/>
              <a:t> 5)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A2A407-516C-4590-9403-34038E9BB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761488"/>
            <a:ext cx="242107" cy="1340860"/>
            <a:chOff x="56167" y="2761488"/>
            <a:chExt cx="242107" cy="1340860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D3F47A57-50EC-4964-85FA-84B326B77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59">
              <a:extLst>
                <a:ext uri="{FF2B5EF4-FFF2-40B4-BE49-F238E27FC236}">
                  <a16:creationId xmlns:a16="http://schemas.microsoft.com/office/drawing/2014/main" id="{03467C0A-5C92-4A25-BA16-53665D54B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35F4864-0253-4261-9AED-5E798B971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6BEA136C-3A72-42D2-9D59-E9403321B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306AAEAC-F37D-46C1-B3C8-293E7014E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3139D819-91EA-46A0-93FF-45FF7A8A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08F35BD0-1ED8-41A6-B3CE-C40EAA004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C2886557-BD78-4C10-BB29-2E34CD8C8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CACD67D1-ACC3-43BE-9A0A-7713F6F09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A4E2C77A-D17B-4792-9ED5-28723832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BE3CB03-D3EF-45F1-8FBD-E9B86CDD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26C9EA63-B864-4041-AD52-E26240DA3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DFD9C0DC-3AA4-48DE-8C65-AB56C588F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82D52FD4-9CAA-4610-A07A-289A740AF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D0436FA3-25D9-4C12-8F4A-80A407954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49101D1B-A82E-40CF-9A50-754308C21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4F434848-83AC-4070-8D97-8A006210F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40745A98-11F5-47FE-9220-B93A61DA9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47B6E1B3-283D-4CF7-970C-352DB472E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7675737E-FE46-420B-B3AF-75399E8FC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0605" y="1"/>
            <a:ext cx="268139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587" y="767714"/>
            <a:ext cx="6454975" cy="5322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0DBA-126A-414E-BA7C-75DC8079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109" y="1178446"/>
            <a:ext cx="5662845" cy="4543599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Polarisasi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ini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sering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digunakan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untuk</a:t>
            </a:r>
            <a:r>
              <a:rPr lang="en-US" sz="2400" dirty="0">
                <a:solidFill>
                  <a:srgbClr val="FFFFFF"/>
                </a:solidFill>
              </a:rPr>
              <a:t> KPI </a:t>
            </a:r>
            <a:r>
              <a:rPr lang="en-US" sz="2400" dirty="0" err="1">
                <a:solidFill>
                  <a:srgbClr val="FFFFFF"/>
                </a:solidFill>
              </a:rPr>
              <a:t>survei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skala</a:t>
            </a:r>
            <a:r>
              <a:rPr lang="en-US" sz="2400" dirty="0">
                <a:solidFill>
                  <a:srgbClr val="FFFFFF"/>
                </a:solidFill>
              </a:rPr>
              <a:t> 4. </a:t>
            </a:r>
          </a:p>
          <a:p>
            <a:r>
              <a:rPr lang="en-US" sz="2400" dirty="0" err="1">
                <a:solidFill>
                  <a:srgbClr val="FFFFFF"/>
                </a:solidFill>
              </a:rPr>
              <a:t>Jika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menggunakan</a:t>
            </a:r>
            <a:r>
              <a:rPr lang="en-US" sz="2400" dirty="0">
                <a:solidFill>
                  <a:srgbClr val="FFFFFF"/>
                </a:solidFill>
              </a:rPr>
              <a:t> formula standard, </a:t>
            </a:r>
            <a:r>
              <a:rPr lang="en-US" sz="2400" dirty="0" err="1">
                <a:solidFill>
                  <a:srgbClr val="FFFFFF"/>
                </a:solidFill>
              </a:rPr>
              <a:t>akan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memberikan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hasil</a:t>
            </a:r>
            <a:r>
              <a:rPr lang="en-US" sz="2400" dirty="0">
                <a:solidFill>
                  <a:srgbClr val="FFFFFF"/>
                </a:solidFill>
              </a:rPr>
              <a:t> yang </a:t>
            </a:r>
            <a:r>
              <a:rPr lang="en-US" sz="2400" dirty="0" err="1">
                <a:solidFill>
                  <a:srgbClr val="FFFFFF"/>
                </a:solidFill>
              </a:rPr>
              <a:t>kurang</a:t>
            </a:r>
            <a:r>
              <a:rPr lang="en-US" sz="2400" dirty="0">
                <a:solidFill>
                  <a:srgbClr val="FFFFFF"/>
                </a:solidFill>
              </a:rPr>
              <a:t> fair</a:t>
            </a:r>
          </a:p>
          <a:p>
            <a:r>
              <a:rPr lang="en-US" sz="2400" dirty="0" err="1">
                <a:solidFill>
                  <a:srgbClr val="FFFFFF"/>
                </a:solidFill>
              </a:rPr>
              <a:t>Misal</a:t>
            </a:r>
            <a:r>
              <a:rPr lang="en-US" sz="2400" dirty="0">
                <a:solidFill>
                  <a:srgbClr val="FFFFFF"/>
                </a:solidFill>
              </a:rPr>
              <a:t> target = 3. </a:t>
            </a:r>
            <a:r>
              <a:rPr lang="en-US" sz="2400" dirty="0" err="1">
                <a:solidFill>
                  <a:srgbClr val="FFFFFF"/>
                </a:solidFill>
              </a:rPr>
              <a:t>Jika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nilai</a:t>
            </a:r>
            <a:r>
              <a:rPr lang="en-US" sz="2400" dirty="0">
                <a:solidFill>
                  <a:srgbClr val="FFFFFF"/>
                </a:solidFill>
              </a:rPr>
              <a:t> actual = 2, </a:t>
            </a:r>
            <a:r>
              <a:rPr lang="en-US" sz="2400" dirty="0" err="1">
                <a:solidFill>
                  <a:srgbClr val="FFFFFF"/>
                </a:solidFill>
              </a:rPr>
              <a:t>selayaknya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diberi</a:t>
            </a:r>
            <a:r>
              <a:rPr lang="en-US" sz="2400" dirty="0">
                <a:solidFill>
                  <a:srgbClr val="FFFFFF"/>
                </a:solidFill>
              </a:rPr>
              <a:t> achievement 85%, </a:t>
            </a:r>
            <a:r>
              <a:rPr lang="en-US" sz="2400" dirty="0" err="1">
                <a:solidFill>
                  <a:srgbClr val="FFFFFF"/>
                </a:solidFill>
              </a:rPr>
              <a:t>namun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jika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memakai</a:t>
            </a:r>
            <a:r>
              <a:rPr lang="en-US" sz="2400" dirty="0">
                <a:solidFill>
                  <a:srgbClr val="FFFFFF"/>
                </a:solidFill>
              </a:rPr>
              <a:t> formula standard, </a:t>
            </a:r>
            <a:r>
              <a:rPr lang="en-US" sz="2400" dirty="0" err="1">
                <a:solidFill>
                  <a:srgbClr val="FFFFFF"/>
                </a:solidFill>
              </a:rPr>
              <a:t>akan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mendapat</a:t>
            </a:r>
            <a:r>
              <a:rPr lang="en-US" sz="2400" dirty="0">
                <a:solidFill>
                  <a:srgbClr val="FFFFFF"/>
                </a:solidFill>
              </a:rPr>
              <a:t> achievement </a:t>
            </a:r>
            <a:r>
              <a:rPr lang="en-US" sz="2400" dirty="0" err="1">
                <a:solidFill>
                  <a:srgbClr val="FFFFFF"/>
                </a:solidFill>
              </a:rPr>
              <a:t>terlalu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rendah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yaitu</a:t>
            </a:r>
            <a:r>
              <a:rPr lang="en-US" sz="2400" dirty="0">
                <a:solidFill>
                  <a:srgbClr val="FFFFFF"/>
                </a:solidFill>
              </a:rPr>
              <a:t> 66%</a:t>
            </a:r>
          </a:p>
          <a:p>
            <a:r>
              <a:rPr lang="en-US" sz="2400" dirty="0" err="1">
                <a:solidFill>
                  <a:srgbClr val="FFFFFF"/>
                </a:solidFill>
              </a:rPr>
              <a:t>Contoh</a:t>
            </a:r>
            <a:r>
              <a:rPr lang="en-US" sz="2400" dirty="0">
                <a:solidFill>
                  <a:srgbClr val="FFFFFF"/>
                </a:solidFill>
              </a:rPr>
              <a:t> KPI yang </a:t>
            </a:r>
            <a:r>
              <a:rPr lang="en-US" sz="2400" dirty="0" err="1">
                <a:solidFill>
                  <a:srgbClr val="FFFFFF"/>
                </a:solidFill>
              </a:rPr>
              <a:t>termasuk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jenis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ini</a:t>
            </a:r>
            <a:r>
              <a:rPr lang="en-US" sz="2400" dirty="0">
                <a:solidFill>
                  <a:srgbClr val="FFFFFF"/>
                </a:solidFill>
              </a:rPr>
              <a:t> :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Customer satisfaction index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Working climate index</a:t>
            </a:r>
          </a:p>
        </p:txBody>
      </p:sp>
    </p:spTree>
    <p:extLst>
      <p:ext uri="{BB962C8B-B14F-4D97-AF65-F5344CB8AC3E}">
        <p14:creationId xmlns:p14="http://schemas.microsoft.com/office/powerpoint/2010/main" val="408935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330ED-0E42-49F9-AFE9-0E0B2B25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/>
              <a:t>1c. </a:t>
            </a:r>
            <a:r>
              <a:rPr lang="en-US" sz="3900" dirty="0" err="1"/>
              <a:t>Polarisasi</a:t>
            </a:r>
            <a:r>
              <a:rPr lang="en-US" sz="3900" dirty="0"/>
              <a:t> </a:t>
            </a:r>
            <a:r>
              <a:rPr lang="en-US" sz="3900" b="1" dirty="0" err="1">
                <a:solidFill>
                  <a:schemeClr val="accent1"/>
                </a:solidFill>
              </a:rPr>
              <a:t>Positif</a:t>
            </a:r>
            <a:r>
              <a:rPr lang="en-US" sz="3900" dirty="0"/>
              <a:t> – KPI index 4 (</a:t>
            </a:r>
            <a:r>
              <a:rPr lang="en-US" sz="3900" dirty="0" err="1"/>
              <a:t>atau</a:t>
            </a:r>
            <a:r>
              <a:rPr lang="en-US" sz="3900" dirty="0"/>
              <a:t> 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6BD7CFB-180A-40DC-9E2D-4E06EB3BA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698" b="-18170"/>
          <a:stretch/>
        </p:blipFill>
        <p:spPr>
          <a:xfrm>
            <a:off x="6862530" y="1197452"/>
            <a:ext cx="4197357" cy="48296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BC9B25-D074-4DD8-AD7E-1ED560171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75" y="2596462"/>
            <a:ext cx="3648510" cy="4175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CF75AF-628D-496F-B22D-F0C4D63E3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617348"/>
            <a:ext cx="6483612" cy="415411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78F9880-1463-4326-B4E6-D494B297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42" t="-18170"/>
          <a:stretch/>
        </p:blipFill>
        <p:spPr>
          <a:xfrm>
            <a:off x="5732865" y="1712705"/>
            <a:ext cx="6459135" cy="52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9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2C8EE-5020-4B1E-8E4F-68CB495B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1f. </a:t>
            </a:r>
            <a:r>
              <a:rPr lang="en-US" sz="6000" dirty="0" err="1">
                <a:solidFill>
                  <a:schemeClr val="bg1"/>
                </a:solidFill>
              </a:rPr>
              <a:t>Polarisasi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b="1" dirty="0" err="1">
                <a:solidFill>
                  <a:schemeClr val="bg1"/>
                </a:solidFill>
              </a:rPr>
              <a:t>positif</a:t>
            </a:r>
            <a:r>
              <a:rPr lang="en-US" sz="6000" dirty="0">
                <a:solidFill>
                  <a:schemeClr val="bg1"/>
                </a:solidFill>
              </a:rPr>
              <a:t> – KPI Index 100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2F8395-375C-5F78-EA6B-552745DFA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70592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38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846</Words>
  <Application>Microsoft Office PowerPoint</Application>
  <PresentationFormat>Widescreen</PresentationFormat>
  <Paragraphs>101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KPI Achievement Formula</vt:lpstr>
      <vt:lpstr>Penjelasan Istilah Polarisasi KPI</vt:lpstr>
      <vt:lpstr>1. KPI POLARISASI MAXIMIZE / POSITIF </vt:lpstr>
      <vt:lpstr>1a. KPI Standard Polarisasi Positif</vt:lpstr>
      <vt:lpstr>1b. Polarisasi positif – KPI Uptime  </vt:lpstr>
      <vt:lpstr>1b. Polarisasi positif – KPI Uptime  </vt:lpstr>
      <vt:lpstr>1c. Polarisasi Positif – KPI index 4 (atau 5)</vt:lpstr>
      <vt:lpstr>1c. Polarisasi Positif – KPI index 4 (atau 5)</vt:lpstr>
      <vt:lpstr>1f. Polarisasi positif – KPI Index 100</vt:lpstr>
      <vt:lpstr>1f. Polarisasi positif – KPI Index 100</vt:lpstr>
      <vt:lpstr>1e. Polarisasi Positif - KPI project </vt:lpstr>
      <vt:lpstr>2. KPI POLARISASI MINIMIZE / NEGATIF </vt:lpstr>
      <vt:lpstr>2a. Polarisasi negative –  KPI standard</vt:lpstr>
      <vt:lpstr>2b. Polarisasi negative – KPI target 0</vt:lpstr>
      <vt:lpstr>2c. Capaian KPI Yes/No</vt:lpstr>
      <vt:lpstr>3. KPI POLARISASI STABILIZE</vt:lpstr>
      <vt:lpstr>3. Polarisasi Stabilize</vt:lpstr>
      <vt:lpstr>3. Polarisasi Stabilize</vt:lpstr>
      <vt:lpstr>KPI SCORING</vt:lpstr>
      <vt:lpstr>Apa itu skor KPI dan Apa Tujuannya?</vt:lpstr>
      <vt:lpstr>Lalu Bagaimana Memvisualisasikannya? </vt:lpstr>
      <vt:lpstr>Contoh Hasil Akhir Dashboard</vt:lpstr>
      <vt:lpstr>Summary dari 22 Slide yang Telah Kalian Baca</vt:lpstr>
      <vt:lpstr>Referensi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 Achievement Formula</dc:title>
  <dc:creator>Anugrah Muzakki Puar</dc:creator>
  <cp:lastModifiedBy>Anugrah Muzakki Puar</cp:lastModifiedBy>
  <cp:revision>2</cp:revision>
  <dcterms:created xsi:type="dcterms:W3CDTF">2022-04-16T13:39:25Z</dcterms:created>
  <dcterms:modified xsi:type="dcterms:W3CDTF">2022-04-16T13:40:40Z</dcterms:modified>
</cp:coreProperties>
</file>