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4" d="100"/>
          <a:sy n="74" d="100"/>
        </p:scale>
        <p:origin x="-498"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8/19/2019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8/19/2019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8/19/2019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8/19/2019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8/19/2019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6221" y="1133341"/>
            <a:ext cx="9903852" cy="4572000"/>
          </a:xfrm>
          <a:prstGeom prst="rect">
            <a:avLst/>
          </a:prstGeom>
        </p:spPr>
      </p:pic>
      <p:sp>
        <p:nvSpPr>
          <p:cNvPr id="2" name="Title 1"/>
          <p:cNvSpPr>
            <a:spLocks noGrp="1"/>
          </p:cNvSpPr>
          <p:nvPr>
            <p:ph type="ctrTitle"/>
          </p:nvPr>
        </p:nvSpPr>
        <p:spPr>
          <a:xfrm>
            <a:off x="1760582" y="84228"/>
            <a:ext cx="8361229" cy="2098226"/>
          </a:xfrm>
        </p:spPr>
        <p:txBody>
          <a:bodyPr/>
          <a:lstStyle/>
          <a:p>
            <a:r>
              <a:rPr lang="en-US" b="1" dirty="0" err="1" smtClean="0">
                <a:solidFill>
                  <a:schemeClr val="tx1"/>
                </a:solidFill>
              </a:rPr>
              <a:t>Kelompok</a:t>
            </a:r>
            <a:r>
              <a:rPr lang="en-US" b="1" dirty="0" smtClean="0">
                <a:solidFill>
                  <a:schemeClr val="tx1"/>
                </a:solidFill>
              </a:rPr>
              <a:t> 6</a:t>
            </a:r>
            <a:endParaRPr lang="en-US" b="1" dirty="0">
              <a:solidFill>
                <a:schemeClr val="tx1"/>
              </a:solidFill>
            </a:endParaRPr>
          </a:p>
        </p:txBody>
      </p:sp>
      <p:sp>
        <p:nvSpPr>
          <p:cNvPr id="3" name="Subtitle 2"/>
          <p:cNvSpPr>
            <a:spLocks noGrp="1"/>
          </p:cNvSpPr>
          <p:nvPr>
            <p:ph type="subTitle" idx="1"/>
          </p:nvPr>
        </p:nvSpPr>
        <p:spPr>
          <a:xfrm>
            <a:off x="2682310" y="3801733"/>
            <a:ext cx="6831673" cy="1086237"/>
          </a:xfrm>
        </p:spPr>
        <p:txBody>
          <a:bodyPr>
            <a:noAutofit/>
          </a:bodyPr>
          <a:lstStyle/>
          <a:p>
            <a:r>
              <a:rPr lang="en-US" sz="3000" b="1" dirty="0" smtClean="0">
                <a:solidFill>
                  <a:schemeClr val="bg2"/>
                </a:solidFill>
              </a:rPr>
              <a:t>Muhammad </a:t>
            </a:r>
            <a:r>
              <a:rPr lang="en-US" sz="3000" b="1" dirty="0" err="1" smtClean="0">
                <a:solidFill>
                  <a:schemeClr val="bg2"/>
                </a:solidFill>
              </a:rPr>
              <a:t>Kurnia</a:t>
            </a:r>
            <a:r>
              <a:rPr lang="en-US" sz="3000" b="1" dirty="0" smtClean="0">
                <a:solidFill>
                  <a:schemeClr val="bg2"/>
                </a:solidFill>
              </a:rPr>
              <a:t> </a:t>
            </a:r>
            <a:r>
              <a:rPr lang="en-US" sz="3000" b="1" dirty="0" err="1" smtClean="0">
                <a:solidFill>
                  <a:schemeClr val="bg2"/>
                </a:solidFill>
              </a:rPr>
              <a:t>Fahari</a:t>
            </a:r>
            <a:endParaRPr lang="en-US" sz="3000" b="1" dirty="0" smtClean="0">
              <a:solidFill>
                <a:schemeClr val="bg2"/>
              </a:solidFill>
            </a:endParaRPr>
          </a:p>
          <a:p>
            <a:r>
              <a:rPr lang="en-US" sz="3000" b="1" dirty="0" smtClean="0">
                <a:solidFill>
                  <a:schemeClr val="bg2"/>
                </a:solidFill>
              </a:rPr>
              <a:t>Muhammad </a:t>
            </a:r>
            <a:r>
              <a:rPr lang="en-US" sz="3000" b="1" dirty="0" err="1" smtClean="0">
                <a:solidFill>
                  <a:schemeClr val="bg2"/>
                </a:solidFill>
              </a:rPr>
              <a:t>Zakki</a:t>
            </a:r>
            <a:r>
              <a:rPr lang="en-US" sz="3000" b="1" dirty="0" smtClean="0">
                <a:solidFill>
                  <a:schemeClr val="bg2"/>
                </a:solidFill>
              </a:rPr>
              <a:t> Farhan</a:t>
            </a:r>
          </a:p>
          <a:p>
            <a:r>
              <a:rPr lang="en-US" sz="3000" b="1" dirty="0" smtClean="0">
                <a:solidFill>
                  <a:schemeClr val="bg2"/>
                </a:solidFill>
              </a:rPr>
              <a:t>Dandy </a:t>
            </a:r>
            <a:r>
              <a:rPr lang="en-US" sz="3000" b="1" dirty="0" err="1" smtClean="0">
                <a:solidFill>
                  <a:schemeClr val="bg2"/>
                </a:solidFill>
              </a:rPr>
              <a:t>Abizar</a:t>
            </a:r>
            <a:r>
              <a:rPr lang="en-US" sz="3000" b="1" dirty="0" smtClean="0">
                <a:solidFill>
                  <a:schemeClr val="bg2"/>
                </a:solidFill>
              </a:rPr>
              <a:t> Nicola</a:t>
            </a:r>
            <a:endParaRPr lang="en-US" sz="3000" b="1" dirty="0">
              <a:solidFill>
                <a:schemeClr val="bg2"/>
              </a:solidFill>
            </a:endParaRPr>
          </a:p>
        </p:txBody>
      </p:sp>
    </p:spTree>
    <p:extLst>
      <p:ext uri="{BB962C8B-B14F-4D97-AF65-F5344CB8AC3E}">
        <p14:creationId xmlns:p14="http://schemas.microsoft.com/office/powerpoint/2010/main" val="38309383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id-ID" b="1" dirty="0" smtClean="0"/>
              <a:t>OSI LAYER</a:t>
            </a:r>
            <a:br>
              <a:rPr lang="id-ID" b="1" dirty="0" smtClean="0"/>
            </a:br>
            <a:r>
              <a:rPr lang="en-US" b="1" dirty="0" smtClean="0"/>
              <a:t>Data </a:t>
            </a:r>
            <a:r>
              <a:rPr lang="en-US" b="1" dirty="0" smtClean="0"/>
              <a:t>Link</a:t>
            </a:r>
            <a:br>
              <a:rPr lang="en-US" b="1" dirty="0" smtClean="0"/>
            </a:br>
            <a:endParaRPr lang="en-US" b="1" dirty="0"/>
          </a:p>
        </p:txBody>
      </p:sp>
      <p:sp>
        <p:nvSpPr>
          <p:cNvPr id="3" name="Content Placeholder 2"/>
          <p:cNvSpPr>
            <a:spLocks noGrp="1"/>
          </p:cNvSpPr>
          <p:nvPr>
            <p:ph idx="1"/>
          </p:nvPr>
        </p:nvSpPr>
        <p:spPr/>
        <p:txBody>
          <a:bodyPr/>
          <a:lstStyle/>
          <a:p>
            <a:r>
              <a:rPr lang="en-US" dirty="0" smtClean="0"/>
              <a:t>1. </a:t>
            </a:r>
            <a:r>
              <a:rPr lang="en-US" dirty="0" err="1" smtClean="0"/>
              <a:t>Pengertian</a:t>
            </a:r>
            <a:r>
              <a:rPr lang="en-US" dirty="0" smtClean="0"/>
              <a:t> Data Link Layer</a:t>
            </a:r>
          </a:p>
          <a:p>
            <a:r>
              <a:rPr lang="en-US" dirty="0" smtClean="0"/>
              <a:t>2. </a:t>
            </a:r>
            <a:r>
              <a:rPr lang="it-IT" dirty="0" smtClean="0"/>
              <a:t>Ciri </a:t>
            </a:r>
            <a:r>
              <a:rPr lang="it-IT" dirty="0"/>
              <a:t>Utama dari Data Link </a:t>
            </a:r>
            <a:r>
              <a:rPr lang="it-IT" dirty="0" smtClean="0"/>
              <a:t>Layer</a:t>
            </a:r>
          </a:p>
          <a:p>
            <a:r>
              <a:rPr lang="it-IT" dirty="0" smtClean="0"/>
              <a:t>3. Fungsi </a:t>
            </a:r>
            <a:r>
              <a:rPr lang="it-IT" dirty="0"/>
              <a:t>dari Data Link Layer</a:t>
            </a:r>
          </a:p>
          <a:p>
            <a:r>
              <a:rPr lang="en-US" dirty="0"/>
              <a:t>4</a:t>
            </a:r>
            <a:r>
              <a:rPr lang="en-US" dirty="0" smtClean="0"/>
              <a:t>. Sub </a:t>
            </a:r>
            <a:r>
              <a:rPr lang="en-US" dirty="0"/>
              <a:t>Layer </a:t>
            </a:r>
            <a:r>
              <a:rPr lang="en-US" dirty="0" err="1"/>
              <a:t>Pada</a:t>
            </a:r>
            <a:r>
              <a:rPr lang="en-US" dirty="0"/>
              <a:t> </a:t>
            </a:r>
            <a:r>
              <a:rPr lang="en-US" dirty="0" err="1"/>
              <a:t>Lapisan</a:t>
            </a:r>
            <a:r>
              <a:rPr lang="en-US" dirty="0"/>
              <a:t> Data </a:t>
            </a:r>
            <a:r>
              <a:rPr lang="en-US" dirty="0" smtClean="0"/>
              <a:t>Link</a:t>
            </a:r>
          </a:p>
          <a:p>
            <a:r>
              <a:rPr lang="en-US" dirty="0"/>
              <a:t>5. </a:t>
            </a:r>
            <a:r>
              <a:rPr lang="en-US" dirty="0" err="1" smtClean="0"/>
              <a:t>Perangkat</a:t>
            </a:r>
            <a:r>
              <a:rPr lang="en-US" dirty="0" smtClean="0"/>
              <a:t> </a:t>
            </a:r>
            <a:r>
              <a:rPr lang="en-US" dirty="0"/>
              <a:t>yang </a:t>
            </a:r>
            <a:r>
              <a:rPr lang="en-US" dirty="0" err="1"/>
              <a:t>Bekerja</a:t>
            </a:r>
            <a:r>
              <a:rPr lang="en-US" dirty="0"/>
              <a:t> </a:t>
            </a:r>
            <a:r>
              <a:rPr lang="en-US" dirty="0" err="1"/>
              <a:t>Pada</a:t>
            </a:r>
            <a:r>
              <a:rPr lang="en-US" dirty="0"/>
              <a:t> </a:t>
            </a:r>
            <a:r>
              <a:rPr lang="en-US" dirty="0" err="1"/>
              <a:t>Lapisan</a:t>
            </a:r>
            <a:r>
              <a:rPr lang="en-US" dirty="0"/>
              <a:t> Data Link </a:t>
            </a:r>
            <a:r>
              <a:rPr lang="en-US" dirty="0" smtClean="0"/>
              <a:t>Layer</a:t>
            </a:r>
          </a:p>
          <a:p>
            <a:r>
              <a:rPr lang="en-US" dirty="0" smtClean="0"/>
              <a:t>6. </a:t>
            </a:r>
            <a:r>
              <a:rPr lang="en-US" dirty="0" err="1" smtClean="0"/>
              <a:t>Layanan</a:t>
            </a:r>
            <a:r>
              <a:rPr lang="en-US" dirty="0" smtClean="0"/>
              <a:t> </a:t>
            </a:r>
            <a:r>
              <a:rPr lang="en-US" dirty="0"/>
              <a:t>Dari Data Link Layer </a:t>
            </a:r>
            <a:endParaRPr lang="en-US" dirty="0" smtClean="0"/>
          </a:p>
          <a:p>
            <a:endParaRPr lang="en-US" dirty="0"/>
          </a:p>
        </p:txBody>
      </p:sp>
    </p:spTree>
    <p:extLst>
      <p:ext uri="{BB962C8B-B14F-4D97-AF65-F5344CB8AC3E}">
        <p14:creationId xmlns:p14="http://schemas.microsoft.com/office/powerpoint/2010/main" val="14417021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Pengertian</a:t>
            </a:r>
            <a:r>
              <a:rPr lang="en-US" dirty="0" smtClean="0"/>
              <a:t> </a:t>
            </a:r>
            <a:r>
              <a:rPr lang="id-ID" dirty="0" smtClean="0"/>
              <a:t>d</a:t>
            </a:r>
            <a:r>
              <a:rPr lang="en-US" dirty="0" smtClean="0"/>
              <a:t>an </a:t>
            </a:r>
            <a:r>
              <a:rPr lang="en-US" dirty="0" err="1" smtClean="0"/>
              <a:t>Ciri-Ciri</a:t>
            </a:r>
            <a:endParaRPr lang="en-US" dirty="0"/>
          </a:p>
        </p:txBody>
      </p:sp>
      <p:sp>
        <p:nvSpPr>
          <p:cNvPr id="3" name="Content Placeholder 2"/>
          <p:cNvSpPr>
            <a:spLocks noGrp="1"/>
          </p:cNvSpPr>
          <p:nvPr>
            <p:ph sz="half" idx="1"/>
          </p:nvPr>
        </p:nvSpPr>
        <p:spPr/>
        <p:txBody>
          <a:bodyPr>
            <a:normAutofit fontScale="92500"/>
          </a:bodyPr>
          <a:lstStyle/>
          <a:p>
            <a:r>
              <a:rPr lang="en-US" sz="2300" b="1" dirty="0" err="1" smtClean="0"/>
              <a:t>Pengertian</a:t>
            </a:r>
            <a:endParaRPr lang="en-US" sz="2300" b="1" dirty="0"/>
          </a:p>
          <a:p>
            <a:pPr marL="0" indent="0">
              <a:buNone/>
            </a:pPr>
            <a:r>
              <a:rPr lang="en-US" dirty="0"/>
              <a:t>Data link layer </a:t>
            </a:r>
            <a:r>
              <a:rPr lang="en-US" dirty="0" err="1"/>
              <a:t>merupakan</a:t>
            </a:r>
            <a:r>
              <a:rPr lang="en-US" dirty="0"/>
              <a:t> </a:t>
            </a:r>
            <a:r>
              <a:rPr lang="en-US" dirty="0" err="1"/>
              <a:t>sebuah</a:t>
            </a:r>
            <a:r>
              <a:rPr lang="en-US" dirty="0"/>
              <a:t> </a:t>
            </a:r>
            <a:r>
              <a:rPr lang="en-US" dirty="0" err="1"/>
              <a:t>lapisan</a:t>
            </a:r>
            <a:r>
              <a:rPr lang="en-US" dirty="0"/>
              <a:t> </a:t>
            </a:r>
            <a:r>
              <a:rPr lang="en-US" dirty="0" err="1"/>
              <a:t>atau</a:t>
            </a:r>
            <a:r>
              <a:rPr lang="en-US" dirty="0"/>
              <a:t> layer </a:t>
            </a:r>
            <a:r>
              <a:rPr lang="en-US" dirty="0" err="1"/>
              <a:t>pada</a:t>
            </a:r>
            <a:r>
              <a:rPr lang="en-US" dirty="0"/>
              <a:t> OSI yang </a:t>
            </a:r>
            <a:r>
              <a:rPr lang="en-US" dirty="0" err="1"/>
              <a:t>memiliki</a:t>
            </a:r>
            <a:r>
              <a:rPr lang="en-US" dirty="0"/>
              <a:t> </a:t>
            </a:r>
            <a:r>
              <a:rPr lang="en-US" dirty="0" err="1"/>
              <a:t>tugas</a:t>
            </a:r>
            <a:r>
              <a:rPr lang="en-US" dirty="0"/>
              <a:t> </a:t>
            </a:r>
            <a:r>
              <a:rPr lang="en-US" dirty="0" err="1"/>
              <a:t>utama</a:t>
            </a:r>
            <a:r>
              <a:rPr lang="en-US" dirty="0"/>
              <a:t> </a:t>
            </a:r>
            <a:r>
              <a:rPr lang="en-US" dirty="0" err="1"/>
              <a:t>untuk</a:t>
            </a:r>
            <a:r>
              <a:rPr lang="en-US" dirty="0"/>
              <a:t> </a:t>
            </a:r>
            <a:r>
              <a:rPr lang="en-US" dirty="0" err="1"/>
              <a:t>menyediakan</a:t>
            </a:r>
            <a:r>
              <a:rPr lang="en-US" dirty="0"/>
              <a:t> </a:t>
            </a:r>
            <a:r>
              <a:rPr lang="en-US" dirty="0" err="1"/>
              <a:t>sebuah</a:t>
            </a:r>
            <a:r>
              <a:rPr lang="en-US" dirty="0"/>
              <a:t> </a:t>
            </a:r>
            <a:r>
              <a:rPr lang="en-US" dirty="0" err="1"/>
              <a:t>prosedur</a:t>
            </a:r>
            <a:r>
              <a:rPr lang="en-US" dirty="0"/>
              <a:t> </a:t>
            </a:r>
            <a:r>
              <a:rPr lang="en-US" dirty="0" err="1"/>
              <a:t>pengiriman</a:t>
            </a:r>
            <a:r>
              <a:rPr lang="en-US" dirty="0"/>
              <a:t> data </a:t>
            </a:r>
            <a:r>
              <a:rPr lang="en-US" dirty="0" err="1"/>
              <a:t>antar</a:t>
            </a:r>
            <a:r>
              <a:rPr lang="en-US" dirty="0"/>
              <a:t> </a:t>
            </a:r>
            <a:r>
              <a:rPr lang="en-US" dirty="0" err="1"/>
              <a:t>jaringan</a:t>
            </a:r>
            <a:r>
              <a:rPr lang="en-US" dirty="0"/>
              <a:t>. </a:t>
            </a:r>
            <a:r>
              <a:rPr lang="en-US" dirty="0" err="1"/>
              <a:t>Jadi</a:t>
            </a:r>
            <a:r>
              <a:rPr lang="en-US" dirty="0"/>
              <a:t>, </a:t>
            </a:r>
            <a:r>
              <a:rPr lang="en-US" dirty="0" err="1"/>
              <a:t>dengan</a:t>
            </a:r>
            <a:r>
              <a:rPr lang="en-US" dirty="0"/>
              <a:t> </a:t>
            </a:r>
            <a:r>
              <a:rPr lang="en-US" dirty="0" err="1"/>
              <a:t>adanya</a:t>
            </a:r>
            <a:r>
              <a:rPr lang="en-US" dirty="0"/>
              <a:t> data link layer </a:t>
            </a:r>
            <a:r>
              <a:rPr lang="en-US" dirty="0" err="1"/>
              <a:t>ini</a:t>
            </a:r>
            <a:r>
              <a:rPr lang="en-US" dirty="0"/>
              <a:t>, </a:t>
            </a:r>
            <a:r>
              <a:rPr lang="en-US" dirty="0" err="1"/>
              <a:t>setiap</a:t>
            </a:r>
            <a:r>
              <a:rPr lang="en-US" dirty="0"/>
              <a:t> </a:t>
            </a:r>
            <a:r>
              <a:rPr lang="en-US" dirty="0" err="1"/>
              <a:t>paket</a:t>
            </a:r>
            <a:r>
              <a:rPr lang="en-US" dirty="0"/>
              <a:t> data yang </a:t>
            </a:r>
            <a:r>
              <a:rPr lang="en-US" dirty="0" err="1"/>
              <a:t>akan</a:t>
            </a:r>
            <a:r>
              <a:rPr lang="en-US" dirty="0"/>
              <a:t> </a:t>
            </a:r>
            <a:r>
              <a:rPr lang="en-US" dirty="0" err="1"/>
              <a:t>ditransmisikan</a:t>
            </a:r>
            <a:r>
              <a:rPr lang="en-US" dirty="0"/>
              <a:t> </a:t>
            </a:r>
            <a:r>
              <a:rPr lang="en-US" dirty="0" err="1"/>
              <a:t>ataupun</a:t>
            </a:r>
            <a:r>
              <a:rPr lang="en-US" dirty="0"/>
              <a:t> </a:t>
            </a:r>
            <a:r>
              <a:rPr lang="en-US" dirty="0" err="1"/>
              <a:t>akan</a:t>
            </a:r>
            <a:r>
              <a:rPr lang="en-US" dirty="0"/>
              <a:t> </a:t>
            </a:r>
            <a:r>
              <a:rPr lang="en-US" dirty="0" err="1"/>
              <a:t>diterima</a:t>
            </a:r>
            <a:r>
              <a:rPr lang="en-US" dirty="0"/>
              <a:t> </a:t>
            </a:r>
            <a:r>
              <a:rPr lang="en-US" dirty="0" err="1"/>
              <a:t>oleh</a:t>
            </a:r>
            <a:r>
              <a:rPr lang="en-US" dirty="0"/>
              <a:t> user, </a:t>
            </a:r>
            <a:r>
              <a:rPr lang="en-US" dirty="0" err="1"/>
              <a:t>akan</a:t>
            </a:r>
            <a:r>
              <a:rPr lang="en-US" dirty="0"/>
              <a:t> </a:t>
            </a:r>
            <a:r>
              <a:rPr lang="en-US" dirty="0" err="1"/>
              <a:t>diproses</a:t>
            </a:r>
            <a:r>
              <a:rPr lang="en-US" dirty="0"/>
              <a:t>, </a:t>
            </a:r>
            <a:r>
              <a:rPr lang="en-US" dirty="0" err="1"/>
              <a:t>sehingga</a:t>
            </a:r>
            <a:r>
              <a:rPr lang="en-US" dirty="0"/>
              <a:t> </a:t>
            </a:r>
            <a:r>
              <a:rPr lang="en-US" dirty="0" err="1"/>
              <a:t>memungkinkan</a:t>
            </a:r>
            <a:r>
              <a:rPr lang="en-US" dirty="0"/>
              <a:t> </a:t>
            </a:r>
            <a:r>
              <a:rPr lang="en-US" dirty="0" err="1"/>
              <a:t>untuk</a:t>
            </a:r>
            <a:r>
              <a:rPr lang="en-US" dirty="0"/>
              <a:t> </a:t>
            </a:r>
            <a:r>
              <a:rPr lang="en-US" dirty="0" err="1"/>
              <a:t>dilanjutkan</a:t>
            </a:r>
            <a:r>
              <a:rPr lang="en-US" dirty="0"/>
              <a:t> </a:t>
            </a:r>
            <a:r>
              <a:rPr lang="en-US" dirty="0" err="1"/>
              <a:t>ke</a:t>
            </a:r>
            <a:r>
              <a:rPr lang="en-US" dirty="0"/>
              <a:t> layer </a:t>
            </a:r>
            <a:r>
              <a:rPr lang="en-US" dirty="0" err="1"/>
              <a:t>berikutnya</a:t>
            </a:r>
            <a:r>
              <a:rPr lang="en-US" dirty="0"/>
              <a:t>, </a:t>
            </a:r>
            <a:r>
              <a:rPr lang="en-US" dirty="0" err="1"/>
              <a:t>yaitu</a:t>
            </a:r>
            <a:r>
              <a:rPr lang="en-US" dirty="0"/>
              <a:t> layer network layer </a:t>
            </a:r>
            <a:r>
              <a:rPr lang="en-US" dirty="0" err="1"/>
              <a:t>ataupun</a:t>
            </a:r>
            <a:r>
              <a:rPr lang="en-US" dirty="0"/>
              <a:t> physical layer. </a:t>
            </a:r>
          </a:p>
          <a:p>
            <a:pPr marL="0" indent="0">
              <a:buNone/>
            </a:pPr>
            <a:endParaRPr lang="en-US" dirty="0"/>
          </a:p>
          <a:p>
            <a:pPr marL="0" indent="0">
              <a:buNone/>
            </a:pPr>
            <a:endParaRPr lang="en-US" dirty="0"/>
          </a:p>
        </p:txBody>
      </p:sp>
      <p:sp>
        <p:nvSpPr>
          <p:cNvPr id="4" name="Content Placeholder 3"/>
          <p:cNvSpPr>
            <a:spLocks noGrp="1"/>
          </p:cNvSpPr>
          <p:nvPr>
            <p:ph sz="half" idx="2"/>
          </p:nvPr>
        </p:nvSpPr>
        <p:spPr/>
        <p:txBody>
          <a:bodyPr>
            <a:normAutofit fontScale="92500"/>
          </a:bodyPr>
          <a:lstStyle/>
          <a:p>
            <a:r>
              <a:rPr lang="en-US" sz="2300" b="1" dirty="0" err="1" smtClean="0"/>
              <a:t>Ciri-Ciri</a:t>
            </a:r>
            <a:endParaRPr lang="en-US" sz="2300" b="1" dirty="0"/>
          </a:p>
          <a:p>
            <a:pPr marL="0" indent="0">
              <a:buNone/>
            </a:pPr>
            <a:r>
              <a:rPr lang="en-US" sz="2100" dirty="0"/>
              <a:t>Data link layer </a:t>
            </a:r>
            <a:r>
              <a:rPr lang="en-US" sz="2100" dirty="0" err="1"/>
              <a:t>memiliki</a:t>
            </a:r>
            <a:r>
              <a:rPr lang="en-US" sz="2100" dirty="0"/>
              <a:t> </a:t>
            </a:r>
            <a:r>
              <a:rPr lang="en-US" sz="2100" dirty="0" err="1"/>
              <a:t>alamat</a:t>
            </a:r>
            <a:r>
              <a:rPr lang="en-US" sz="2100" dirty="0"/>
              <a:t> </a:t>
            </a:r>
            <a:r>
              <a:rPr lang="en-US" sz="2100" dirty="0" err="1"/>
              <a:t>tersendiri</a:t>
            </a:r>
            <a:r>
              <a:rPr lang="en-US" sz="2100" dirty="0"/>
              <a:t> </a:t>
            </a:r>
            <a:r>
              <a:rPr lang="en-US" sz="2100" dirty="0" err="1"/>
              <a:t>atau</a:t>
            </a:r>
            <a:r>
              <a:rPr lang="en-US" sz="2100" dirty="0"/>
              <a:t> address yang </a:t>
            </a:r>
            <a:r>
              <a:rPr lang="en-US" sz="2100" dirty="0" err="1"/>
              <a:t>sudah</a:t>
            </a:r>
            <a:r>
              <a:rPr lang="en-US" sz="2100" dirty="0"/>
              <a:t> </a:t>
            </a:r>
            <a:r>
              <a:rPr lang="en-US" sz="2100" dirty="0" err="1"/>
              <a:t>dikodekan</a:t>
            </a:r>
            <a:r>
              <a:rPr lang="en-US" sz="2100" dirty="0"/>
              <a:t> </a:t>
            </a:r>
            <a:r>
              <a:rPr lang="en-US" sz="2100" dirty="0" err="1"/>
              <a:t>secara</a:t>
            </a:r>
            <a:r>
              <a:rPr lang="en-US" sz="2100" dirty="0"/>
              <a:t> </a:t>
            </a:r>
            <a:r>
              <a:rPr lang="en-US" sz="2100" dirty="0" err="1"/>
              <a:t>langsung</a:t>
            </a:r>
            <a:r>
              <a:rPr lang="en-US" sz="2100" dirty="0"/>
              <a:t> </a:t>
            </a:r>
            <a:r>
              <a:rPr lang="en-US" sz="2100" dirty="0" err="1"/>
              <a:t>ke</a:t>
            </a:r>
            <a:r>
              <a:rPr lang="en-US" sz="2100" dirty="0"/>
              <a:t> </a:t>
            </a:r>
            <a:r>
              <a:rPr lang="en-US" sz="2100" dirty="0" err="1"/>
              <a:t>dalam</a:t>
            </a:r>
            <a:r>
              <a:rPr lang="en-US" sz="2100" dirty="0"/>
              <a:t> </a:t>
            </a:r>
            <a:r>
              <a:rPr lang="en-US" sz="2100" dirty="0" err="1"/>
              <a:t>sebuah</a:t>
            </a:r>
            <a:r>
              <a:rPr lang="en-US" sz="2100" dirty="0"/>
              <a:t> network card </a:t>
            </a:r>
            <a:r>
              <a:rPr lang="en-US" sz="2100" dirty="0" err="1"/>
              <a:t>atau</a:t>
            </a:r>
            <a:r>
              <a:rPr lang="en-US" sz="2100" dirty="0"/>
              <a:t> </a:t>
            </a:r>
            <a:r>
              <a:rPr lang="en-US" sz="2100" dirty="0" err="1"/>
              <a:t>kartu</a:t>
            </a:r>
            <a:r>
              <a:rPr lang="en-US" sz="2100" dirty="0"/>
              <a:t> </a:t>
            </a:r>
            <a:r>
              <a:rPr lang="en-US" sz="2100" dirty="0" err="1"/>
              <a:t>jaringan</a:t>
            </a:r>
            <a:r>
              <a:rPr lang="en-US" sz="2100" dirty="0"/>
              <a:t> </a:t>
            </a:r>
            <a:r>
              <a:rPr lang="en-US" sz="2100" dirty="0" err="1"/>
              <a:t>ketika</a:t>
            </a:r>
            <a:r>
              <a:rPr lang="en-US" sz="2100" dirty="0"/>
              <a:t> </a:t>
            </a:r>
            <a:r>
              <a:rPr lang="en-US" sz="2100" dirty="0" err="1"/>
              <a:t>kartu</a:t>
            </a:r>
            <a:r>
              <a:rPr lang="en-US" sz="2100" dirty="0"/>
              <a:t> </a:t>
            </a:r>
            <a:r>
              <a:rPr lang="en-US" sz="2100" dirty="0" err="1"/>
              <a:t>jaringan</a:t>
            </a:r>
            <a:r>
              <a:rPr lang="en-US" sz="2100" dirty="0"/>
              <a:t> </a:t>
            </a:r>
            <a:r>
              <a:rPr lang="en-US" sz="2100" dirty="0" err="1"/>
              <a:t>tersebut</a:t>
            </a:r>
            <a:r>
              <a:rPr lang="en-US" sz="2100" dirty="0"/>
              <a:t> </a:t>
            </a:r>
            <a:r>
              <a:rPr lang="en-US" sz="2100" dirty="0" err="1"/>
              <a:t>pertama</a:t>
            </a:r>
            <a:r>
              <a:rPr lang="en-US" sz="2100" dirty="0"/>
              <a:t> kali </a:t>
            </a:r>
            <a:r>
              <a:rPr lang="en-US" sz="2100" dirty="0" err="1"/>
              <a:t>dibuat</a:t>
            </a:r>
            <a:r>
              <a:rPr lang="en-US" sz="2100" dirty="0"/>
              <a:t>.</a:t>
            </a:r>
          </a:p>
          <a:p>
            <a:pPr marL="0" indent="0">
              <a:buNone/>
            </a:pPr>
            <a:endParaRPr lang="en-US" sz="2100" b="1" dirty="0"/>
          </a:p>
        </p:txBody>
      </p:sp>
    </p:spTree>
    <p:extLst>
      <p:ext uri="{BB962C8B-B14F-4D97-AF65-F5344CB8AC3E}">
        <p14:creationId xmlns:p14="http://schemas.microsoft.com/office/powerpoint/2010/main" val="7548419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5843" y="0"/>
            <a:ext cx="9601200" cy="1485900"/>
          </a:xfrm>
        </p:spPr>
        <p:txBody>
          <a:bodyPr>
            <a:normAutofit/>
          </a:bodyPr>
          <a:lstStyle/>
          <a:p>
            <a:pPr fontAlgn="base"/>
            <a:r>
              <a:rPr lang="it-IT" b="1" dirty="0"/>
              <a:t>Fungsi dari Data Link </a:t>
            </a:r>
            <a:r>
              <a:rPr lang="it-IT" b="1" dirty="0" smtClean="0"/>
              <a:t>Layer</a:t>
            </a:r>
            <a:endParaRPr lang="id-ID" dirty="0"/>
          </a:p>
        </p:txBody>
      </p:sp>
      <p:sp>
        <p:nvSpPr>
          <p:cNvPr id="3" name="Content Placeholder 2"/>
          <p:cNvSpPr>
            <a:spLocks noGrp="1"/>
          </p:cNvSpPr>
          <p:nvPr>
            <p:ph idx="1"/>
          </p:nvPr>
        </p:nvSpPr>
        <p:spPr>
          <a:xfrm>
            <a:off x="1384478" y="1197735"/>
            <a:ext cx="9601200" cy="6284890"/>
          </a:xfrm>
        </p:spPr>
        <p:txBody>
          <a:bodyPr>
            <a:normAutofit fontScale="85000" lnSpcReduction="20000"/>
          </a:bodyPr>
          <a:lstStyle/>
          <a:p>
            <a:pPr marL="0" indent="0">
              <a:buNone/>
            </a:pPr>
            <a:r>
              <a:rPr lang="id-ID" sz="2200" b="1" dirty="0" smtClean="0"/>
              <a:t>Ada 4 Fungsi Utama dari Data Link Layer</a:t>
            </a:r>
          </a:p>
          <a:p>
            <a:pPr fontAlgn="base"/>
            <a:r>
              <a:rPr lang="id-ID" sz="2200" b="1" dirty="0" smtClean="0"/>
              <a:t>1. </a:t>
            </a:r>
            <a:r>
              <a:rPr lang="id-ID" sz="2200" b="1" dirty="0"/>
              <a:t>Melakukan proses grouping secara logic</a:t>
            </a:r>
          </a:p>
          <a:p>
            <a:pPr marL="0" indent="0">
              <a:buNone/>
            </a:pPr>
            <a:r>
              <a:rPr lang="nb-NO" dirty="0"/>
              <a:t>Proses grouping merupakan proses penyatuan dari beberapa paket data ke dalam satu kesatuan paket data yang utuh. </a:t>
            </a:r>
            <a:endParaRPr lang="id-ID" dirty="0" smtClean="0"/>
          </a:p>
          <a:p>
            <a:pPr fontAlgn="base"/>
            <a:r>
              <a:rPr lang="id-ID" sz="2200" b="1" dirty="0" smtClean="0"/>
              <a:t>2. </a:t>
            </a:r>
            <a:r>
              <a:rPr lang="nb-NO" sz="2200" b="1" dirty="0" smtClean="0"/>
              <a:t>Menyediakan akses ke dalam media menggunakan MAC Address</a:t>
            </a:r>
            <a:endParaRPr lang="nb-NO" sz="2200" b="1" dirty="0"/>
          </a:p>
          <a:p>
            <a:pPr marL="0" indent="0">
              <a:buNone/>
            </a:pPr>
            <a:r>
              <a:rPr lang="id-ID" dirty="0"/>
              <a:t>Dalam lapisan data link layer ini, terdapat sebuah alamat fisik yang kita kenal dengan nama MAC Address. MAC Address merupakan sebuah kode alamat yang dicetak secara fisik, dana dibutuhkan untuk melakukan prose pengiriman dan juga proses penerimaan data di dalam sebuah siklus transmisi jaringan komputer.</a:t>
            </a:r>
            <a:endParaRPr lang="id-ID" dirty="0" smtClean="0"/>
          </a:p>
          <a:p>
            <a:pPr fontAlgn="base"/>
            <a:r>
              <a:rPr lang="id-ID" sz="2200" b="1" dirty="0" smtClean="0"/>
              <a:t>3. </a:t>
            </a:r>
            <a:r>
              <a:rPr lang="id-ID" sz="2200" b="1" dirty="0"/>
              <a:t>Mendeteksi kesalahan pengiriman dan penerimaan paket data dan melakukan proses </a:t>
            </a:r>
            <a:r>
              <a:rPr lang="id-ID" sz="2200" b="1" dirty="0" smtClean="0"/>
              <a:t>pengkoreksian</a:t>
            </a:r>
          </a:p>
          <a:p>
            <a:pPr marL="0" indent="0" fontAlgn="base">
              <a:buNone/>
            </a:pPr>
            <a:r>
              <a:rPr lang="id-ID" sz="2100" dirty="0"/>
              <a:t>Data link layer akan mendeteksi apabila terjadi kesalahan pengiriman data yang melalui lapisannya, dan kemudian melakukan koreksi secara otomatis, sehingga paket data tetap akan ditransmisikan tanpa kesalahan sedikitpun</a:t>
            </a:r>
            <a:r>
              <a:rPr lang="id-ID" sz="2100" dirty="0" smtClean="0"/>
              <a:t>.</a:t>
            </a:r>
            <a:endParaRPr lang="id-ID" sz="2100" dirty="0"/>
          </a:p>
          <a:p>
            <a:pPr fontAlgn="base"/>
            <a:r>
              <a:rPr lang="id-ID" sz="2400" b="1" dirty="0" smtClean="0"/>
              <a:t>4. Menggabungkan </a:t>
            </a:r>
            <a:r>
              <a:rPr lang="id-ID" sz="2400" b="1" dirty="0"/>
              <a:t>paket data ke dalam byte, dan menggabungkan byte ke dalam frame</a:t>
            </a:r>
          </a:p>
          <a:p>
            <a:pPr marL="0" indent="0" fontAlgn="base">
              <a:buNone/>
            </a:pPr>
            <a:r>
              <a:rPr lang="id-ID" sz="2200" dirty="0"/>
              <a:t>Ini merupakan kelanjutan dari fungsi grouping yang dilakukan oleh data link layer. Fungsi berikutnya dari data link layer adalah untuk mengabungkan bentuk – bentuk paket data menjadi kesatuan yang utuh, mulai dari paket data menjadi bentuk byte, hngga menggabungkan byte – byte yang ada menjadi sebuah bentuk frame.</a:t>
            </a:r>
          </a:p>
          <a:p>
            <a:pPr marL="0" indent="0">
              <a:buNone/>
            </a:pPr>
            <a:r>
              <a:rPr lang="nb-NO" dirty="0"/>
              <a:t/>
            </a:r>
            <a:br>
              <a:rPr lang="nb-NO" dirty="0"/>
            </a:br>
            <a:r>
              <a:rPr lang="id-ID" dirty="0"/>
              <a:t/>
            </a:r>
            <a:br>
              <a:rPr lang="id-ID" dirty="0"/>
            </a:br>
            <a:endParaRPr lang="id-ID" dirty="0" smtClean="0"/>
          </a:p>
          <a:p>
            <a:endParaRPr lang="id-ID" dirty="0"/>
          </a:p>
        </p:txBody>
      </p:sp>
    </p:spTree>
    <p:extLst>
      <p:ext uri="{BB962C8B-B14F-4D97-AF65-F5344CB8AC3E}">
        <p14:creationId xmlns:p14="http://schemas.microsoft.com/office/powerpoint/2010/main" val="40845555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id-ID" b="1" dirty="0" smtClean="0"/>
              <a:t>Sub </a:t>
            </a:r>
            <a:r>
              <a:rPr lang="id-ID" b="1" dirty="0"/>
              <a:t>Layer Pada Lapisan Data Link</a:t>
            </a:r>
            <a:br>
              <a:rPr lang="id-ID" b="1" dirty="0"/>
            </a:br>
            <a:r>
              <a:rPr lang="id-ID" dirty="0"/>
              <a:t/>
            </a:r>
            <a:br>
              <a:rPr lang="id-ID" dirty="0"/>
            </a:br>
            <a:endParaRPr lang="id-ID" dirty="0"/>
          </a:p>
        </p:txBody>
      </p:sp>
      <p:sp>
        <p:nvSpPr>
          <p:cNvPr id="3" name="Content Placeholder 2"/>
          <p:cNvSpPr>
            <a:spLocks noGrp="1"/>
          </p:cNvSpPr>
          <p:nvPr>
            <p:ph idx="1"/>
          </p:nvPr>
        </p:nvSpPr>
        <p:spPr/>
        <p:txBody>
          <a:bodyPr/>
          <a:lstStyle/>
          <a:p>
            <a:pPr marL="0" indent="0" fontAlgn="base">
              <a:buNone/>
            </a:pPr>
            <a:r>
              <a:rPr lang="id-ID" dirty="0"/>
              <a:t>Lapisan data link terdiri dari dua sub layer, yaitu Logical Link Control (LLC) dan Medium Access Control (MAC</a:t>
            </a:r>
            <a:r>
              <a:rPr lang="id-ID" dirty="0" smtClean="0"/>
              <a:t>).</a:t>
            </a:r>
          </a:p>
          <a:p>
            <a:pPr fontAlgn="base"/>
            <a:r>
              <a:rPr lang="id-ID" dirty="0"/>
              <a:t>Logical Link Control (LLC) berfungsi memeriksa kesalahan dan menangani transmisi frame</a:t>
            </a:r>
            <a:r>
              <a:rPr lang="id-ID" dirty="0" smtClean="0"/>
              <a:t>.</a:t>
            </a:r>
          </a:p>
          <a:p>
            <a:pPr fontAlgn="base"/>
            <a:r>
              <a:rPr lang="id-ID" dirty="0"/>
              <a:t>Medium Access Control (MAC) berfungsi mengambil dan melepaskan data dari dan ke kabel, menentukan protokol untuk akses ke kabel yang di share di dalam LAN.</a:t>
            </a:r>
          </a:p>
          <a:p>
            <a:pPr marL="0" indent="0">
              <a:buNone/>
            </a:pPr>
            <a:endParaRPr lang="id-ID" dirty="0"/>
          </a:p>
        </p:txBody>
      </p:sp>
    </p:spTree>
    <p:extLst>
      <p:ext uri="{BB962C8B-B14F-4D97-AF65-F5344CB8AC3E}">
        <p14:creationId xmlns:p14="http://schemas.microsoft.com/office/powerpoint/2010/main" val="41589665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id-ID" b="1" dirty="0" smtClean="0"/>
              <a:t>Perangkat </a:t>
            </a:r>
            <a:r>
              <a:rPr lang="id-ID" b="1" dirty="0"/>
              <a:t>yang Bekerja Pada Lapisan Data Link Layer</a:t>
            </a:r>
            <a:br>
              <a:rPr lang="id-ID" b="1" dirty="0"/>
            </a:br>
            <a:r>
              <a:rPr lang="id-ID" dirty="0"/>
              <a:t/>
            </a:r>
            <a:br>
              <a:rPr lang="id-ID" dirty="0"/>
            </a:br>
            <a:endParaRPr lang="id-ID" dirty="0"/>
          </a:p>
        </p:txBody>
      </p:sp>
      <p:sp>
        <p:nvSpPr>
          <p:cNvPr id="3" name="Content Placeholder 2"/>
          <p:cNvSpPr>
            <a:spLocks noGrp="1"/>
          </p:cNvSpPr>
          <p:nvPr>
            <p:ph idx="1"/>
          </p:nvPr>
        </p:nvSpPr>
        <p:spPr>
          <a:xfrm>
            <a:off x="1371600" y="2286000"/>
            <a:ext cx="9601200" cy="4572000"/>
          </a:xfrm>
        </p:spPr>
        <p:txBody>
          <a:bodyPr>
            <a:normAutofit fontScale="77500" lnSpcReduction="20000"/>
          </a:bodyPr>
          <a:lstStyle/>
          <a:p>
            <a:pPr marL="0" indent="0" fontAlgn="base">
              <a:buNone/>
            </a:pPr>
            <a:r>
              <a:rPr lang="id-ID" sz="2500" b="1" dirty="0"/>
              <a:t>Bridge </a:t>
            </a:r>
            <a:r>
              <a:rPr lang="id-ID" sz="2500" dirty="0"/>
              <a:t>dan </a:t>
            </a:r>
            <a:r>
              <a:rPr lang="id-ID" sz="2500" b="1" dirty="0"/>
              <a:t>switch </a:t>
            </a:r>
            <a:r>
              <a:rPr lang="id-ID" sz="2500" dirty="0"/>
              <a:t>merupakan perangkat keras jaringan komputer yang bekerja secara fisik dan memiliki kaitan yang erat dengan data link layer. </a:t>
            </a:r>
          </a:p>
          <a:p>
            <a:pPr marL="0" indent="0" fontAlgn="base">
              <a:buNone/>
            </a:pPr>
            <a:r>
              <a:rPr lang="id-ID" sz="2500" dirty="0"/>
              <a:t>Hal ini sesuai dengan </a:t>
            </a:r>
            <a:r>
              <a:rPr lang="id-ID" sz="2500" b="1" dirty="0"/>
              <a:t>fungsi dari bridge dan switch</a:t>
            </a:r>
            <a:r>
              <a:rPr lang="id-ID" sz="2500" dirty="0"/>
              <a:t>, yaitu </a:t>
            </a:r>
            <a:r>
              <a:rPr lang="id-ID" sz="2500" dirty="0" smtClean="0"/>
              <a:t>:</a:t>
            </a:r>
          </a:p>
          <a:p>
            <a:pPr fontAlgn="base"/>
            <a:r>
              <a:rPr lang="id-ID" sz="2500" dirty="0"/>
              <a:t>Memecah – mecah jaringan yang terdiri dari satu server ke dalam beberapa user (merupakan proses transmisi data, dimana data link layer merupakan layer atau lapisan ke – 6, kemudian</a:t>
            </a:r>
          </a:p>
          <a:p>
            <a:pPr fontAlgn="base"/>
            <a:r>
              <a:rPr lang="id-ID" sz="2500" dirty="0"/>
              <a:t>Menggabungkan sebuah jaringan menjadi satu kesatuan jaringan yang besar (merupakan proses penerimaan data, dimana data link layer dapatberperan menjadi layer atau lapisan kedua).</a:t>
            </a:r>
          </a:p>
          <a:p>
            <a:pPr fontAlgn="base"/>
            <a:r>
              <a:rPr lang="id-ID" sz="2500" dirty="0" smtClean="0"/>
              <a:t>Memeriksa </a:t>
            </a:r>
            <a:r>
              <a:rPr lang="id-ID" sz="2500" dirty="0"/>
              <a:t>dan mencatat Source MAC address dari setiap frame yang datang</a:t>
            </a:r>
          </a:p>
          <a:p>
            <a:pPr fontAlgn="base"/>
            <a:r>
              <a:rPr lang="id-ID" sz="2500" dirty="0"/>
              <a:t>Frame-frame dapat diforward atau difilter tergantung dari MAC address destination.</a:t>
            </a:r>
          </a:p>
          <a:p>
            <a:pPr fontAlgn="base"/>
            <a:r>
              <a:rPr lang="id-ID" sz="2500" dirty="0"/>
              <a:t>Menghilangkan loops yang disebabkan adanya koneksi redundant dengan menggunakan Spanning Tree Protocols (STP</a:t>
            </a:r>
            <a:r>
              <a:rPr lang="id-ID" sz="2500" dirty="0" smtClean="0"/>
              <a:t>).</a:t>
            </a:r>
            <a:r>
              <a:rPr lang="id-ID" sz="2500" dirty="0"/>
              <a:t/>
            </a:r>
            <a:br>
              <a:rPr lang="id-ID" sz="2500" dirty="0"/>
            </a:br>
            <a:r>
              <a:rPr lang="id-ID" sz="2500" dirty="0"/>
              <a:t/>
            </a:r>
            <a:br>
              <a:rPr lang="id-ID" sz="2500" dirty="0"/>
            </a:br>
            <a:endParaRPr lang="id-ID" sz="2500" dirty="0"/>
          </a:p>
        </p:txBody>
      </p:sp>
    </p:spTree>
    <p:extLst>
      <p:ext uri="{BB962C8B-B14F-4D97-AF65-F5344CB8AC3E}">
        <p14:creationId xmlns:p14="http://schemas.microsoft.com/office/powerpoint/2010/main" val="15295267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id-ID" b="1" dirty="0" smtClean="0"/>
              <a:t>Layanan </a:t>
            </a:r>
            <a:r>
              <a:rPr lang="id-ID" b="1" dirty="0"/>
              <a:t>Dari Data Link </a:t>
            </a:r>
            <a:r>
              <a:rPr lang="id-ID" b="1" dirty="0" smtClean="0"/>
              <a:t>Layer</a:t>
            </a:r>
            <a:endParaRPr lang="id-ID" dirty="0"/>
          </a:p>
        </p:txBody>
      </p:sp>
      <p:sp>
        <p:nvSpPr>
          <p:cNvPr id="3" name="Content Placeholder 2"/>
          <p:cNvSpPr>
            <a:spLocks noGrp="1"/>
          </p:cNvSpPr>
          <p:nvPr>
            <p:ph idx="1"/>
          </p:nvPr>
        </p:nvSpPr>
        <p:spPr>
          <a:xfrm>
            <a:off x="1371600" y="1674254"/>
            <a:ext cx="9601200" cy="5087154"/>
          </a:xfrm>
        </p:spPr>
        <p:txBody>
          <a:bodyPr>
            <a:normAutofit fontScale="92500" lnSpcReduction="20000"/>
          </a:bodyPr>
          <a:lstStyle/>
          <a:p>
            <a:pPr fontAlgn="base"/>
            <a:r>
              <a:rPr lang="id-ID" b="1" dirty="0"/>
              <a:t>Layanan Unacknowledged Connectionless</a:t>
            </a:r>
          </a:p>
          <a:p>
            <a:pPr marL="0" indent="0" fontAlgn="base">
              <a:buNone/>
            </a:pPr>
            <a:r>
              <a:rPr lang="id-ID" dirty="0"/>
              <a:t>Yaitu dimana mesin sumber mengirimkan sejumlah frame ke mesin yang dituju dengan tidak memberikan acknowledgment bagi diterimanya frame-frame tersebut. Tidak ada koneksi yang dibuat baik sebelum atau sesudah dikirimkannya frame.</a:t>
            </a:r>
          </a:p>
          <a:p>
            <a:pPr fontAlgn="base"/>
            <a:r>
              <a:rPr lang="id-ID" b="1" dirty="0"/>
              <a:t>Layanan Unacknowledged Connectionless</a:t>
            </a:r>
          </a:p>
          <a:p>
            <a:pPr marL="0" indent="0" fontAlgn="base">
              <a:buNone/>
            </a:pPr>
            <a:r>
              <a:rPr lang="id-ID" dirty="0"/>
              <a:t>Yaitu dimana mesin sumber mengirimkan sejumlah frame ke mesin yang dituju dengan tidak memberikan acknowledgment bagi diterimanya frame-frame tersebut. Tidak ada koneksi yang dibuat baik sebelum atau sesudah dikirimkannya frame.</a:t>
            </a:r>
          </a:p>
          <a:p>
            <a:pPr fontAlgn="base"/>
            <a:r>
              <a:rPr lang="id-ID" b="1" dirty="0"/>
              <a:t>Layanan Acknowledged Connectionless</a:t>
            </a:r>
          </a:p>
          <a:p>
            <a:pPr marL="0" indent="0" fontAlgn="base">
              <a:buNone/>
            </a:pPr>
            <a:r>
              <a:rPr lang="id-ID" dirty="0"/>
              <a:t>Layanan inipun tidak menggunakan koneksi, akan tetapi setiap frame dikirimkan secara independent dan secara acknowledgment. Dalam hal ini, si pengirim akan mengetahui apakah frame yang dikirimkan ke mesin tujuan telah diterima dengan baik atau tidak.</a:t>
            </a:r>
          </a:p>
          <a:p>
            <a:pPr fontAlgn="base"/>
            <a:r>
              <a:rPr lang="id-ID" b="1" dirty="0"/>
              <a:t>Layanan Acknowledged Connection Oriented</a:t>
            </a:r>
          </a:p>
          <a:p>
            <a:pPr marL="0" indent="0" fontAlgn="base">
              <a:buNone/>
            </a:pPr>
            <a:r>
              <a:rPr lang="id-ID" dirty="0"/>
              <a:t>Dengan layanan ini, mesin sumber dan tujuan membuat koneksi sebelum memindahkan datanya. Setiap frame yang dikirim tentu saja diterima. Selain itu, layanan ini menjamin bahwa setiap frame yang diterima benar-benar hanya sekali dan semua frame diterima dalam urutan yang benar. Layanan ini juga menyediakan proses-proses network layer dengan ekivalen aliran bit reliabel.</a:t>
            </a:r>
          </a:p>
          <a:p>
            <a:pPr marL="0" indent="0">
              <a:buNone/>
            </a:pPr>
            <a:endParaRPr lang="id-ID" dirty="0"/>
          </a:p>
        </p:txBody>
      </p:sp>
    </p:spTree>
    <p:extLst>
      <p:ext uri="{BB962C8B-B14F-4D97-AF65-F5344CB8AC3E}">
        <p14:creationId xmlns:p14="http://schemas.microsoft.com/office/powerpoint/2010/main" val="765284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pPr marL="0" indent="0" fontAlgn="base">
              <a:buNone/>
            </a:pPr>
            <a:r>
              <a:rPr lang="id-ID" b="1" dirty="0"/>
              <a:t>Pada layanan connection-oriented dipakai, pemindahan data mengalami tiga fase (tahap) :</a:t>
            </a:r>
            <a:endParaRPr lang="id-ID" dirty="0"/>
          </a:p>
          <a:p>
            <a:pPr fontAlgn="base"/>
            <a:r>
              <a:rPr lang="id-ID" dirty="0"/>
              <a:t>Fase I, koneksi ditentukan dengan membuat kedua mesin menginisialisasi variabel- variabel dan counter yang diperlukan untuk mengawasi frame yang mana yang telah diterima dan mana yang belum.</a:t>
            </a:r>
          </a:p>
          <a:p>
            <a:pPr fontAlgn="base"/>
            <a:r>
              <a:rPr lang="id-ID" dirty="0"/>
              <a:t>Fase II, satu frame atau lebih mulai ditransmisikan.</a:t>
            </a:r>
          </a:p>
          <a:p>
            <a:pPr fontAlgn="base"/>
            <a:r>
              <a:rPr lang="id-ID" dirty="0"/>
              <a:t>Fase III, koneksi dilepaskan, pembebasan variabel, buffer, dan resource lainnya yang dipakai untuk menjaga berlangsungnya koneksi.</a:t>
            </a:r>
          </a:p>
          <a:p>
            <a:pPr marL="0" indent="0">
              <a:buNone/>
            </a:pPr>
            <a:r>
              <a:rPr lang="id-ID" dirty="0"/>
              <a:t/>
            </a:r>
            <a:br>
              <a:rPr lang="id-ID" dirty="0"/>
            </a:br>
            <a:endParaRPr lang="id-ID" dirty="0"/>
          </a:p>
        </p:txBody>
      </p:sp>
    </p:spTree>
    <p:extLst>
      <p:ext uri="{BB962C8B-B14F-4D97-AF65-F5344CB8AC3E}">
        <p14:creationId xmlns:p14="http://schemas.microsoft.com/office/powerpoint/2010/main" val="16356121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86445" cy="6858000"/>
          </a:xfrm>
          <a:prstGeom prst="rect">
            <a:avLst/>
          </a:prstGeom>
        </p:spPr>
      </p:pic>
      <p:sp>
        <p:nvSpPr>
          <p:cNvPr id="2" name="Title 1"/>
          <p:cNvSpPr>
            <a:spLocks noGrp="1"/>
          </p:cNvSpPr>
          <p:nvPr>
            <p:ph type="title"/>
          </p:nvPr>
        </p:nvSpPr>
        <p:spPr/>
        <p:txBody>
          <a:bodyPr/>
          <a:lstStyle/>
          <a:p>
            <a:pPr algn="ctr"/>
            <a:r>
              <a:rPr lang="id-ID" b="1" dirty="0" smtClean="0">
                <a:solidFill>
                  <a:schemeClr val="bg1"/>
                </a:solidFill>
              </a:rPr>
              <a:t>TERIMA KASIH atas perhatianya </a:t>
            </a:r>
            <a:endParaRPr lang="id-ID" b="1" dirty="0">
              <a:solidFill>
                <a:schemeClr val="bg1"/>
              </a:solidFill>
            </a:endParaRPr>
          </a:p>
        </p:txBody>
      </p:sp>
      <p:sp>
        <p:nvSpPr>
          <p:cNvPr id="3" name="Text Placeholder 2"/>
          <p:cNvSpPr>
            <a:spLocks noGrp="1"/>
          </p:cNvSpPr>
          <p:nvPr>
            <p:ph type="body" idx="1"/>
          </p:nvPr>
        </p:nvSpPr>
        <p:spPr/>
        <p:txBody>
          <a:bodyPr/>
          <a:lstStyle/>
          <a:p>
            <a:endParaRPr lang="id-ID" dirty="0"/>
          </a:p>
        </p:txBody>
      </p:sp>
    </p:spTree>
    <p:extLst>
      <p:ext uri="{BB962C8B-B14F-4D97-AF65-F5344CB8AC3E}">
        <p14:creationId xmlns:p14="http://schemas.microsoft.com/office/powerpoint/2010/main" val="2972162715"/>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41</TotalTime>
  <Words>533</Words>
  <Application>Microsoft Office PowerPoint</Application>
  <PresentationFormat>Custom</PresentationFormat>
  <Paragraphs>54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Crop</vt:lpstr>
      <vt:lpstr>Kelompok 6</vt:lpstr>
      <vt:lpstr>OSI LAYER Data Link </vt:lpstr>
      <vt:lpstr>Pengertian dan Ciri-Ciri</vt:lpstr>
      <vt:lpstr>Fungsi dari Data Link Layer</vt:lpstr>
      <vt:lpstr>Sub Layer Pada Lapisan Data Link  </vt:lpstr>
      <vt:lpstr>Perangkat yang Bekerja Pada Lapisan Data Link Layer  </vt:lpstr>
      <vt:lpstr>Layanan Dari Data Link Layer</vt:lpstr>
      <vt:lpstr>PowerPoint Presentation</vt:lpstr>
      <vt:lpstr>TERIMA KASIH atas perhatianya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Kelompok 6</dc:title>
  <dc:creator>Dios Sya'Ban</dc:creator>
  <cp:lastModifiedBy>user</cp:lastModifiedBy>
  <cp:revision>6</cp:revision>
  <dcterms:created xsi:type="dcterms:W3CDTF">2019-08-19T09:37:04Z</dcterms:created>
  <dcterms:modified xsi:type="dcterms:W3CDTF">2019-08-19T13:31:49Z</dcterms:modified>
</cp:coreProperties>
</file>