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5" r:id="rId12"/>
    <p:sldId id="270" r:id="rId13"/>
    <p:sldId id="266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1335-8EAC-440F-8132-13CBF3C5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C0DFE-C5F1-4193-A5BC-CEA98286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1F67-8993-4258-856E-F2DE369A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4C40-8752-43E4-914E-8A2D6253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3941-19B8-47ED-8F7C-92CD8BE0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01FD-BFC2-4173-AFE2-870EF5BC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7E2E2-BABC-49A9-B93D-85CB400A7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F104-EFB6-4051-9CC1-4B2195C1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7C97-25EA-47BB-9D96-8D8CB2DC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D3E3-D3BA-49B6-9C1E-9E308097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2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0BA36-6EC1-41E5-A4DA-36B90982F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2855B-357A-45CC-A261-85D1DB30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BDFB-E239-4817-988E-988A2FEF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2342B-303E-4476-A93B-78CF5293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0729-73B7-498C-8E0E-45E198F9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CC15-CF48-42FD-B690-3ADA4144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DDBB-10B0-471A-94A8-FB061B48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371E-AF9C-4F4D-868E-5D9D6EDA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FC23-F243-40C7-B314-93B96F4F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E86D-BE53-4F0B-98F4-88201D18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47A0-1E3D-4A52-A9E2-66E9DDB1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0FBB-9B88-41C3-899D-C25BB7AA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AA2F-A06B-4297-B221-A4F2995B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A6F7-2815-4C6F-9C93-E1E9C992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3B6F-A32D-4FFE-82D3-1FC312B9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0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95A7-7DE2-43C5-B4E0-0458B340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D9EF-379C-40F3-BECF-73E1E25BE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78F58-E823-4678-B7D6-C15BB17C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25B26-3683-4942-9F62-DCAAD17F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052FE-C297-4779-AAD7-A0E55895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342C-6EA9-4F35-A78D-D97347D1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642-5DE5-4825-B25A-B2CD388F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1042B-F3AF-4306-B138-859DB148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66D0-4068-4E6F-8A5C-7C1D2C5D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BB0BC-EDCC-4729-B654-AD7D3FA9D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4C238-AA98-48A8-8772-5F3F1A895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4FC9B-8E14-42DC-BC3F-108B7C57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E9D0F-5A5A-48FF-AFAE-92CA2239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5E716-CA2E-479F-BF3E-45B83653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4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9CCC-A2CE-4A0E-9DA1-92FCA707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072B4-ABBE-4726-86CE-3A0051E6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A38A3-6B86-482D-8522-58374FC3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0070E-8C4A-4D4C-9924-ECADEAD0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84F02-4B67-4FCA-A881-EB59C0DC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52970-0D4D-4E55-A75E-16D9CD4B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2DA89-C061-407B-AFBF-8F161024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E3D1-1B99-4ED0-BF47-7B678B92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0FE4-E869-4733-9DA8-3D07EEAB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1F9B-1D98-4824-96B3-0F0E9C01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85960-689F-483F-B5C1-8A3A6AD9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3EAC3-5F1A-40A8-9673-85040FDE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6C1B-FB4A-4507-9137-22302167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C7CB-26AE-4408-BBCE-9075155B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7599B-63ED-4F9C-8490-5A9707DFF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79AB7-C7DF-4CEF-83FE-9DFC3EFDB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9502-E810-4458-959C-FB324769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B669A-93C8-430B-84E3-5190D8DB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42D9-C16E-46A0-A361-BA8B701B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F80A0-A5F9-40E2-B0F6-7A58671C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3E33C-545A-4B28-8E70-14C114D6A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E090C-4B7D-416A-A262-6CE1855C8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B09F-B6D2-4B74-94CD-2CE6AC41721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9921-4677-451D-9A43-4479C82C0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27CE-FE10-4AFF-93FE-32105414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E2F8-179B-4D9D-85A9-7C95CF4B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jmc.com/view/medication-adherence-and-improved-outcomes-among-patients-with-type-2-diabetes" TargetMode="External"/><Relationship Id="rId13" Type="http://schemas.openxmlformats.org/officeDocument/2006/relationships/hyperlink" Target="https://www.bcbsil.com/pdf/clinical/bcchp_hedis_chronic_conditions.pdf" TargetMode="External"/><Relationship Id="rId3" Type="http://schemas.openxmlformats.org/officeDocument/2006/relationships/hyperlink" Target="https://www.ruralhealthinfo.org/states/nebraska#:~:text=Nebraska%20covers%2076%2C872%20square%20miles,areas%20(USDA%2DERS)" TargetMode="External"/><Relationship Id="rId7" Type="http://schemas.openxmlformats.org/officeDocument/2006/relationships/hyperlink" Target="http://main.diabetes.org/dorg/PDFs/Advocacy/burden-of-diabetes/nebraska.pdf" TargetMode="External"/><Relationship Id="rId12" Type="http://schemas.openxmlformats.org/officeDocument/2006/relationships/hyperlink" Target="https://www.cms.gov/Medicare/Health-Plans/SpecialNeedsPlans/SNP-HEDIS" TargetMode="External"/><Relationship Id="rId2" Type="http://schemas.openxmlformats.org/officeDocument/2006/relationships/hyperlink" Target="https://www.cdc.gov/ruralhealth/abo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.gov/diabetes/library/features/diabetes-stat-report.html#:~:text=34.2%20million%20Americans%E2%80%94just%20over,Asians%20and%20non%2DHispanic%20whites" TargetMode="External"/><Relationship Id="rId11" Type="http://schemas.openxmlformats.org/officeDocument/2006/relationships/hyperlink" Target="https://doi.org/10.1111/dme.12651" TargetMode="External"/><Relationship Id="rId5" Type="http://schemas.openxmlformats.org/officeDocument/2006/relationships/hyperlink" Target="https://www.ers.usda.gov/data-products/rural-urban-commuting-area-codes.aspx" TargetMode="External"/><Relationship Id="rId10" Type="http://schemas.openxmlformats.org/officeDocument/2006/relationships/hyperlink" Target="https://dhhs.ne.gov/Reports/Health%20Disparities%20Report%202020.pdf" TargetMode="External"/><Relationship Id="rId4" Type="http://schemas.openxmlformats.org/officeDocument/2006/relationships/hyperlink" Target="https://www.hrsa.gov/rural-health/about-us/definition/index.html" TargetMode="External"/><Relationship Id="rId9" Type="http://schemas.openxmlformats.org/officeDocument/2006/relationships/hyperlink" Target="https://data.hrsa.gov/tools/data-explorer" TargetMode="External"/><Relationship Id="rId14" Type="http://schemas.openxmlformats.org/officeDocument/2006/relationships/hyperlink" Target="https://enroll-ne.org/uninsur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7CB5-4D85-4DB5-942D-4ECEEF0CF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Adherence to Diabetes Treatments in Rural and Urban Areas of Nebraska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D69F6-021C-418F-A2DF-53F188565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Zak Lippert</a:t>
            </a:r>
          </a:p>
          <a:p>
            <a:r>
              <a:rPr lang="en-US" dirty="0"/>
              <a:t>Xavier University</a:t>
            </a:r>
          </a:p>
        </p:txBody>
      </p:sp>
    </p:spTree>
    <p:extLst>
      <p:ext uri="{BB962C8B-B14F-4D97-AF65-F5344CB8AC3E}">
        <p14:creationId xmlns:p14="http://schemas.microsoft.com/office/powerpoint/2010/main" val="69979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E67-6386-4A1D-8A44-E0721E6A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C5A0-0F19-434E-B7E0-D3DC446D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/>
          <a:lstStyle/>
          <a:p>
            <a:r>
              <a:rPr lang="en-US" dirty="0"/>
              <a:t>The first year a patient had a diabetes diagnosis was labeled their diagnosis year</a:t>
            </a:r>
          </a:p>
          <a:p>
            <a:pPr lvl="1"/>
            <a:r>
              <a:rPr lang="en-US" dirty="0"/>
              <a:t>Each following year was a treatment year</a:t>
            </a:r>
          </a:p>
          <a:p>
            <a:r>
              <a:rPr lang="en-US" dirty="0"/>
              <a:t>Patients could either be successfully treated in a year(1) or unsuccessfully(0)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[Years with appointment(s) post diagnosis/Total Years post diagnosis] = Adherence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two-sided t-test was used to determine the difference between the means was significant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1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CE7E-E41A-470E-A42A-31C6E5A3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C4EB-1D6B-4926-BB14-BBFF90B1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difference between rural and urban adherence for 1 appointment per year, 2 appointments per year, and vision were all significant at the 95% confidence level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Urban patients are adhering to the standard of care at a higher rate that rural residents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4EFE-CED0-4672-A2F8-F236A703A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14584"/>
              </p:ext>
            </p:extLst>
          </p:nvPr>
        </p:nvGraphicFramePr>
        <p:xfrm>
          <a:off x="2769235" y="3095625"/>
          <a:ext cx="6653530" cy="19765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3734">
                  <a:extLst>
                    <a:ext uri="{9D8B030D-6E8A-4147-A177-3AD203B41FA5}">
                      <a16:colId xmlns:a16="http://schemas.microsoft.com/office/drawing/2014/main" val="1029137671"/>
                    </a:ext>
                  </a:extLst>
                </a:gridCol>
                <a:gridCol w="1345053">
                  <a:extLst>
                    <a:ext uri="{9D8B030D-6E8A-4147-A177-3AD203B41FA5}">
                      <a16:colId xmlns:a16="http://schemas.microsoft.com/office/drawing/2014/main" val="731523049"/>
                    </a:ext>
                  </a:extLst>
                </a:gridCol>
                <a:gridCol w="1201581">
                  <a:extLst>
                    <a:ext uri="{9D8B030D-6E8A-4147-A177-3AD203B41FA5}">
                      <a16:colId xmlns:a16="http://schemas.microsoft.com/office/drawing/2014/main" val="3751930671"/>
                    </a:ext>
                  </a:extLst>
                </a:gridCol>
                <a:gridCol w="1201581">
                  <a:extLst>
                    <a:ext uri="{9D8B030D-6E8A-4147-A177-3AD203B41FA5}">
                      <a16:colId xmlns:a16="http://schemas.microsoft.com/office/drawing/2014/main" val="2464600136"/>
                    </a:ext>
                  </a:extLst>
                </a:gridCol>
                <a:gridCol w="1201581">
                  <a:extLst>
                    <a:ext uri="{9D8B030D-6E8A-4147-A177-3AD203B41FA5}">
                      <a16:colId xmlns:a16="http://schemas.microsoft.com/office/drawing/2014/main" val="502806615"/>
                    </a:ext>
                  </a:extLst>
                </a:gridCol>
              </a:tblGrid>
              <a:tr h="3294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Population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1/Yr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2/Yr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Vision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2333504"/>
                  </a:ext>
                </a:extLst>
              </a:tr>
              <a:tr h="32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Rural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33486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4658269"/>
                  </a:ext>
                </a:extLst>
              </a:tr>
              <a:tr h="32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Urban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119564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0.7646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5114626"/>
                  </a:ext>
                </a:extLst>
              </a:tr>
              <a:tr h="32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Difference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0398942"/>
                  </a:ext>
                </a:extLst>
              </a:tr>
              <a:tr h="32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Confidence Interval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[.0044, .0122]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[.0294, .0381]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[.0033, .0086]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5378442"/>
                  </a:ext>
                </a:extLst>
              </a:tr>
              <a:tr h="32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Significance Level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279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7762-CDFA-48FC-8D05-C501DF3E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Adherence by County Size(counties over 100,000 people removed as outliers)</a:t>
            </a:r>
          </a:p>
        </p:txBody>
      </p:sp>
      <p:pic>
        <p:nvPicPr>
          <p:cNvPr id="4" name="chart">
            <a:extLst>
              <a:ext uri="{FF2B5EF4-FFF2-40B4-BE49-F238E27FC236}">
                <a16:creationId xmlns:a16="http://schemas.microsoft.com/office/drawing/2014/main" id="{C3E33511-3CCA-480A-8A9F-B2F0C852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762" y="1982246"/>
            <a:ext cx="6790476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51EB-0F8E-4278-BF60-F3D784B5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843A-BB6F-4B06-8CFB-30F6892D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only collected from BCBSNE members who had claims, leaving out non-members and people with diabetes, but no claims</a:t>
            </a:r>
          </a:p>
          <a:p>
            <a:r>
              <a:rPr lang="en-US" dirty="0"/>
              <a:t>Follow-up visits were only measured using select comorbidities and diagnostic test codes, leaving out dozens of other reasons for visits</a:t>
            </a:r>
          </a:p>
          <a:p>
            <a:r>
              <a:rPr lang="en-US" dirty="0"/>
              <a:t>The data only captures a small window of diagnoses, long term maintenance is unclear from this study</a:t>
            </a:r>
          </a:p>
          <a:p>
            <a:r>
              <a:rPr lang="en-US" dirty="0"/>
              <a:t>Vision records are sometimes billed through vision only insurance and won’t show up with this data, artificially lowering vision adherence from where it would be</a:t>
            </a:r>
          </a:p>
        </p:txBody>
      </p:sp>
    </p:spTree>
    <p:extLst>
      <p:ext uri="{BB962C8B-B14F-4D97-AF65-F5344CB8AC3E}">
        <p14:creationId xmlns:p14="http://schemas.microsoft.com/office/powerpoint/2010/main" val="360417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8499-E5E7-4481-9291-3AA554B9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57A9-44A2-4F95-B69F-15AA2B4D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Adherence is lower among rural residents, but not by a lot</a:t>
            </a:r>
          </a:p>
          <a:p>
            <a:pPr lvl="1"/>
            <a:r>
              <a:rPr lang="en-US" dirty="0"/>
              <a:t>Not to point where a rural focused intervention would be cost effective in closing the gap</a:t>
            </a:r>
          </a:p>
          <a:p>
            <a:r>
              <a:rPr lang="en-US" dirty="0"/>
              <a:t>Urban counties had a very small range of adherences, 58% to 78%</a:t>
            </a:r>
          </a:p>
          <a:p>
            <a:r>
              <a:rPr lang="en-US" dirty="0"/>
              <a:t>Rural counties had a range of 11% to 100%</a:t>
            </a:r>
          </a:p>
          <a:p>
            <a:r>
              <a:rPr lang="en-US" dirty="0"/>
              <a:t>Interventions could be targeted to certain rural counties that are performing poorly </a:t>
            </a:r>
          </a:p>
          <a:p>
            <a:r>
              <a:rPr lang="en-US" dirty="0"/>
              <a:t>Future research could be done on what makes the worst performing areas different and how to address those factors</a:t>
            </a:r>
          </a:p>
        </p:txBody>
      </p:sp>
    </p:spTree>
    <p:extLst>
      <p:ext uri="{BB962C8B-B14F-4D97-AF65-F5344CB8AC3E}">
        <p14:creationId xmlns:p14="http://schemas.microsoft.com/office/powerpoint/2010/main" val="46286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05A0-CD92-4806-80A7-779978E4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C99F-5155-49DC-9641-34BA8FF1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CDC. About Rural Health. 2017. Accessed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https://www.cdc.gov/ruralhealth/about.html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Rural Health Information Hub. 2021. Accessed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https://www.ruralhealthinfo.org/states/nebraska#:~:text=Nebraska%20covers%2076%2C872%20square%20miles,areas%20(USDA%2DERS)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HRSA. Defining Rural Populations. 2021. Accessed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https://www.hrsa.gov/rural-health/about-us/definition/index.html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ERS. Rural-Urban Commuting Codes. 2021.Accessed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https://www.ers.usda.gov/data-products/rural-urban-commuting-area-codes.aspx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CDC. National Diabetes Statistics Report, 2020. 2020. Accessed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https://www.cdc.gov/diabetes/library/features/diabetes-stat-report.html#:~:text=34.2%20million%20Americans%E2%80%94just%20over,Asians%20and%20non%2DHispanic%20whites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Diabetes Association. The Burden of Diabetes in Nebraska. 2016. Accessed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http://main.diabetes.org/dorg/PDFs/Advocacy/burden-of-diabetes/nebraska.pdf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Curtis, S., et al. Medication Adherence and Improved Outcomes Among Patients With Type 2 Diabetes. American Journal of Managed Care. 2021.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https://www.ajmc.com/view/medication-adherence-and-improved-outcomes-among-patients-with-type-2-diabetes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Resources and Service Administration. Data Explorer.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https://data.hrsa.gov/tools/data-explorer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Division of Public Health. Nebraska Health Disparities Report. 2020. Office of Health Disparities and Health Equity.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https://dhhs.ne.gov/Reports/Health%20Disparities%20Report%202020.pdf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Schieback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Dhippayom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 Adherence to diabetes medication: a systematic review. Diabetic Medicine. 2014. 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https://doi.org/10.1111/dme.12651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 Management Team, BCBS Nebraska. On Diabetes, treatments and obstacles to care. 2021.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CMS. Healthcare Effectiveness Data and Information Set (HEDIS). 2021. Accessed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https://www.cms.gov/Medicare/Health-Plans/SpecialNeedsPlans/SNP-HEDIS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 Cross Blue Shield Illinois. HEDIS Tip Sheet 2021. 2021. Accessed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https://www.bcbsil.com/pdf/clinical/bcchp_hedis_chronic_conditions.pdf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Shahin, W., Kennedy, G.,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Stupans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I. The impact of personal and cultural beliefs on medication adherence of patients with chronic illnesses: a systematic review. Patient Preference and Adherence. 2019. DOI:10.2147/PPA.S212046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Diabetes Association. Diabetes and Your Joints. Clinical Diabetes Jul 2001, 19 (3) 136; DOI: 10.2337/diaclin.19.3.136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 Nebraska. The Uninsured in Nebraska. 2019. Accessed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https://enroll-ne.org/uninsured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1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F59E-A137-452F-BD16-DC0E80EF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Nebraska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606A-FC8A-4B84-8F68-ED80F96B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793541"/>
            <a:ext cx="10808368" cy="4699334"/>
          </a:xfrm>
        </p:spPr>
        <p:txBody>
          <a:bodyPr>
            <a:normAutofit/>
          </a:bodyPr>
          <a:lstStyle/>
          <a:p>
            <a:r>
              <a:rPr lang="en-US" dirty="0"/>
              <a:t>Rural residents account for 15% of Americans and 34% of Nebraskans(RHIH, 2021)</a:t>
            </a:r>
          </a:p>
          <a:p>
            <a:r>
              <a:rPr lang="en-US" dirty="0"/>
              <a:t>Challenges to obtaining health services can be personal and systemic</a:t>
            </a:r>
          </a:p>
          <a:p>
            <a:pPr lvl="1"/>
            <a:r>
              <a:rPr lang="en-US" dirty="0"/>
              <a:t>Location, religious beliefs, illness knowledge, cultural beliefs, self efficacy</a:t>
            </a:r>
          </a:p>
          <a:p>
            <a:r>
              <a:rPr lang="en-US" dirty="0"/>
              <a:t>Physician Density in rural Nebraska is a fraction of urban Nebraska</a:t>
            </a:r>
          </a:p>
          <a:p>
            <a:pPr lvl="1"/>
            <a:r>
              <a:rPr lang="en-US" dirty="0"/>
              <a:t>.009 doctors/ square mile compared to 0.169 doctors/ square mile(HRSA, 2021)</a:t>
            </a:r>
          </a:p>
          <a:p>
            <a:r>
              <a:rPr lang="en-US" dirty="0"/>
              <a:t>Residents per physician is very similar </a:t>
            </a:r>
          </a:p>
          <a:p>
            <a:pPr lvl="1"/>
            <a:r>
              <a:rPr lang="en-US" dirty="0"/>
              <a:t>1239 residents/ physician compared to 1390 residents/ physician(HRSA, 2021)</a:t>
            </a:r>
          </a:p>
          <a:p>
            <a:r>
              <a:rPr lang="en-US" dirty="0"/>
              <a:t>Certain rural counties look more like urban counties in terms of density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2615-BCB2-4832-AA6D-5246C9BC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B6E0-C656-4302-98BF-CAFA74B3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Diabetes affects 34 million Americans and 170,000 Nebraskans(CDC, 2021)</a:t>
            </a:r>
          </a:p>
          <a:p>
            <a:pPr lvl="1"/>
            <a:r>
              <a:rPr lang="en-US" dirty="0"/>
              <a:t>These numbers exclude prediabetes, an early sign of elevated blood sugar</a:t>
            </a:r>
          </a:p>
          <a:p>
            <a:r>
              <a:rPr lang="en-US" dirty="0"/>
              <a:t>Total health care for diabetics costs 2.3 times the cost without diabetes(ADA, 2016)</a:t>
            </a:r>
          </a:p>
          <a:p>
            <a:r>
              <a:rPr lang="en-US" dirty="0"/>
              <a:t>In Nebraska, diabetes was the 7</a:t>
            </a:r>
            <a:r>
              <a:rPr lang="en-US" baseline="30000" dirty="0"/>
              <a:t>th</a:t>
            </a:r>
            <a:r>
              <a:rPr lang="en-US" dirty="0"/>
              <a:t> highest cause of death in 2017</a:t>
            </a:r>
          </a:p>
          <a:p>
            <a:r>
              <a:rPr lang="en-US" dirty="0"/>
              <a:t>Proper care and management can prevent or shorten hospital stays and reduce healthcare costs(Curtis, et al, 2017)</a:t>
            </a:r>
          </a:p>
        </p:txBody>
      </p:sp>
    </p:spTree>
    <p:extLst>
      <p:ext uri="{BB962C8B-B14F-4D97-AF65-F5344CB8AC3E}">
        <p14:creationId xmlns:p14="http://schemas.microsoft.com/office/powerpoint/2010/main" val="339848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E050-0693-4928-9CC0-D1EF36F6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 err="1"/>
              <a:t>Krass</a:t>
            </a:r>
            <a:r>
              <a:rPr lang="en-US" dirty="0"/>
              <a:t>,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4532-9407-40F7-8E56-73C86C4B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2 diabetes adherence rates between January 2004 and July 2013 had a wide range(38.5%-93.1%)</a:t>
            </a:r>
          </a:p>
          <a:p>
            <a:r>
              <a:rPr lang="en-US" dirty="0"/>
              <a:t>High adherence was rare, only 6 studies out of 27 reached over 80%</a:t>
            </a:r>
          </a:p>
          <a:p>
            <a:r>
              <a:rPr lang="en-US" dirty="0"/>
              <a:t>‘Adherence’ doesn’t have a single universally accepted definition</a:t>
            </a:r>
          </a:p>
          <a:p>
            <a:r>
              <a:rPr lang="en-US" dirty="0"/>
              <a:t>Depression and costs contributed to lower rates of adherence</a:t>
            </a:r>
          </a:p>
        </p:txBody>
      </p:sp>
    </p:spTree>
    <p:extLst>
      <p:ext uri="{BB962C8B-B14F-4D97-AF65-F5344CB8AC3E}">
        <p14:creationId xmlns:p14="http://schemas.microsoft.com/office/powerpoint/2010/main" val="101488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DA63-7D69-4492-9212-C9B6FDF0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Shahin,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5296-E0D9-4B19-AFC9-E4A5A5B38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825625"/>
            <a:ext cx="10792326" cy="4351338"/>
          </a:xfrm>
        </p:spPr>
        <p:txBody>
          <a:bodyPr/>
          <a:lstStyle/>
          <a:p>
            <a:r>
              <a:rPr lang="en-US" dirty="0"/>
              <a:t>Adherence factors can come from personal or cultural sources</a:t>
            </a:r>
          </a:p>
          <a:p>
            <a:r>
              <a:rPr lang="en-US" dirty="0"/>
              <a:t>5 parts of personal belief: Identity, timeline, consequences, control, and cause</a:t>
            </a:r>
          </a:p>
          <a:p>
            <a:r>
              <a:rPr lang="en-US" dirty="0"/>
              <a:t>Patient belief, how much they think they can control or beat the disease, is highly impactful</a:t>
            </a:r>
          </a:p>
          <a:p>
            <a:r>
              <a:rPr lang="en-US" dirty="0"/>
              <a:t>Patients with multiple cultures influencing their beliefs had more positive outcomes</a:t>
            </a:r>
          </a:p>
          <a:p>
            <a:r>
              <a:rPr lang="en-US" dirty="0"/>
              <a:t>Factors can be sorted into unmodifiable(age) and modifiable(education)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1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FE61-E8CD-4E1C-A6D0-8C792D98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Adherence Factors(Shahin, 2019)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E9EE95E-5C28-412A-83BF-732EE60B61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4044" y="1915945"/>
            <a:ext cx="8711030" cy="44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5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3E3B-0CD0-45C3-ABF3-1D12E0A4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9010-DE05-4BDC-B42A-FA8C6354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diabetes patients in rural Nebraska adhere to the standard of care at the same rates as urban patients?</a:t>
            </a:r>
          </a:p>
        </p:txBody>
      </p:sp>
    </p:spTree>
    <p:extLst>
      <p:ext uri="{BB962C8B-B14F-4D97-AF65-F5344CB8AC3E}">
        <p14:creationId xmlns:p14="http://schemas.microsoft.com/office/powerpoint/2010/main" val="342286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7A2F-995B-4BCD-92F3-7373E4B6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1905-6D0D-4DA2-B1BD-BC2A1178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Blue Cross Blue Shield of Nebraska claims for ‘diabetes’ between 2014 and 2019</a:t>
            </a:r>
          </a:p>
          <a:p>
            <a:r>
              <a:rPr lang="en-US" dirty="0"/>
              <a:t>At least 21 by 2014 and no older than 75 at the point of care</a:t>
            </a:r>
          </a:p>
          <a:p>
            <a:r>
              <a:rPr lang="en-US" dirty="0"/>
              <a:t>Follow-up claims measured by ‘diabetes’ claims post diagnosis, general appointment codes or joint pain, gout, arthritis, or nephropathy, all of which are comorbidities</a:t>
            </a:r>
          </a:p>
          <a:p>
            <a:r>
              <a:rPr lang="en-US" dirty="0"/>
              <a:t>Vision claims post diagnosis</a:t>
            </a:r>
          </a:p>
          <a:p>
            <a:r>
              <a:rPr lang="en-US" dirty="0"/>
              <a:t>Medical and vision records kept separate and measured separately</a:t>
            </a:r>
          </a:p>
          <a:p>
            <a:r>
              <a:rPr lang="en-US" dirty="0"/>
              <a:t>Patient zip codes were grouped by USDA Rural-Urban Commuting Codes</a:t>
            </a:r>
          </a:p>
        </p:txBody>
      </p:sp>
    </p:spTree>
    <p:extLst>
      <p:ext uri="{BB962C8B-B14F-4D97-AF65-F5344CB8AC3E}">
        <p14:creationId xmlns:p14="http://schemas.microsoft.com/office/powerpoint/2010/main" val="338775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812B-4A82-4547-8076-6F52DC61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Conditions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11CE-FFF6-4868-81D9-A1972DA0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adherence rates for vision and medical claims were used, no crossover</a:t>
            </a:r>
          </a:p>
          <a:p>
            <a:r>
              <a:rPr lang="en-US" dirty="0"/>
              <a:t>Adherence was measured against 1 appointment per year and 2 appointments per year</a:t>
            </a:r>
          </a:p>
          <a:p>
            <a:pPr lvl="1"/>
            <a:r>
              <a:rPr lang="en-US" dirty="0"/>
              <a:t>When testing adherence at 2 appointments per year, it was still measured as 0 for unsuccessful and 1 for successful, no .5 adherence possible for ½ appointments</a:t>
            </a:r>
          </a:p>
          <a:p>
            <a:r>
              <a:rPr lang="en-US" dirty="0"/>
              <a:t>Rural was labeled as a 7 or higher on the RUCA table</a:t>
            </a:r>
          </a:p>
          <a:p>
            <a:pPr lvl="1"/>
            <a:r>
              <a:rPr lang="en-US" dirty="0"/>
              <a:t>At most, small town core with primary flow to small urban cluster</a:t>
            </a:r>
          </a:p>
        </p:txBody>
      </p:sp>
    </p:spTree>
    <p:extLst>
      <p:ext uri="{BB962C8B-B14F-4D97-AF65-F5344CB8AC3E}">
        <p14:creationId xmlns:p14="http://schemas.microsoft.com/office/powerpoint/2010/main" val="233308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1407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Adherence to Diabetes Treatments in Rural and Urban Areas of Nebraska</vt:lpstr>
      <vt:lpstr>Background: Nebraska Health</vt:lpstr>
      <vt:lpstr>Background: Diabetes</vt:lpstr>
      <vt:lpstr>Background: Krass, 2014</vt:lpstr>
      <vt:lpstr>Background: Shahin, 2019</vt:lpstr>
      <vt:lpstr>Adherence Factors(Shahin, 2019)</vt:lpstr>
      <vt:lpstr>Objective</vt:lpstr>
      <vt:lpstr>Methods: Data</vt:lpstr>
      <vt:lpstr>Methods: Conditions </vt:lpstr>
      <vt:lpstr>Methods: Calculation</vt:lpstr>
      <vt:lpstr>Results</vt:lpstr>
      <vt:lpstr>Adherence by County Size(counties over 100,000 people removed as outliers)</vt:lpstr>
      <vt:lpstr>Limitations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Adherence to Diabetes Treatments in Rural and Urban Areas</dc:title>
  <dc:creator>Lippert, Zachary</dc:creator>
  <cp:lastModifiedBy>Lippert, Zachary</cp:lastModifiedBy>
  <cp:revision>2</cp:revision>
  <dcterms:created xsi:type="dcterms:W3CDTF">2021-07-28T00:16:30Z</dcterms:created>
  <dcterms:modified xsi:type="dcterms:W3CDTF">2021-07-28T03:18:12Z</dcterms:modified>
</cp:coreProperties>
</file>