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20" r:id="rId1"/>
  </p:sldMasterIdLst>
  <p:sldIdLst>
    <p:sldId id="256" r:id="rId2"/>
    <p:sldId id="257" r:id="rId3"/>
    <p:sldId id="273" r:id="rId4"/>
    <p:sldId id="294" r:id="rId5"/>
    <p:sldId id="277" r:id="rId6"/>
    <p:sldId id="293" r:id="rId7"/>
    <p:sldId id="291" r:id="rId8"/>
    <p:sldId id="272" r:id="rId9"/>
    <p:sldId id="259" r:id="rId10"/>
    <p:sldId id="279" r:id="rId11"/>
    <p:sldId id="280" r:id="rId12"/>
    <p:sldId id="281" r:id="rId13"/>
    <p:sldId id="282" r:id="rId14"/>
    <p:sldId id="297" r:id="rId15"/>
    <p:sldId id="298" r:id="rId16"/>
    <p:sldId id="286" r:id="rId17"/>
    <p:sldId id="285" r:id="rId18"/>
    <p:sldId id="283" r:id="rId19"/>
    <p:sldId id="288" r:id="rId20"/>
    <p:sldId id="289" r:id="rId21"/>
    <p:sldId id="296" r:id="rId22"/>
    <p:sldId id="295" r:id="rId23"/>
    <p:sldId id="271" r:id="rId24"/>
    <p:sldId id="303" r:id="rId25"/>
    <p:sldId id="305" r:id="rId26"/>
    <p:sldId id="300" r:id="rId27"/>
    <p:sldId id="302" r:id="rId28"/>
    <p:sldId id="301" r:id="rId29"/>
    <p:sldId id="299" r:id="rId30"/>
    <p:sldId id="306" r:id="rId31"/>
    <p:sldId id="276" r:id="rId32"/>
    <p:sldId id="304" r:id="rId33"/>
  </p:sldIdLst>
  <p:sldSz cx="9144000" cy="6858000" type="screen4x3"/>
  <p:notesSz cx="6858000" cy="9144000"/>
  <p:defaultText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Objects="1">
      <p:cViewPr>
        <p:scale>
          <a:sx n="100" d="100"/>
          <a:sy n="100" d="100"/>
        </p:scale>
        <p:origin x="-1024" y="-2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a:p>
        </p:txBody>
      </p:sp>
      <p:sp>
        <p:nvSpPr>
          <p:cNvPr id="9" name="Slide Number Placeholder 8"/>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3BE1D9B-09EA-094D-8C09-D2015CD2A717}" type="datetimeFigureOut">
              <a:rPr lang="en-GB" smtClean="0"/>
              <a:pPr/>
              <a:t>1/9/17</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518C29D0-973C-1A44-82F4-18B07098BF7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TimeAndEmotion.com" TargetMode="External"/><Relationship Id="rId14" Type="http://schemas.openxmlformats.org/officeDocument/2006/relationships/hyperlink" Target="http://timeandemotion.com/" TargetMode="Externa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522278" cy="1143000"/>
          </a:xfrm>
          <a:prstGeom prst="rect">
            <a:avLst/>
          </a:prstGeom>
        </p:spPr>
        <p:txBody>
          <a:bodyPr vert="horz" lIns="91440" tIns="45720" rIns="91440" bIns="45720" rtlCol="0" anchor="ctr">
            <a:normAutofit/>
          </a:bodyPr>
          <a:lstStyle/>
          <a:p>
            <a:r>
              <a:rPr lang="en-GB" dirty="0" smtClean="0"/>
              <a:t>Click to edit Master title </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C29D0-973C-1A44-82F4-18B07098BF77}" type="slidenum">
              <a:rPr lang="en-GB" smtClean="0"/>
              <a:pPr/>
              <a:t>‹#›</a:t>
            </a:fld>
            <a:endParaRPr lang="en-GB"/>
          </a:p>
        </p:txBody>
      </p:sp>
      <p:sp>
        <p:nvSpPr>
          <p:cNvPr id="10" name="TextBox 9"/>
          <p:cNvSpPr txBox="1"/>
          <p:nvPr/>
        </p:nvSpPr>
        <p:spPr>
          <a:xfrm>
            <a:off x="457200" y="6352143"/>
            <a:ext cx="3767452" cy="369332"/>
          </a:xfrm>
          <a:prstGeom prst="rect">
            <a:avLst/>
          </a:prstGeom>
          <a:noFill/>
        </p:spPr>
        <p:txBody>
          <a:bodyPr wrap="square" rtlCol="0">
            <a:spAutoFit/>
          </a:bodyPr>
          <a:lstStyle/>
          <a:p>
            <a:pPr algn="ctr"/>
            <a:r>
              <a:rPr lang="en-GB" dirty="0" smtClean="0"/>
              <a:t>Copyright</a:t>
            </a:r>
            <a:r>
              <a:rPr lang="en-GB" baseline="0" dirty="0" smtClean="0"/>
              <a:t> © 2016 </a:t>
            </a:r>
            <a:r>
              <a:rPr lang="en-GB" baseline="0" dirty="0" err="1" smtClean="0">
                <a:hlinkClick r:id="rId13"/>
              </a:rPr>
              <a:t>TimeAndEmotion</a:t>
            </a:r>
            <a:endParaRPr lang="en-GB" dirty="0"/>
          </a:p>
        </p:txBody>
      </p:sp>
      <p:pic>
        <p:nvPicPr>
          <p:cNvPr id="14" name="Picture 13" descr="zax_logo.png">
            <a:hlinkClick r:id="rId14"/>
          </p:cNvPr>
          <p:cNvPicPr>
            <a:picLocks noChangeAspect="1"/>
          </p:cNvPicPr>
          <p:nvPr/>
        </p:nvPicPr>
        <p:blipFill>
          <a:blip r:embed="rId15"/>
          <a:stretch>
            <a:fillRect/>
          </a:stretch>
        </p:blipFill>
        <p:spPr>
          <a:xfrm>
            <a:off x="7239000" y="274638"/>
            <a:ext cx="1271614" cy="914670"/>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mscientia.com/training_course_examples/ctl/pages/Other%20peoples%20viewpoint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evan.org/johari" TargetMode="External"/><Relationship Id="rId3" Type="http://schemas.openxmlformats.org/officeDocument/2006/relationships/hyperlink" Target="http://comscientia.com/training_course_examples/ctl/pages/Personal%20balance%20sheet.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mscientia.com/training_course_examples/ctl/pages/KJ-method.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mscientia.com/training_course_examples/ctl/pages/CATWOE.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mscientia.com/training_course_examples/ctl/pages/Disney.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mscientia.com/training_course_examples/ctl/pages/Controlling%20imagery.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imeandemotio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flowtracker.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mscientia.com/training_course_examples/ctl/pages/Nominal%20interacting%20technique.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Personal Creativity Process</a:t>
            </a:r>
            <a:endParaRPr lang="en-GB" dirty="0"/>
          </a:p>
        </p:txBody>
      </p:sp>
      <p:sp>
        <p:nvSpPr>
          <p:cNvPr id="3" name="Subtitle 2"/>
          <p:cNvSpPr>
            <a:spLocks noGrp="1"/>
          </p:cNvSpPr>
          <p:nvPr>
            <p:ph type="subTitle" idx="1"/>
          </p:nvPr>
        </p:nvSpPr>
        <p:spPr/>
        <p:txBody>
          <a:bodyPr/>
          <a:lstStyle/>
          <a:p>
            <a:r>
              <a:rPr lang="en-GB" dirty="0" smtClean="0"/>
              <a:t>10 minutes per day</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2 Other People</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10</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2366015" cy="307777"/>
          </a:xfrm>
          <a:prstGeom prst="rect">
            <a:avLst/>
          </a:prstGeom>
          <a:noFill/>
        </p:spPr>
        <p:txBody>
          <a:bodyPr wrap="none" rtlCol="0">
            <a:spAutoFit/>
          </a:bodyPr>
          <a:lstStyle/>
          <a:p>
            <a:r>
              <a:rPr lang="en-GB" sz="1400" b="1" dirty="0" smtClean="0"/>
              <a:t>Vital Conversations to be had</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3569294" cy="1169551"/>
          </a:xfrm>
          <a:prstGeom prst="rect">
            <a:avLst/>
          </a:prstGeom>
          <a:noFill/>
        </p:spPr>
        <p:txBody>
          <a:bodyPr wrap="none" rtlCol="0">
            <a:spAutoFit/>
          </a:bodyPr>
          <a:lstStyle/>
          <a:p>
            <a:r>
              <a:rPr lang="en-GB" sz="1400" dirty="0" smtClean="0"/>
              <a:t>Who are your crazy-makers?</a:t>
            </a:r>
          </a:p>
          <a:p>
            <a:endParaRPr lang="en-GB" sz="1400" dirty="0" smtClean="0"/>
          </a:p>
          <a:p>
            <a:r>
              <a:rPr lang="en-GB" sz="1400" dirty="0" smtClean="0"/>
              <a:t>Are they at work, home, social, hybrid, online?</a:t>
            </a:r>
          </a:p>
          <a:p>
            <a:endParaRPr lang="en-GB" sz="1400" dirty="0"/>
          </a:p>
          <a:p>
            <a:endParaRPr lang="en-GB" sz="1400" dirty="0"/>
          </a:p>
        </p:txBody>
      </p:sp>
      <p:sp>
        <p:nvSpPr>
          <p:cNvPr id="37" name="TextBox 36"/>
          <p:cNvSpPr txBox="1"/>
          <p:nvPr/>
        </p:nvSpPr>
        <p:spPr>
          <a:xfrm>
            <a:off x="557696" y="5121364"/>
            <a:ext cx="2117224" cy="307777"/>
          </a:xfrm>
          <a:prstGeom prst="rect">
            <a:avLst/>
          </a:prstGeom>
          <a:noFill/>
        </p:spPr>
        <p:txBody>
          <a:bodyPr wrap="none" rtlCol="0">
            <a:spAutoFit/>
          </a:bodyPr>
          <a:lstStyle/>
          <a:p>
            <a:r>
              <a:rPr lang="en-GB" sz="1400" dirty="0" smtClean="0">
                <a:hlinkClick r:id="rId2"/>
              </a:rPr>
              <a:t>Other Peoples’ Viewpoints</a:t>
            </a:r>
            <a:endParaRPr lang="en-GB" sz="1400" dirty="0"/>
          </a:p>
        </p:txBody>
      </p:sp>
      <p:sp>
        <p:nvSpPr>
          <p:cNvPr id="38" name="TextBox 37"/>
          <p:cNvSpPr txBox="1"/>
          <p:nvPr/>
        </p:nvSpPr>
        <p:spPr>
          <a:xfrm>
            <a:off x="552197" y="4900189"/>
            <a:ext cx="1593956" cy="307777"/>
          </a:xfrm>
          <a:prstGeom prst="rect">
            <a:avLst/>
          </a:prstGeom>
          <a:noFill/>
        </p:spPr>
        <p:txBody>
          <a:bodyPr wrap="none" rtlCol="0">
            <a:spAutoFit/>
          </a:bodyPr>
          <a:lstStyle/>
          <a:p>
            <a:r>
              <a:rPr lang="en-GB" sz="1400" dirty="0" smtClean="0"/>
              <a:t>Suggested method:</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50" name="TextBox 49"/>
          <p:cNvSpPr txBox="1"/>
          <p:nvPr/>
        </p:nvSpPr>
        <p:spPr>
          <a:xfrm>
            <a:off x="533400" y="3192623"/>
            <a:ext cx="4014305" cy="307777"/>
          </a:xfrm>
          <a:prstGeom prst="rect">
            <a:avLst/>
          </a:prstGeom>
          <a:noFill/>
        </p:spPr>
        <p:txBody>
          <a:bodyPr wrap="square" rtlCol="0">
            <a:spAutoFit/>
          </a:bodyPr>
          <a:lstStyle/>
          <a:p>
            <a:r>
              <a:rPr lang="en-GB" sz="1400" dirty="0" smtClean="0"/>
              <a:t>Who		What is to be said</a:t>
            </a:r>
            <a:r>
              <a:rPr lang="en-GB" sz="1400"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3 Self</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11</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3382920" cy="307777"/>
          </a:xfrm>
          <a:prstGeom prst="rect">
            <a:avLst/>
          </a:prstGeom>
          <a:noFill/>
        </p:spPr>
        <p:txBody>
          <a:bodyPr wrap="none" rtlCol="0">
            <a:spAutoFit/>
          </a:bodyPr>
          <a:lstStyle/>
          <a:p>
            <a:r>
              <a:rPr lang="en-GB" sz="1400" b="1" dirty="0" smtClean="0"/>
              <a:t>What changes to correct biases are needed</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4019274" cy="1169551"/>
          </a:xfrm>
          <a:prstGeom prst="rect">
            <a:avLst/>
          </a:prstGeom>
          <a:noFill/>
        </p:spPr>
        <p:txBody>
          <a:bodyPr wrap="none" rtlCol="0">
            <a:spAutoFit/>
          </a:bodyPr>
          <a:lstStyle/>
          <a:p>
            <a:r>
              <a:rPr lang="en-GB" sz="1400" dirty="0" smtClean="0"/>
              <a:t>What are your biases?</a:t>
            </a:r>
          </a:p>
          <a:p>
            <a:endParaRPr lang="en-GB" sz="1400" dirty="0" smtClean="0"/>
          </a:p>
          <a:p>
            <a:r>
              <a:rPr lang="en-GB" sz="1400" dirty="0" smtClean="0"/>
              <a:t>How did you measure them?</a:t>
            </a:r>
          </a:p>
          <a:p>
            <a:endParaRPr lang="en-GB" sz="1400" dirty="0" smtClean="0"/>
          </a:p>
          <a:p>
            <a:r>
              <a:rPr lang="en-GB" sz="1400" dirty="0" smtClean="0"/>
              <a:t>Would you do a </a:t>
            </a:r>
            <a:r>
              <a:rPr lang="en-GB" sz="1400" dirty="0" smtClean="0">
                <a:hlinkClick r:id="rId2"/>
              </a:rPr>
              <a:t>JoHari </a:t>
            </a:r>
            <a:r>
              <a:rPr lang="en-GB" sz="1400" dirty="0" smtClean="0"/>
              <a:t>to check how others see you?</a:t>
            </a:r>
          </a:p>
        </p:txBody>
      </p:sp>
      <p:sp>
        <p:nvSpPr>
          <p:cNvPr id="37" name="TextBox 36"/>
          <p:cNvSpPr txBox="1"/>
          <p:nvPr/>
        </p:nvSpPr>
        <p:spPr>
          <a:xfrm>
            <a:off x="557696" y="5121364"/>
            <a:ext cx="1875358" cy="307777"/>
          </a:xfrm>
          <a:prstGeom prst="rect">
            <a:avLst/>
          </a:prstGeom>
          <a:noFill/>
        </p:spPr>
        <p:txBody>
          <a:bodyPr wrap="none" rtlCol="0">
            <a:spAutoFit/>
          </a:bodyPr>
          <a:lstStyle/>
          <a:p>
            <a:r>
              <a:rPr lang="en-GB" sz="1400" dirty="0" smtClean="0">
                <a:hlinkClick r:id="rId3"/>
              </a:rPr>
              <a:t>Personal Balance Sheet</a:t>
            </a:r>
            <a:endParaRPr lang="en-GB" sz="1400" dirty="0"/>
          </a:p>
        </p:txBody>
      </p:sp>
      <p:sp>
        <p:nvSpPr>
          <p:cNvPr id="38" name="TextBox 37"/>
          <p:cNvSpPr txBox="1"/>
          <p:nvPr/>
        </p:nvSpPr>
        <p:spPr>
          <a:xfrm>
            <a:off x="552197" y="4900189"/>
            <a:ext cx="1593956" cy="307777"/>
          </a:xfrm>
          <a:prstGeom prst="rect">
            <a:avLst/>
          </a:prstGeom>
          <a:noFill/>
        </p:spPr>
        <p:txBody>
          <a:bodyPr wrap="none" rtlCol="0">
            <a:spAutoFit/>
          </a:bodyPr>
          <a:lstStyle/>
          <a:p>
            <a:r>
              <a:rPr lang="en-GB" sz="1400" dirty="0" smtClean="0"/>
              <a:t>Suggested method:</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50" name="TextBox 49"/>
          <p:cNvSpPr txBox="1"/>
          <p:nvPr/>
        </p:nvSpPr>
        <p:spPr>
          <a:xfrm>
            <a:off x="533400" y="3192623"/>
            <a:ext cx="4014305" cy="307777"/>
          </a:xfrm>
          <a:prstGeom prst="rect">
            <a:avLst/>
          </a:prstGeom>
          <a:noFill/>
        </p:spPr>
        <p:txBody>
          <a:bodyPr wrap="square" rtlCol="0">
            <a:spAutoFit/>
          </a:bodyPr>
          <a:lstStyle/>
          <a:p>
            <a:r>
              <a:rPr lang="en-GB" sz="1400" dirty="0" smtClean="0"/>
              <a:t>Attribute	Steps to change?</a:t>
            </a:r>
            <a:endParaRPr lang="en-GB"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4 Metaphorical Thinking</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12</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     </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    </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2172390" cy="307777"/>
          </a:xfrm>
          <a:prstGeom prst="rect">
            <a:avLst/>
          </a:prstGeom>
          <a:noFill/>
        </p:spPr>
        <p:txBody>
          <a:bodyPr wrap="none" rtlCol="0">
            <a:spAutoFit/>
          </a:bodyPr>
          <a:lstStyle/>
          <a:p>
            <a:r>
              <a:rPr lang="en-GB" sz="1400" b="1" dirty="0" smtClean="0"/>
              <a:t>What practice can be done     </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3976845" cy="1169551"/>
          </a:xfrm>
          <a:prstGeom prst="rect">
            <a:avLst/>
          </a:prstGeom>
          <a:noFill/>
        </p:spPr>
        <p:txBody>
          <a:bodyPr wrap="none" rtlCol="0">
            <a:spAutoFit/>
          </a:bodyPr>
          <a:lstStyle/>
          <a:p>
            <a:r>
              <a:rPr lang="en-GB" sz="1400" dirty="0" smtClean="0"/>
              <a:t>Lack of metaphor mashing</a:t>
            </a:r>
          </a:p>
          <a:p>
            <a:endParaRPr lang="en-GB" sz="1400" dirty="0" smtClean="0"/>
          </a:p>
          <a:p>
            <a:r>
              <a:rPr lang="en-GB" sz="1400" dirty="0" smtClean="0"/>
              <a:t>What is your company like? machine, theatre, brain,</a:t>
            </a:r>
          </a:p>
          <a:p>
            <a:r>
              <a:rPr lang="en-GB" sz="1400" dirty="0" smtClean="0"/>
              <a:t>sewer, orchestra, jazz group, brain, network, garden,</a:t>
            </a:r>
          </a:p>
          <a:p>
            <a:r>
              <a:rPr lang="en-GB" sz="1400" dirty="0" smtClean="0"/>
              <a:t>forest, zoo. </a:t>
            </a:r>
          </a:p>
        </p:txBody>
      </p:sp>
      <p:sp>
        <p:nvSpPr>
          <p:cNvPr id="37" name="TextBox 36"/>
          <p:cNvSpPr txBox="1"/>
          <p:nvPr/>
        </p:nvSpPr>
        <p:spPr>
          <a:xfrm>
            <a:off x="557696" y="5178623"/>
            <a:ext cx="961108" cy="307777"/>
          </a:xfrm>
          <a:prstGeom prst="rect">
            <a:avLst/>
          </a:prstGeom>
          <a:noFill/>
        </p:spPr>
        <p:txBody>
          <a:bodyPr wrap="none" rtlCol="0">
            <a:spAutoFit/>
          </a:bodyPr>
          <a:lstStyle/>
          <a:p>
            <a:r>
              <a:rPr lang="en-GB" sz="1400" dirty="0" smtClean="0">
                <a:hlinkClick r:id="rId2"/>
              </a:rPr>
              <a:t>KJ Method</a:t>
            </a:r>
            <a:endParaRPr lang="en-GB" sz="1400" dirty="0"/>
          </a:p>
        </p:txBody>
      </p:sp>
      <p:sp>
        <p:nvSpPr>
          <p:cNvPr id="38" name="TextBox 37"/>
          <p:cNvSpPr txBox="1"/>
          <p:nvPr/>
        </p:nvSpPr>
        <p:spPr>
          <a:xfrm>
            <a:off x="552197" y="4900189"/>
            <a:ext cx="1593956" cy="307777"/>
          </a:xfrm>
          <a:prstGeom prst="rect">
            <a:avLst/>
          </a:prstGeom>
          <a:noFill/>
        </p:spPr>
        <p:txBody>
          <a:bodyPr wrap="none" rtlCol="0">
            <a:spAutoFit/>
          </a:bodyPr>
          <a:lstStyle/>
          <a:p>
            <a:r>
              <a:rPr lang="en-GB" sz="1400" dirty="0" smtClean="0"/>
              <a:t>Suggested method:</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50" name="TextBox 49"/>
          <p:cNvSpPr txBox="1"/>
          <p:nvPr/>
        </p:nvSpPr>
        <p:spPr>
          <a:xfrm>
            <a:off x="533400" y="3192623"/>
            <a:ext cx="4014305" cy="738664"/>
          </a:xfrm>
          <a:prstGeom prst="rect">
            <a:avLst/>
          </a:prstGeom>
          <a:noFill/>
        </p:spPr>
        <p:txBody>
          <a:bodyPr wrap="square" rtlCol="0">
            <a:spAutoFit/>
          </a:bodyPr>
          <a:lstStyle/>
          <a:p>
            <a:r>
              <a:rPr lang="en-GB" sz="1400" dirty="0" smtClean="0"/>
              <a:t>Do it privately to prevent fear of ridicule.</a:t>
            </a:r>
          </a:p>
          <a:p>
            <a:endParaRPr lang="en-GB" sz="1400" dirty="0" smtClean="0"/>
          </a:p>
          <a:p>
            <a:r>
              <a:rPr lang="en-GB" sz="1400" dirty="0" smtClean="0"/>
              <a:t>Write Haikus to get small wins quickly.</a:t>
            </a:r>
            <a:endParaRPr lang="en-GB"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5 Divergent Convergent Thinking</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13</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2172390" cy="307777"/>
          </a:xfrm>
          <a:prstGeom prst="rect">
            <a:avLst/>
          </a:prstGeom>
          <a:noFill/>
        </p:spPr>
        <p:txBody>
          <a:bodyPr wrap="none" rtlCol="0">
            <a:spAutoFit/>
          </a:bodyPr>
          <a:lstStyle/>
          <a:p>
            <a:r>
              <a:rPr lang="en-GB" sz="1400" b="1" dirty="0" smtClean="0"/>
              <a:t>What practice can be done</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3559213" cy="954107"/>
          </a:xfrm>
          <a:prstGeom prst="rect">
            <a:avLst/>
          </a:prstGeom>
          <a:noFill/>
        </p:spPr>
        <p:txBody>
          <a:bodyPr wrap="none" rtlCol="0">
            <a:spAutoFit/>
          </a:bodyPr>
          <a:lstStyle/>
          <a:p>
            <a:r>
              <a:rPr lang="en-GB" sz="1400" dirty="0" smtClean="0"/>
              <a:t>Analysis is abstract, linear and does not invoke </a:t>
            </a:r>
          </a:p>
          <a:p>
            <a:r>
              <a:rPr lang="en-GB" sz="1400" dirty="0" smtClean="0"/>
              <a:t>visceral interaction with the subject.</a:t>
            </a:r>
          </a:p>
          <a:p>
            <a:endParaRPr lang="en-GB" sz="1400" dirty="0" smtClean="0"/>
          </a:p>
          <a:p>
            <a:r>
              <a:rPr lang="en-GB" sz="1400" dirty="0" smtClean="0"/>
              <a:t>No passion, reduced interest, Cerebral EDF</a:t>
            </a:r>
          </a:p>
        </p:txBody>
      </p:sp>
      <p:sp>
        <p:nvSpPr>
          <p:cNvPr id="38" name="TextBox 37"/>
          <p:cNvSpPr txBox="1"/>
          <p:nvPr/>
        </p:nvSpPr>
        <p:spPr>
          <a:xfrm>
            <a:off x="552197" y="4900189"/>
            <a:ext cx="1593956" cy="523220"/>
          </a:xfrm>
          <a:prstGeom prst="rect">
            <a:avLst/>
          </a:prstGeom>
          <a:noFill/>
        </p:spPr>
        <p:txBody>
          <a:bodyPr wrap="none" rtlCol="0">
            <a:spAutoFit/>
          </a:bodyPr>
          <a:lstStyle/>
          <a:p>
            <a:r>
              <a:rPr lang="en-GB" sz="1400" dirty="0" smtClean="0"/>
              <a:t>Suggested method:</a:t>
            </a:r>
          </a:p>
          <a:p>
            <a:r>
              <a:rPr lang="en-GB" sz="1400" dirty="0" smtClean="0"/>
              <a:t>JFDI</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50" name="TextBox 49"/>
          <p:cNvSpPr txBox="1"/>
          <p:nvPr/>
        </p:nvSpPr>
        <p:spPr>
          <a:xfrm>
            <a:off x="533400" y="3192623"/>
            <a:ext cx="4014305" cy="1169551"/>
          </a:xfrm>
          <a:prstGeom prst="rect">
            <a:avLst/>
          </a:prstGeom>
          <a:noFill/>
        </p:spPr>
        <p:txBody>
          <a:bodyPr wrap="square" rtlCol="0">
            <a:spAutoFit/>
          </a:bodyPr>
          <a:lstStyle/>
          <a:p>
            <a:r>
              <a:rPr lang="en-GB" sz="1400" dirty="0" smtClean="0"/>
              <a:t>Learn the techniques in the library to a surface level.</a:t>
            </a:r>
          </a:p>
          <a:p>
            <a:endParaRPr lang="en-GB" sz="1400" dirty="0" smtClean="0"/>
          </a:p>
          <a:p>
            <a:r>
              <a:rPr lang="en-GB" sz="1400" dirty="0" smtClean="0"/>
              <a:t>Be able to call up the relevant through the screen.</a:t>
            </a:r>
          </a:p>
          <a:p>
            <a:endParaRPr lang="en-GB" sz="1400" dirty="0" smtClean="0"/>
          </a:p>
          <a:p>
            <a:r>
              <a:rPr lang="en-GB" sz="1400" dirty="0" smtClean="0"/>
              <a:t>Stay tuned as the library evolves</a:t>
            </a:r>
            <a:endParaRPr lang="en-GB"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6 Reflection &amp; Dirt Drive</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14</a:t>
            </a:fld>
            <a:endParaRPr lang="en-GB"/>
          </a:p>
        </p:txBody>
      </p:sp>
      <p:sp>
        <p:nvSpPr>
          <p:cNvPr id="10" name="Rectangle 9"/>
          <p:cNvSpPr/>
          <p:nvPr/>
        </p:nvSpPr>
        <p:spPr bwMode="auto">
          <a:xfrm>
            <a:off x="538501" y="2209800"/>
            <a:ext cx="4033500" cy="4920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371599"/>
            <a:ext cx="4033500" cy="13302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6"/>
            <a:ext cx="4033500" cy="10308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Specify</a:t>
            </a:r>
            <a:r>
              <a:rPr kumimoji="0" lang="en-GB" sz="1400" b="0" i="0" u="none" strike="noStrike" cap="none" normalizeH="0" dirty="0" smtClean="0">
                <a:ln>
                  <a:noFill/>
                </a:ln>
                <a:solidFill>
                  <a:schemeClr val="tx1"/>
                </a:solidFill>
                <a:effectLst/>
                <a:latin typeface="Arial" charset="0"/>
              </a:rPr>
              <a:t> when </a:t>
            </a:r>
            <a:r>
              <a:rPr lang="en-GB" sz="1400" dirty="0" smtClean="0">
                <a:latin typeface="Arial" charset="0"/>
              </a:rPr>
              <a:t>you can find 10 minutes to get into FLOW and do your work for each exercise.</a:t>
            </a: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2296" y="1902023"/>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107996" cy="307777"/>
          </a:xfrm>
          <a:prstGeom prst="rect">
            <a:avLst/>
          </a:prstGeom>
          <a:noFill/>
        </p:spPr>
        <p:txBody>
          <a:bodyPr wrap="none" rtlCol="0">
            <a:spAutoFit/>
          </a:bodyPr>
          <a:lstStyle/>
          <a:p>
            <a:r>
              <a:rPr lang="en-GB" sz="1400" b="1" dirty="0" smtClean="0"/>
              <a:t>Alternatives</a:t>
            </a:r>
          </a:p>
        </p:txBody>
      </p:sp>
      <p:sp>
        <p:nvSpPr>
          <p:cNvPr id="19" name="TextBox 18"/>
          <p:cNvSpPr txBox="1"/>
          <p:nvPr/>
        </p:nvSpPr>
        <p:spPr>
          <a:xfrm>
            <a:off x="4756922" y="1066800"/>
            <a:ext cx="1069524" cy="307777"/>
          </a:xfrm>
          <a:prstGeom prst="rect">
            <a:avLst/>
          </a:prstGeom>
          <a:noFill/>
        </p:spPr>
        <p:txBody>
          <a:bodyPr wrap="none" rtlCol="0">
            <a:spAutoFit/>
          </a:bodyPr>
          <a:lstStyle/>
          <a:p>
            <a:r>
              <a:rPr lang="en-GB" sz="1400" b="1" dirty="0" smtClean="0"/>
              <a:t>Plan Details</a:t>
            </a:r>
          </a:p>
        </p:txBody>
      </p:sp>
      <p:sp>
        <p:nvSpPr>
          <p:cNvPr id="20" name="TextBox 19"/>
          <p:cNvSpPr txBox="1"/>
          <p:nvPr/>
        </p:nvSpPr>
        <p:spPr>
          <a:xfrm>
            <a:off x="4756922" y="2906560"/>
            <a:ext cx="1531188" cy="307777"/>
          </a:xfrm>
          <a:prstGeom prst="rect">
            <a:avLst/>
          </a:prstGeom>
          <a:noFill/>
        </p:spPr>
        <p:txBody>
          <a:bodyPr wrap="none" rtlCol="0">
            <a:spAutoFit/>
          </a:bodyPr>
          <a:lstStyle/>
          <a:p>
            <a:r>
              <a:rPr lang="en-GB" sz="1400" b="1" dirty="0" smtClean="0"/>
              <a:t>Unresolved Issues</a:t>
            </a:r>
          </a:p>
        </p:txBody>
      </p:sp>
      <p:sp>
        <p:nvSpPr>
          <p:cNvPr id="21" name="TextBox 20"/>
          <p:cNvSpPr txBox="1"/>
          <p:nvPr/>
        </p:nvSpPr>
        <p:spPr>
          <a:xfrm>
            <a:off x="4756922" y="4245230"/>
            <a:ext cx="2102058" cy="307777"/>
          </a:xfrm>
          <a:prstGeom prst="rect">
            <a:avLst/>
          </a:prstGeom>
          <a:noFill/>
        </p:spPr>
        <p:txBody>
          <a:bodyPr wrap="none" rtlCol="0">
            <a:spAutoFit/>
          </a:bodyPr>
          <a:lstStyle/>
          <a:p>
            <a:r>
              <a:rPr lang="en-GB" sz="1400" b="1" dirty="0" smtClean="0"/>
              <a:t>Implementation Schedule</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835573" cy="307777"/>
          </a:xfrm>
          <a:prstGeom prst="rect">
            <a:avLst/>
          </a:prstGeom>
          <a:noFill/>
        </p:spPr>
        <p:txBody>
          <a:bodyPr wrap="none" rtlCol="0">
            <a:spAutoFit/>
          </a:bodyPr>
          <a:lstStyle/>
          <a:p>
            <a:r>
              <a:rPr lang="en-GB" sz="1400" b="1" dirty="0" smtClean="0"/>
              <a:t>Proposal</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2209800"/>
            <a:ext cx="3830270" cy="523220"/>
          </a:xfrm>
          <a:prstGeom prst="rect">
            <a:avLst/>
          </a:prstGeom>
          <a:noFill/>
        </p:spPr>
        <p:txBody>
          <a:bodyPr wrap="none" rtlCol="0">
            <a:spAutoFit/>
          </a:bodyPr>
          <a:lstStyle/>
          <a:p>
            <a:r>
              <a:rPr lang="en-GB" sz="1400" dirty="0" smtClean="0"/>
              <a:t>Need a small exercise to work through next 3 days</a:t>
            </a:r>
          </a:p>
          <a:p>
            <a:r>
              <a:rPr lang="en-GB" sz="1400" dirty="0" smtClean="0"/>
              <a:t>and assess value afterwards</a:t>
            </a:r>
          </a:p>
        </p:txBody>
      </p:sp>
      <p:sp>
        <p:nvSpPr>
          <p:cNvPr id="38" name="TextBox 37"/>
          <p:cNvSpPr txBox="1"/>
          <p:nvPr/>
        </p:nvSpPr>
        <p:spPr>
          <a:xfrm>
            <a:off x="552197" y="4900189"/>
            <a:ext cx="4027427" cy="1169551"/>
          </a:xfrm>
          <a:prstGeom prst="rect">
            <a:avLst/>
          </a:prstGeom>
          <a:noFill/>
        </p:spPr>
        <p:txBody>
          <a:bodyPr wrap="none" rtlCol="0">
            <a:spAutoFit/>
          </a:bodyPr>
          <a:lstStyle/>
          <a:p>
            <a:r>
              <a:rPr lang="en-GB" sz="1400" dirty="0" smtClean="0"/>
              <a:t>Draw cartoons to show the differences</a:t>
            </a:r>
          </a:p>
          <a:p>
            <a:r>
              <a:rPr lang="en-GB" sz="1400" dirty="0" smtClean="0"/>
              <a:t>Create a card story board to show the differences</a:t>
            </a:r>
          </a:p>
          <a:p>
            <a:r>
              <a:rPr lang="en-GB" sz="1400" dirty="0" smtClean="0"/>
              <a:t>Parody a song to show differences </a:t>
            </a:r>
          </a:p>
          <a:p>
            <a:endParaRPr lang="en-GB" sz="1400" dirty="0" smtClean="0"/>
          </a:p>
          <a:p>
            <a:r>
              <a:rPr lang="en-GB" sz="1400" dirty="0" smtClean="0"/>
              <a:t>Mix and match or create/select your own techniques </a:t>
            </a:r>
            <a:endParaRPr lang="en-GB" sz="1400" dirty="0"/>
          </a:p>
        </p:txBody>
      </p:sp>
      <p:sp>
        <p:nvSpPr>
          <p:cNvPr id="40" name="TextBox 39"/>
          <p:cNvSpPr txBox="1"/>
          <p:nvPr/>
        </p:nvSpPr>
        <p:spPr>
          <a:xfrm>
            <a:off x="4756922" y="1371600"/>
            <a:ext cx="4033500" cy="1169551"/>
          </a:xfrm>
          <a:prstGeom prst="rect">
            <a:avLst/>
          </a:prstGeom>
          <a:noFill/>
        </p:spPr>
        <p:txBody>
          <a:bodyPr wrap="square" rtlCol="0">
            <a:spAutoFit/>
          </a:bodyPr>
          <a:lstStyle/>
          <a:p>
            <a:r>
              <a:rPr lang="en-GB" sz="1400" dirty="0" smtClean="0"/>
              <a:t>1 – Connection: 10 minute exercise</a:t>
            </a:r>
          </a:p>
          <a:p>
            <a:endParaRPr lang="en-GB" sz="1400" dirty="0" smtClean="0"/>
          </a:p>
          <a:p>
            <a:r>
              <a:rPr lang="en-GB" sz="1400" dirty="0" smtClean="0"/>
              <a:t>2 – Resilience: 10 minute exercise</a:t>
            </a:r>
          </a:p>
          <a:p>
            <a:endParaRPr lang="en-GB" sz="1400" dirty="0" smtClean="0"/>
          </a:p>
          <a:p>
            <a:r>
              <a:rPr lang="en-GB" sz="1400" dirty="0" smtClean="0"/>
              <a:t>3 - Autonomy: 10 minute exercise</a:t>
            </a:r>
            <a:endParaRPr lang="en-GB" sz="1400" dirty="0"/>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t>Is there anything that you need to discuss?</a:t>
            </a:r>
          </a:p>
          <a:p>
            <a:r>
              <a:rPr lang="en-GB" sz="1400" dirty="0" smtClean="0"/>
              <a:t>Use the Forums to get answers to your questions.</a:t>
            </a:r>
          </a:p>
          <a:p>
            <a:endParaRPr lang="en-GB" sz="1400" dirty="0"/>
          </a:p>
        </p:txBody>
      </p:sp>
      <p:sp>
        <p:nvSpPr>
          <p:cNvPr id="50" name="TextBox 49"/>
          <p:cNvSpPr txBox="1"/>
          <p:nvPr/>
        </p:nvSpPr>
        <p:spPr>
          <a:xfrm>
            <a:off x="533400" y="3192623"/>
            <a:ext cx="4014305" cy="1169551"/>
          </a:xfrm>
          <a:prstGeom prst="rect">
            <a:avLst/>
          </a:prstGeom>
          <a:noFill/>
        </p:spPr>
        <p:txBody>
          <a:bodyPr wrap="square" rtlCol="0">
            <a:spAutoFit/>
          </a:bodyPr>
          <a:lstStyle/>
          <a:p>
            <a:r>
              <a:rPr lang="en-GB" sz="1400" dirty="0" smtClean="0"/>
              <a:t>Create Haikus that reflect the differences between:</a:t>
            </a:r>
          </a:p>
          <a:p>
            <a:endParaRPr lang="en-GB" sz="1400" dirty="0" smtClean="0"/>
          </a:p>
          <a:p>
            <a:r>
              <a:rPr lang="en-GB" sz="1400" dirty="0" smtClean="0"/>
              <a:t>Connecting to self vs. self analysis</a:t>
            </a:r>
          </a:p>
          <a:p>
            <a:r>
              <a:rPr lang="en-GB" sz="1400" dirty="0" smtClean="0"/>
              <a:t>Resilience vs. Other People</a:t>
            </a:r>
          </a:p>
          <a:p>
            <a:r>
              <a:rPr lang="en-GB" sz="1400" dirty="0" smtClean="0"/>
              <a:t>Autonomy vs. People Pleasing</a:t>
            </a:r>
          </a:p>
        </p:txBody>
      </p:sp>
      <p:sp>
        <p:nvSpPr>
          <p:cNvPr id="25" name="Rectangle 24"/>
          <p:cNvSpPr/>
          <p:nvPr/>
        </p:nvSpPr>
        <p:spPr bwMode="auto">
          <a:xfrm>
            <a:off x="552197" y="1409940"/>
            <a:ext cx="4033500" cy="4920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26" name="TextBox 25"/>
          <p:cNvSpPr txBox="1"/>
          <p:nvPr/>
        </p:nvSpPr>
        <p:spPr>
          <a:xfrm>
            <a:off x="545992" y="1102163"/>
            <a:ext cx="1067532" cy="307777"/>
          </a:xfrm>
          <a:prstGeom prst="rect">
            <a:avLst/>
          </a:prstGeom>
          <a:noFill/>
        </p:spPr>
        <p:txBody>
          <a:bodyPr wrap="none" rtlCol="0">
            <a:spAutoFit/>
          </a:bodyPr>
          <a:lstStyle/>
          <a:p>
            <a:r>
              <a:rPr lang="en-GB" sz="1400" b="1" dirty="0" smtClean="0"/>
              <a:t>Background</a:t>
            </a:r>
          </a:p>
        </p:txBody>
      </p:sp>
      <p:sp>
        <p:nvSpPr>
          <p:cNvPr id="28" name="TextBox 27"/>
          <p:cNvSpPr txBox="1"/>
          <p:nvPr/>
        </p:nvSpPr>
        <p:spPr>
          <a:xfrm>
            <a:off x="532296" y="1409940"/>
            <a:ext cx="3728399" cy="307777"/>
          </a:xfrm>
          <a:prstGeom prst="rect">
            <a:avLst/>
          </a:prstGeom>
          <a:noFill/>
        </p:spPr>
        <p:txBody>
          <a:bodyPr wrap="square" rtlCol="0">
            <a:spAutoFit/>
          </a:bodyPr>
          <a:lstStyle/>
          <a:p>
            <a:r>
              <a:rPr lang="en-GB" sz="1400" dirty="0" smtClean="0"/>
              <a:t>Halfway through – preparation done</a:t>
            </a:r>
            <a:endParaRPr lang="en-GB"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7 Connection</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16</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2172390" cy="307777"/>
          </a:xfrm>
          <a:prstGeom prst="rect">
            <a:avLst/>
          </a:prstGeom>
          <a:noFill/>
        </p:spPr>
        <p:txBody>
          <a:bodyPr wrap="none" rtlCol="0">
            <a:spAutoFit/>
          </a:bodyPr>
          <a:lstStyle/>
          <a:p>
            <a:r>
              <a:rPr lang="en-GB" sz="1400" b="1" dirty="0" smtClean="0"/>
              <a:t>What practice can be done</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3843420" cy="1169551"/>
          </a:xfrm>
          <a:prstGeom prst="rect">
            <a:avLst/>
          </a:prstGeom>
          <a:noFill/>
        </p:spPr>
        <p:txBody>
          <a:bodyPr wrap="none" rtlCol="0">
            <a:spAutoFit/>
          </a:bodyPr>
          <a:lstStyle/>
          <a:p>
            <a:r>
              <a:rPr lang="en-GB" sz="1400" dirty="0" smtClean="0"/>
              <a:t>This is about connecting to your creative self. </a:t>
            </a:r>
          </a:p>
          <a:p>
            <a:endParaRPr lang="en-GB" sz="1400" dirty="0" smtClean="0"/>
          </a:p>
          <a:p>
            <a:r>
              <a:rPr lang="en-GB" sz="1400" dirty="0" smtClean="0"/>
              <a:t>It is why the process is iterative and can be carried</a:t>
            </a:r>
          </a:p>
          <a:p>
            <a:r>
              <a:rPr lang="en-GB" sz="1400" dirty="0" smtClean="0"/>
              <a:t>out on the value line as the environment  is set</a:t>
            </a:r>
          </a:p>
          <a:p>
            <a:r>
              <a:rPr lang="en-GB" sz="1400" dirty="0" smtClean="0"/>
              <a:t>and techniques are being learned.</a:t>
            </a:r>
          </a:p>
        </p:txBody>
      </p:sp>
      <p:sp>
        <p:nvSpPr>
          <p:cNvPr id="38" name="TextBox 37"/>
          <p:cNvSpPr txBox="1"/>
          <p:nvPr/>
        </p:nvSpPr>
        <p:spPr>
          <a:xfrm>
            <a:off x="552197" y="4900189"/>
            <a:ext cx="2531963" cy="523220"/>
          </a:xfrm>
          <a:prstGeom prst="rect">
            <a:avLst/>
          </a:prstGeom>
          <a:noFill/>
        </p:spPr>
        <p:txBody>
          <a:bodyPr wrap="none" rtlCol="0">
            <a:spAutoFit/>
          </a:bodyPr>
          <a:lstStyle/>
          <a:p>
            <a:r>
              <a:rPr lang="en-GB" sz="1400" dirty="0" smtClean="0"/>
              <a:t>Suggested method:</a:t>
            </a:r>
          </a:p>
          <a:p>
            <a:r>
              <a:rPr lang="en-GB" sz="1400" dirty="0" smtClean="0"/>
              <a:t>Practice the maxims in the small</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25" name="TextBox 24"/>
          <p:cNvSpPr txBox="1"/>
          <p:nvPr/>
        </p:nvSpPr>
        <p:spPr>
          <a:xfrm>
            <a:off x="615001" y="3214337"/>
            <a:ext cx="3729281" cy="307777"/>
          </a:xfrm>
          <a:prstGeom prst="rect">
            <a:avLst/>
          </a:prstGeom>
          <a:noFill/>
        </p:spPr>
        <p:txBody>
          <a:bodyPr wrap="none" rtlCol="0">
            <a:spAutoFit/>
          </a:bodyPr>
          <a:lstStyle/>
          <a:p>
            <a:r>
              <a:rPr lang="en-GB" sz="1400" dirty="0" smtClean="0"/>
              <a:t>Use the creativity values and maxims on yourself</a:t>
            </a:r>
            <a:endParaRPr lang="en-GB"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8 Resilience</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17</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2172390" cy="307777"/>
          </a:xfrm>
          <a:prstGeom prst="rect">
            <a:avLst/>
          </a:prstGeom>
          <a:noFill/>
        </p:spPr>
        <p:txBody>
          <a:bodyPr wrap="none" rtlCol="0">
            <a:spAutoFit/>
          </a:bodyPr>
          <a:lstStyle/>
          <a:p>
            <a:r>
              <a:rPr lang="en-GB" sz="1400" b="1" dirty="0" smtClean="0"/>
              <a:t>What practice can be done</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3729632" cy="954107"/>
          </a:xfrm>
          <a:prstGeom prst="rect">
            <a:avLst/>
          </a:prstGeom>
          <a:noFill/>
        </p:spPr>
        <p:txBody>
          <a:bodyPr wrap="none" rtlCol="0">
            <a:spAutoFit/>
          </a:bodyPr>
          <a:lstStyle/>
          <a:p>
            <a:r>
              <a:rPr lang="en-GB" sz="1400" dirty="0" smtClean="0"/>
              <a:t>Reinforce your new found autonomy while being</a:t>
            </a:r>
          </a:p>
          <a:p>
            <a:r>
              <a:rPr lang="en-GB" sz="1400" dirty="0" smtClean="0"/>
              <a:t>as caring and diplomatic as possible. </a:t>
            </a:r>
          </a:p>
          <a:p>
            <a:endParaRPr lang="en-GB" sz="1400" dirty="0"/>
          </a:p>
          <a:p>
            <a:endParaRPr lang="en-GB" sz="1400" dirty="0" smtClean="0"/>
          </a:p>
        </p:txBody>
      </p:sp>
      <p:sp>
        <p:nvSpPr>
          <p:cNvPr id="38" name="TextBox 37"/>
          <p:cNvSpPr txBox="1"/>
          <p:nvPr/>
        </p:nvSpPr>
        <p:spPr>
          <a:xfrm>
            <a:off x="552197" y="4900189"/>
            <a:ext cx="1593956" cy="523220"/>
          </a:xfrm>
          <a:prstGeom prst="rect">
            <a:avLst/>
          </a:prstGeom>
          <a:noFill/>
        </p:spPr>
        <p:txBody>
          <a:bodyPr wrap="none" rtlCol="0">
            <a:spAutoFit/>
          </a:bodyPr>
          <a:lstStyle/>
          <a:p>
            <a:r>
              <a:rPr lang="en-GB" sz="1400" dirty="0" smtClean="0"/>
              <a:t>Suggested method:</a:t>
            </a:r>
          </a:p>
          <a:p>
            <a:r>
              <a:rPr lang="en-GB" sz="1400" dirty="0" smtClean="0"/>
              <a:t>Love your self</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50" name="TextBox 49"/>
          <p:cNvSpPr txBox="1"/>
          <p:nvPr/>
        </p:nvSpPr>
        <p:spPr>
          <a:xfrm>
            <a:off x="533400" y="3192623"/>
            <a:ext cx="4014305" cy="1384995"/>
          </a:xfrm>
          <a:prstGeom prst="rect">
            <a:avLst/>
          </a:prstGeom>
          <a:noFill/>
        </p:spPr>
        <p:txBody>
          <a:bodyPr wrap="square" rtlCol="0">
            <a:spAutoFit/>
          </a:bodyPr>
          <a:lstStyle/>
          <a:p>
            <a:r>
              <a:rPr lang="en-GB" sz="1400" dirty="0" smtClean="0"/>
              <a:t>Consider what the outcomes will be for you by</a:t>
            </a:r>
          </a:p>
          <a:p>
            <a:r>
              <a:rPr lang="en-GB" sz="1400" dirty="0" smtClean="0"/>
              <a:t>developing some extra resilience.</a:t>
            </a:r>
          </a:p>
          <a:p>
            <a:endParaRPr lang="en-GB" sz="1400" dirty="0" smtClean="0"/>
          </a:p>
          <a:p>
            <a:r>
              <a:rPr lang="en-GB" sz="1400" dirty="0" smtClean="0"/>
              <a:t>The brain and body interact in ways that can make</a:t>
            </a:r>
          </a:p>
          <a:p>
            <a:r>
              <a:rPr lang="en-GB" sz="1400" dirty="0" smtClean="0"/>
              <a:t>shifting negative emotion difficult (Van </a:t>
            </a:r>
            <a:r>
              <a:rPr lang="en-GB" sz="1400" dirty="0" err="1" smtClean="0"/>
              <a:t>Der</a:t>
            </a:r>
            <a:r>
              <a:rPr lang="en-GB" sz="1400" dirty="0" smtClean="0"/>
              <a:t> </a:t>
            </a:r>
            <a:r>
              <a:rPr lang="en-GB" sz="1400" dirty="0" err="1" smtClean="0"/>
              <a:t>Kolk</a:t>
            </a:r>
            <a:r>
              <a:rPr lang="en-GB" sz="1400" dirty="0" smtClean="0"/>
              <a:t>)</a:t>
            </a:r>
          </a:p>
          <a:p>
            <a:endParaRPr lang="en-GB"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9 Autonomy</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18</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2172390" cy="307777"/>
          </a:xfrm>
          <a:prstGeom prst="rect">
            <a:avLst/>
          </a:prstGeom>
          <a:noFill/>
        </p:spPr>
        <p:txBody>
          <a:bodyPr wrap="none" rtlCol="0">
            <a:spAutoFit/>
          </a:bodyPr>
          <a:lstStyle/>
          <a:p>
            <a:r>
              <a:rPr lang="en-GB" sz="1400" b="1" dirty="0" smtClean="0"/>
              <a:t>What practice can be done</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3731210" cy="738664"/>
          </a:xfrm>
          <a:prstGeom prst="rect">
            <a:avLst/>
          </a:prstGeom>
          <a:noFill/>
        </p:spPr>
        <p:txBody>
          <a:bodyPr wrap="none" rtlCol="0">
            <a:spAutoFit/>
          </a:bodyPr>
          <a:lstStyle/>
          <a:p>
            <a:r>
              <a:rPr lang="en-GB" sz="1400" dirty="0" smtClean="0"/>
              <a:t>You are too much of a people pleaser</a:t>
            </a:r>
          </a:p>
          <a:p>
            <a:endParaRPr lang="en-GB" sz="1400" dirty="0" smtClean="0"/>
          </a:p>
          <a:p>
            <a:r>
              <a:rPr lang="en-GB" sz="1400" dirty="0" smtClean="0"/>
              <a:t>Learn to put your own needs first, within reason.</a:t>
            </a:r>
          </a:p>
        </p:txBody>
      </p:sp>
      <p:sp>
        <p:nvSpPr>
          <p:cNvPr id="38" name="TextBox 37"/>
          <p:cNvSpPr txBox="1"/>
          <p:nvPr/>
        </p:nvSpPr>
        <p:spPr>
          <a:xfrm>
            <a:off x="552197" y="4900189"/>
            <a:ext cx="1593956" cy="523220"/>
          </a:xfrm>
          <a:prstGeom prst="rect">
            <a:avLst/>
          </a:prstGeom>
          <a:noFill/>
        </p:spPr>
        <p:txBody>
          <a:bodyPr wrap="none" rtlCol="0">
            <a:spAutoFit/>
          </a:bodyPr>
          <a:lstStyle/>
          <a:p>
            <a:r>
              <a:rPr lang="en-GB" sz="1400" dirty="0" smtClean="0"/>
              <a:t>Suggested method:</a:t>
            </a:r>
          </a:p>
          <a:p>
            <a:r>
              <a:rPr lang="en-GB" sz="1400" dirty="0" smtClean="0"/>
              <a:t>Personal </a:t>
            </a:r>
            <a:r>
              <a:rPr lang="en-GB" sz="1400" dirty="0" smtClean="0">
                <a:hlinkClick r:id="rId2"/>
              </a:rPr>
              <a:t>CATWOE</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50" name="TextBox 49"/>
          <p:cNvSpPr txBox="1"/>
          <p:nvPr/>
        </p:nvSpPr>
        <p:spPr>
          <a:xfrm>
            <a:off x="533400" y="3192623"/>
            <a:ext cx="4014305" cy="954107"/>
          </a:xfrm>
          <a:prstGeom prst="rect">
            <a:avLst/>
          </a:prstGeom>
          <a:noFill/>
        </p:spPr>
        <p:txBody>
          <a:bodyPr wrap="square" rtlCol="0">
            <a:spAutoFit/>
          </a:bodyPr>
          <a:lstStyle/>
          <a:p>
            <a:r>
              <a:rPr lang="en-GB" sz="1400" dirty="0" smtClean="0"/>
              <a:t>Draw from the conversations you intend having with</a:t>
            </a:r>
          </a:p>
          <a:p>
            <a:r>
              <a:rPr lang="en-GB" sz="1400" dirty="0" smtClean="0"/>
              <a:t>other people and the changes you may want to make</a:t>
            </a:r>
          </a:p>
          <a:p>
            <a:r>
              <a:rPr lang="en-GB" sz="1400" dirty="0" smtClean="0"/>
              <a:t>to you own biases.</a:t>
            </a:r>
          </a:p>
          <a:p>
            <a:endParaRPr lang="en-GB" sz="1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r>
              <a:rPr lang="en-GB" dirty="0" smtClean="0"/>
              <a:t>10 Absorption</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19</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2172390" cy="307777"/>
          </a:xfrm>
          <a:prstGeom prst="rect">
            <a:avLst/>
          </a:prstGeom>
          <a:noFill/>
        </p:spPr>
        <p:txBody>
          <a:bodyPr wrap="none" rtlCol="0">
            <a:spAutoFit/>
          </a:bodyPr>
          <a:lstStyle/>
          <a:p>
            <a:r>
              <a:rPr lang="en-GB" sz="1400" b="1" dirty="0" smtClean="0"/>
              <a:t>What practice can be done</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3923194" cy="1169551"/>
          </a:xfrm>
          <a:prstGeom prst="rect">
            <a:avLst/>
          </a:prstGeom>
          <a:noFill/>
        </p:spPr>
        <p:txBody>
          <a:bodyPr wrap="none" rtlCol="0">
            <a:spAutoFit/>
          </a:bodyPr>
          <a:lstStyle/>
          <a:p>
            <a:r>
              <a:rPr lang="en-GB" sz="1400" dirty="0" smtClean="0"/>
              <a:t>This is how you perceive the outputs and outcomes</a:t>
            </a:r>
          </a:p>
          <a:p>
            <a:r>
              <a:rPr lang="en-GB" sz="1400" dirty="0" smtClean="0"/>
              <a:t>from last weeks work</a:t>
            </a:r>
          </a:p>
          <a:p>
            <a:endParaRPr lang="en-GB" sz="1400" dirty="0" smtClean="0"/>
          </a:p>
          <a:p>
            <a:r>
              <a:rPr lang="en-GB" sz="1400" dirty="0" smtClean="0"/>
              <a:t>Outputs may be more quantifiably easy to measure </a:t>
            </a:r>
          </a:p>
          <a:p>
            <a:r>
              <a:rPr lang="en-GB" sz="1400" dirty="0" smtClean="0"/>
              <a:t>while outcome are qualitative</a:t>
            </a:r>
          </a:p>
        </p:txBody>
      </p:sp>
      <p:sp>
        <p:nvSpPr>
          <p:cNvPr id="38" name="TextBox 37"/>
          <p:cNvSpPr txBox="1"/>
          <p:nvPr/>
        </p:nvSpPr>
        <p:spPr>
          <a:xfrm>
            <a:off x="552197" y="4900189"/>
            <a:ext cx="1593956" cy="523220"/>
          </a:xfrm>
          <a:prstGeom prst="rect">
            <a:avLst/>
          </a:prstGeom>
          <a:noFill/>
        </p:spPr>
        <p:txBody>
          <a:bodyPr wrap="none" rtlCol="0">
            <a:spAutoFit/>
          </a:bodyPr>
          <a:lstStyle/>
          <a:p>
            <a:r>
              <a:rPr lang="en-GB" sz="1400" dirty="0" smtClean="0"/>
              <a:t>Suggested method:</a:t>
            </a:r>
          </a:p>
          <a:p>
            <a:r>
              <a:rPr lang="en-GB" sz="1400" dirty="0" smtClean="0">
                <a:hlinkClick r:id="rId2"/>
              </a:rPr>
              <a:t>Disney Method</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25" name="TextBox 24"/>
          <p:cNvSpPr txBox="1"/>
          <p:nvPr/>
        </p:nvSpPr>
        <p:spPr>
          <a:xfrm>
            <a:off x="557696" y="3192623"/>
            <a:ext cx="3866651" cy="1169551"/>
          </a:xfrm>
          <a:prstGeom prst="rect">
            <a:avLst/>
          </a:prstGeom>
          <a:noFill/>
        </p:spPr>
        <p:txBody>
          <a:bodyPr wrap="none" rtlCol="0">
            <a:spAutoFit/>
          </a:bodyPr>
          <a:lstStyle/>
          <a:p>
            <a:r>
              <a:rPr lang="en-GB" sz="1400" dirty="0"/>
              <a:t>L</a:t>
            </a:r>
            <a:r>
              <a:rPr lang="en-GB" sz="1400" dirty="0" smtClean="0"/>
              <a:t>ook at </a:t>
            </a:r>
            <a:r>
              <a:rPr lang="en-GB" sz="1400" dirty="0"/>
              <a:t>t</a:t>
            </a:r>
            <a:r>
              <a:rPr lang="en-GB" sz="1400" dirty="0" smtClean="0"/>
              <a:t>hings from different internal perspectives.</a:t>
            </a:r>
          </a:p>
          <a:p>
            <a:endParaRPr lang="en-GB" sz="1400" dirty="0" smtClean="0"/>
          </a:p>
          <a:p>
            <a:r>
              <a:rPr lang="en-GB" sz="1400" dirty="0" smtClean="0"/>
              <a:t>Critic</a:t>
            </a:r>
          </a:p>
          <a:p>
            <a:r>
              <a:rPr lang="en-GB" sz="1400" dirty="0" smtClean="0"/>
              <a:t>Parent</a:t>
            </a:r>
          </a:p>
          <a:p>
            <a:r>
              <a:rPr lang="en-GB" sz="1400" dirty="0" smtClean="0"/>
              <a:t>Child</a:t>
            </a:r>
            <a:endParaRPr lang="en-GB"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Contents</a:t>
            </a:r>
            <a:endParaRPr lang="en-GB" dirty="0"/>
          </a:p>
        </p:txBody>
      </p:sp>
      <p:sp>
        <p:nvSpPr>
          <p:cNvPr id="8" name="Content Placeholder 7"/>
          <p:cNvSpPr>
            <a:spLocks noGrp="1"/>
          </p:cNvSpPr>
          <p:nvPr>
            <p:ph idx="1"/>
          </p:nvPr>
        </p:nvSpPr>
        <p:spPr>
          <a:xfrm>
            <a:off x="457200" y="1417638"/>
            <a:ext cx="8229600" cy="4525963"/>
          </a:xfrm>
        </p:spPr>
        <p:txBody>
          <a:bodyPr>
            <a:normAutofit/>
          </a:bodyPr>
          <a:lstStyle/>
          <a:p>
            <a:pPr>
              <a:buNone/>
            </a:pPr>
            <a:endParaRPr lang="en-GB" sz="1600" dirty="0" smtClean="0"/>
          </a:p>
          <a:p>
            <a:r>
              <a:rPr lang="en-GB" sz="1600" dirty="0" smtClean="0"/>
              <a:t>Introduction</a:t>
            </a:r>
          </a:p>
          <a:p>
            <a:endParaRPr lang="en-GB" sz="1600" dirty="0" smtClean="0"/>
          </a:p>
          <a:p>
            <a:r>
              <a:rPr lang="en-GB" sz="1600" dirty="0" smtClean="0"/>
              <a:t>Intended audience &amp; benefits</a:t>
            </a:r>
          </a:p>
          <a:p>
            <a:pPr>
              <a:buNone/>
            </a:pPr>
            <a:endParaRPr lang="en-GB" sz="1600" dirty="0" smtClean="0"/>
          </a:p>
          <a:p>
            <a:r>
              <a:rPr lang="en-GB" sz="1600" dirty="0" smtClean="0"/>
              <a:t>Process and Framework</a:t>
            </a:r>
          </a:p>
          <a:p>
            <a:endParaRPr lang="en-GB" sz="1600" dirty="0" smtClean="0"/>
          </a:p>
          <a:p>
            <a:r>
              <a:rPr lang="en-GB" sz="1600" dirty="0" smtClean="0"/>
              <a:t>Creative Technique Library</a:t>
            </a:r>
          </a:p>
          <a:p>
            <a:endParaRPr lang="en-GB" sz="1600" dirty="0" smtClean="0"/>
          </a:p>
          <a:p>
            <a:r>
              <a:rPr lang="en-GB" sz="1600" dirty="0" smtClean="0"/>
              <a:t>10 * 10 minute exercises – at your own pace</a:t>
            </a:r>
          </a:p>
          <a:p>
            <a:endParaRPr lang="en-GB" sz="1600" dirty="0" smtClean="0"/>
          </a:p>
          <a:p>
            <a:r>
              <a:rPr lang="en-GB" sz="1600" dirty="0" smtClean="0"/>
              <a:t>Next Steps</a:t>
            </a:r>
          </a:p>
          <a:p>
            <a:endParaRPr lang="en-GB" sz="1600" dirty="0" smtClean="0"/>
          </a:p>
          <a:p>
            <a:r>
              <a:rPr lang="en-GB" sz="1600" dirty="0" smtClean="0"/>
              <a:t>Notes</a:t>
            </a:r>
            <a:endParaRPr lang="en-GB"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r>
              <a:rPr lang="en-GB" dirty="0" smtClean="0"/>
              <a:t>11 Impact</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20</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2172390" cy="307777"/>
          </a:xfrm>
          <a:prstGeom prst="rect">
            <a:avLst/>
          </a:prstGeom>
          <a:noFill/>
        </p:spPr>
        <p:txBody>
          <a:bodyPr wrap="none" rtlCol="0">
            <a:spAutoFit/>
          </a:bodyPr>
          <a:lstStyle/>
          <a:p>
            <a:r>
              <a:rPr lang="en-GB" sz="1400" b="1" dirty="0" smtClean="0"/>
              <a:t>What practice can be done</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3984384" cy="738664"/>
          </a:xfrm>
          <a:prstGeom prst="rect">
            <a:avLst/>
          </a:prstGeom>
          <a:noFill/>
        </p:spPr>
        <p:txBody>
          <a:bodyPr wrap="none" rtlCol="0">
            <a:spAutoFit/>
          </a:bodyPr>
          <a:lstStyle/>
          <a:p>
            <a:r>
              <a:rPr lang="en-GB" sz="1400" dirty="0" smtClean="0"/>
              <a:t>Visualise the outcome of the changes that you</a:t>
            </a:r>
          </a:p>
          <a:p>
            <a:r>
              <a:rPr lang="en-GB" sz="1400" dirty="0" smtClean="0"/>
              <a:t>will make when you complete the next loop through</a:t>
            </a:r>
          </a:p>
          <a:p>
            <a:r>
              <a:rPr lang="en-GB" sz="1400" dirty="0" smtClean="0"/>
              <a:t>the process. </a:t>
            </a:r>
          </a:p>
        </p:txBody>
      </p:sp>
      <p:sp>
        <p:nvSpPr>
          <p:cNvPr id="38" name="TextBox 37"/>
          <p:cNvSpPr txBox="1"/>
          <p:nvPr/>
        </p:nvSpPr>
        <p:spPr>
          <a:xfrm>
            <a:off x="552197" y="4900189"/>
            <a:ext cx="1593956" cy="523220"/>
          </a:xfrm>
          <a:prstGeom prst="rect">
            <a:avLst/>
          </a:prstGeom>
          <a:noFill/>
        </p:spPr>
        <p:txBody>
          <a:bodyPr wrap="none" rtlCol="0">
            <a:spAutoFit/>
          </a:bodyPr>
          <a:lstStyle/>
          <a:p>
            <a:r>
              <a:rPr lang="en-GB" sz="1400" dirty="0" smtClean="0"/>
              <a:t>Suggested method:</a:t>
            </a:r>
          </a:p>
          <a:p>
            <a:r>
              <a:rPr lang="en-GB" sz="1400" dirty="0" smtClean="0"/>
              <a:t>See above</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25" name="TextBox 24"/>
          <p:cNvSpPr txBox="1"/>
          <p:nvPr/>
        </p:nvSpPr>
        <p:spPr>
          <a:xfrm>
            <a:off x="557696" y="3192623"/>
            <a:ext cx="1617012" cy="738664"/>
          </a:xfrm>
          <a:prstGeom prst="rect">
            <a:avLst/>
          </a:prstGeom>
          <a:noFill/>
        </p:spPr>
        <p:txBody>
          <a:bodyPr wrap="none" rtlCol="0">
            <a:spAutoFit/>
          </a:bodyPr>
          <a:lstStyle/>
          <a:p>
            <a:r>
              <a:rPr lang="en-GB" sz="1400" dirty="0" smtClean="0">
                <a:hlinkClick r:id="rId2"/>
              </a:rPr>
              <a:t>Controlling Imagery</a:t>
            </a:r>
            <a:endParaRPr lang="en-GB" sz="1400" dirty="0" smtClean="0"/>
          </a:p>
          <a:p>
            <a:endParaRPr lang="en-GB" sz="1400" dirty="0"/>
          </a:p>
          <a:p>
            <a:endParaRPr lang="en-GB"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r>
              <a:rPr lang="en-GB" dirty="0" smtClean="0"/>
              <a:t>12 Reflection Report</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21</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29322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7" name="TextBox 16"/>
          <p:cNvSpPr txBox="1"/>
          <p:nvPr/>
        </p:nvSpPr>
        <p:spPr>
          <a:xfrm>
            <a:off x="538500" y="1161692"/>
            <a:ext cx="1067532" cy="307777"/>
          </a:xfrm>
          <a:prstGeom prst="rect">
            <a:avLst/>
          </a:prstGeom>
          <a:noFill/>
        </p:spPr>
        <p:txBody>
          <a:bodyPr wrap="none" rtlCol="0">
            <a:spAutoFit/>
          </a:bodyPr>
          <a:lstStyle/>
          <a:p>
            <a:r>
              <a:rPr lang="en-GB" sz="1400" b="1" dirty="0" smtClean="0"/>
              <a:t>Background</a:t>
            </a:r>
          </a:p>
        </p:txBody>
      </p:sp>
      <p:sp>
        <p:nvSpPr>
          <p:cNvPr id="19" name="TextBox 18"/>
          <p:cNvSpPr txBox="1"/>
          <p:nvPr/>
        </p:nvSpPr>
        <p:spPr>
          <a:xfrm>
            <a:off x="4756922" y="1161692"/>
            <a:ext cx="723275" cy="307777"/>
          </a:xfrm>
          <a:prstGeom prst="rect">
            <a:avLst/>
          </a:prstGeom>
          <a:noFill/>
        </p:spPr>
        <p:txBody>
          <a:bodyPr wrap="none" rtlCol="0">
            <a:spAutoFit/>
          </a:bodyPr>
          <a:lstStyle/>
          <a:p>
            <a:r>
              <a:rPr lang="en-GB" sz="1400" b="1" dirty="0" smtClean="0"/>
              <a:t>Results</a:t>
            </a:r>
          </a:p>
        </p:txBody>
      </p:sp>
      <p:sp>
        <p:nvSpPr>
          <p:cNvPr id="20" name="TextBox 19"/>
          <p:cNvSpPr txBox="1"/>
          <p:nvPr/>
        </p:nvSpPr>
        <p:spPr>
          <a:xfrm>
            <a:off x="4756922" y="2884846"/>
            <a:ext cx="1217087" cy="307777"/>
          </a:xfrm>
          <a:prstGeom prst="rect">
            <a:avLst/>
          </a:prstGeom>
          <a:noFill/>
        </p:spPr>
        <p:txBody>
          <a:bodyPr wrap="none" rtlCol="0">
            <a:spAutoFit/>
          </a:bodyPr>
          <a:lstStyle/>
          <a:p>
            <a:r>
              <a:rPr lang="en-GB" sz="1400" b="1" dirty="0" smtClean="0"/>
              <a:t>Confirmation:</a:t>
            </a:r>
          </a:p>
        </p:txBody>
      </p:sp>
      <p:sp>
        <p:nvSpPr>
          <p:cNvPr id="23" name="Rectangle 22"/>
          <p:cNvSpPr/>
          <p:nvPr/>
        </p:nvSpPr>
        <p:spPr bwMode="auto">
          <a:xfrm>
            <a:off x="557696" y="3202199"/>
            <a:ext cx="4033500" cy="29444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1515847" cy="307777"/>
          </a:xfrm>
          <a:prstGeom prst="rect">
            <a:avLst/>
          </a:prstGeom>
          <a:noFill/>
        </p:spPr>
        <p:txBody>
          <a:bodyPr wrap="none" rtlCol="0">
            <a:spAutoFit/>
          </a:bodyPr>
          <a:lstStyle/>
          <a:p>
            <a:r>
              <a:rPr lang="en-GB" sz="1400" b="1" dirty="0" smtClean="0"/>
              <a:t>Current Condition</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26" name="TextBox 25"/>
          <p:cNvSpPr txBox="1"/>
          <p:nvPr/>
        </p:nvSpPr>
        <p:spPr>
          <a:xfrm>
            <a:off x="4876800" y="3505200"/>
            <a:ext cx="2985651" cy="1200329"/>
          </a:xfrm>
          <a:prstGeom prst="rect">
            <a:avLst/>
          </a:prstGeom>
          <a:noFill/>
        </p:spPr>
        <p:txBody>
          <a:bodyPr wrap="none" rtlCol="0">
            <a:spAutoFit/>
          </a:bodyPr>
          <a:lstStyle/>
          <a:p>
            <a:r>
              <a:rPr lang="en-GB" dirty="0" smtClean="0"/>
              <a:t>Filled in personas</a:t>
            </a:r>
          </a:p>
          <a:p>
            <a:r>
              <a:rPr lang="en-GB" dirty="0" smtClean="0"/>
              <a:t>Worked through exercises</a:t>
            </a:r>
          </a:p>
          <a:p>
            <a:r>
              <a:rPr lang="en-GB" dirty="0" smtClean="0"/>
              <a:t>Have material for second pass</a:t>
            </a:r>
          </a:p>
          <a:p>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GB" dirty="0"/>
          </a:p>
        </p:txBody>
      </p:sp>
      <p:sp>
        <p:nvSpPr>
          <p:cNvPr id="3" name="Content Placeholder 2"/>
          <p:cNvSpPr>
            <a:spLocks noGrp="1"/>
          </p:cNvSpPr>
          <p:nvPr>
            <p:ph idx="1"/>
          </p:nvPr>
        </p:nvSpPr>
        <p:spPr/>
        <p:txBody>
          <a:bodyPr/>
          <a:lstStyle/>
          <a:p>
            <a:r>
              <a:rPr lang="en-GB" dirty="0" smtClean="0"/>
              <a:t>Using the completed sheets you can work through them to make the changes.</a:t>
            </a:r>
          </a:p>
          <a:p>
            <a:endParaRPr lang="en-GB" dirty="0" smtClean="0"/>
          </a:p>
          <a:p>
            <a:r>
              <a:rPr lang="en-GB" dirty="0" smtClean="0"/>
              <a:t>We estimate it will take about 10 weeks. Of course you may be faster or slower.</a:t>
            </a:r>
          </a:p>
          <a:p>
            <a:endParaRPr lang="en-GB" dirty="0" smtClean="0"/>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dirty="0" smtClean="0"/>
              <a:t>Notes</a:t>
            </a:r>
            <a:endParaRPr lang="en-GB" sz="4000" dirty="0"/>
          </a:p>
        </p:txBody>
      </p:sp>
      <p:sp>
        <p:nvSpPr>
          <p:cNvPr id="3" name="Content Placeholder 2"/>
          <p:cNvSpPr>
            <a:spLocks noGrp="1"/>
          </p:cNvSpPr>
          <p:nvPr>
            <p:ph idx="1"/>
          </p:nvPr>
        </p:nvSpPr>
        <p:spPr/>
        <p:txBody>
          <a:bodyPr/>
          <a:lstStyle/>
          <a:p>
            <a:r>
              <a:rPr lang="en-GB" dirty="0" smtClean="0"/>
              <a:t>Values and Maxims</a:t>
            </a:r>
          </a:p>
          <a:p>
            <a:endParaRPr lang="en-GB" dirty="0" smtClean="0"/>
          </a:p>
          <a:p>
            <a:r>
              <a:rPr lang="en-GB" dirty="0" smtClean="0"/>
              <a:t>References &amp; Bibliography</a:t>
            </a:r>
          </a:p>
          <a:p>
            <a:endParaRPr lang="en-GB" dirty="0" smtClean="0"/>
          </a:p>
          <a:p>
            <a:r>
              <a:rPr lang="en-GB" dirty="0" smtClean="0"/>
              <a:t>A3 Templates. </a:t>
            </a:r>
          </a:p>
          <a:p>
            <a:endParaRPr lang="en-GB" dirty="0" smtClean="0"/>
          </a:p>
          <a:p>
            <a:r>
              <a:rPr lang="en-GB" dirty="0" smtClean="0"/>
              <a:t>Contact Details</a:t>
            </a:r>
          </a:p>
          <a:p>
            <a:endParaRPr lang="en-GB" dirty="0" smtClean="0"/>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Values and Maxims</a:t>
            </a:r>
            <a:endParaRPr lang="en-GB" dirty="0"/>
          </a:p>
        </p:txBody>
      </p:sp>
      <p:sp>
        <p:nvSpPr>
          <p:cNvPr id="8" name="Content Placeholder 7"/>
          <p:cNvSpPr>
            <a:spLocks noGrp="1"/>
          </p:cNvSpPr>
          <p:nvPr>
            <p:ph idx="1"/>
          </p:nvPr>
        </p:nvSpPr>
        <p:spPr>
          <a:xfrm>
            <a:off x="457200" y="1600201"/>
            <a:ext cx="8229600" cy="685800"/>
          </a:xfrm>
        </p:spPr>
        <p:txBody>
          <a:bodyPr/>
          <a:lstStyle/>
          <a:p>
            <a:r>
              <a:rPr lang="en-GB" dirty="0" smtClean="0"/>
              <a:t>Curiosity, Forgiveness, Love, Sense of direction</a:t>
            </a:r>
          </a:p>
          <a:p>
            <a:endParaRPr lang="en-GB" dirty="0" smtClean="0"/>
          </a:p>
        </p:txBody>
      </p:sp>
      <p:sp>
        <p:nvSpPr>
          <p:cNvPr id="9" name="TextBox 8"/>
          <p:cNvSpPr txBox="1"/>
          <p:nvPr/>
        </p:nvSpPr>
        <p:spPr>
          <a:xfrm>
            <a:off x="457200" y="2362200"/>
            <a:ext cx="1981200" cy="1600438"/>
          </a:xfrm>
          <a:prstGeom prst="rect">
            <a:avLst/>
          </a:prstGeom>
          <a:noFill/>
        </p:spPr>
        <p:txBody>
          <a:bodyPr wrap="square" rtlCol="0">
            <a:spAutoFit/>
          </a:bodyPr>
          <a:lstStyle/>
          <a:p>
            <a:r>
              <a:rPr lang="en-GB" sz="1400" dirty="0" smtClean="0"/>
              <a:t>Adapt a set to break a set</a:t>
            </a:r>
          </a:p>
          <a:p>
            <a:endParaRPr lang="en-GB" sz="1400" dirty="0" smtClean="0"/>
          </a:p>
          <a:p>
            <a:r>
              <a:rPr lang="en-GB" sz="1400" dirty="0" smtClean="0"/>
              <a:t>Explore the givens</a:t>
            </a:r>
          </a:p>
          <a:p>
            <a:endParaRPr lang="en-GB" sz="1400" dirty="0" smtClean="0"/>
          </a:p>
          <a:p>
            <a:r>
              <a:rPr lang="en-GB" sz="1400" dirty="0" smtClean="0"/>
              <a:t>Broad picture, local detail</a:t>
            </a:r>
            <a:endParaRPr lang="en-GB" sz="1400" dirty="0"/>
          </a:p>
        </p:txBody>
      </p:sp>
      <p:sp>
        <p:nvSpPr>
          <p:cNvPr id="10" name="TextBox 9"/>
          <p:cNvSpPr txBox="1"/>
          <p:nvPr/>
        </p:nvSpPr>
        <p:spPr>
          <a:xfrm>
            <a:off x="2743200" y="2362200"/>
            <a:ext cx="1981200" cy="1384995"/>
          </a:xfrm>
          <a:prstGeom prst="rect">
            <a:avLst/>
          </a:prstGeom>
          <a:noFill/>
        </p:spPr>
        <p:txBody>
          <a:bodyPr wrap="square" rtlCol="0">
            <a:spAutoFit/>
          </a:bodyPr>
          <a:lstStyle/>
          <a:p>
            <a:r>
              <a:rPr lang="en-GB" sz="1400" dirty="0" smtClean="0"/>
              <a:t>Value play</a:t>
            </a:r>
          </a:p>
          <a:p>
            <a:endParaRPr lang="en-GB" sz="1400" dirty="0" smtClean="0"/>
          </a:p>
          <a:p>
            <a:r>
              <a:rPr lang="en-GB" sz="1400" dirty="0" smtClean="0"/>
              <a:t>Build up, don’t knock down</a:t>
            </a:r>
          </a:p>
          <a:p>
            <a:endParaRPr lang="en-GB" sz="1400" dirty="0" smtClean="0"/>
          </a:p>
          <a:p>
            <a:r>
              <a:rPr lang="en-GB" sz="1400" dirty="0" smtClean="0"/>
              <a:t>Love with looseness</a:t>
            </a:r>
            <a:endParaRPr lang="en-GB" sz="1400" dirty="0"/>
          </a:p>
        </p:txBody>
      </p:sp>
      <p:sp>
        <p:nvSpPr>
          <p:cNvPr id="11" name="TextBox 10"/>
          <p:cNvSpPr txBox="1"/>
          <p:nvPr/>
        </p:nvSpPr>
        <p:spPr>
          <a:xfrm>
            <a:off x="4724400" y="2362200"/>
            <a:ext cx="1981200" cy="1384995"/>
          </a:xfrm>
          <a:prstGeom prst="rect">
            <a:avLst/>
          </a:prstGeom>
          <a:noFill/>
        </p:spPr>
        <p:txBody>
          <a:bodyPr wrap="square" rtlCol="0">
            <a:spAutoFit/>
          </a:bodyPr>
          <a:lstStyle/>
          <a:p>
            <a:r>
              <a:rPr lang="en-GB" sz="1400" dirty="0" smtClean="0"/>
              <a:t>Its there nurture it</a:t>
            </a:r>
          </a:p>
          <a:p>
            <a:endParaRPr lang="en-GB" sz="1400" dirty="0" smtClean="0"/>
          </a:p>
          <a:p>
            <a:r>
              <a:rPr lang="en-GB" sz="1400" dirty="0" smtClean="0"/>
              <a:t>Involve others</a:t>
            </a:r>
          </a:p>
          <a:p>
            <a:endParaRPr lang="en-GB" sz="1400" dirty="0" smtClean="0"/>
          </a:p>
          <a:p>
            <a:r>
              <a:rPr lang="en-GB" sz="1400" dirty="0" smtClean="0"/>
              <a:t>Connect and be receptive</a:t>
            </a:r>
            <a:endParaRPr lang="en-GB" sz="1400" dirty="0"/>
          </a:p>
        </p:txBody>
      </p:sp>
      <p:sp>
        <p:nvSpPr>
          <p:cNvPr id="12" name="TextBox 11"/>
          <p:cNvSpPr txBox="1"/>
          <p:nvPr/>
        </p:nvSpPr>
        <p:spPr>
          <a:xfrm>
            <a:off x="6705600" y="2362200"/>
            <a:ext cx="1981200" cy="1384995"/>
          </a:xfrm>
          <a:prstGeom prst="rect">
            <a:avLst/>
          </a:prstGeom>
          <a:noFill/>
        </p:spPr>
        <p:txBody>
          <a:bodyPr wrap="square" rtlCol="0">
            <a:spAutoFit/>
          </a:bodyPr>
          <a:lstStyle/>
          <a:p>
            <a:r>
              <a:rPr lang="en-GB" sz="1400" dirty="0" smtClean="0"/>
              <a:t>Know what you really want</a:t>
            </a:r>
          </a:p>
          <a:p>
            <a:endParaRPr lang="en-GB" sz="1400" dirty="0" smtClean="0"/>
          </a:p>
          <a:p>
            <a:r>
              <a:rPr lang="en-GB" sz="1400" dirty="0" smtClean="0"/>
              <a:t>Cycle often, close late</a:t>
            </a:r>
          </a:p>
          <a:p>
            <a:endParaRPr lang="en-GB" sz="1400" dirty="0" smtClean="0"/>
          </a:p>
          <a:p>
            <a:r>
              <a:rPr lang="en-GB" sz="1400" dirty="0" smtClean="0"/>
              <a:t>Manage the process</a:t>
            </a:r>
            <a:endParaRPr lang="en-GB" sz="1400" dirty="0"/>
          </a:p>
        </p:txBody>
      </p:sp>
      <p:sp>
        <p:nvSpPr>
          <p:cNvPr id="13" name="TextBox 12"/>
          <p:cNvSpPr txBox="1"/>
          <p:nvPr/>
        </p:nvSpPr>
        <p:spPr>
          <a:xfrm>
            <a:off x="457200" y="4343400"/>
            <a:ext cx="1981200" cy="1815882"/>
          </a:xfrm>
          <a:prstGeom prst="rect">
            <a:avLst/>
          </a:prstGeom>
          <a:noFill/>
        </p:spPr>
        <p:txBody>
          <a:bodyPr wrap="square" rtlCol="0">
            <a:spAutoFit/>
          </a:bodyPr>
          <a:lstStyle/>
          <a:p>
            <a:r>
              <a:rPr lang="en-GB" sz="1400" dirty="0" smtClean="0"/>
              <a:t>Be enterprising to boldly go</a:t>
            </a:r>
          </a:p>
          <a:p>
            <a:endParaRPr lang="en-GB" sz="1400" dirty="0" smtClean="0"/>
          </a:p>
          <a:p>
            <a:r>
              <a:rPr lang="en-GB" sz="1400" dirty="0" smtClean="0"/>
              <a:t>First release is the worst, not a fail!</a:t>
            </a:r>
          </a:p>
          <a:p>
            <a:endParaRPr lang="en-GB" sz="1400" dirty="0" smtClean="0"/>
          </a:p>
          <a:p>
            <a:r>
              <a:rPr lang="en-GB" sz="1400" dirty="0" smtClean="0"/>
              <a:t>Serially and Seriously curious</a:t>
            </a:r>
            <a:endParaRPr lang="en-GB" sz="1400" dirty="0"/>
          </a:p>
        </p:txBody>
      </p:sp>
      <p:sp>
        <p:nvSpPr>
          <p:cNvPr id="14" name="TextBox 13"/>
          <p:cNvSpPr txBox="1"/>
          <p:nvPr/>
        </p:nvSpPr>
        <p:spPr>
          <a:xfrm>
            <a:off x="2743200" y="4343400"/>
            <a:ext cx="1981200" cy="1600438"/>
          </a:xfrm>
          <a:prstGeom prst="rect">
            <a:avLst/>
          </a:prstGeom>
          <a:noFill/>
        </p:spPr>
        <p:txBody>
          <a:bodyPr wrap="square" rtlCol="0">
            <a:spAutoFit/>
          </a:bodyPr>
          <a:lstStyle/>
          <a:p>
            <a:r>
              <a:rPr lang="en-GB" sz="1400" dirty="0" smtClean="0"/>
              <a:t>Value play but be sceptical</a:t>
            </a:r>
          </a:p>
          <a:p>
            <a:endParaRPr lang="en-GB" sz="1400" dirty="0" smtClean="0"/>
          </a:p>
          <a:p>
            <a:r>
              <a:rPr lang="en-GB" sz="1400" dirty="0" smtClean="0"/>
              <a:t>Build up, don’t knock down</a:t>
            </a:r>
          </a:p>
          <a:p>
            <a:endParaRPr lang="en-GB" sz="1400" dirty="0" smtClean="0"/>
          </a:p>
          <a:p>
            <a:r>
              <a:rPr lang="en-GB" sz="1400" dirty="0" smtClean="0"/>
              <a:t>Live with looseness</a:t>
            </a:r>
            <a:endParaRPr lang="en-GB" sz="1400" dirty="0"/>
          </a:p>
        </p:txBody>
      </p:sp>
      <p:sp>
        <p:nvSpPr>
          <p:cNvPr id="15" name="TextBox 14"/>
          <p:cNvSpPr txBox="1"/>
          <p:nvPr/>
        </p:nvSpPr>
        <p:spPr>
          <a:xfrm>
            <a:off x="4724400" y="4343400"/>
            <a:ext cx="1981200" cy="1384995"/>
          </a:xfrm>
          <a:prstGeom prst="rect">
            <a:avLst/>
          </a:prstGeom>
          <a:noFill/>
        </p:spPr>
        <p:txBody>
          <a:bodyPr wrap="square" rtlCol="0">
            <a:spAutoFit/>
          </a:bodyPr>
          <a:lstStyle/>
          <a:p>
            <a:r>
              <a:rPr lang="en-GB" sz="1400" dirty="0" smtClean="0"/>
              <a:t>Its there nurture it</a:t>
            </a:r>
          </a:p>
          <a:p>
            <a:endParaRPr lang="en-GB" sz="1400" dirty="0" smtClean="0"/>
          </a:p>
          <a:p>
            <a:r>
              <a:rPr lang="en-GB" sz="1400" dirty="0" smtClean="0"/>
              <a:t>Involve others</a:t>
            </a:r>
          </a:p>
          <a:p>
            <a:endParaRPr lang="en-GB" sz="1400" dirty="0" smtClean="0"/>
          </a:p>
          <a:p>
            <a:r>
              <a:rPr lang="en-GB" sz="1400" dirty="0" smtClean="0"/>
              <a:t>Connect and be receptive</a:t>
            </a:r>
            <a:endParaRPr lang="en-GB" sz="1400" dirty="0"/>
          </a:p>
        </p:txBody>
      </p:sp>
      <p:sp>
        <p:nvSpPr>
          <p:cNvPr id="16" name="TextBox 15"/>
          <p:cNvSpPr txBox="1"/>
          <p:nvPr/>
        </p:nvSpPr>
        <p:spPr>
          <a:xfrm>
            <a:off x="6705600" y="4343400"/>
            <a:ext cx="1981200" cy="1815882"/>
          </a:xfrm>
          <a:prstGeom prst="rect">
            <a:avLst/>
          </a:prstGeom>
          <a:noFill/>
        </p:spPr>
        <p:txBody>
          <a:bodyPr wrap="square" rtlCol="0">
            <a:spAutoFit/>
          </a:bodyPr>
          <a:lstStyle/>
          <a:p>
            <a:r>
              <a:rPr lang="en-GB" sz="1400" dirty="0" smtClean="0"/>
              <a:t>Broad Picture, local detail</a:t>
            </a:r>
          </a:p>
          <a:p>
            <a:endParaRPr lang="en-GB" sz="1400" dirty="0" smtClean="0"/>
          </a:p>
          <a:p>
            <a:r>
              <a:rPr lang="en-GB" sz="1400" dirty="0" smtClean="0"/>
              <a:t>Cycle often, close late</a:t>
            </a:r>
          </a:p>
          <a:p>
            <a:endParaRPr lang="en-GB" sz="1400" dirty="0" smtClean="0"/>
          </a:p>
          <a:p>
            <a:r>
              <a:rPr lang="en-GB" sz="1400" dirty="0" smtClean="0"/>
              <a:t>Manage the process</a:t>
            </a:r>
          </a:p>
          <a:p>
            <a:r>
              <a:rPr lang="en-GB" sz="1400" dirty="0" smtClean="0"/>
              <a:t>And have Plan B in reserve</a:t>
            </a:r>
            <a:endParaRPr lang="en-GB" sz="1400" dirty="0"/>
          </a:p>
        </p:txBody>
      </p:sp>
      <p:sp>
        <p:nvSpPr>
          <p:cNvPr id="17" name="TextBox 16"/>
          <p:cNvSpPr txBox="1"/>
          <p:nvPr/>
        </p:nvSpPr>
        <p:spPr>
          <a:xfrm>
            <a:off x="2911475" y="3962638"/>
            <a:ext cx="3625850" cy="369332"/>
          </a:xfrm>
          <a:prstGeom prst="rect">
            <a:avLst/>
          </a:prstGeom>
          <a:noFill/>
        </p:spPr>
        <p:txBody>
          <a:bodyPr wrap="none" rtlCol="0">
            <a:spAutoFit/>
          </a:bodyPr>
          <a:lstStyle/>
          <a:p>
            <a:r>
              <a:rPr lang="en-GB" dirty="0" smtClean="0"/>
              <a:t>Pause and consider reflect and move</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dichotomies of creativity</a:t>
            </a:r>
            <a:endParaRPr lang="en-GB" dirty="0"/>
          </a:p>
        </p:txBody>
      </p:sp>
      <p:sp>
        <p:nvSpPr>
          <p:cNvPr id="3" name="Content Placeholder 2"/>
          <p:cNvSpPr>
            <a:spLocks noGrp="1"/>
          </p:cNvSpPr>
          <p:nvPr>
            <p:ph idx="1"/>
          </p:nvPr>
        </p:nvSpPr>
        <p:spPr/>
        <p:txBody>
          <a:bodyPr/>
          <a:lstStyle/>
          <a:p>
            <a:r>
              <a:rPr lang="en-GB" dirty="0" smtClean="0"/>
              <a:t>Singular vs. Collective</a:t>
            </a:r>
          </a:p>
          <a:p>
            <a:endParaRPr lang="en-GB" dirty="0" smtClean="0"/>
          </a:p>
          <a:p>
            <a:r>
              <a:rPr lang="en-GB" dirty="0" smtClean="0"/>
              <a:t>Step changes akin to state changes</a:t>
            </a:r>
          </a:p>
          <a:p>
            <a:pPr lvl="1"/>
            <a:r>
              <a:rPr lang="en-GB" dirty="0" smtClean="0"/>
              <a:t>Classical </a:t>
            </a:r>
            <a:r>
              <a:rPr lang="en-GB" dirty="0" err="1" smtClean="0"/>
              <a:t>vs</a:t>
            </a:r>
            <a:r>
              <a:rPr lang="en-GB" dirty="0" smtClean="0"/>
              <a:t> QED</a:t>
            </a:r>
          </a:p>
          <a:p>
            <a:r>
              <a:rPr lang="en-GB" dirty="0" smtClean="0"/>
              <a:t>blah</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Template A3 Reports</a:t>
            </a:r>
            <a:endParaRPr lang="en-GB" dirty="0"/>
          </a:p>
        </p:txBody>
      </p:sp>
      <p:sp>
        <p:nvSpPr>
          <p:cNvPr id="3" name="Content Placeholder 2"/>
          <p:cNvSpPr>
            <a:spLocks noGrp="1"/>
          </p:cNvSpPr>
          <p:nvPr>
            <p:ph idx="1"/>
          </p:nvPr>
        </p:nvSpPr>
        <p:spPr/>
        <p:txBody>
          <a:bodyPr/>
          <a:lstStyle/>
          <a:p>
            <a:r>
              <a:rPr lang="en-GB" dirty="0" smtClean="0"/>
              <a:t>The exercise slides are A3 Thinking examples. Here are templates you can use.</a:t>
            </a:r>
          </a:p>
          <a:p>
            <a:endParaRPr lang="en-GB" dirty="0" smtClean="0"/>
          </a:p>
          <a:p>
            <a:r>
              <a:rPr lang="en-GB" dirty="0" smtClean="0"/>
              <a:t>A3 Problem solving</a:t>
            </a:r>
          </a:p>
          <a:p>
            <a:r>
              <a:rPr lang="en-GB" dirty="0" smtClean="0"/>
              <a:t>A3 Proposal</a:t>
            </a:r>
          </a:p>
          <a:p>
            <a:r>
              <a:rPr lang="en-GB" dirty="0" smtClean="0"/>
              <a:t>A3 Status Report</a:t>
            </a:r>
          </a:p>
          <a:p>
            <a:endParaRPr lang="en-GB" dirty="0" smtClean="0"/>
          </a:p>
          <a:p>
            <a:endParaRPr lang="en-GB" dirty="0"/>
          </a:p>
        </p:txBody>
      </p:sp>
      <p:sp>
        <p:nvSpPr>
          <p:cNvPr id="4" name="TextBox 3"/>
          <p:cNvSpPr txBox="1"/>
          <p:nvPr/>
        </p:nvSpPr>
        <p:spPr>
          <a:xfrm>
            <a:off x="609600" y="5638800"/>
            <a:ext cx="7988673" cy="646331"/>
          </a:xfrm>
          <a:prstGeom prst="rect">
            <a:avLst/>
          </a:prstGeom>
          <a:noFill/>
        </p:spPr>
        <p:txBody>
          <a:bodyPr wrap="none" rtlCol="0">
            <a:spAutoFit/>
          </a:bodyPr>
          <a:lstStyle/>
          <a:p>
            <a:r>
              <a:rPr lang="en-GB" dirty="0" smtClean="0"/>
              <a:t>Note: For the Problem solving in the exercises we assumed the Background was the</a:t>
            </a:r>
          </a:p>
          <a:p>
            <a:r>
              <a:rPr lang="en-GB" dirty="0" smtClean="0"/>
              <a:t>same: “Learning Creative Problem Solving”. the following template is in full. </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A3 Problem Solving</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27</a:t>
            </a:fld>
            <a:endParaRPr lang="en-GB"/>
          </a:p>
        </p:txBody>
      </p:sp>
      <p:sp>
        <p:nvSpPr>
          <p:cNvPr id="10" name="Rectangle 9"/>
          <p:cNvSpPr/>
          <p:nvPr/>
        </p:nvSpPr>
        <p:spPr bwMode="auto">
          <a:xfrm>
            <a:off x="538501" y="2286000"/>
            <a:ext cx="4033500" cy="4158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effectLst/>
              <a:latin typeface="Arial" charset="0"/>
            </a:endParaRPr>
          </a:p>
        </p:txBody>
      </p:sp>
      <p:sp>
        <p:nvSpPr>
          <p:cNvPr id="17" name="TextBox 16"/>
          <p:cNvSpPr txBox="1"/>
          <p:nvPr/>
        </p:nvSpPr>
        <p:spPr>
          <a:xfrm>
            <a:off x="557696" y="1979711"/>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1547845" cy="307777"/>
          </a:xfrm>
          <a:prstGeom prst="rect">
            <a:avLst/>
          </a:prstGeom>
          <a:noFill/>
        </p:spPr>
        <p:txBody>
          <a:bodyPr wrap="none" rtlCol="0">
            <a:spAutoFit/>
          </a:bodyPr>
          <a:lstStyle/>
          <a:p>
            <a:r>
              <a:rPr lang="en-GB" sz="1400" b="1" dirty="0" smtClean="0"/>
              <a:t>Countermeasures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607859" cy="307777"/>
          </a:xfrm>
          <a:prstGeom prst="rect">
            <a:avLst/>
          </a:prstGeom>
          <a:noFill/>
        </p:spPr>
        <p:txBody>
          <a:bodyPr wrap="none" rtlCol="0">
            <a:spAutoFit/>
          </a:bodyPr>
          <a:lstStyle/>
          <a:p>
            <a:r>
              <a:rPr lang="en-GB" sz="1400" b="1" dirty="0" smtClean="0"/>
              <a:t>Goals</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25" name="Rectangle 24"/>
          <p:cNvSpPr/>
          <p:nvPr/>
        </p:nvSpPr>
        <p:spPr bwMode="auto">
          <a:xfrm>
            <a:off x="533400" y="1505769"/>
            <a:ext cx="4033500" cy="39923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26" name="TextBox 25"/>
          <p:cNvSpPr txBox="1"/>
          <p:nvPr/>
        </p:nvSpPr>
        <p:spPr>
          <a:xfrm>
            <a:off x="557696" y="1197992"/>
            <a:ext cx="1067532" cy="307777"/>
          </a:xfrm>
          <a:prstGeom prst="rect">
            <a:avLst/>
          </a:prstGeom>
          <a:noFill/>
        </p:spPr>
        <p:txBody>
          <a:bodyPr wrap="none" rtlCol="0">
            <a:spAutoFit/>
          </a:bodyPr>
          <a:lstStyle/>
          <a:p>
            <a:r>
              <a:rPr lang="en-GB" sz="1400" b="1" dirty="0" smtClean="0"/>
              <a:t>Background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A3 Proposal</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28</a:t>
            </a:fld>
            <a:endParaRPr lang="en-GB"/>
          </a:p>
        </p:txBody>
      </p:sp>
      <p:sp>
        <p:nvSpPr>
          <p:cNvPr id="10" name="Rectangle 9"/>
          <p:cNvSpPr/>
          <p:nvPr/>
        </p:nvSpPr>
        <p:spPr bwMode="auto">
          <a:xfrm>
            <a:off x="538501" y="2209800"/>
            <a:ext cx="4033500" cy="4920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371599"/>
            <a:ext cx="4033500" cy="13302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6"/>
            <a:ext cx="4033500" cy="10308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41553" y="1902023"/>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107996" cy="307777"/>
          </a:xfrm>
          <a:prstGeom prst="rect">
            <a:avLst/>
          </a:prstGeom>
          <a:noFill/>
        </p:spPr>
        <p:txBody>
          <a:bodyPr wrap="none" rtlCol="0">
            <a:spAutoFit/>
          </a:bodyPr>
          <a:lstStyle/>
          <a:p>
            <a:r>
              <a:rPr lang="en-GB" sz="1400" b="1" dirty="0" smtClean="0"/>
              <a:t>Alternatives</a:t>
            </a:r>
          </a:p>
        </p:txBody>
      </p:sp>
      <p:sp>
        <p:nvSpPr>
          <p:cNvPr id="19" name="TextBox 18"/>
          <p:cNvSpPr txBox="1"/>
          <p:nvPr/>
        </p:nvSpPr>
        <p:spPr>
          <a:xfrm>
            <a:off x="4756922" y="1066800"/>
            <a:ext cx="1069524" cy="307777"/>
          </a:xfrm>
          <a:prstGeom prst="rect">
            <a:avLst/>
          </a:prstGeom>
          <a:noFill/>
        </p:spPr>
        <p:txBody>
          <a:bodyPr wrap="none" rtlCol="0">
            <a:spAutoFit/>
          </a:bodyPr>
          <a:lstStyle/>
          <a:p>
            <a:r>
              <a:rPr lang="en-GB" sz="1400" b="1" dirty="0" smtClean="0"/>
              <a:t>Plan Details</a:t>
            </a:r>
          </a:p>
        </p:txBody>
      </p:sp>
      <p:sp>
        <p:nvSpPr>
          <p:cNvPr id="20" name="TextBox 19"/>
          <p:cNvSpPr txBox="1"/>
          <p:nvPr/>
        </p:nvSpPr>
        <p:spPr>
          <a:xfrm>
            <a:off x="4756922" y="2906560"/>
            <a:ext cx="1531188" cy="307777"/>
          </a:xfrm>
          <a:prstGeom prst="rect">
            <a:avLst/>
          </a:prstGeom>
          <a:noFill/>
        </p:spPr>
        <p:txBody>
          <a:bodyPr wrap="none" rtlCol="0">
            <a:spAutoFit/>
          </a:bodyPr>
          <a:lstStyle/>
          <a:p>
            <a:r>
              <a:rPr lang="en-GB" sz="1400" b="1" dirty="0" smtClean="0"/>
              <a:t>Unresolved Issues</a:t>
            </a:r>
          </a:p>
        </p:txBody>
      </p:sp>
      <p:sp>
        <p:nvSpPr>
          <p:cNvPr id="21" name="TextBox 20"/>
          <p:cNvSpPr txBox="1"/>
          <p:nvPr/>
        </p:nvSpPr>
        <p:spPr>
          <a:xfrm>
            <a:off x="4756922" y="4245230"/>
            <a:ext cx="2102058" cy="307777"/>
          </a:xfrm>
          <a:prstGeom prst="rect">
            <a:avLst/>
          </a:prstGeom>
          <a:noFill/>
        </p:spPr>
        <p:txBody>
          <a:bodyPr wrap="none" rtlCol="0">
            <a:spAutoFit/>
          </a:bodyPr>
          <a:lstStyle/>
          <a:p>
            <a:r>
              <a:rPr lang="en-GB" sz="1400" b="1" dirty="0" smtClean="0"/>
              <a:t>Implementation Schedule</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835573" cy="307777"/>
          </a:xfrm>
          <a:prstGeom prst="rect">
            <a:avLst/>
          </a:prstGeom>
          <a:noFill/>
        </p:spPr>
        <p:txBody>
          <a:bodyPr wrap="none" rtlCol="0">
            <a:spAutoFit/>
          </a:bodyPr>
          <a:lstStyle/>
          <a:p>
            <a:r>
              <a:rPr lang="en-GB" sz="1400" b="1" dirty="0" smtClean="0"/>
              <a:t>Proposal</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43" name="TextBox 42"/>
          <p:cNvSpPr txBox="1"/>
          <p:nvPr/>
        </p:nvSpPr>
        <p:spPr>
          <a:xfrm>
            <a:off x="4756922" y="3214336"/>
            <a:ext cx="4033500" cy="523220"/>
          </a:xfrm>
          <a:prstGeom prst="rect">
            <a:avLst/>
          </a:prstGeom>
          <a:noFill/>
        </p:spPr>
        <p:txBody>
          <a:bodyPr wrap="square" rtlCol="0">
            <a:spAutoFit/>
          </a:bodyPr>
          <a:lstStyle/>
          <a:p>
            <a:endParaRPr lang="en-GB" sz="1400" dirty="0" smtClean="0"/>
          </a:p>
          <a:p>
            <a:endParaRPr lang="en-GB" sz="1400" dirty="0"/>
          </a:p>
        </p:txBody>
      </p:sp>
      <p:sp>
        <p:nvSpPr>
          <p:cNvPr id="25" name="Rectangle 24"/>
          <p:cNvSpPr/>
          <p:nvPr/>
        </p:nvSpPr>
        <p:spPr bwMode="auto">
          <a:xfrm>
            <a:off x="552197" y="1409940"/>
            <a:ext cx="4033500" cy="4920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26" name="TextBox 25"/>
          <p:cNvSpPr txBox="1"/>
          <p:nvPr/>
        </p:nvSpPr>
        <p:spPr>
          <a:xfrm>
            <a:off x="545992" y="1102163"/>
            <a:ext cx="1067532" cy="307777"/>
          </a:xfrm>
          <a:prstGeom prst="rect">
            <a:avLst/>
          </a:prstGeom>
          <a:noFill/>
        </p:spPr>
        <p:txBody>
          <a:bodyPr wrap="none" rtlCol="0">
            <a:spAutoFit/>
          </a:bodyPr>
          <a:lstStyle/>
          <a:p>
            <a:r>
              <a:rPr lang="en-GB" sz="1400" b="1" dirty="0" smtClean="0"/>
              <a:t>Background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r>
              <a:rPr lang="en-GB" dirty="0" smtClean="0"/>
              <a:t>A3 Status Report</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29</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29322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7" name="TextBox 16"/>
          <p:cNvSpPr txBox="1"/>
          <p:nvPr/>
        </p:nvSpPr>
        <p:spPr>
          <a:xfrm>
            <a:off x="538500" y="1161692"/>
            <a:ext cx="1067532" cy="307777"/>
          </a:xfrm>
          <a:prstGeom prst="rect">
            <a:avLst/>
          </a:prstGeom>
          <a:noFill/>
        </p:spPr>
        <p:txBody>
          <a:bodyPr wrap="none" rtlCol="0">
            <a:spAutoFit/>
          </a:bodyPr>
          <a:lstStyle/>
          <a:p>
            <a:r>
              <a:rPr lang="en-GB" sz="1400" b="1" dirty="0" smtClean="0"/>
              <a:t>Background</a:t>
            </a:r>
          </a:p>
        </p:txBody>
      </p:sp>
      <p:sp>
        <p:nvSpPr>
          <p:cNvPr id="19" name="TextBox 18"/>
          <p:cNvSpPr txBox="1"/>
          <p:nvPr/>
        </p:nvSpPr>
        <p:spPr>
          <a:xfrm>
            <a:off x="4756922" y="1161692"/>
            <a:ext cx="723275" cy="307777"/>
          </a:xfrm>
          <a:prstGeom prst="rect">
            <a:avLst/>
          </a:prstGeom>
          <a:noFill/>
        </p:spPr>
        <p:txBody>
          <a:bodyPr wrap="none" rtlCol="0">
            <a:spAutoFit/>
          </a:bodyPr>
          <a:lstStyle/>
          <a:p>
            <a:r>
              <a:rPr lang="en-GB" sz="1400" b="1" dirty="0" smtClean="0"/>
              <a:t>Results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3" name="Rectangle 22"/>
          <p:cNvSpPr/>
          <p:nvPr/>
        </p:nvSpPr>
        <p:spPr bwMode="auto">
          <a:xfrm>
            <a:off x="557696" y="3202199"/>
            <a:ext cx="4033500" cy="29444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1515847" cy="307777"/>
          </a:xfrm>
          <a:prstGeom prst="rect">
            <a:avLst/>
          </a:prstGeom>
          <a:noFill/>
        </p:spPr>
        <p:txBody>
          <a:bodyPr wrap="none" rtlCol="0">
            <a:spAutoFit/>
          </a:bodyPr>
          <a:lstStyle/>
          <a:p>
            <a:r>
              <a:rPr lang="en-GB" sz="1400" b="1" dirty="0" smtClean="0"/>
              <a:t>Current Condition</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Introduction</a:t>
            </a:r>
            <a:endParaRPr lang="en-GB" dirty="0"/>
          </a:p>
        </p:txBody>
      </p:sp>
      <p:sp>
        <p:nvSpPr>
          <p:cNvPr id="8" name="Content Placeholder 7"/>
          <p:cNvSpPr>
            <a:spLocks noGrp="1"/>
          </p:cNvSpPr>
          <p:nvPr>
            <p:ph idx="1"/>
          </p:nvPr>
        </p:nvSpPr>
        <p:spPr>
          <a:xfrm>
            <a:off x="457200" y="1375092"/>
            <a:ext cx="8229600" cy="4644708"/>
          </a:xfrm>
        </p:spPr>
        <p:txBody>
          <a:bodyPr>
            <a:normAutofit fontScale="92500" lnSpcReduction="10000"/>
          </a:bodyPr>
          <a:lstStyle/>
          <a:p>
            <a:pPr>
              <a:buNone/>
            </a:pPr>
            <a:endParaRPr lang="en-GB" sz="1800" dirty="0" smtClean="0"/>
          </a:p>
          <a:p>
            <a:r>
              <a:rPr lang="en-GB" sz="1800" dirty="0" smtClean="0"/>
              <a:t>Social, Technological, Economic and Political trends show a rising demand for smart-creative people in the information age.</a:t>
            </a:r>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r>
              <a:rPr lang="en-GB" sz="1800" dirty="0" smtClean="0"/>
              <a:t>This process, framework and tools can help you reclaim creativity.</a:t>
            </a:r>
          </a:p>
          <a:p>
            <a:pPr>
              <a:buNone/>
            </a:pPr>
            <a:endParaRPr lang="en-GB" sz="1800" dirty="0" smtClean="0"/>
          </a:p>
          <a:p>
            <a:endParaRPr lang="en-GB" sz="1800" dirty="0" smtClean="0"/>
          </a:p>
          <a:p>
            <a:endParaRPr lang="en-GB" sz="1800" dirty="0" smtClean="0"/>
          </a:p>
          <a:p>
            <a:endParaRPr lang="en-GB" sz="18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pPr>
              <a:buNone/>
            </a:pPr>
            <a:endParaRPr lang="en-GB" sz="1400" dirty="0" smtClean="0"/>
          </a:p>
          <a:p>
            <a:endParaRPr lang="en-GB" sz="1400" dirty="0" smtClean="0"/>
          </a:p>
          <a:p>
            <a:endParaRPr lang="en-GB" sz="1400" dirty="0"/>
          </a:p>
        </p:txBody>
      </p:sp>
      <p:pic>
        <p:nvPicPr>
          <p:cNvPr id="6" name="Picture 5" descr="Bloom.png"/>
          <p:cNvPicPr>
            <a:picLocks noChangeAspect="1"/>
          </p:cNvPicPr>
          <p:nvPr/>
        </p:nvPicPr>
        <p:blipFill>
          <a:blip r:embed="rId2"/>
          <a:stretch>
            <a:fillRect/>
          </a:stretch>
        </p:blipFill>
        <p:spPr>
          <a:xfrm>
            <a:off x="274344" y="2687497"/>
            <a:ext cx="2548500" cy="2266494"/>
          </a:xfrm>
          <a:prstGeom prst="rect">
            <a:avLst/>
          </a:prstGeom>
        </p:spPr>
      </p:pic>
      <p:pic>
        <p:nvPicPr>
          <p:cNvPr id="9" name="Picture 8" descr="Land.png"/>
          <p:cNvPicPr>
            <a:picLocks noChangeAspect="1"/>
          </p:cNvPicPr>
          <p:nvPr/>
        </p:nvPicPr>
        <p:blipFill>
          <a:blip r:embed="rId3"/>
          <a:stretch>
            <a:fillRect/>
          </a:stretch>
        </p:blipFill>
        <p:spPr>
          <a:xfrm>
            <a:off x="2822844" y="2687497"/>
            <a:ext cx="2514600" cy="2254110"/>
          </a:xfrm>
          <a:prstGeom prst="rect">
            <a:avLst/>
          </a:prstGeom>
        </p:spPr>
      </p:pic>
      <p:sp>
        <p:nvSpPr>
          <p:cNvPr id="10" name="TextBox 9"/>
          <p:cNvSpPr txBox="1"/>
          <p:nvPr/>
        </p:nvSpPr>
        <p:spPr>
          <a:xfrm>
            <a:off x="5364456" y="2687497"/>
            <a:ext cx="3322344" cy="2462213"/>
          </a:xfrm>
          <a:prstGeom prst="rect">
            <a:avLst/>
          </a:prstGeom>
          <a:noFill/>
        </p:spPr>
        <p:txBody>
          <a:bodyPr wrap="none" rtlCol="0">
            <a:spAutoFit/>
          </a:bodyPr>
          <a:lstStyle/>
          <a:p>
            <a:r>
              <a:rPr lang="en-GB" sz="1400" dirty="0" smtClean="0"/>
              <a:t>Blooms Taxonomy is the teaching</a:t>
            </a:r>
          </a:p>
          <a:p>
            <a:r>
              <a:rPr lang="en-GB" sz="1400" dirty="0" smtClean="0"/>
              <a:t>model we were educated by.</a:t>
            </a:r>
          </a:p>
          <a:p>
            <a:endParaRPr lang="en-GB" sz="1400" dirty="0" smtClean="0"/>
          </a:p>
          <a:p>
            <a:r>
              <a:rPr lang="en-GB" sz="1400" dirty="0" smtClean="0"/>
              <a:t>Creativity deteriorates over time</a:t>
            </a:r>
          </a:p>
          <a:p>
            <a:r>
              <a:rPr lang="en-GB" sz="1400" dirty="0" smtClean="0"/>
              <a:t>(George Land)</a:t>
            </a:r>
          </a:p>
          <a:p>
            <a:endParaRPr lang="en-GB" sz="1400" dirty="0" smtClean="0"/>
          </a:p>
          <a:p>
            <a:r>
              <a:rPr lang="en-GB" sz="1400" dirty="0" smtClean="0"/>
              <a:t>It can be argued that creative deterioration</a:t>
            </a:r>
          </a:p>
          <a:p>
            <a:r>
              <a:rPr lang="en-GB" sz="1400" dirty="0" smtClean="0"/>
              <a:t>is a by-product of education.</a:t>
            </a:r>
          </a:p>
          <a:p>
            <a:r>
              <a:rPr lang="en-GB" sz="1400" dirty="0" smtClean="0"/>
              <a:t>(Sir Ken Robinson)</a:t>
            </a:r>
          </a:p>
          <a:p>
            <a:endParaRPr lang="en-GB" sz="1400" dirty="0" smtClean="0"/>
          </a:p>
          <a:p>
            <a:endParaRPr lang="en-GB" sz="1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 Template</a:t>
            </a:r>
            <a:endParaRPr lang="en-GB" dirty="0"/>
          </a:p>
        </p:txBody>
      </p:sp>
      <p:sp>
        <p:nvSpPr>
          <p:cNvPr id="4" name="Content Placeholder 3"/>
          <p:cNvSpPr>
            <a:spLocks noGrp="1"/>
          </p:cNvSpPr>
          <p:nvPr>
            <p:ph sz="half" idx="1"/>
          </p:nvPr>
        </p:nvSpPr>
        <p:spPr/>
        <p:txBody>
          <a:bodyPr/>
          <a:lstStyle/>
          <a:p>
            <a:endParaRPr lang="en-GB"/>
          </a:p>
        </p:txBody>
      </p:sp>
      <p:sp>
        <p:nvSpPr>
          <p:cNvPr id="5" name="Content Placeholder 4"/>
          <p:cNvSpPr>
            <a:spLocks noGrp="1"/>
          </p:cNvSpPr>
          <p:nvPr>
            <p:ph sz="half" idx="2"/>
          </p:nvPr>
        </p:nvSpPr>
        <p:spPr/>
        <p:txBody>
          <a:bodyPr/>
          <a:lstStyle/>
          <a:p>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I use this at work?</a:t>
            </a:r>
            <a:endParaRPr lang="en-GB" dirty="0"/>
          </a:p>
        </p:txBody>
      </p:sp>
      <p:sp>
        <p:nvSpPr>
          <p:cNvPr id="4" name="Text Placeholder 3"/>
          <p:cNvSpPr>
            <a:spLocks noGrp="1"/>
          </p:cNvSpPr>
          <p:nvPr>
            <p:ph type="body" idx="1"/>
          </p:nvPr>
        </p:nvSpPr>
        <p:spPr>
          <a:xfrm>
            <a:off x="457200" y="3505200"/>
            <a:ext cx="4040188" cy="336331"/>
          </a:xfrm>
        </p:spPr>
        <p:txBody>
          <a:bodyPr/>
          <a:lstStyle/>
          <a:p>
            <a:r>
              <a:rPr lang="en-GB" sz="1400" dirty="0" smtClean="0"/>
              <a:t>Team Working </a:t>
            </a:r>
            <a:endParaRPr lang="en-GB" sz="1400" dirty="0"/>
          </a:p>
        </p:txBody>
      </p:sp>
      <p:sp>
        <p:nvSpPr>
          <p:cNvPr id="3" name="Content Placeholder 2"/>
          <p:cNvSpPr>
            <a:spLocks noGrp="1"/>
          </p:cNvSpPr>
          <p:nvPr>
            <p:ph sz="half" idx="2"/>
          </p:nvPr>
        </p:nvSpPr>
        <p:spPr>
          <a:xfrm>
            <a:off x="457200" y="4144962"/>
            <a:ext cx="4040188" cy="2077244"/>
          </a:xfrm>
        </p:spPr>
        <p:txBody>
          <a:bodyPr>
            <a:normAutofit/>
          </a:bodyPr>
          <a:lstStyle/>
          <a:p>
            <a:r>
              <a:rPr lang="en-GB" sz="1400" dirty="0" smtClean="0"/>
              <a:t>Climate </a:t>
            </a:r>
          </a:p>
          <a:p>
            <a:r>
              <a:rPr lang="en-GB" sz="1400" dirty="0" smtClean="0"/>
              <a:t>Creative Analysis</a:t>
            </a:r>
          </a:p>
          <a:p>
            <a:r>
              <a:rPr lang="en-GB" sz="1400" dirty="0" smtClean="0"/>
              <a:t>Confident experimentation</a:t>
            </a:r>
          </a:p>
          <a:p>
            <a:r>
              <a:rPr lang="en-GB" sz="1400" dirty="0" err="1" smtClean="0"/>
              <a:t>Trustimates</a:t>
            </a:r>
            <a:endParaRPr lang="en-GB" sz="1400" dirty="0" smtClean="0"/>
          </a:p>
          <a:p>
            <a:r>
              <a:rPr lang="en-GB" sz="1400" dirty="0" smtClean="0"/>
              <a:t>Satisfying work</a:t>
            </a:r>
          </a:p>
          <a:p>
            <a:r>
              <a:rPr lang="en-GB" sz="1400" dirty="0" smtClean="0"/>
              <a:t>Team added-value analysis</a:t>
            </a:r>
          </a:p>
          <a:p>
            <a:r>
              <a:rPr lang="en-GB" sz="1400" dirty="0" smtClean="0"/>
              <a:t>Objective customer value</a:t>
            </a:r>
          </a:p>
          <a:p>
            <a:endParaRPr lang="en-GB" sz="1400" dirty="0" smtClean="0"/>
          </a:p>
        </p:txBody>
      </p:sp>
      <p:sp>
        <p:nvSpPr>
          <p:cNvPr id="5" name="Text Placeholder 4"/>
          <p:cNvSpPr>
            <a:spLocks noGrp="1"/>
          </p:cNvSpPr>
          <p:nvPr>
            <p:ph type="body" sz="quarter" idx="3"/>
          </p:nvPr>
        </p:nvSpPr>
        <p:spPr>
          <a:xfrm>
            <a:off x="4645025" y="3505200"/>
            <a:ext cx="4041775" cy="336331"/>
          </a:xfrm>
        </p:spPr>
        <p:txBody>
          <a:bodyPr/>
          <a:lstStyle/>
          <a:p>
            <a:r>
              <a:rPr lang="en-GB" sz="1400" dirty="0" smtClean="0"/>
              <a:t>Strategy</a:t>
            </a:r>
            <a:endParaRPr lang="en-GB" sz="1400" dirty="0"/>
          </a:p>
        </p:txBody>
      </p:sp>
      <p:sp>
        <p:nvSpPr>
          <p:cNvPr id="6" name="Content Placeholder 5"/>
          <p:cNvSpPr>
            <a:spLocks noGrp="1"/>
          </p:cNvSpPr>
          <p:nvPr>
            <p:ph sz="quarter" idx="4"/>
          </p:nvPr>
        </p:nvSpPr>
        <p:spPr>
          <a:xfrm>
            <a:off x="4645025" y="4144962"/>
            <a:ext cx="4041775" cy="2077244"/>
          </a:xfrm>
        </p:spPr>
        <p:txBody>
          <a:bodyPr/>
          <a:lstStyle/>
          <a:p>
            <a:r>
              <a:rPr lang="en-GB" sz="1400" dirty="0" smtClean="0"/>
              <a:t>Scanning trends </a:t>
            </a:r>
          </a:p>
          <a:p>
            <a:r>
              <a:rPr lang="en-GB" sz="1400" dirty="0" smtClean="0"/>
              <a:t>Fast option identification</a:t>
            </a:r>
          </a:p>
          <a:p>
            <a:r>
              <a:rPr lang="en-GB" sz="1400" dirty="0" smtClean="0"/>
              <a:t>Innovation Metrics</a:t>
            </a:r>
          </a:p>
          <a:p>
            <a:r>
              <a:rPr lang="en-GB" sz="1400" dirty="0" smtClean="0"/>
              <a:t>Realistic change timescales</a:t>
            </a:r>
          </a:p>
          <a:p>
            <a:r>
              <a:rPr lang="en-GB" sz="1400" dirty="0" smtClean="0"/>
              <a:t>Improved morale</a:t>
            </a:r>
          </a:p>
          <a:p>
            <a:r>
              <a:rPr lang="en-GB" sz="1400" dirty="0" smtClean="0"/>
              <a:t>Improved Maturity Models</a:t>
            </a:r>
          </a:p>
          <a:p>
            <a:r>
              <a:rPr lang="en-GB" sz="1400" dirty="0" smtClean="0"/>
              <a:t>Better Bottom Line</a:t>
            </a:r>
          </a:p>
          <a:p>
            <a:endParaRPr lang="en-GB" sz="1400" dirty="0"/>
          </a:p>
        </p:txBody>
      </p:sp>
      <p:sp>
        <p:nvSpPr>
          <p:cNvPr id="7" name="TextBox 6"/>
          <p:cNvSpPr txBox="1"/>
          <p:nvPr/>
        </p:nvSpPr>
        <p:spPr>
          <a:xfrm>
            <a:off x="457200" y="1600200"/>
            <a:ext cx="2920391" cy="369332"/>
          </a:xfrm>
          <a:prstGeom prst="rect">
            <a:avLst/>
          </a:prstGeom>
          <a:noFill/>
        </p:spPr>
        <p:txBody>
          <a:bodyPr wrap="none" rtlCol="0">
            <a:spAutoFit/>
          </a:bodyPr>
          <a:lstStyle/>
          <a:p>
            <a:r>
              <a:rPr lang="en-GB" dirty="0" smtClean="0"/>
              <a:t>The short answer is of course</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Contact Details</a:t>
            </a:r>
            <a:endParaRPr lang="en-GB" dirty="0"/>
          </a:p>
        </p:txBody>
      </p:sp>
      <p:sp>
        <p:nvSpPr>
          <p:cNvPr id="9" name="TextBox 8"/>
          <p:cNvSpPr txBox="1"/>
          <p:nvPr/>
        </p:nvSpPr>
        <p:spPr>
          <a:xfrm>
            <a:off x="762000" y="1905000"/>
            <a:ext cx="3726163" cy="1477328"/>
          </a:xfrm>
          <a:prstGeom prst="rect">
            <a:avLst/>
          </a:prstGeom>
          <a:noFill/>
        </p:spPr>
        <p:txBody>
          <a:bodyPr wrap="none" rtlCol="0">
            <a:spAutoFit/>
          </a:bodyPr>
          <a:lstStyle/>
          <a:p>
            <a:r>
              <a:rPr lang="en-GB" dirty="0" smtClean="0"/>
              <a:t>Website: </a:t>
            </a:r>
            <a:r>
              <a:rPr lang="en-GB" dirty="0" smtClean="0">
                <a:hlinkClick r:id="rId2"/>
              </a:rPr>
              <a:t>http://timeandemotion.com</a:t>
            </a:r>
            <a:endParaRPr lang="en-GB" dirty="0" smtClean="0"/>
          </a:p>
          <a:p>
            <a:endParaRPr lang="en-GB" dirty="0" smtClean="0"/>
          </a:p>
          <a:p>
            <a:r>
              <a:rPr lang="en-GB" dirty="0" smtClean="0"/>
              <a:t>email: </a:t>
            </a:r>
            <a:r>
              <a:rPr lang="en-GB" dirty="0" err="1" smtClean="0"/>
              <a:t>zak@timeandemotion.com</a:t>
            </a:r>
            <a:endParaRPr lang="en-GB" dirty="0" smtClean="0"/>
          </a:p>
          <a:p>
            <a:endParaRPr lang="en-GB" dirty="0" smtClean="0"/>
          </a:p>
          <a:p>
            <a:r>
              <a:rPr lang="en-GB" dirty="0" smtClean="0"/>
              <a:t>FB: </a:t>
            </a:r>
            <a:r>
              <a:rPr lang="en-GB" dirty="0" err="1" smtClean="0"/>
              <a:t>ti</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Intended Audience &amp; Benefits  </a:t>
            </a:r>
            <a:endParaRPr lang="en-GB" dirty="0"/>
          </a:p>
        </p:txBody>
      </p:sp>
      <p:sp>
        <p:nvSpPr>
          <p:cNvPr id="3" name="Content Placeholder 2"/>
          <p:cNvSpPr>
            <a:spLocks noGrp="1"/>
          </p:cNvSpPr>
          <p:nvPr>
            <p:ph idx="1"/>
          </p:nvPr>
        </p:nvSpPr>
        <p:spPr/>
        <p:txBody>
          <a:bodyPr>
            <a:normAutofit lnSpcReduction="10000"/>
          </a:bodyPr>
          <a:lstStyle/>
          <a:p>
            <a:r>
              <a:rPr lang="en-GB" sz="1800" dirty="0" smtClean="0"/>
              <a:t>Anyone wanting to augment their smarts with creative problem solving.</a:t>
            </a:r>
          </a:p>
          <a:p>
            <a:endParaRPr lang="en-GB" sz="1800" dirty="0" smtClean="0"/>
          </a:p>
          <a:p>
            <a:r>
              <a:rPr lang="en-GB" sz="1800" dirty="0" smtClean="0"/>
              <a:t>Open minded individuals who have 10 minutes a day for 10 days.</a:t>
            </a:r>
          </a:p>
          <a:p>
            <a:endParaRPr lang="en-GB" sz="1800" dirty="0" smtClean="0"/>
          </a:p>
          <a:p>
            <a:r>
              <a:rPr lang="en-GB" sz="1600" b="1" dirty="0" smtClean="0"/>
              <a:t>Creative Value = Imaginative Thinking + Judgement + Delivery </a:t>
            </a:r>
            <a:r>
              <a:rPr lang="en-GB" sz="1600" dirty="0" smtClean="0"/>
              <a:t>(Sir Ken Robinson)</a:t>
            </a:r>
          </a:p>
          <a:p>
            <a:endParaRPr lang="en-GB" sz="1600" dirty="0" smtClean="0"/>
          </a:p>
          <a:p>
            <a:r>
              <a:rPr lang="en-GB" sz="1600" dirty="0" smtClean="0"/>
              <a:t>What benefits can you expect to achieve in 10 days?</a:t>
            </a:r>
          </a:p>
          <a:p>
            <a:pPr lvl="1"/>
            <a:r>
              <a:rPr lang="en-GB" sz="1200" dirty="0" smtClean="0"/>
              <a:t>Learn how to quickly find and use 150 </a:t>
            </a:r>
            <a:r>
              <a:rPr lang="en-GB" sz="1200" b="1" dirty="0" smtClean="0"/>
              <a:t>imaginative thinking </a:t>
            </a:r>
            <a:r>
              <a:rPr lang="en-GB" sz="1200" dirty="0" smtClean="0"/>
              <a:t>techniques in the library, and know when to apply them.</a:t>
            </a:r>
          </a:p>
          <a:p>
            <a:pPr lvl="1"/>
            <a:r>
              <a:rPr lang="en-GB" sz="1200" dirty="0" smtClean="0"/>
              <a:t>Apply </a:t>
            </a:r>
            <a:r>
              <a:rPr lang="en-GB" sz="1200" b="1" dirty="0" smtClean="0"/>
              <a:t>judgement </a:t>
            </a:r>
            <a:r>
              <a:rPr lang="en-GB" sz="1200" dirty="0" smtClean="0"/>
              <a:t>to know when to proceed, re-iterate or drop ideas before committing to deliver them.</a:t>
            </a:r>
          </a:p>
          <a:p>
            <a:pPr lvl="1"/>
            <a:r>
              <a:rPr lang="en-GB" sz="1200" b="1" dirty="0" smtClean="0"/>
              <a:t>Deliver value to yourself </a:t>
            </a:r>
            <a:r>
              <a:rPr lang="en-GB" sz="1200" dirty="0" smtClean="0"/>
              <a:t>to prove the process. Start small. Never to defeat.</a:t>
            </a:r>
          </a:p>
          <a:p>
            <a:pPr lvl="1"/>
            <a:endParaRPr lang="en-GB" sz="1200" dirty="0" smtClean="0"/>
          </a:p>
          <a:p>
            <a:pPr lvl="1"/>
            <a:r>
              <a:rPr lang="en-GB" sz="1200" dirty="0" smtClean="0"/>
              <a:t>Add the creative problem solving arrow to your quiver of analysis techniques.</a:t>
            </a:r>
          </a:p>
          <a:p>
            <a:pPr lvl="1"/>
            <a:r>
              <a:rPr lang="en-GB" sz="1200" dirty="0" smtClean="0"/>
              <a:t>Understand the process to: prepare, analyse, deliver and evaluate the impact of creative solutions.</a:t>
            </a:r>
          </a:p>
          <a:p>
            <a:pPr lvl="1"/>
            <a:endParaRPr lang="en-GB" sz="1200" dirty="0" smtClean="0"/>
          </a:p>
          <a:p>
            <a:pPr lvl="1"/>
            <a:r>
              <a:rPr lang="en-GB" sz="1200" dirty="0" smtClean="0"/>
              <a:t>Use FlowTracker app to monitor mind-state changes and boost learning through recency, spacing and interleaving.</a:t>
            </a:r>
          </a:p>
          <a:p>
            <a:pPr lvl="1"/>
            <a:r>
              <a:rPr lang="en-GB" sz="1200" dirty="0" smtClean="0"/>
              <a:t>Use A3 Thinking Templates</a:t>
            </a:r>
          </a:p>
          <a:p>
            <a:pPr lvl="1"/>
            <a:endParaRPr lang="en-GB" sz="1200" dirty="0" smtClean="0"/>
          </a:p>
          <a:p>
            <a:pPr lvl="1"/>
            <a:r>
              <a:rPr lang="en-GB" sz="1200" dirty="0" smtClean="0"/>
              <a:t>Once mastered at a personal level these techniques can be scaled to team work and strategic problem solving.</a:t>
            </a:r>
          </a:p>
          <a:p>
            <a:endParaRPr lang="en-GB" sz="1800" dirty="0" smtClean="0"/>
          </a:p>
          <a:p>
            <a:endParaRPr lang="en-GB"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 name="Half Frame 47"/>
          <p:cNvSpPr/>
          <p:nvPr/>
        </p:nvSpPr>
        <p:spPr>
          <a:xfrm rot="16200000">
            <a:off x="3574848" y="4936158"/>
            <a:ext cx="512369" cy="505598"/>
          </a:xfrm>
          <a:prstGeom prst="halfFrame">
            <a:avLst/>
          </a:prstGeom>
          <a:solidFill>
            <a:srgbClr val="FF00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46" name="Half Frame 45"/>
          <p:cNvSpPr/>
          <p:nvPr/>
        </p:nvSpPr>
        <p:spPr>
          <a:xfrm>
            <a:off x="3581400" y="1801818"/>
            <a:ext cx="512369" cy="505598"/>
          </a:xfrm>
          <a:prstGeom prst="halfFrame">
            <a:avLst/>
          </a:prstGeom>
          <a:solidFill>
            <a:srgbClr val="FF00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49" name="Half Frame 48"/>
          <p:cNvSpPr/>
          <p:nvPr/>
        </p:nvSpPr>
        <p:spPr>
          <a:xfrm rot="5400000">
            <a:off x="7575064" y="1805203"/>
            <a:ext cx="512369" cy="505598"/>
          </a:xfrm>
          <a:prstGeom prst="halfFrame">
            <a:avLst/>
          </a:prstGeom>
          <a:solidFill>
            <a:srgbClr val="FF00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47" name="Half Frame 46"/>
          <p:cNvSpPr/>
          <p:nvPr/>
        </p:nvSpPr>
        <p:spPr>
          <a:xfrm rot="10800000">
            <a:off x="7571679" y="4953000"/>
            <a:ext cx="512369" cy="505598"/>
          </a:xfrm>
          <a:prstGeom prst="halfFrame">
            <a:avLst/>
          </a:prstGeom>
          <a:solidFill>
            <a:srgbClr val="FF00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cxnSp>
        <p:nvCxnSpPr>
          <p:cNvPr id="55" name="Straight Connector 54"/>
          <p:cNvCxnSpPr/>
          <p:nvPr/>
        </p:nvCxnSpPr>
        <p:spPr>
          <a:xfrm rot="10800000" flipV="1">
            <a:off x="3579028" y="5450260"/>
            <a:ext cx="2672760" cy="159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dirty="0" smtClean="0"/>
              <a:t>Process &amp; Framework</a:t>
            </a:r>
            <a:endParaRPr lang="en-GB" dirty="0"/>
          </a:p>
        </p:txBody>
      </p:sp>
      <p:sp>
        <p:nvSpPr>
          <p:cNvPr id="4" name="Rectangle 3"/>
          <p:cNvSpPr/>
          <p:nvPr/>
        </p:nvSpPr>
        <p:spPr>
          <a:xfrm>
            <a:off x="4531543" y="2239544"/>
            <a:ext cx="2700000" cy="27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531543" y="2252244"/>
            <a:ext cx="900000" cy="9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3577436" y="2480843"/>
            <a:ext cx="954107" cy="461665"/>
          </a:xfrm>
          <a:prstGeom prst="rect">
            <a:avLst/>
          </a:prstGeom>
          <a:noFill/>
        </p:spPr>
        <p:txBody>
          <a:bodyPr wrap="none" rtlCol="0">
            <a:spAutoFit/>
          </a:bodyPr>
          <a:lstStyle/>
          <a:p>
            <a:r>
              <a:rPr lang="en-GB" sz="1200" dirty="0" smtClean="0"/>
              <a:t>Reflection &amp;</a:t>
            </a:r>
          </a:p>
          <a:p>
            <a:r>
              <a:rPr lang="en-GB" sz="1200" dirty="0" smtClean="0"/>
              <a:t>Dirt Drive</a:t>
            </a:r>
            <a:endParaRPr lang="en-GB" sz="1200" dirty="0"/>
          </a:p>
        </p:txBody>
      </p:sp>
      <p:sp>
        <p:nvSpPr>
          <p:cNvPr id="9" name="TextBox 8"/>
          <p:cNvSpPr txBox="1"/>
          <p:nvPr/>
        </p:nvSpPr>
        <p:spPr>
          <a:xfrm>
            <a:off x="3577436" y="3276600"/>
            <a:ext cx="889987" cy="646331"/>
          </a:xfrm>
          <a:prstGeom prst="rect">
            <a:avLst/>
          </a:prstGeom>
          <a:noFill/>
        </p:spPr>
        <p:txBody>
          <a:bodyPr wrap="none" rtlCol="0">
            <a:spAutoFit/>
          </a:bodyPr>
          <a:lstStyle/>
          <a:p>
            <a:r>
              <a:rPr lang="en-GB" sz="1200" dirty="0" smtClean="0"/>
              <a:t>Creative</a:t>
            </a:r>
          </a:p>
          <a:p>
            <a:r>
              <a:rPr lang="en-GB" sz="1200" dirty="0" smtClean="0"/>
              <a:t>Techniques</a:t>
            </a:r>
          </a:p>
          <a:p>
            <a:r>
              <a:rPr lang="en-GB" sz="1200" dirty="0" smtClean="0"/>
              <a:t>Library</a:t>
            </a:r>
            <a:endParaRPr lang="en-GB" sz="1200" dirty="0"/>
          </a:p>
        </p:txBody>
      </p:sp>
      <p:sp>
        <p:nvSpPr>
          <p:cNvPr id="10" name="TextBox 9"/>
          <p:cNvSpPr txBox="1"/>
          <p:nvPr/>
        </p:nvSpPr>
        <p:spPr>
          <a:xfrm>
            <a:off x="3577436" y="4281843"/>
            <a:ext cx="1020006" cy="461665"/>
          </a:xfrm>
          <a:prstGeom prst="rect">
            <a:avLst/>
          </a:prstGeom>
          <a:noFill/>
        </p:spPr>
        <p:txBody>
          <a:bodyPr wrap="none" rtlCol="0">
            <a:spAutoFit/>
          </a:bodyPr>
          <a:lstStyle/>
          <a:p>
            <a:r>
              <a:rPr lang="en-GB" sz="1200" dirty="0" smtClean="0"/>
              <a:t>Metaphorical</a:t>
            </a:r>
          </a:p>
          <a:p>
            <a:r>
              <a:rPr lang="en-GB" sz="1200" dirty="0" smtClean="0"/>
              <a:t>Thinking</a:t>
            </a:r>
            <a:endParaRPr lang="en-GB" sz="1200" dirty="0"/>
          </a:p>
        </p:txBody>
      </p:sp>
      <p:sp>
        <p:nvSpPr>
          <p:cNvPr id="11" name="TextBox 10"/>
          <p:cNvSpPr txBox="1"/>
          <p:nvPr/>
        </p:nvSpPr>
        <p:spPr>
          <a:xfrm>
            <a:off x="4531543" y="4914779"/>
            <a:ext cx="719894" cy="461665"/>
          </a:xfrm>
          <a:prstGeom prst="rect">
            <a:avLst/>
          </a:prstGeom>
          <a:noFill/>
        </p:spPr>
        <p:txBody>
          <a:bodyPr wrap="none" rtlCol="0">
            <a:spAutoFit/>
          </a:bodyPr>
          <a:lstStyle/>
          <a:p>
            <a:r>
              <a:rPr lang="en-GB" sz="1200" dirty="0" smtClean="0"/>
              <a:t>Personal</a:t>
            </a:r>
          </a:p>
          <a:p>
            <a:r>
              <a:rPr lang="en-GB" sz="1200" dirty="0" smtClean="0"/>
              <a:t>Bias</a:t>
            </a:r>
            <a:endParaRPr lang="en-GB" sz="1200" dirty="0"/>
          </a:p>
        </p:txBody>
      </p:sp>
      <p:sp>
        <p:nvSpPr>
          <p:cNvPr id="12" name="TextBox 11"/>
          <p:cNvSpPr txBox="1"/>
          <p:nvPr/>
        </p:nvSpPr>
        <p:spPr>
          <a:xfrm>
            <a:off x="5598336" y="4914779"/>
            <a:ext cx="611541" cy="461665"/>
          </a:xfrm>
          <a:prstGeom prst="rect">
            <a:avLst/>
          </a:prstGeom>
          <a:noFill/>
        </p:spPr>
        <p:txBody>
          <a:bodyPr wrap="none" rtlCol="0">
            <a:spAutoFit/>
          </a:bodyPr>
          <a:lstStyle/>
          <a:p>
            <a:r>
              <a:rPr lang="en-GB" sz="1200" dirty="0" smtClean="0"/>
              <a:t>Other</a:t>
            </a:r>
          </a:p>
          <a:p>
            <a:r>
              <a:rPr lang="en-GB" sz="1200" dirty="0" smtClean="0"/>
              <a:t>People</a:t>
            </a:r>
            <a:endParaRPr lang="en-GB" sz="1200" dirty="0"/>
          </a:p>
        </p:txBody>
      </p:sp>
      <p:sp>
        <p:nvSpPr>
          <p:cNvPr id="13" name="TextBox 12"/>
          <p:cNvSpPr txBox="1"/>
          <p:nvPr/>
        </p:nvSpPr>
        <p:spPr>
          <a:xfrm>
            <a:off x="6277436" y="4914779"/>
            <a:ext cx="992579" cy="276999"/>
          </a:xfrm>
          <a:prstGeom prst="rect">
            <a:avLst/>
          </a:prstGeom>
          <a:noFill/>
        </p:spPr>
        <p:txBody>
          <a:bodyPr wrap="none" rtlCol="0">
            <a:spAutoFit/>
          </a:bodyPr>
          <a:lstStyle/>
          <a:p>
            <a:r>
              <a:rPr lang="en-GB" sz="1200" dirty="0" smtClean="0"/>
              <a:t>Environment</a:t>
            </a:r>
            <a:endParaRPr lang="en-GB" sz="1200" dirty="0"/>
          </a:p>
        </p:txBody>
      </p:sp>
      <p:sp>
        <p:nvSpPr>
          <p:cNvPr id="14" name="Rectangle 13"/>
          <p:cNvSpPr/>
          <p:nvPr/>
        </p:nvSpPr>
        <p:spPr>
          <a:xfrm>
            <a:off x="5431543" y="2252244"/>
            <a:ext cx="900000" cy="9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6331543" y="2252244"/>
            <a:ext cx="900000" cy="9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4531543" y="3161676"/>
            <a:ext cx="900000" cy="9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5431543" y="3161676"/>
            <a:ext cx="900000" cy="9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p:cNvSpPr/>
          <p:nvPr/>
        </p:nvSpPr>
        <p:spPr>
          <a:xfrm>
            <a:off x="6331543" y="3161676"/>
            <a:ext cx="900000" cy="9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p:cNvSpPr/>
          <p:nvPr/>
        </p:nvSpPr>
        <p:spPr>
          <a:xfrm>
            <a:off x="4531543" y="4039544"/>
            <a:ext cx="900000" cy="9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5431543" y="4039544"/>
            <a:ext cx="900000" cy="9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p:cNvSpPr/>
          <p:nvPr/>
        </p:nvSpPr>
        <p:spPr>
          <a:xfrm>
            <a:off x="6331543" y="4039544"/>
            <a:ext cx="900000" cy="900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TextBox 21"/>
          <p:cNvSpPr txBox="1"/>
          <p:nvPr/>
        </p:nvSpPr>
        <p:spPr>
          <a:xfrm>
            <a:off x="6353390" y="1981200"/>
            <a:ext cx="838691" cy="276999"/>
          </a:xfrm>
          <a:prstGeom prst="rect">
            <a:avLst/>
          </a:prstGeom>
          <a:noFill/>
        </p:spPr>
        <p:txBody>
          <a:bodyPr wrap="none" rtlCol="0">
            <a:spAutoFit/>
          </a:bodyPr>
          <a:lstStyle/>
          <a:p>
            <a:r>
              <a:rPr lang="en-GB" sz="1200" dirty="0" smtClean="0"/>
              <a:t>Autonomy</a:t>
            </a:r>
            <a:endParaRPr lang="en-GB" sz="1200" dirty="0"/>
          </a:p>
        </p:txBody>
      </p:sp>
      <p:sp>
        <p:nvSpPr>
          <p:cNvPr id="23" name="TextBox 22"/>
          <p:cNvSpPr txBox="1"/>
          <p:nvPr/>
        </p:nvSpPr>
        <p:spPr>
          <a:xfrm>
            <a:off x="5438745" y="1975245"/>
            <a:ext cx="813043" cy="276999"/>
          </a:xfrm>
          <a:prstGeom prst="rect">
            <a:avLst/>
          </a:prstGeom>
          <a:noFill/>
        </p:spPr>
        <p:txBody>
          <a:bodyPr wrap="none" rtlCol="0">
            <a:spAutoFit/>
          </a:bodyPr>
          <a:lstStyle/>
          <a:p>
            <a:r>
              <a:rPr lang="en-GB" sz="1200" dirty="0" smtClean="0"/>
              <a:t>Resilience</a:t>
            </a:r>
            <a:endParaRPr lang="en-GB" sz="1200" dirty="0"/>
          </a:p>
        </p:txBody>
      </p:sp>
      <p:sp>
        <p:nvSpPr>
          <p:cNvPr id="24" name="TextBox 23"/>
          <p:cNvSpPr txBox="1"/>
          <p:nvPr/>
        </p:nvSpPr>
        <p:spPr>
          <a:xfrm>
            <a:off x="4539791" y="1987945"/>
            <a:ext cx="898954" cy="276999"/>
          </a:xfrm>
          <a:prstGeom prst="rect">
            <a:avLst/>
          </a:prstGeom>
          <a:noFill/>
        </p:spPr>
        <p:txBody>
          <a:bodyPr wrap="none" rtlCol="0">
            <a:spAutoFit/>
          </a:bodyPr>
          <a:lstStyle/>
          <a:p>
            <a:r>
              <a:rPr lang="en-GB" sz="1200" dirty="0" smtClean="0"/>
              <a:t>Connection</a:t>
            </a:r>
            <a:endParaRPr lang="en-GB" sz="1200" dirty="0"/>
          </a:p>
        </p:txBody>
      </p:sp>
      <p:sp>
        <p:nvSpPr>
          <p:cNvPr id="25" name="TextBox 24"/>
          <p:cNvSpPr txBox="1"/>
          <p:nvPr/>
        </p:nvSpPr>
        <p:spPr>
          <a:xfrm>
            <a:off x="7202335" y="2619342"/>
            <a:ext cx="877389" cy="276999"/>
          </a:xfrm>
          <a:prstGeom prst="rect">
            <a:avLst/>
          </a:prstGeom>
          <a:noFill/>
        </p:spPr>
        <p:txBody>
          <a:bodyPr wrap="none" rtlCol="0">
            <a:spAutoFit/>
          </a:bodyPr>
          <a:lstStyle/>
          <a:p>
            <a:r>
              <a:rPr lang="en-GB" sz="1200" dirty="0" smtClean="0"/>
              <a:t>Absorption</a:t>
            </a:r>
            <a:endParaRPr lang="en-GB" sz="1200" dirty="0"/>
          </a:p>
        </p:txBody>
      </p:sp>
      <p:sp>
        <p:nvSpPr>
          <p:cNvPr id="26" name="TextBox 25"/>
          <p:cNvSpPr txBox="1"/>
          <p:nvPr/>
        </p:nvSpPr>
        <p:spPr>
          <a:xfrm>
            <a:off x="7239000" y="3508875"/>
            <a:ext cx="620683" cy="276999"/>
          </a:xfrm>
          <a:prstGeom prst="rect">
            <a:avLst/>
          </a:prstGeom>
          <a:noFill/>
        </p:spPr>
        <p:txBody>
          <a:bodyPr wrap="none" rtlCol="0">
            <a:spAutoFit/>
          </a:bodyPr>
          <a:lstStyle/>
          <a:p>
            <a:r>
              <a:rPr lang="en-GB" sz="1200" dirty="0" smtClean="0"/>
              <a:t>Impact</a:t>
            </a:r>
            <a:endParaRPr lang="en-GB" sz="1200" dirty="0"/>
          </a:p>
        </p:txBody>
      </p:sp>
      <p:sp>
        <p:nvSpPr>
          <p:cNvPr id="27" name="TextBox 26"/>
          <p:cNvSpPr txBox="1"/>
          <p:nvPr/>
        </p:nvSpPr>
        <p:spPr>
          <a:xfrm>
            <a:off x="7225344" y="4281843"/>
            <a:ext cx="811565" cy="276999"/>
          </a:xfrm>
          <a:prstGeom prst="rect">
            <a:avLst/>
          </a:prstGeom>
          <a:noFill/>
        </p:spPr>
        <p:txBody>
          <a:bodyPr wrap="none" rtlCol="0">
            <a:spAutoFit/>
          </a:bodyPr>
          <a:lstStyle/>
          <a:p>
            <a:r>
              <a:rPr lang="en-GB" sz="1200" dirty="0" smtClean="0"/>
              <a:t>Reflection</a:t>
            </a:r>
          </a:p>
        </p:txBody>
      </p:sp>
      <p:sp>
        <p:nvSpPr>
          <p:cNvPr id="28" name="TextBox 27"/>
          <p:cNvSpPr txBox="1"/>
          <p:nvPr/>
        </p:nvSpPr>
        <p:spPr>
          <a:xfrm>
            <a:off x="5438745" y="5453440"/>
            <a:ext cx="892798" cy="337760"/>
          </a:xfrm>
          <a:prstGeom prst="rect">
            <a:avLst/>
          </a:prstGeom>
          <a:noFill/>
        </p:spPr>
        <p:txBody>
          <a:bodyPr wrap="square" rtlCol="0">
            <a:spAutoFit/>
          </a:bodyPr>
          <a:lstStyle/>
          <a:p>
            <a:pPr algn="ctr"/>
            <a:r>
              <a:rPr lang="en-GB" sz="1600" dirty="0" smtClean="0"/>
              <a:t>1 Scan</a:t>
            </a:r>
            <a:endParaRPr lang="en-GB" sz="1600" dirty="0"/>
          </a:p>
        </p:txBody>
      </p:sp>
      <p:sp>
        <p:nvSpPr>
          <p:cNvPr id="29" name="TextBox 28"/>
          <p:cNvSpPr txBox="1"/>
          <p:nvPr/>
        </p:nvSpPr>
        <p:spPr>
          <a:xfrm>
            <a:off x="5431543" y="1445437"/>
            <a:ext cx="921847" cy="338554"/>
          </a:xfrm>
          <a:prstGeom prst="rect">
            <a:avLst/>
          </a:prstGeom>
          <a:noFill/>
        </p:spPr>
        <p:txBody>
          <a:bodyPr wrap="none" rtlCol="0">
            <a:spAutoFit/>
          </a:bodyPr>
          <a:lstStyle/>
          <a:p>
            <a:r>
              <a:rPr lang="en-GB" sz="1600" dirty="0" smtClean="0"/>
              <a:t>3 Deliver</a:t>
            </a:r>
            <a:endParaRPr lang="en-GB" sz="1600" dirty="0"/>
          </a:p>
        </p:txBody>
      </p:sp>
      <p:sp>
        <p:nvSpPr>
          <p:cNvPr id="30" name="TextBox 29"/>
          <p:cNvSpPr txBox="1"/>
          <p:nvPr/>
        </p:nvSpPr>
        <p:spPr>
          <a:xfrm>
            <a:off x="2532992" y="2984458"/>
            <a:ext cx="1043651" cy="1077218"/>
          </a:xfrm>
          <a:prstGeom prst="rect">
            <a:avLst/>
          </a:prstGeom>
          <a:noFill/>
        </p:spPr>
        <p:txBody>
          <a:bodyPr vert="horz" wrap="square" rtlCol="0">
            <a:spAutoFit/>
          </a:bodyPr>
          <a:lstStyle/>
          <a:p>
            <a:pPr algn="ctr"/>
            <a:r>
              <a:rPr lang="en-GB" sz="1600" dirty="0" smtClean="0"/>
              <a:t>2    </a:t>
            </a:r>
          </a:p>
          <a:p>
            <a:pPr algn="ctr"/>
            <a:endParaRPr lang="en-GB" sz="1600" dirty="0" smtClean="0"/>
          </a:p>
          <a:p>
            <a:pPr algn="ctr"/>
            <a:r>
              <a:rPr lang="en-GB" sz="1600" dirty="0" smtClean="0"/>
              <a:t>Creative</a:t>
            </a:r>
          </a:p>
          <a:p>
            <a:pPr algn="ctr"/>
            <a:r>
              <a:rPr lang="en-GB" sz="1600" dirty="0" smtClean="0"/>
              <a:t>Thinking</a:t>
            </a:r>
            <a:endParaRPr lang="en-GB" sz="1600" dirty="0"/>
          </a:p>
        </p:txBody>
      </p:sp>
      <p:sp>
        <p:nvSpPr>
          <p:cNvPr id="31" name="TextBox 30"/>
          <p:cNvSpPr txBox="1"/>
          <p:nvPr/>
        </p:nvSpPr>
        <p:spPr>
          <a:xfrm>
            <a:off x="8118072" y="3055203"/>
            <a:ext cx="644928" cy="830997"/>
          </a:xfrm>
          <a:prstGeom prst="rect">
            <a:avLst/>
          </a:prstGeom>
          <a:noFill/>
        </p:spPr>
        <p:txBody>
          <a:bodyPr wrap="none" rtlCol="0">
            <a:spAutoFit/>
          </a:bodyPr>
          <a:lstStyle/>
          <a:p>
            <a:pPr algn="ctr"/>
            <a:r>
              <a:rPr lang="en-GB" sz="1600" dirty="0" smtClean="0"/>
              <a:t>4</a:t>
            </a:r>
          </a:p>
          <a:p>
            <a:pPr algn="ctr"/>
            <a:endParaRPr lang="en-GB" sz="1600" dirty="0" smtClean="0"/>
          </a:p>
          <a:p>
            <a:pPr algn="ctr"/>
            <a:r>
              <a:rPr lang="en-GB" sz="1600" dirty="0" smtClean="0"/>
              <a:t>Value</a:t>
            </a:r>
            <a:endParaRPr lang="en-GB" sz="1600" dirty="0"/>
          </a:p>
        </p:txBody>
      </p:sp>
      <p:cxnSp>
        <p:nvCxnSpPr>
          <p:cNvPr id="33" name="Straight Arrow Connector 32"/>
          <p:cNvCxnSpPr>
            <a:endCxn id="28" idx="0"/>
          </p:cNvCxnSpPr>
          <p:nvPr/>
        </p:nvCxnSpPr>
        <p:spPr>
          <a:xfrm rot="10800000" flipV="1">
            <a:off x="5885144" y="5450258"/>
            <a:ext cx="2198904" cy="318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a:off x="3576644" y="1793458"/>
            <a:ext cx="2323027" cy="9954"/>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7103345" y="2790461"/>
            <a:ext cx="199083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16200000" flipV="1">
            <a:off x="2627642" y="4499670"/>
            <a:ext cx="1900384" cy="7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0" name="Freeform 49"/>
          <p:cNvSpPr/>
          <p:nvPr/>
        </p:nvSpPr>
        <p:spPr>
          <a:xfrm>
            <a:off x="4523212" y="2264944"/>
            <a:ext cx="2705100" cy="2692400"/>
          </a:xfrm>
          <a:custGeom>
            <a:avLst/>
            <a:gdLst>
              <a:gd name="connsiteX0" fmla="*/ 0 w 2705100"/>
              <a:gd name="connsiteY0" fmla="*/ 2692400 h 2692400"/>
              <a:gd name="connsiteX1" fmla="*/ 1035050 w 2705100"/>
              <a:gd name="connsiteY1" fmla="*/ 1098550 h 2692400"/>
              <a:gd name="connsiteX2" fmla="*/ 2705100 w 2705100"/>
              <a:gd name="connsiteY2" fmla="*/ 0 h 2692400"/>
            </a:gdLst>
            <a:ahLst/>
            <a:cxnLst>
              <a:cxn ang="0">
                <a:pos x="connsiteX0" y="connsiteY0"/>
              </a:cxn>
              <a:cxn ang="0">
                <a:pos x="connsiteX1" y="connsiteY1"/>
              </a:cxn>
              <a:cxn ang="0">
                <a:pos x="connsiteX2" y="connsiteY2"/>
              </a:cxn>
            </a:cxnLst>
            <a:rect l="l" t="t" r="r" b="b"/>
            <a:pathLst>
              <a:path w="2705100" h="2692400">
                <a:moveTo>
                  <a:pt x="0" y="2692400"/>
                </a:moveTo>
                <a:cubicBezTo>
                  <a:pt x="292100" y="2119841"/>
                  <a:pt x="584200" y="1547283"/>
                  <a:pt x="1035050" y="1098550"/>
                </a:cubicBezTo>
                <a:cubicBezTo>
                  <a:pt x="1485900" y="649817"/>
                  <a:pt x="2705100" y="0"/>
                  <a:pt x="2705100"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1" name="TextBox 50"/>
          <p:cNvSpPr txBox="1"/>
          <p:nvPr/>
        </p:nvSpPr>
        <p:spPr>
          <a:xfrm>
            <a:off x="457200" y="1521768"/>
            <a:ext cx="2498125" cy="4616648"/>
          </a:xfrm>
          <a:prstGeom prst="rect">
            <a:avLst/>
          </a:prstGeom>
          <a:noFill/>
        </p:spPr>
        <p:txBody>
          <a:bodyPr wrap="none" rtlCol="0">
            <a:spAutoFit/>
          </a:bodyPr>
          <a:lstStyle/>
          <a:p>
            <a:r>
              <a:rPr lang="en-GB" sz="1400" dirty="0" smtClean="0"/>
              <a:t>Start in bottom right corner</a:t>
            </a:r>
          </a:p>
          <a:p>
            <a:endParaRPr lang="en-GB" sz="1400" dirty="0" smtClean="0"/>
          </a:p>
          <a:p>
            <a:r>
              <a:rPr lang="en-GB" sz="1400" dirty="0" smtClean="0"/>
              <a:t>Follow arrows round frame</a:t>
            </a:r>
          </a:p>
          <a:p>
            <a:endParaRPr lang="en-GB" sz="1400" dirty="0" smtClean="0"/>
          </a:p>
          <a:p>
            <a:r>
              <a:rPr lang="en-GB" sz="1400" dirty="0" smtClean="0"/>
              <a:t>Work from outside in</a:t>
            </a:r>
          </a:p>
          <a:p>
            <a:endParaRPr lang="en-GB" sz="1400" dirty="0" smtClean="0"/>
          </a:p>
          <a:p>
            <a:r>
              <a:rPr lang="en-GB" sz="1400" dirty="0" smtClean="0"/>
              <a:t>4 internal ’Disney’ personas</a:t>
            </a:r>
          </a:p>
          <a:p>
            <a:endParaRPr lang="en-GB" sz="1400" dirty="0" smtClean="0"/>
          </a:p>
          <a:p>
            <a:r>
              <a:rPr lang="en-GB" sz="1400" dirty="0" smtClean="0"/>
              <a:t>Each step has 3 aspects</a:t>
            </a:r>
          </a:p>
          <a:p>
            <a:endParaRPr lang="en-GB" sz="1400" dirty="0" smtClean="0"/>
          </a:p>
          <a:p>
            <a:r>
              <a:rPr lang="en-GB" sz="1400" dirty="0" smtClean="0"/>
              <a:t>Grid is </a:t>
            </a:r>
            <a:r>
              <a:rPr lang="en-GB" sz="1400" b="1" i="1" dirty="0" smtClean="0"/>
              <a:t>creative canvas</a:t>
            </a:r>
          </a:p>
          <a:p>
            <a:endParaRPr lang="en-GB" sz="1400" dirty="0" smtClean="0"/>
          </a:p>
          <a:p>
            <a:r>
              <a:rPr lang="en-GB" sz="1400" dirty="0" smtClean="0"/>
              <a:t>Red corners are </a:t>
            </a:r>
          </a:p>
          <a:p>
            <a:r>
              <a:rPr lang="en-GB" sz="1400" dirty="0" smtClean="0"/>
              <a:t>potential blocks</a:t>
            </a:r>
          </a:p>
          <a:p>
            <a:endParaRPr lang="en-GB" sz="1400" dirty="0" smtClean="0"/>
          </a:p>
          <a:p>
            <a:r>
              <a:rPr lang="en-GB" sz="1400" dirty="0" smtClean="0"/>
              <a:t>To clear blocks adapt</a:t>
            </a:r>
          </a:p>
          <a:p>
            <a:r>
              <a:rPr lang="en-GB" sz="1400" dirty="0" smtClean="0"/>
              <a:t>different personas and act AS-IF</a:t>
            </a:r>
          </a:p>
          <a:p>
            <a:endParaRPr lang="en-GB" sz="1400" dirty="0" smtClean="0"/>
          </a:p>
          <a:p>
            <a:r>
              <a:rPr lang="en-GB" sz="1400" dirty="0" smtClean="0"/>
              <a:t>Blue line is value path</a:t>
            </a:r>
          </a:p>
          <a:p>
            <a:endParaRPr lang="en-GB" sz="1400" dirty="0" smtClean="0"/>
          </a:p>
          <a:p>
            <a:endParaRPr lang="en-GB" sz="1400" dirty="0" smtClean="0"/>
          </a:p>
        </p:txBody>
      </p:sp>
      <p:sp>
        <p:nvSpPr>
          <p:cNvPr id="52" name="TextBox 51"/>
          <p:cNvSpPr txBox="1"/>
          <p:nvPr/>
        </p:nvSpPr>
        <p:spPr>
          <a:xfrm>
            <a:off x="8127377" y="5121976"/>
            <a:ext cx="635623" cy="646331"/>
          </a:xfrm>
          <a:prstGeom prst="rect">
            <a:avLst/>
          </a:prstGeom>
          <a:noFill/>
        </p:spPr>
        <p:txBody>
          <a:bodyPr wrap="none" rtlCol="0">
            <a:spAutoFit/>
          </a:bodyPr>
          <a:lstStyle/>
          <a:p>
            <a:r>
              <a:rPr lang="en-GB" dirty="0" smtClean="0">
                <a:solidFill>
                  <a:srgbClr val="FF6600"/>
                </a:solidFill>
              </a:rPr>
              <a:t>Start</a:t>
            </a:r>
          </a:p>
          <a:p>
            <a:r>
              <a:rPr lang="en-GB" dirty="0" smtClean="0">
                <a:solidFill>
                  <a:srgbClr val="FF6600"/>
                </a:solidFill>
              </a:rPr>
              <a:t>Here</a:t>
            </a:r>
            <a:endParaRPr lang="en-GB" dirty="0">
              <a:solidFill>
                <a:srgbClr val="FF6600"/>
              </a:solidFill>
            </a:endParaRPr>
          </a:p>
        </p:txBody>
      </p:sp>
      <p:cxnSp>
        <p:nvCxnSpPr>
          <p:cNvPr id="61" name="Straight Connector 60"/>
          <p:cNvCxnSpPr/>
          <p:nvPr/>
        </p:nvCxnSpPr>
        <p:spPr>
          <a:xfrm rot="5400000">
            <a:off x="2576895" y="2783742"/>
            <a:ext cx="2001882" cy="238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rot="10800000">
            <a:off x="5495360" y="1805005"/>
            <a:ext cx="2604194"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rot="5400000">
            <a:off x="6986430" y="4342697"/>
            <a:ext cx="2208363" cy="147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675992" y="1916668"/>
            <a:ext cx="667408" cy="369332"/>
          </a:xfrm>
          <a:prstGeom prst="rect">
            <a:avLst/>
          </a:prstGeom>
          <a:noFill/>
        </p:spPr>
        <p:txBody>
          <a:bodyPr wrap="none" rtlCol="0">
            <a:spAutoFit/>
          </a:bodyPr>
          <a:lstStyle/>
          <a:p>
            <a:r>
              <a:rPr lang="en-GB" dirty="0" smtClean="0"/>
              <a:t>Critic</a:t>
            </a:r>
            <a:endParaRPr lang="en-GB" dirty="0"/>
          </a:p>
        </p:txBody>
      </p:sp>
      <p:sp>
        <p:nvSpPr>
          <p:cNvPr id="45" name="TextBox 44"/>
          <p:cNvSpPr txBox="1"/>
          <p:nvPr/>
        </p:nvSpPr>
        <p:spPr>
          <a:xfrm>
            <a:off x="7211413" y="1905000"/>
            <a:ext cx="789587" cy="369332"/>
          </a:xfrm>
          <a:prstGeom prst="rect">
            <a:avLst/>
          </a:prstGeom>
          <a:noFill/>
        </p:spPr>
        <p:txBody>
          <a:bodyPr wrap="none" rtlCol="0">
            <a:spAutoFit/>
          </a:bodyPr>
          <a:lstStyle/>
          <a:p>
            <a:r>
              <a:rPr lang="en-GB" dirty="0" smtClean="0"/>
              <a:t>Crowd</a:t>
            </a:r>
            <a:endParaRPr lang="en-GB" dirty="0"/>
          </a:p>
        </p:txBody>
      </p:sp>
      <p:sp>
        <p:nvSpPr>
          <p:cNvPr id="53" name="TextBox 52"/>
          <p:cNvSpPr txBox="1"/>
          <p:nvPr/>
        </p:nvSpPr>
        <p:spPr>
          <a:xfrm>
            <a:off x="7344751" y="4964668"/>
            <a:ext cx="656249" cy="369332"/>
          </a:xfrm>
          <a:prstGeom prst="rect">
            <a:avLst/>
          </a:prstGeom>
          <a:noFill/>
        </p:spPr>
        <p:txBody>
          <a:bodyPr wrap="none" rtlCol="0">
            <a:spAutoFit/>
          </a:bodyPr>
          <a:lstStyle/>
          <a:p>
            <a:r>
              <a:rPr lang="en-GB" dirty="0" smtClean="0"/>
              <a:t>Child</a:t>
            </a:r>
            <a:endParaRPr lang="en-GB" dirty="0"/>
          </a:p>
        </p:txBody>
      </p:sp>
      <p:sp>
        <p:nvSpPr>
          <p:cNvPr id="56" name="TextBox 55"/>
          <p:cNvSpPr txBox="1"/>
          <p:nvPr/>
        </p:nvSpPr>
        <p:spPr>
          <a:xfrm>
            <a:off x="3692139" y="4964668"/>
            <a:ext cx="956061" cy="369332"/>
          </a:xfrm>
          <a:prstGeom prst="rect">
            <a:avLst/>
          </a:prstGeom>
          <a:noFill/>
        </p:spPr>
        <p:txBody>
          <a:bodyPr wrap="none" rtlCol="0">
            <a:spAutoFit/>
          </a:bodyPr>
          <a:lstStyle/>
          <a:p>
            <a:r>
              <a:rPr lang="en-GB" dirty="0" smtClean="0"/>
              <a:t>Creative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Creative Techniques Library</a:t>
            </a:r>
            <a:endParaRPr lang="en-GB" dirty="0"/>
          </a:p>
        </p:txBody>
      </p:sp>
      <p:pic>
        <p:nvPicPr>
          <p:cNvPr id="4" name="Content Placeholder 3" descr="techniques.png"/>
          <p:cNvPicPr>
            <a:picLocks noGrp="1" noChangeAspect="1"/>
          </p:cNvPicPr>
          <p:nvPr>
            <p:ph idx="1"/>
          </p:nvPr>
        </p:nvPicPr>
        <p:blipFill>
          <a:blip r:embed="rId2"/>
          <a:srcRect t="-3015" b="-3015"/>
          <a:stretch>
            <a:fillRect/>
          </a:stretch>
        </p:blipFill>
        <p:spPr>
          <a:xfrm>
            <a:off x="4419600" y="3791111"/>
            <a:ext cx="4191000" cy="2304889"/>
          </a:xfrm>
        </p:spPr>
      </p:pic>
      <p:pic>
        <p:nvPicPr>
          <p:cNvPr id="5" name="Picture 4" descr="atoms.png"/>
          <p:cNvPicPr>
            <a:picLocks noChangeAspect="1"/>
          </p:cNvPicPr>
          <p:nvPr/>
        </p:nvPicPr>
        <p:blipFill>
          <a:blip r:embed="rId3"/>
          <a:stretch>
            <a:fillRect/>
          </a:stretch>
        </p:blipFill>
        <p:spPr>
          <a:xfrm>
            <a:off x="4419600" y="1676400"/>
            <a:ext cx="4191000" cy="1841815"/>
          </a:xfrm>
          <a:prstGeom prst="rect">
            <a:avLst/>
          </a:prstGeom>
        </p:spPr>
      </p:pic>
      <p:sp>
        <p:nvSpPr>
          <p:cNvPr id="6" name="Rectangle 5"/>
          <p:cNvSpPr/>
          <p:nvPr/>
        </p:nvSpPr>
        <p:spPr>
          <a:xfrm>
            <a:off x="457200" y="1676400"/>
            <a:ext cx="3505200" cy="184181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 name="Rectangle 6"/>
          <p:cNvSpPr/>
          <p:nvPr/>
        </p:nvSpPr>
        <p:spPr>
          <a:xfrm>
            <a:off x="457200" y="3886200"/>
            <a:ext cx="3505200" cy="215248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457200" y="1676400"/>
            <a:ext cx="3505200" cy="1600438"/>
          </a:xfrm>
          <a:prstGeom prst="rect">
            <a:avLst/>
          </a:prstGeom>
          <a:noFill/>
        </p:spPr>
        <p:txBody>
          <a:bodyPr wrap="square" rtlCol="0">
            <a:spAutoFit/>
          </a:bodyPr>
          <a:lstStyle/>
          <a:p>
            <a:r>
              <a:rPr lang="en-GB" sz="1400" dirty="0" smtClean="0"/>
              <a:t>The creative process can be viewed as a visible spectrum of 8 discrete steps.</a:t>
            </a:r>
          </a:p>
          <a:p>
            <a:r>
              <a:rPr lang="en-GB" sz="1400" dirty="0" smtClean="0"/>
              <a:t> </a:t>
            </a:r>
          </a:p>
          <a:p>
            <a:r>
              <a:rPr lang="en-GB" sz="1400" dirty="0" smtClean="0"/>
              <a:t>The process steps of scan and value can be thought of as infra-red and ultra-violet.</a:t>
            </a:r>
          </a:p>
          <a:p>
            <a:endParaRPr lang="en-GB" sz="1400" dirty="0" smtClean="0"/>
          </a:p>
          <a:p>
            <a:r>
              <a:rPr lang="en-GB" sz="1400" dirty="0" smtClean="0"/>
              <a:t>Delivery is your moment in the sun.</a:t>
            </a:r>
            <a:endParaRPr lang="en-GB" sz="1400" dirty="0"/>
          </a:p>
        </p:txBody>
      </p:sp>
      <p:sp>
        <p:nvSpPr>
          <p:cNvPr id="9" name="TextBox 8"/>
          <p:cNvSpPr txBox="1"/>
          <p:nvPr/>
        </p:nvSpPr>
        <p:spPr>
          <a:xfrm>
            <a:off x="457200" y="3886200"/>
            <a:ext cx="3505200" cy="1815882"/>
          </a:xfrm>
          <a:prstGeom prst="rect">
            <a:avLst/>
          </a:prstGeom>
          <a:noFill/>
        </p:spPr>
        <p:txBody>
          <a:bodyPr wrap="square" rtlCol="0">
            <a:spAutoFit/>
          </a:bodyPr>
          <a:lstStyle/>
          <a:p>
            <a:r>
              <a:rPr lang="en-GB" sz="1400" dirty="0" smtClean="0"/>
              <a:t>The Library is a creativity periodic table.</a:t>
            </a:r>
          </a:p>
          <a:p>
            <a:endParaRPr lang="en-GB" sz="1400" dirty="0" smtClean="0"/>
          </a:p>
          <a:p>
            <a:r>
              <a:rPr lang="en-GB" sz="1400" dirty="0" smtClean="0"/>
              <a:t>The exercises will present examples that you can experiment with.</a:t>
            </a:r>
          </a:p>
          <a:p>
            <a:endParaRPr lang="en-GB" sz="1400" dirty="0" smtClean="0"/>
          </a:p>
          <a:p>
            <a:r>
              <a:rPr lang="en-GB" sz="1400" dirty="0" smtClean="0"/>
              <a:t>We suggest some initial ones to get started.</a:t>
            </a:r>
          </a:p>
          <a:p>
            <a:endParaRPr lang="en-GB" sz="1400" dirty="0" smtClean="0"/>
          </a:p>
          <a:p>
            <a:endParaRPr lang="en-GB"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 name="Rectangle 17"/>
          <p:cNvSpPr/>
          <p:nvPr/>
        </p:nvSpPr>
        <p:spPr>
          <a:xfrm>
            <a:off x="5264978" y="1492469"/>
            <a:ext cx="3429000" cy="5715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2" name="Title 1"/>
          <p:cNvSpPr>
            <a:spLocks noGrp="1"/>
          </p:cNvSpPr>
          <p:nvPr>
            <p:ph type="title"/>
          </p:nvPr>
        </p:nvSpPr>
        <p:spPr/>
        <p:txBody>
          <a:bodyPr/>
          <a:lstStyle/>
          <a:p>
            <a:r>
              <a:rPr lang="en-GB" dirty="0" smtClean="0"/>
              <a:t>FlowTracker as an aid</a:t>
            </a:r>
            <a:endParaRPr lang="en-GB" dirty="0"/>
          </a:p>
        </p:txBody>
      </p:sp>
      <p:pic>
        <p:nvPicPr>
          <p:cNvPr id="4" name="Picture 3" descr="entry_crop.png"/>
          <p:cNvPicPr>
            <a:picLocks noChangeAspect="1"/>
          </p:cNvPicPr>
          <p:nvPr/>
        </p:nvPicPr>
        <p:blipFill>
          <a:blip r:embed="rId2"/>
          <a:stretch>
            <a:fillRect/>
          </a:stretch>
        </p:blipFill>
        <p:spPr>
          <a:xfrm>
            <a:off x="457200" y="1417638"/>
            <a:ext cx="3200400" cy="4189614"/>
          </a:xfrm>
          <a:prstGeom prst="rect">
            <a:avLst/>
          </a:prstGeom>
        </p:spPr>
      </p:pic>
      <p:cxnSp>
        <p:nvCxnSpPr>
          <p:cNvPr id="6" name="Straight Connector 5"/>
          <p:cNvCxnSpPr/>
          <p:nvPr/>
        </p:nvCxnSpPr>
        <p:spPr>
          <a:xfrm>
            <a:off x="3886200" y="2324100"/>
            <a:ext cx="12192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810000" y="3429000"/>
            <a:ext cx="12192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810000" y="4648200"/>
            <a:ext cx="1295400" cy="457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810000" y="4038600"/>
            <a:ext cx="1295400" cy="228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886200" y="2514600"/>
            <a:ext cx="1219200" cy="3810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264978" y="2228850"/>
            <a:ext cx="3429000" cy="5715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smtClean="0">
                <a:solidFill>
                  <a:schemeClr val="tx1"/>
                </a:solidFill>
              </a:rPr>
              <a:t>Enter task and time details</a:t>
            </a:r>
          </a:p>
          <a:p>
            <a:r>
              <a:rPr lang="en-GB" dirty="0" smtClean="0">
                <a:solidFill>
                  <a:schemeClr val="tx1"/>
                </a:solidFill>
              </a:rPr>
              <a:t>as per any time recorder</a:t>
            </a:r>
            <a:endParaRPr lang="en-GB" dirty="0">
              <a:solidFill>
                <a:schemeClr val="tx1"/>
              </a:solidFill>
            </a:endParaRPr>
          </a:p>
        </p:txBody>
      </p:sp>
      <p:sp>
        <p:nvSpPr>
          <p:cNvPr id="14" name="Rectangle 13"/>
          <p:cNvSpPr/>
          <p:nvPr/>
        </p:nvSpPr>
        <p:spPr>
          <a:xfrm>
            <a:off x="5264978" y="3144838"/>
            <a:ext cx="3429000" cy="5715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smtClean="0">
                <a:solidFill>
                  <a:schemeClr val="tx1"/>
                </a:solidFill>
              </a:rPr>
              <a:t>Enter mind-states at start and end</a:t>
            </a:r>
          </a:p>
          <a:p>
            <a:r>
              <a:rPr lang="en-GB" dirty="0" smtClean="0">
                <a:solidFill>
                  <a:schemeClr val="tx1"/>
                </a:solidFill>
              </a:rPr>
              <a:t>of each task</a:t>
            </a:r>
            <a:endParaRPr lang="en-GB" dirty="0">
              <a:solidFill>
                <a:schemeClr val="tx1"/>
              </a:solidFill>
            </a:endParaRPr>
          </a:p>
        </p:txBody>
      </p:sp>
      <p:sp>
        <p:nvSpPr>
          <p:cNvPr id="15" name="Rectangle 14"/>
          <p:cNvSpPr/>
          <p:nvPr/>
        </p:nvSpPr>
        <p:spPr>
          <a:xfrm>
            <a:off x="5264978" y="4724400"/>
            <a:ext cx="3429000" cy="1371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smtClean="0">
                <a:solidFill>
                  <a:schemeClr val="tx1"/>
                </a:solidFill>
              </a:rPr>
              <a:t>Return after a day or two later to enter considered reflection to help store memory in medium and longer term</a:t>
            </a:r>
            <a:endParaRPr lang="en-GB" dirty="0">
              <a:solidFill>
                <a:schemeClr val="tx1"/>
              </a:solidFill>
            </a:endParaRPr>
          </a:p>
        </p:txBody>
      </p:sp>
      <p:sp>
        <p:nvSpPr>
          <p:cNvPr id="17" name="TextBox 16"/>
          <p:cNvSpPr txBox="1"/>
          <p:nvPr/>
        </p:nvSpPr>
        <p:spPr>
          <a:xfrm>
            <a:off x="5264978" y="1417638"/>
            <a:ext cx="3109182" cy="646331"/>
          </a:xfrm>
          <a:prstGeom prst="rect">
            <a:avLst/>
          </a:prstGeom>
          <a:noFill/>
        </p:spPr>
        <p:txBody>
          <a:bodyPr wrap="none" rtlCol="0">
            <a:spAutoFit/>
          </a:bodyPr>
          <a:lstStyle/>
          <a:p>
            <a:r>
              <a:rPr lang="en-GB" dirty="0" smtClean="0"/>
              <a:t>Watch the video and download</a:t>
            </a:r>
          </a:p>
          <a:p>
            <a:r>
              <a:rPr lang="en-GB" dirty="0" smtClean="0"/>
              <a:t>from </a:t>
            </a:r>
            <a:r>
              <a:rPr lang="en-GB" dirty="0" smtClean="0">
                <a:hlinkClick r:id="rId3"/>
              </a:rPr>
              <a:t>FlowTracker.org</a:t>
            </a:r>
            <a:endParaRPr lang="en-GB" dirty="0"/>
          </a:p>
        </p:txBody>
      </p:sp>
      <p:sp>
        <p:nvSpPr>
          <p:cNvPr id="19" name="Rectangle 18"/>
          <p:cNvSpPr/>
          <p:nvPr/>
        </p:nvSpPr>
        <p:spPr>
          <a:xfrm>
            <a:off x="5264978" y="3981450"/>
            <a:ext cx="3429000" cy="5715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smtClean="0">
                <a:solidFill>
                  <a:schemeClr val="tx1"/>
                </a:solidFill>
              </a:rPr>
              <a:t>Enter immediate notes on why mind state changed</a:t>
            </a:r>
            <a:endParaRPr lang="en-GB"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Instructions</a:t>
            </a:r>
            <a:endParaRPr lang="en-GB" dirty="0"/>
          </a:p>
        </p:txBody>
      </p:sp>
      <p:sp>
        <p:nvSpPr>
          <p:cNvPr id="3" name="Content Placeholder 2"/>
          <p:cNvSpPr>
            <a:spLocks noGrp="1"/>
          </p:cNvSpPr>
          <p:nvPr>
            <p:ph idx="1"/>
          </p:nvPr>
        </p:nvSpPr>
        <p:spPr/>
        <p:txBody>
          <a:bodyPr>
            <a:normAutofit/>
          </a:bodyPr>
          <a:lstStyle/>
          <a:p>
            <a:r>
              <a:rPr lang="en-GB" sz="1400" dirty="0" smtClean="0"/>
              <a:t>The following 10 exercises map the steps in the process.</a:t>
            </a:r>
          </a:p>
          <a:p>
            <a:endParaRPr lang="en-GB" sz="1400" dirty="0" smtClean="0"/>
          </a:p>
          <a:p>
            <a:r>
              <a:rPr lang="en-GB" sz="1400" dirty="0" smtClean="0"/>
              <a:t>They can be done at your own tempo. 10 days is a suggestion.</a:t>
            </a:r>
          </a:p>
          <a:p>
            <a:endParaRPr lang="en-GB" sz="1400" dirty="0" smtClean="0"/>
          </a:p>
          <a:p>
            <a:r>
              <a:rPr lang="en-GB" sz="1400" dirty="0" smtClean="0"/>
              <a:t>On the first iteration consider the potential changes you may need to make to foster creativity.</a:t>
            </a:r>
          </a:p>
          <a:p>
            <a:pPr>
              <a:buNone/>
            </a:pPr>
            <a:endParaRPr lang="en-GB" sz="1400" dirty="0" smtClean="0"/>
          </a:p>
          <a:p>
            <a:r>
              <a:rPr lang="en-GB" sz="1400" dirty="0" smtClean="0"/>
              <a:t>Fill in the left hand columns in the following sheets to determine if change will be needed.</a:t>
            </a:r>
          </a:p>
          <a:p>
            <a:endParaRPr lang="en-GB" sz="1400" dirty="0" smtClean="0"/>
          </a:p>
          <a:p>
            <a:r>
              <a:rPr lang="en-GB" sz="1400" dirty="0" smtClean="0"/>
              <a:t>The answers to the initial questions will form the basis of the actions you need to take to reclaim your creativity. </a:t>
            </a:r>
          </a:p>
          <a:p>
            <a:endParaRPr lang="en-GB" sz="1400" dirty="0" smtClean="0"/>
          </a:p>
          <a:p>
            <a:r>
              <a:rPr lang="en-GB" sz="1400" dirty="0" smtClean="0"/>
              <a:t>Make the change on a subsequent iteration. The neuro-plasticity researcher Dr. Norman Doidge says it takes about 5 – 6 weeks to drop current ways of thinking. Time is then needed to embed the new process. This is why we set the second iteration at 10 weeks. It is as fast as we can realistically make it.</a:t>
            </a:r>
          </a:p>
          <a:p>
            <a:pPr>
              <a:buNone/>
            </a:pPr>
            <a:endParaRPr lang="en-GB" sz="1400" dirty="0" smtClean="0"/>
          </a:p>
          <a:p>
            <a:r>
              <a:rPr lang="en-GB" sz="1400" dirty="0" smtClean="0"/>
              <a:t>2 Reflection sheets are supplied to capture the holistic aspects at the relevant times. It you use the FlowTracker to record reflection you should be able to quickly reflect. Start Small. Never to defeat.</a:t>
            </a:r>
          </a:p>
          <a:p>
            <a:endParaRPr lang="en-GB" sz="1400" dirty="0" smtClean="0"/>
          </a:p>
          <a:p>
            <a:endParaRPr lang="en-GB" sz="1400" dirty="0" smtClean="0"/>
          </a:p>
          <a:p>
            <a:endParaRPr lang="en-GB" sz="1400" dirty="0" smtClean="0"/>
          </a:p>
          <a:p>
            <a:endParaRPr lang="en-GB"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8501" y="436154"/>
            <a:ext cx="6588440" cy="453461"/>
          </a:xfrm>
        </p:spPr>
        <p:txBody>
          <a:bodyPr>
            <a:normAutofit fontScale="90000"/>
          </a:bodyPr>
          <a:lstStyle/>
          <a:p>
            <a:pPr algn="l"/>
            <a:r>
              <a:rPr lang="en-GB" dirty="0" smtClean="0"/>
              <a:t>1 Environment</a:t>
            </a:r>
            <a:endParaRPr lang="en-GB" dirty="0"/>
          </a:p>
        </p:txBody>
      </p:sp>
      <p:sp>
        <p:nvSpPr>
          <p:cNvPr id="5" name="Slide Number Placeholder 4"/>
          <p:cNvSpPr>
            <a:spLocks noGrp="1"/>
          </p:cNvSpPr>
          <p:nvPr>
            <p:ph type="sldNum" sz="quarter" idx="12"/>
          </p:nvPr>
        </p:nvSpPr>
        <p:spPr/>
        <p:txBody>
          <a:bodyPr/>
          <a:lstStyle/>
          <a:p>
            <a:fld id="{23C087FA-F5B4-4F15-B601-F557899C544B}" type="slidenum">
              <a:rPr lang="en-GB" smtClean="0"/>
              <a:pPr/>
              <a:t>9</a:t>
            </a:fld>
            <a:endParaRPr lang="en-GB"/>
          </a:p>
        </p:txBody>
      </p:sp>
      <p:sp>
        <p:nvSpPr>
          <p:cNvPr id="10" name="Rectangle 9"/>
          <p:cNvSpPr/>
          <p:nvPr/>
        </p:nvSpPr>
        <p:spPr bwMode="auto">
          <a:xfrm>
            <a:off x="538501" y="1479046"/>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8501" y="4900189"/>
            <a:ext cx="4033500" cy="12495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756922" y="1505769"/>
            <a:ext cx="4033500" cy="11961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latin typeface="Arial" charset="0"/>
            </a:endParaRPr>
          </a:p>
        </p:txBody>
      </p:sp>
      <p:sp>
        <p:nvSpPr>
          <p:cNvPr id="14" name="Rectangle 13"/>
          <p:cNvSpPr/>
          <p:nvPr/>
        </p:nvSpPr>
        <p:spPr bwMode="auto">
          <a:xfrm>
            <a:off x="4756922" y="3214337"/>
            <a:ext cx="4033500" cy="789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756922" y="4570698"/>
            <a:ext cx="4033500" cy="15759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GB" sz="1400" dirty="0" smtClean="0">
                <a:solidFill>
                  <a:srgbClr val="A6A6A6"/>
                </a:solidFill>
              </a:rPr>
              <a:t>Can you make do without doing all you planned?</a:t>
            </a:r>
          </a:p>
          <a:p>
            <a:pPr defTabSz="914400" eaLnBrk="0" fontAlgn="base" hangingPunct="0">
              <a:spcBef>
                <a:spcPct val="0"/>
              </a:spcBef>
              <a:spcAft>
                <a:spcPct val="0"/>
              </a:spcAft>
            </a:pPr>
            <a:endParaRPr lang="en-GB" sz="1400" dirty="0" smtClean="0">
              <a:solidFill>
                <a:srgbClr val="A6A6A6"/>
              </a:solidFill>
            </a:endParaRPr>
          </a:p>
          <a:p>
            <a:pPr defTabSz="914400" eaLnBrk="0" fontAlgn="base" hangingPunct="0">
              <a:spcBef>
                <a:spcPct val="0"/>
              </a:spcBef>
              <a:spcAft>
                <a:spcPct val="0"/>
              </a:spcAft>
            </a:pPr>
            <a:r>
              <a:rPr lang="en-GB" sz="1400" dirty="0" smtClean="0">
                <a:solidFill>
                  <a:srgbClr val="A6A6A6"/>
                </a:solidFill>
              </a:rPr>
              <a:t>What steps can be taken to carry on or revisit later?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538500" y="1161692"/>
            <a:ext cx="1515847" cy="307777"/>
          </a:xfrm>
          <a:prstGeom prst="rect">
            <a:avLst/>
          </a:prstGeom>
          <a:noFill/>
        </p:spPr>
        <p:txBody>
          <a:bodyPr wrap="none" rtlCol="0">
            <a:spAutoFit/>
          </a:bodyPr>
          <a:lstStyle/>
          <a:p>
            <a:r>
              <a:rPr lang="en-GB" sz="1400" b="1" dirty="0" smtClean="0"/>
              <a:t>Current Condition</a:t>
            </a:r>
          </a:p>
        </p:txBody>
      </p:sp>
      <p:sp>
        <p:nvSpPr>
          <p:cNvPr id="18" name="TextBox 17"/>
          <p:cNvSpPr txBox="1"/>
          <p:nvPr/>
        </p:nvSpPr>
        <p:spPr>
          <a:xfrm>
            <a:off x="538501" y="4570697"/>
            <a:ext cx="1672253" cy="307777"/>
          </a:xfrm>
          <a:prstGeom prst="rect">
            <a:avLst/>
          </a:prstGeom>
          <a:noFill/>
        </p:spPr>
        <p:txBody>
          <a:bodyPr wrap="none" rtlCol="0">
            <a:spAutoFit/>
          </a:bodyPr>
          <a:lstStyle/>
          <a:p>
            <a:r>
              <a:rPr lang="en-GB" sz="1400" b="1" dirty="0" smtClean="0"/>
              <a:t>Root Cause Analysis</a:t>
            </a:r>
          </a:p>
        </p:txBody>
      </p:sp>
      <p:sp>
        <p:nvSpPr>
          <p:cNvPr id="19" name="TextBox 18"/>
          <p:cNvSpPr txBox="1"/>
          <p:nvPr/>
        </p:nvSpPr>
        <p:spPr>
          <a:xfrm>
            <a:off x="4756922" y="1161692"/>
            <a:ext cx="3198311" cy="307777"/>
          </a:xfrm>
          <a:prstGeom prst="rect">
            <a:avLst/>
          </a:prstGeom>
          <a:noFill/>
        </p:spPr>
        <p:txBody>
          <a:bodyPr wrap="none" rtlCol="0">
            <a:spAutoFit/>
          </a:bodyPr>
          <a:lstStyle/>
          <a:p>
            <a:r>
              <a:rPr lang="en-GB" sz="1400" b="1" dirty="0" smtClean="0"/>
              <a:t>Countermeasures: Next iteration actions</a:t>
            </a:r>
          </a:p>
        </p:txBody>
      </p:sp>
      <p:sp>
        <p:nvSpPr>
          <p:cNvPr id="20" name="TextBox 19"/>
          <p:cNvSpPr txBox="1"/>
          <p:nvPr/>
        </p:nvSpPr>
        <p:spPr>
          <a:xfrm>
            <a:off x="4756922" y="2884846"/>
            <a:ext cx="3663796" cy="307777"/>
          </a:xfrm>
          <a:prstGeom prst="rect">
            <a:avLst/>
          </a:prstGeom>
          <a:noFill/>
        </p:spPr>
        <p:txBody>
          <a:bodyPr wrap="none" rtlCol="0">
            <a:spAutoFit/>
          </a:bodyPr>
          <a:lstStyle/>
          <a:p>
            <a:r>
              <a:rPr lang="en-GB" sz="1400" b="1" dirty="0" smtClean="0"/>
              <a:t>Confirmation: What is your definition of done?</a:t>
            </a:r>
          </a:p>
        </p:txBody>
      </p:sp>
      <p:sp>
        <p:nvSpPr>
          <p:cNvPr id="21" name="TextBox 20"/>
          <p:cNvSpPr txBox="1"/>
          <p:nvPr/>
        </p:nvSpPr>
        <p:spPr>
          <a:xfrm>
            <a:off x="4756922" y="4245230"/>
            <a:ext cx="3776006" cy="307777"/>
          </a:xfrm>
          <a:prstGeom prst="rect">
            <a:avLst/>
          </a:prstGeom>
          <a:noFill/>
        </p:spPr>
        <p:txBody>
          <a:bodyPr wrap="none" rtlCol="0">
            <a:spAutoFit/>
          </a:bodyPr>
          <a:lstStyle/>
          <a:p>
            <a:r>
              <a:rPr lang="en-GB" sz="1400" b="1" dirty="0" smtClean="0"/>
              <a:t>Follow up: contingency if things don’t work out?</a:t>
            </a:r>
            <a:endParaRPr lang="en-GB" sz="1400" b="1" dirty="0"/>
          </a:p>
        </p:txBody>
      </p:sp>
      <p:sp>
        <p:nvSpPr>
          <p:cNvPr id="23" name="Rectangle 22"/>
          <p:cNvSpPr/>
          <p:nvPr/>
        </p:nvSpPr>
        <p:spPr bwMode="auto">
          <a:xfrm>
            <a:off x="557696" y="3202199"/>
            <a:ext cx="4033500" cy="12228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532296" y="2884846"/>
            <a:ext cx="2907867" cy="307777"/>
          </a:xfrm>
          <a:prstGeom prst="rect">
            <a:avLst/>
          </a:prstGeom>
          <a:noFill/>
        </p:spPr>
        <p:txBody>
          <a:bodyPr wrap="none" rtlCol="0">
            <a:spAutoFit/>
          </a:bodyPr>
          <a:lstStyle/>
          <a:p>
            <a:r>
              <a:rPr lang="en-GB" sz="1400" b="1" dirty="0" smtClean="0"/>
              <a:t>Pains to remove and Gains to be had</a:t>
            </a:r>
          </a:p>
        </p:txBody>
      </p:sp>
      <p:sp>
        <p:nvSpPr>
          <p:cNvPr id="27" name="TextBox 26"/>
          <p:cNvSpPr txBox="1"/>
          <p:nvPr/>
        </p:nvSpPr>
        <p:spPr>
          <a:xfrm>
            <a:off x="615001" y="4967476"/>
            <a:ext cx="184666" cy="430887"/>
          </a:xfrm>
          <a:prstGeom prst="rect">
            <a:avLst/>
          </a:prstGeom>
          <a:noFill/>
        </p:spPr>
        <p:txBody>
          <a:bodyPr wrap="none" rtlCol="0">
            <a:spAutoFit/>
          </a:bodyPr>
          <a:lstStyle/>
          <a:p>
            <a:endParaRPr lang="en-GB" sz="1100" dirty="0" smtClean="0"/>
          </a:p>
          <a:p>
            <a:endParaRPr lang="en-GB" sz="1100" dirty="0"/>
          </a:p>
        </p:txBody>
      </p:sp>
      <p:sp>
        <p:nvSpPr>
          <p:cNvPr id="33" name="TextBox 32"/>
          <p:cNvSpPr txBox="1"/>
          <p:nvPr/>
        </p:nvSpPr>
        <p:spPr>
          <a:xfrm>
            <a:off x="557696" y="1505769"/>
            <a:ext cx="3284736" cy="1169551"/>
          </a:xfrm>
          <a:prstGeom prst="rect">
            <a:avLst/>
          </a:prstGeom>
          <a:noFill/>
        </p:spPr>
        <p:txBody>
          <a:bodyPr wrap="none" rtlCol="0">
            <a:spAutoFit/>
          </a:bodyPr>
          <a:lstStyle/>
          <a:p>
            <a:r>
              <a:rPr lang="en-GB" sz="1400" dirty="0" smtClean="0"/>
              <a:t>Do you need to change your work-space?</a:t>
            </a:r>
          </a:p>
          <a:p>
            <a:endParaRPr lang="en-GB" sz="1400" dirty="0" smtClean="0"/>
          </a:p>
          <a:p>
            <a:r>
              <a:rPr lang="en-GB" sz="1400" dirty="0" smtClean="0"/>
              <a:t>Will you need to work anti-social hours?</a:t>
            </a:r>
          </a:p>
          <a:p>
            <a:endParaRPr lang="en-GB" sz="1400" dirty="0" smtClean="0"/>
          </a:p>
          <a:p>
            <a:r>
              <a:rPr lang="en-GB" sz="1400" dirty="0" smtClean="0"/>
              <a:t>Will you work totally alone or with others?</a:t>
            </a:r>
            <a:endParaRPr lang="en-GB" sz="1400" dirty="0"/>
          </a:p>
        </p:txBody>
      </p:sp>
      <p:sp>
        <p:nvSpPr>
          <p:cNvPr id="37" name="TextBox 36"/>
          <p:cNvSpPr txBox="1"/>
          <p:nvPr/>
        </p:nvSpPr>
        <p:spPr>
          <a:xfrm>
            <a:off x="557696" y="5121364"/>
            <a:ext cx="2416046" cy="307777"/>
          </a:xfrm>
          <a:prstGeom prst="rect">
            <a:avLst/>
          </a:prstGeom>
          <a:noFill/>
        </p:spPr>
        <p:txBody>
          <a:bodyPr wrap="none" rtlCol="0">
            <a:spAutoFit/>
          </a:bodyPr>
          <a:lstStyle/>
          <a:p>
            <a:r>
              <a:rPr lang="en-GB" sz="1400" dirty="0" smtClean="0">
                <a:hlinkClick r:id="rId2"/>
              </a:rPr>
              <a:t>Nominal Interacting Technique</a:t>
            </a:r>
            <a:endParaRPr lang="en-GB" sz="1400" dirty="0"/>
          </a:p>
        </p:txBody>
      </p:sp>
      <p:sp>
        <p:nvSpPr>
          <p:cNvPr id="38" name="TextBox 37"/>
          <p:cNvSpPr txBox="1"/>
          <p:nvPr/>
        </p:nvSpPr>
        <p:spPr>
          <a:xfrm>
            <a:off x="552197" y="4900189"/>
            <a:ext cx="1593956" cy="307777"/>
          </a:xfrm>
          <a:prstGeom prst="rect">
            <a:avLst/>
          </a:prstGeom>
          <a:noFill/>
        </p:spPr>
        <p:txBody>
          <a:bodyPr wrap="none" rtlCol="0">
            <a:spAutoFit/>
          </a:bodyPr>
          <a:lstStyle/>
          <a:p>
            <a:r>
              <a:rPr lang="en-GB" sz="1400" dirty="0" smtClean="0"/>
              <a:t>Suggested method:</a:t>
            </a:r>
            <a:endParaRPr lang="en-GB" sz="1400" dirty="0"/>
          </a:p>
        </p:txBody>
      </p:sp>
      <p:sp>
        <p:nvSpPr>
          <p:cNvPr id="40" name="TextBox 39"/>
          <p:cNvSpPr txBox="1"/>
          <p:nvPr/>
        </p:nvSpPr>
        <p:spPr>
          <a:xfrm>
            <a:off x="4756922" y="1505769"/>
            <a:ext cx="4033500" cy="954107"/>
          </a:xfrm>
          <a:prstGeom prst="rect">
            <a:avLst/>
          </a:prstGeom>
          <a:noFill/>
        </p:spPr>
        <p:txBody>
          <a:bodyPr wrap="square" rtlCol="0">
            <a:spAutoFit/>
          </a:bodyPr>
          <a:lstStyle/>
          <a:p>
            <a:r>
              <a:rPr lang="en-GB" sz="1400" dirty="0" smtClean="0">
                <a:solidFill>
                  <a:schemeClr val="bg1">
                    <a:lumMod val="65000"/>
                  </a:schemeClr>
                </a:solidFill>
              </a:rPr>
              <a:t>Replace this with your action steps.</a:t>
            </a:r>
          </a:p>
          <a:p>
            <a:endParaRPr lang="en-GB" sz="1400" dirty="0" smtClean="0">
              <a:solidFill>
                <a:schemeClr val="bg1">
                  <a:lumMod val="65000"/>
                </a:schemeClr>
              </a:solidFill>
            </a:endParaRPr>
          </a:p>
          <a:p>
            <a:r>
              <a:rPr lang="en-GB" sz="1400" dirty="0" smtClean="0">
                <a:solidFill>
                  <a:schemeClr val="bg1">
                    <a:lumMod val="65000"/>
                  </a:schemeClr>
                </a:solidFill>
              </a:rPr>
              <a:t>There will be time to revisit during reflection and the the implementation stages.</a:t>
            </a:r>
            <a:endParaRPr lang="en-GB" sz="1400" dirty="0">
              <a:solidFill>
                <a:schemeClr val="bg1">
                  <a:lumMod val="65000"/>
                </a:schemeClr>
              </a:solidFill>
            </a:endParaRPr>
          </a:p>
        </p:txBody>
      </p:sp>
      <p:sp>
        <p:nvSpPr>
          <p:cNvPr id="43" name="TextBox 42"/>
          <p:cNvSpPr txBox="1"/>
          <p:nvPr/>
        </p:nvSpPr>
        <p:spPr>
          <a:xfrm>
            <a:off x="4756922" y="3214337"/>
            <a:ext cx="4033500" cy="738664"/>
          </a:xfrm>
          <a:prstGeom prst="rect">
            <a:avLst/>
          </a:prstGeom>
          <a:noFill/>
        </p:spPr>
        <p:txBody>
          <a:bodyPr wrap="square" rtlCol="0">
            <a:spAutoFit/>
          </a:bodyPr>
          <a:lstStyle/>
          <a:p>
            <a:r>
              <a:rPr lang="en-GB" sz="1400" dirty="0" smtClean="0">
                <a:solidFill>
                  <a:srgbClr val="A6A6A6"/>
                </a:solidFill>
              </a:rPr>
              <a:t>Replace this with outcomes and outputs you consider as finished.</a:t>
            </a:r>
          </a:p>
          <a:p>
            <a:endParaRPr lang="en-GB" sz="1400" dirty="0"/>
          </a:p>
        </p:txBody>
      </p:sp>
      <p:sp>
        <p:nvSpPr>
          <p:cNvPr id="44" name="TextBox 43"/>
          <p:cNvSpPr txBox="1"/>
          <p:nvPr/>
        </p:nvSpPr>
        <p:spPr>
          <a:xfrm>
            <a:off x="552197" y="5429141"/>
            <a:ext cx="3405099" cy="307777"/>
          </a:xfrm>
          <a:prstGeom prst="rect">
            <a:avLst/>
          </a:prstGeom>
          <a:noFill/>
        </p:spPr>
        <p:txBody>
          <a:bodyPr wrap="none" rtlCol="0">
            <a:spAutoFit/>
          </a:bodyPr>
          <a:lstStyle/>
          <a:p>
            <a:r>
              <a:rPr lang="en-GB" sz="1400" dirty="0" smtClean="0"/>
              <a:t>Feel free to experiment with your own ideas</a:t>
            </a:r>
            <a:endParaRPr lang="en-GB" sz="1400" dirty="0"/>
          </a:p>
        </p:txBody>
      </p:sp>
      <p:sp>
        <p:nvSpPr>
          <p:cNvPr id="50" name="TextBox 49"/>
          <p:cNvSpPr txBox="1"/>
          <p:nvPr/>
        </p:nvSpPr>
        <p:spPr>
          <a:xfrm>
            <a:off x="557696" y="3192623"/>
            <a:ext cx="565304" cy="307777"/>
          </a:xfrm>
          <a:prstGeom prst="rect">
            <a:avLst/>
          </a:prstGeom>
          <a:noFill/>
        </p:spPr>
        <p:txBody>
          <a:bodyPr wrap="none" rtlCol="0">
            <a:spAutoFit/>
          </a:bodyPr>
          <a:lstStyle/>
          <a:p>
            <a:r>
              <a:rPr lang="en-GB" sz="1400" dirty="0" smtClean="0"/>
              <a:t>Pains</a:t>
            </a:r>
            <a:endParaRPr lang="en-GB" sz="1400" dirty="0"/>
          </a:p>
        </p:txBody>
      </p:sp>
      <p:sp>
        <p:nvSpPr>
          <p:cNvPr id="51" name="TextBox 50"/>
          <p:cNvSpPr txBox="1"/>
          <p:nvPr/>
        </p:nvSpPr>
        <p:spPr>
          <a:xfrm>
            <a:off x="533400" y="3695730"/>
            <a:ext cx="589675" cy="307777"/>
          </a:xfrm>
          <a:prstGeom prst="rect">
            <a:avLst/>
          </a:prstGeom>
          <a:noFill/>
        </p:spPr>
        <p:txBody>
          <a:bodyPr wrap="none" rtlCol="0">
            <a:spAutoFit/>
          </a:bodyPr>
          <a:lstStyle/>
          <a:p>
            <a:r>
              <a:rPr lang="en-GB" sz="1400" dirty="0" smtClean="0"/>
              <a:t>Gains</a:t>
            </a:r>
            <a:endParaRPr lang="en-GB"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meAndEmo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TimeAndEmotion1.potx</Template>
  <TotalTime>6276</TotalTime>
  <Words>2691</Words>
  <Application>Microsoft Macintosh PowerPoint</Application>
  <PresentationFormat>On-screen Show (4:3)</PresentationFormat>
  <Paragraphs>571</Paragraphs>
  <Slides>32</Slides>
  <Notes>0</Notes>
  <HiddenSlides>0</HiddenSlides>
  <MMClips>0</MMClips>
  <ScaleCrop>false</ScaleCrop>
  <HeadingPairs>
    <vt:vector size="4" baseType="variant">
      <vt:variant>
        <vt:lpstr>Design Template</vt:lpstr>
      </vt:variant>
      <vt:variant>
        <vt:i4>1</vt:i4>
      </vt:variant>
      <vt:variant>
        <vt:lpstr>Slide Titles</vt:lpstr>
      </vt:variant>
      <vt:variant>
        <vt:i4>32</vt:i4>
      </vt:variant>
    </vt:vector>
  </HeadingPairs>
  <TitlesOfParts>
    <vt:vector size="33" baseType="lpstr">
      <vt:lpstr>TimeAndEmotion1</vt:lpstr>
      <vt:lpstr>Personal Creativity Process</vt:lpstr>
      <vt:lpstr>Contents</vt:lpstr>
      <vt:lpstr>Introduction</vt:lpstr>
      <vt:lpstr>Intended Audience &amp; Benefits  </vt:lpstr>
      <vt:lpstr>Process &amp; Framework</vt:lpstr>
      <vt:lpstr>Creative Techniques Library</vt:lpstr>
      <vt:lpstr>FlowTracker as an aid</vt:lpstr>
      <vt:lpstr>Exercise Instructions</vt:lpstr>
      <vt:lpstr>1 Environment</vt:lpstr>
      <vt:lpstr>2 Other People</vt:lpstr>
      <vt:lpstr>3 Self</vt:lpstr>
      <vt:lpstr>4 Metaphorical Thinking</vt:lpstr>
      <vt:lpstr>5 Divergent Convergent Thinking</vt:lpstr>
      <vt:lpstr>6 Reflection &amp; Dirt Drive</vt:lpstr>
      <vt:lpstr>Slide 15</vt:lpstr>
      <vt:lpstr>7 Connection</vt:lpstr>
      <vt:lpstr>8 Resilience</vt:lpstr>
      <vt:lpstr>9 Autonomy</vt:lpstr>
      <vt:lpstr>10 Absorption</vt:lpstr>
      <vt:lpstr>11 Impact</vt:lpstr>
      <vt:lpstr>12 Reflection Report</vt:lpstr>
      <vt:lpstr>Next Steps</vt:lpstr>
      <vt:lpstr>Notes</vt:lpstr>
      <vt:lpstr>Values and Maxims</vt:lpstr>
      <vt:lpstr>The dichotomies of creativity</vt:lpstr>
      <vt:lpstr>Template A3 Reports</vt:lpstr>
      <vt:lpstr>A3 Problem Solving</vt:lpstr>
      <vt:lpstr>A3 Proposal</vt:lpstr>
      <vt:lpstr>A3 Status Report</vt:lpstr>
      <vt:lpstr>Persona Template</vt:lpstr>
      <vt:lpstr>Can I use this at work?</vt:lpstr>
      <vt:lpstr>Contact Details</vt:lpstr>
    </vt:vector>
  </TitlesOfParts>
  <Company>zakobyte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Creativity Process</dc:title>
  <dc:creator>Zak Moore</dc:creator>
  <cp:lastModifiedBy>Zak Moore</cp:lastModifiedBy>
  <cp:revision>58</cp:revision>
  <dcterms:created xsi:type="dcterms:W3CDTF">2017-01-09T12:41:44Z</dcterms:created>
  <dcterms:modified xsi:type="dcterms:W3CDTF">2017-01-09T12:43:26Z</dcterms:modified>
</cp:coreProperties>
</file>