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af27fce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af27fce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af27fce21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af27fce21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af27fce21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af27fce21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af27fce21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af27fce21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af27fce2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af27fce2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af27fce21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af27fce21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af27fce21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af27fce21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af27fce21_0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af27fce21_0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af27fce21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af27fce21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af27fce21_0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af27fce21_0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af27fce21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af27fce21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af27fce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af27fce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af27fce2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af27fce2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af27fce21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af27fce21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af27fce21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af27fce21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49afb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49afb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af27fce21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af27fce21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af27fce21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af27fce21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af27fce21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af27fce21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Mitron Bank Credit Card Enhancement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Insights for Targeted Market Growth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Zaki Gundagi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PROFILE 2 : PRUDENT </a:t>
            </a:r>
            <a:r>
              <a:rPr lang="en" sz="1800">
                <a:solidFill>
                  <a:schemeClr val="dk2"/>
                </a:solidFill>
              </a:rPr>
              <a:t>ENTREPRENEURS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High </a:t>
            </a:r>
            <a:r>
              <a:rPr lang="en" sz="2000">
                <a:solidFill>
                  <a:schemeClr val="dk1"/>
                </a:solidFill>
              </a:rPr>
              <a:t>Income, Moderate Spending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Occupation: Freelancers(45%), Business Owners(35%) &amp; Government employees(19%)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City: Mumbai(55%), Hyderabad(33%) &amp; Delhi NCR(11%)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Gender: Males(75%) &amp; Females(24%)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Marital Status: Married(79%) &amp; Single(20%)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PROFILE 3 : BALANCED PROFESSIONALS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Average Income, Moderate Spending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Occupation: Salaried IT Employees(49%) &amp; Salaried Other Employees(50%)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City: Bangalore(34%), Chennai(45%) &amp; Delhi NCR(20%)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Gender: Males(58%) &amp; Females(41%)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Marital Status: Married(80%) &amp; Single(20%)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SPENDING ANALYSIS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Categories</a:t>
            </a:r>
            <a:r>
              <a:rPr lang="en" sz="2000">
                <a:solidFill>
                  <a:schemeClr val="dk1"/>
                </a:solidFill>
              </a:rPr>
              <a:t> - Where do they spend?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Payment Type - How do they spend?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Months - When do they spend?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AFFLUENT PROFESSIONALS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: SPENDING ANALYSIS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Bills : Everyone’s favourite category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Women(42%) : Health &amp; Wellness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Men(57%) : Electronics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21-24(19%) : Trend-Setters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dk2"/>
                </a:solidFill>
              </a:rPr>
              <a:t>AFFLUENT PROFESSIONALS: RECOMMENDATIONS FOR BILLS</a:t>
            </a:r>
            <a:endParaRPr sz="18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Bill Payment Rewards Program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Cashback for Recurring Bills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dk2"/>
                </a:solidFill>
              </a:rPr>
              <a:t>AFFLUENT PROFESSIONALS: RECOMMENDATIONS FOR WOMEN</a:t>
            </a:r>
            <a:endParaRPr sz="18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Wellness Rewards Program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Exclusive Health Memberships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dk2"/>
                </a:solidFill>
              </a:rPr>
              <a:t>AFFLUENT PROFESSIONALS: RECOMMENDATIONS FOR MEN</a:t>
            </a:r>
            <a:endParaRPr sz="18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Electronics Rewards Program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Exclusive Electronics Partnership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dk2"/>
                </a:solidFill>
              </a:rPr>
              <a:t>AFFLUENT PROFESSIONALS: RECOMMENDATIONS FOR 21-24</a:t>
            </a:r>
            <a:endParaRPr sz="18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Entertainment </a:t>
            </a:r>
            <a:r>
              <a:rPr lang="en" sz="2000">
                <a:solidFill>
                  <a:schemeClr val="dk1"/>
                </a:solidFill>
              </a:rPr>
              <a:t>Rewards Program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Apparel Shopping Bonuses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3486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4231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4 Customer Profiles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Affluent </a:t>
            </a:r>
            <a:r>
              <a:rPr lang="en" sz="2000">
                <a:solidFill>
                  <a:schemeClr val="dk1"/>
                </a:solidFill>
              </a:rPr>
              <a:t>Professionals</a:t>
            </a:r>
            <a:r>
              <a:rPr lang="en" sz="2000">
                <a:solidFill>
                  <a:schemeClr val="dk1"/>
                </a:solidFill>
              </a:rPr>
              <a:t> : High - Value Profile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3 different Credit cards for 3 key sectors 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Different rewards to target each sector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Purpose - </a:t>
            </a:r>
            <a:r>
              <a:rPr lang="en" sz="2000">
                <a:solidFill>
                  <a:schemeClr val="dk1"/>
                </a:solidFill>
              </a:rPr>
              <a:t>Pilot Study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Digital Transformation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 - driven Decision Making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983500" y="565775"/>
            <a:ext cx="3177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UNDERSTANDING THE DATA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4386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dim_customers Table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Customer Demographics Table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4000 Customers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Fact_spends Table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Customer Spending Table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389600"/>
            <a:ext cx="3295650" cy="23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PROJECT OVERVIEW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5632317" y="1189775"/>
            <a:ext cx="3305700" cy="3483200"/>
            <a:chOff x="5632317" y="1189775"/>
            <a:chExt cx="3305700" cy="3483200"/>
          </a:xfrm>
        </p:grpSpPr>
        <p:sp>
          <p:nvSpPr>
            <p:cNvPr id="80" name="Google Shape;80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    Recommend features</a:t>
              </a:r>
              <a:endParaRPr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6167075" y="2270875"/>
              <a:ext cx="2536200" cy="24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rage"/>
                <a:buChar char="●"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Credit card recommendations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rage"/>
                <a:buChar char="●"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Multiple </a:t>
              </a:r>
              <a:b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</a:b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recommendations  within profiles.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0" y="1189989"/>
            <a:ext cx="3546900" cy="3482936"/>
            <a:chOff x="0" y="1189989"/>
            <a:chExt cx="3546900" cy="3482936"/>
          </a:xfrm>
        </p:grpSpPr>
        <p:sp>
          <p:nvSpPr>
            <p:cNvPr id="83" name="Google Shape;83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Build Customer Profile</a:t>
              </a:r>
              <a:endParaRPr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655350" y="2281025"/>
              <a:ext cx="2236200" cy="23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rage"/>
                <a:buChar char="●"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Machine Learning</a:t>
              </a:r>
              <a:b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</a:b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(k-means)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rage"/>
                <a:buChar char="●"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Profile Analysis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2944204" y="1189775"/>
            <a:ext cx="3305700" cy="3483150"/>
            <a:chOff x="2944204" y="1189775"/>
            <a:chExt cx="3305700" cy="3483150"/>
          </a:xfrm>
        </p:grpSpPr>
        <p:sp>
          <p:nvSpPr>
            <p:cNvPr id="86" name="Google Shape;86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Average"/>
                  <a:ea typeface="Average"/>
                  <a:cs typeface="Average"/>
                  <a:sym typeface="Average"/>
                </a:rPr>
                <a:t>Analyze their Spending</a:t>
              </a:r>
              <a:endParaRPr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3478950" y="2281025"/>
              <a:ext cx="2236200" cy="23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rage"/>
                <a:buChar char="●"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Analyzed spending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rage"/>
                <a:buChar char="●"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Identified High-Value sectors for each profile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CUSTOMER PROFILES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Multidimensional Understanding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Resource Optimization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Enhanced Customer Experience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INCOME UTILISATION(%)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AIU = Average Spend per Month / Average Income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Higher AIU(%), Better Customers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CUSTOMER SEGMENTATION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k-means clustering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customer profiles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PROFILE 0 : THRIFTY </a:t>
            </a:r>
            <a:r>
              <a:rPr lang="en" sz="1800">
                <a:solidFill>
                  <a:schemeClr val="dk2"/>
                </a:solidFill>
              </a:rPr>
              <a:t>ENTREPRENEURS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Average Income, Low Spending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Occupation: Freelancers(50%), Business Owners(25%) &amp; Government employees(24%)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City: Bangalore(40%), Chennai(37%) &amp; Delhi NCR(23%)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Gender: Males(72%) &amp; Females(28%)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Marital Status: Married(80%) &amp; Single(20%)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PROFILE 1 : AFFLUENT PROFESSIONALS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High Income, High Spending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Occupation: Salaried IT Employees(68%) &amp; Salaried Other Employees(32%)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City: Mumbai(54%), Hyderabad(27%) &amp; Delhi NCR(18%)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Gender: Males(57%) &amp; Females(42%)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Marital Status: Married(77%) &amp; Single(22%)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