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1" r:id="rId3"/>
    <p:sldId id="294" r:id="rId4"/>
    <p:sldId id="295" r:id="rId5"/>
    <p:sldId id="271" r:id="rId6"/>
    <p:sldId id="273" r:id="rId7"/>
    <p:sldId id="289" r:id="rId8"/>
    <p:sldId id="290" r:id="rId9"/>
    <p:sldId id="291"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C43B2F-E23E-4581-A9F2-986648429229}">
          <p14:sldIdLst>
            <p14:sldId id="282"/>
            <p14:sldId id="281"/>
            <p14:sldId id="294"/>
            <p14:sldId id="295"/>
            <p14:sldId id="271"/>
            <p14:sldId id="273"/>
            <p14:sldId id="289"/>
            <p14:sldId id="290"/>
            <p14:sldId id="291"/>
          </p14:sldIdLst>
        </p14:section>
        <p14:section name="Untitled Section" id="{07833336-378A-4FE4-9F30-142897F28BF0}">
          <p14:sldIdLst>
            <p14:sldId id="2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6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825D9DC7-D8B9-4503-B6CF-3542B3613C7D}" type="datetimeFigureOut">
              <a:rPr lang="en-SG" smtClean="0"/>
              <a:t>10/10/2015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244181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25D9DC7-D8B9-4503-B6CF-3542B3613C7D}" type="datetimeFigureOut">
              <a:rPr lang="en-SG" smtClean="0"/>
              <a:t>10/10/2015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124242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25D9DC7-D8B9-4503-B6CF-3542B3613C7D}" type="datetimeFigureOut">
              <a:rPr lang="en-SG" smtClean="0"/>
              <a:t>10/10/2015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347450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825D9DC7-D8B9-4503-B6CF-3542B3613C7D}" type="datetimeFigureOut">
              <a:rPr lang="en-SG" smtClean="0"/>
              <a:t>10/10/2015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2935881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5D9DC7-D8B9-4503-B6CF-3542B3613C7D}" type="datetimeFigureOut">
              <a:rPr lang="en-SG" smtClean="0"/>
              <a:t>10/10/2015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102635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825D9DC7-D8B9-4503-B6CF-3542B3613C7D}" type="datetimeFigureOut">
              <a:rPr lang="en-SG" smtClean="0"/>
              <a:t>10/10/2015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120575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825D9DC7-D8B9-4503-B6CF-3542B3613C7D}" type="datetimeFigureOut">
              <a:rPr lang="en-SG" smtClean="0"/>
              <a:t>10/10/2015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246625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825D9DC7-D8B9-4503-B6CF-3542B3613C7D}" type="datetimeFigureOut">
              <a:rPr lang="en-SG" smtClean="0"/>
              <a:t>10/10/2015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392087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D9DC7-D8B9-4503-B6CF-3542B3613C7D}" type="datetimeFigureOut">
              <a:rPr lang="en-SG" smtClean="0"/>
              <a:t>10/10/2015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374775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5D9DC7-D8B9-4503-B6CF-3542B3613C7D}" type="datetimeFigureOut">
              <a:rPr lang="en-SG" smtClean="0"/>
              <a:t>10/10/2015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329309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5D9DC7-D8B9-4503-B6CF-3542B3613C7D}" type="datetimeFigureOut">
              <a:rPr lang="en-SG" smtClean="0"/>
              <a:t>10/10/2015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08642C20-6A60-42BC-8E32-7EA5E0C5A2E8}" type="slidenum">
              <a:rPr lang="en-SG" smtClean="0"/>
              <a:t>‹#›</a:t>
            </a:fld>
            <a:endParaRPr lang="en-SG"/>
          </a:p>
        </p:txBody>
      </p:sp>
    </p:spTree>
    <p:extLst>
      <p:ext uri="{BB962C8B-B14F-4D97-AF65-F5344CB8AC3E}">
        <p14:creationId xmlns:p14="http://schemas.microsoft.com/office/powerpoint/2010/main" val="1442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D9DC7-D8B9-4503-B6CF-3542B3613C7D}" type="datetimeFigureOut">
              <a:rPr lang="en-SG" smtClean="0"/>
              <a:t>10/10/2015</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42C20-6A60-42BC-8E32-7EA5E0C5A2E8}" type="slidenum">
              <a:rPr lang="en-SG" smtClean="0"/>
              <a:t>‹#›</a:t>
            </a:fld>
            <a:endParaRPr lang="en-SG"/>
          </a:p>
        </p:txBody>
      </p:sp>
    </p:spTree>
    <p:extLst>
      <p:ext uri="{BB962C8B-B14F-4D97-AF65-F5344CB8AC3E}">
        <p14:creationId xmlns:p14="http://schemas.microsoft.com/office/powerpoint/2010/main" val="1138951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4731" y="871996"/>
            <a:ext cx="9144000" cy="809468"/>
          </a:xfrm>
        </p:spPr>
        <p:txBody>
          <a:bodyPr>
            <a:normAutofit/>
          </a:bodyPr>
          <a:lstStyle/>
          <a:p>
            <a:r>
              <a:rPr lang="en-US" sz="4000" dirty="0" smtClean="0">
                <a:latin typeface="Times New Roman" panose="02020603050405020304" pitchFamily="18" charset="0"/>
                <a:cs typeface="Times New Roman" panose="02020603050405020304" pitchFamily="18" charset="0"/>
              </a:rPr>
              <a:t>Contents</a:t>
            </a:r>
            <a:endParaRPr lang="en-SG" sz="4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38200" y="191577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4171122" y="2028422"/>
            <a:ext cx="4792014" cy="35598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What is Hadoop?</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Information retrieval models</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Graphical representation</a:t>
            </a:r>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Web interface for search</a:t>
            </a:r>
          </a:p>
          <a:p>
            <a:pPr marL="342900" indent="-342900" algn="l">
              <a:buFont typeface="Arial" panose="020B0604020202020204" pitchFamily="34" charset="0"/>
              <a:buChar char="•"/>
            </a:pPr>
            <a:r>
              <a:rPr lang="en-US" sz="2800" dirty="0" err="1" smtClean="0">
                <a:latin typeface="Times New Roman" panose="02020603050405020304" pitchFamily="18" charset="0"/>
                <a:cs typeface="Times New Roman" panose="02020603050405020304" pitchFamily="18" charset="0"/>
              </a:rPr>
              <a:t>ZipFileReader</a:t>
            </a:r>
            <a:endParaRPr lang="en-US" sz="2800"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Boolean Retrieval model</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Ranked Retrieval </a:t>
            </a:r>
            <a:r>
              <a:rPr lang="en-US" sz="2800" dirty="0" smtClean="0">
                <a:latin typeface="Times New Roman" panose="02020603050405020304" pitchFamily="18" charset="0"/>
                <a:cs typeface="Times New Roman" panose="02020603050405020304" pitchFamily="18" charset="0"/>
              </a:rPr>
              <a:t>model</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9393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3463" y="690113"/>
            <a:ext cx="10092906" cy="5509200"/>
          </a:xfrm>
          <a:prstGeom prst="rect">
            <a:avLst/>
          </a:prstGeom>
          <a:noFill/>
        </p:spPr>
        <p:txBody>
          <a:bodyPr wrap="square" rtlCol="0">
            <a:spAutoFit/>
          </a:bodyPr>
          <a:lstStyle/>
          <a:p>
            <a:r>
              <a:rPr lang="en-US" dirty="0" smtClean="0"/>
              <a:t>			    </a:t>
            </a:r>
            <a:r>
              <a:rPr lang="en-US" sz="2800" b="1" dirty="0" smtClean="0"/>
              <a:t>Distributed  Search using </a:t>
            </a:r>
            <a:r>
              <a:rPr lang="en-US" sz="2800" b="1" dirty="0" err="1" smtClean="0"/>
              <a:t>TfIdf</a:t>
            </a:r>
            <a:r>
              <a:rPr lang="en-US" sz="2800" b="1" dirty="0" smtClean="0"/>
              <a:t> </a:t>
            </a:r>
          </a:p>
          <a:p>
            <a:r>
              <a:rPr lang="en-US" dirty="0"/>
              <a:t>M</a:t>
            </a:r>
            <a:r>
              <a:rPr lang="en-US" dirty="0" smtClean="0"/>
              <a:t>apper </a:t>
            </a:r>
            <a:r>
              <a:rPr lang="en-US" dirty="0" smtClean="0">
                <a:sym typeface="Wingdings" panose="05000000000000000000" pitchFamily="2" charset="2"/>
              </a:rPr>
              <a:t> </a:t>
            </a:r>
            <a:r>
              <a:rPr lang="en-US" dirty="0">
                <a:sym typeface="Wingdings" panose="05000000000000000000" pitchFamily="2" charset="2"/>
              </a:rPr>
              <a:t>F</a:t>
            </a:r>
            <a:r>
              <a:rPr lang="en-US" dirty="0" smtClean="0">
                <a:sym typeface="Wingdings" panose="05000000000000000000" pitchFamily="2" charset="2"/>
              </a:rPr>
              <a:t>or every word which is in the query the index file is scanned and if a matching entry is found the in file we output the word and the corresponding the </a:t>
            </a:r>
            <a:r>
              <a:rPr lang="en-US" dirty="0" err="1" smtClean="0">
                <a:sym typeface="Wingdings" panose="05000000000000000000" pitchFamily="2" charset="2"/>
              </a:rPr>
              <a:t>tfidf</a:t>
            </a:r>
            <a:r>
              <a:rPr lang="en-US" dirty="0" smtClean="0">
                <a:sym typeface="Wingdings" panose="05000000000000000000" pitchFamily="2" charset="2"/>
              </a:rPr>
              <a:t> and </a:t>
            </a:r>
            <a:r>
              <a:rPr lang="en-US" dirty="0" err="1" smtClean="0">
                <a:sym typeface="Wingdings" panose="05000000000000000000" pitchFamily="2" charset="2"/>
              </a:rPr>
              <a:t>tf</a:t>
            </a:r>
            <a:r>
              <a:rPr lang="en-US" dirty="0" smtClean="0">
                <a:sym typeface="Wingdings" panose="05000000000000000000" pitchFamily="2" charset="2"/>
              </a:rPr>
              <a:t> value to the reducer </a:t>
            </a:r>
          </a:p>
          <a:p>
            <a:endParaRPr lang="en-US" dirty="0" smtClean="0">
              <a:sym typeface="Wingdings" panose="05000000000000000000" pitchFamily="2" charset="2"/>
            </a:endParaRPr>
          </a:p>
          <a:p>
            <a:r>
              <a:rPr lang="en-US" dirty="0" smtClean="0">
                <a:sym typeface="Wingdings" panose="05000000000000000000" pitchFamily="2" charset="2"/>
              </a:rPr>
              <a:t>Reducer  using the output from the Mapper we create an intermediate Map of the following form to help create the document vector.</a:t>
            </a:r>
          </a:p>
          <a:p>
            <a:endParaRPr lang="en-US" dirty="0" smtClean="0">
              <a:sym typeface="Wingdings" panose="05000000000000000000" pitchFamily="2" charset="2"/>
            </a:endParaRPr>
          </a:p>
          <a:p>
            <a:r>
              <a:rPr lang="en-US" dirty="0" smtClean="0">
                <a:sym typeface="Wingdings" panose="05000000000000000000" pitchFamily="2" charset="2"/>
              </a:rPr>
              <a:t>&lt;word1,&lt;docID1,tfIdf&gt;,</a:t>
            </a:r>
            <a:r>
              <a:rPr lang="en-US" dirty="0">
                <a:sym typeface="Wingdings" panose="05000000000000000000" pitchFamily="2" charset="2"/>
              </a:rPr>
              <a:t> &lt;</a:t>
            </a:r>
            <a:r>
              <a:rPr lang="en-US" dirty="0" smtClean="0">
                <a:sym typeface="Wingdings" panose="05000000000000000000" pitchFamily="2" charset="2"/>
              </a:rPr>
              <a:t>docID2,tfIdf&gt;,</a:t>
            </a:r>
            <a:r>
              <a:rPr lang="en-US" dirty="0">
                <a:sym typeface="Wingdings" panose="05000000000000000000" pitchFamily="2" charset="2"/>
              </a:rPr>
              <a:t> &lt;</a:t>
            </a:r>
            <a:r>
              <a:rPr lang="en-US" dirty="0" smtClean="0">
                <a:sym typeface="Wingdings" panose="05000000000000000000" pitchFamily="2" charset="2"/>
              </a:rPr>
              <a:t>docID3,tfIdf&gt;,</a:t>
            </a:r>
            <a:r>
              <a:rPr lang="en-US" dirty="0">
                <a:sym typeface="Wingdings" panose="05000000000000000000" pitchFamily="2" charset="2"/>
              </a:rPr>
              <a:t> &lt;</a:t>
            </a:r>
            <a:r>
              <a:rPr lang="en-US" dirty="0" smtClean="0">
                <a:sym typeface="Wingdings" panose="05000000000000000000" pitchFamily="2" charset="2"/>
              </a:rPr>
              <a:t>docID4,tfIdf&gt;…………………….&gt;&gt;,</a:t>
            </a:r>
            <a:endParaRPr lang="en-US" dirty="0">
              <a:sym typeface="Wingdings" panose="05000000000000000000" pitchFamily="2" charset="2"/>
            </a:endParaRPr>
          </a:p>
          <a:p>
            <a:r>
              <a:rPr lang="en-US" dirty="0" smtClean="0">
                <a:sym typeface="Wingdings" panose="05000000000000000000" pitchFamily="2" charset="2"/>
              </a:rPr>
              <a:t>&lt;word2,&lt;docID1,tfIdf&gt;, &lt;docID2,tfIdf&gt;, &lt;docID3,tfIdf&gt;, &lt;docID4,tfIdf&gt;…………………….&gt;&gt;,</a:t>
            </a:r>
          </a:p>
          <a:p>
            <a:r>
              <a:rPr lang="en-US" dirty="0" smtClean="0">
                <a:sym typeface="Wingdings" panose="05000000000000000000" pitchFamily="2" charset="2"/>
              </a:rPr>
              <a:t>&lt;word3,&lt;</a:t>
            </a:r>
            <a:r>
              <a:rPr lang="en-US" dirty="0">
                <a:sym typeface="Wingdings" panose="05000000000000000000" pitchFamily="2" charset="2"/>
              </a:rPr>
              <a:t>docID1,tfIdf&gt;, &lt;docID2,tfIdf&gt;, &lt;docID3,tfIdf&gt;, &lt;docID4,tfIdf</a:t>
            </a:r>
            <a:r>
              <a:rPr lang="en-US" dirty="0" smtClean="0">
                <a:sym typeface="Wingdings" panose="05000000000000000000" pitchFamily="2" charset="2"/>
              </a:rPr>
              <a:t>&gt;…………………….&gt;&gt;,</a:t>
            </a:r>
            <a:endParaRPr lang="en-US" dirty="0">
              <a:sym typeface="Wingdings" panose="05000000000000000000" pitchFamily="2" charset="2"/>
            </a:endParaRPr>
          </a:p>
          <a:p>
            <a:r>
              <a:rPr lang="en-US" dirty="0">
                <a:sym typeface="Wingdings" panose="05000000000000000000" pitchFamily="2" charset="2"/>
              </a:rPr>
              <a:t>&lt;</a:t>
            </a:r>
            <a:r>
              <a:rPr lang="en-US" dirty="0" smtClean="0">
                <a:sym typeface="Wingdings" panose="05000000000000000000" pitchFamily="2" charset="2"/>
              </a:rPr>
              <a:t>word4,&lt;</a:t>
            </a:r>
            <a:r>
              <a:rPr lang="en-US" dirty="0">
                <a:sym typeface="Wingdings" panose="05000000000000000000" pitchFamily="2" charset="2"/>
              </a:rPr>
              <a:t>docID1,tfIdf&gt;, &lt;docID2,tfIdf&gt;, &lt;docID3,tfIdf&gt;, &lt;docID4,tfIdf</a:t>
            </a:r>
            <a:r>
              <a:rPr lang="en-US" dirty="0" smtClean="0">
                <a:sym typeface="Wingdings" panose="05000000000000000000" pitchFamily="2" charset="2"/>
              </a:rPr>
              <a:t>&gt;…………………….&gt;&gt;,</a:t>
            </a:r>
          </a:p>
          <a:p>
            <a:r>
              <a:rPr lang="en-US" dirty="0" smtClean="0">
                <a:sym typeface="Wingdings" panose="05000000000000000000" pitchFamily="2" charset="2"/>
              </a:rPr>
              <a:t>..</a:t>
            </a:r>
          </a:p>
          <a:p>
            <a:r>
              <a:rPr lang="en-US" dirty="0" smtClean="0">
                <a:sym typeface="Wingdings" panose="05000000000000000000" pitchFamily="2" charset="2"/>
              </a:rPr>
              <a:t>..</a:t>
            </a:r>
          </a:p>
          <a:p>
            <a:r>
              <a:rPr lang="en-US" dirty="0" smtClean="0">
                <a:sym typeface="Wingdings" panose="05000000000000000000" pitchFamily="2" charset="2"/>
              </a:rPr>
              <a:t>..</a:t>
            </a:r>
          </a:p>
          <a:p>
            <a:r>
              <a:rPr lang="en-US" dirty="0" smtClean="0">
                <a:sym typeface="Wingdings" panose="05000000000000000000" pitchFamily="2" charset="2"/>
              </a:rPr>
              <a:t>..</a:t>
            </a:r>
          </a:p>
          <a:p>
            <a:endParaRPr lang="en-US" dirty="0">
              <a:sym typeface="Wingdings" panose="05000000000000000000" pitchFamily="2" charset="2"/>
            </a:endParaRPr>
          </a:p>
          <a:p>
            <a:r>
              <a:rPr lang="en-US" dirty="0" smtClean="0">
                <a:sym typeface="Wingdings" panose="05000000000000000000" pitchFamily="2" charset="2"/>
              </a:rPr>
              <a:t>Finally we create the query vector and then find the cosine similarity and out the result.</a:t>
            </a:r>
          </a:p>
          <a:p>
            <a:endParaRPr lang="en-US" dirty="0" smtClean="0"/>
          </a:p>
          <a:p>
            <a:endParaRPr lang="en-US" dirty="0"/>
          </a:p>
        </p:txBody>
      </p:sp>
    </p:spTree>
    <p:extLst>
      <p:ext uri="{BB962C8B-B14F-4D97-AF65-F5344CB8AC3E}">
        <p14:creationId xmlns:p14="http://schemas.microsoft.com/office/powerpoint/2010/main" val="2992608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8120" y="604780"/>
            <a:ext cx="9144000" cy="809468"/>
          </a:xfrm>
        </p:spPr>
        <p:txBody>
          <a:bodyPr>
            <a:normAutofit/>
          </a:bodyPr>
          <a:lstStyle/>
          <a:p>
            <a:r>
              <a:rPr lang="en-US" sz="4000" dirty="0" smtClean="0">
                <a:latin typeface="Times New Roman" panose="02020603050405020304" pitchFamily="18" charset="0"/>
                <a:cs typeface="Times New Roman" panose="02020603050405020304" pitchFamily="18" charset="0"/>
              </a:rPr>
              <a:t>Web Interface</a:t>
            </a:r>
            <a:endParaRPr lang="en-SG"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00225" y="1647825"/>
            <a:ext cx="8591550" cy="3562350"/>
          </a:xfrm>
          <a:prstGeom prst="rect">
            <a:avLst/>
          </a:prstGeom>
        </p:spPr>
      </p:pic>
    </p:spTree>
    <p:extLst>
      <p:ext uri="{BB962C8B-B14F-4D97-AF65-F5344CB8AC3E}">
        <p14:creationId xmlns:p14="http://schemas.microsoft.com/office/powerpoint/2010/main" val="968322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Query Output</a:t>
            </a:r>
            <a:endParaRPr lang="en-US" dirty="0"/>
          </a:p>
        </p:txBody>
      </p:sp>
      <p:pic>
        <p:nvPicPr>
          <p:cNvPr id="6" name="Picture 5"/>
          <p:cNvPicPr>
            <a:picLocks noChangeAspect="1"/>
          </p:cNvPicPr>
          <p:nvPr/>
        </p:nvPicPr>
        <p:blipFill>
          <a:blip r:embed="rId2"/>
          <a:stretch>
            <a:fillRect/>
          </a:stretch>
        </p:blipFill>
        <p:spPr>
          <a:xfrm>
            <a:off x="981075" y="1440611"/>
            <a:ext cx="10229850" cy="5037827"/>
          </a:xfrm>
          <a:prstGeom prst="rect">
            <a:avLst/>
          </a:prstGeom>
        </p:spPr>
      </p:pic>
    </p:spTree>
    <p:extLst>
      <p:ext uri="{BB962C8B-B14F-4D97-AF65-F5344CB8AC3E}">
        <p14:creationId xmlns:p14="http://schemas.microsoft.com/office/powerpoint/2010/main" val="2519947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ZipFileReader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Extracted Text Files as input</a:t>
            </a:r>
          </a:p>
          <a:p>
            <a:r>
              <a:rPr lang="en-US" dirty="0" smtClean="0"/>
              <a:t>Initially We did the Boolean on extracted data from the zip files where our mappers had to parse the files one by one . </a:t>
            </a:r>
          </a:p>
          <a:p>
            <a:r>
              <a:rPr lang="en-US" dirty="0" smtClean="0"/>
              <a:t>This method proved to be very-very slow as there was On disk IO per file read from the disk hence it was infeasible to use this method to compute the index on entire data set.</a:t>
            </a:r>
          </a:p>
          <a:p>
            <a:endParaRPr lang="en-US" dirty="0"/>
          </a:p>
          <a:p>
            <a:pPr marL="0" indent="0">
              <a:buNone/>
            </a:pPr>
            <a:r>
              <a:rPr lang="en-US" b="1" dirty="0" smtClean="0"/>
              <a:t>Zip File as Input using the </a:t>
            </a:r>
            <a:r>
              <a:rPr lang="en-US" b="1" dirty="0" err="1" smtClean="0"/>
              <a:t>ZipFileReader</a:t>
            </a:r>
            <a:endParaRPr lang="en-US" b="1" dirty="0"/>
          </a:p>
          <a:p>
            <a:pPr marL="0" indent="0">
              <a:buNone/>
            </a:pPr>
            <a:r>
              <a:rPr lang="en-US" sz="6500" dirty="0" smtClean="0"/>
              <a:t>. </a:t>
            </a:r>
            <a:r>
              <a:rPr lang="en-US" dirty="0" smtClean="0"/>
              <a:t>In this method we pass the entire zip file to the mapper and then the mapper would explode the  zip file and in main memory and extract the data from it. Since here there were far less Disk IO’s compared to the previous method and accessing data in main memory is very fast we were able to compute indexes in a matter of minutes then hours as in previous case.</a:t>
            </a:r>
            <a:endParaRPr lang="en-US" dirty="0"/>
          </a:p>
        </p:txBody>
      </p:sp>
    </p:spTree>
    <p:extLst>
      <p:ext uri="{BB962C8B-B14F-4D97-AF65-F5344CB8AC3E}">
        <p14:creationId xmlns:p14="http://schemas.microsoft.com/office/powerpoint/2010/main" val="2938834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09468"/>
          </a:xfrm>
        </p:spPr>
        <p:txBody>
          <a:bodyPr>
            <a:normAutofit/>
          </a:bodyPr>
          <a:lstStyle/>
          <a:p>
            <a:r>
              <a:rPr lang="en-US" sz="4000" dirty="0" smtClean="0">
                <a:latin typeface="Times New Roman" panose="02020603050405020304" pitchFamily="18" charset="0"/>
                <a:cs typeface="Times New Roman" panose="02020603050405020304" pitchFamily="18" charset="0"/>
              </a:rPr>
              <a:t>Boolean retrieval Model</a:t>
            </a:r>
            <a:endParaRPr lang="en-SG" sz="4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38200" y="1915778"/>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err="1" smtClean="0">
                <a:latin typeface="Times New Roman" panose="02020603050405020304" pitchFamily="18" charset="0"/>
                <a:cs typeface="Times New Roman" panose="02020603050405020304" pitchFamily="18" charset="0"/>
              </a:rPr>
              <a:t>UniWord</a:t>
            </a:r>
            <a:r>
              <a:rPr lang="en-US" dirty="0" smtClean="0">
                <a:latin typeface="Times New Roman" panose="02020603050405020304" pitchFamily="18" charset="0"/>
                <a:cs typeface="Times New Roman" panose="02020603050405020304" pitchFamily="18" charset="0"/>
              </a:rPr>
              <a:t> Index</a:t>
            </a:r>
          </a:p>
          <a:p>
            <a:pPr algn="l"/>
            <a:r>
              <a:rPr lang="en-US" dirty="0" smtClean="0">
                <a:latin typeface="Times New Roman" panose="02020603050405020304" pitchFamily="18" charset="0"/>
                <a:cs typeface="Times New Roman" panose="02020603050405020304" pitchFamily="18" charset="0"/>
              </a:rPr>
              <a:t>One Mapper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output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word,docId</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pPr algn="l"/>
            <a:r>
              <a:rPr lang="en-US" dirty="0" smtClean="0">
                <a:latin typeface="Times New Roman" panose="02020603050405020304" pitchFamily="18" charset="0"/>
                <a:cs typeface="Times New Roman" panose="02020603050405020304" pitchFamily="18" charset="0"/>
                <a:sym typeface="Wingdings" panose="05000000000000000000" pitchFamily="2" charset="2"/>
              </a:rPr>
              <a:t>One Reducer  word , docId1,docId2,docId3 ……..</a:t>
            </a:r>
          </a:p>
          <a:p>
            <a:pPr algn="l"/>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algn="l"/>
            <a:r>
              <a:rPr lang="en-US" dirty="0" err="1" smtClean="0">
                <a:latin typeface="Times New Roman" panose="02020603050405020304" pitchFamily="18" charset="0"/>
                <a:cs typeface="Times New Roman" panose="02020603050405020304" pitchFamily="18" charset="0"/>
                <a:sym typeface="Wingdings" panose="05000000000000000000" pitchFamily="2" charset="2"/>
              </a:rPr>
              <a:t>Biword</a:t>
            </a:r>
            <a:r>
              <a:rPr lang="en-US" dirty="0" smtClean="0">
                <a:latin typeface="Times New Roman" panose="02020603050405020304" pitchFamily="18" charset="0"/>
                <a:cs typeface="Times New Roman" panose="02020603050405020304" pitchFamily="18" charset="0"/>
                <a:sym typeface="Wingdings" panose="05000000000000000000" pitchFamily="2" charset="2"/>
              </a:rPr>
              <a:t> index  </a:t>
            </a:r>
          </a:p>
          <a:p>
            <a:pPr algn="l"/>
            <a:r>
              <a:rPr lang="en-US" dirty="0" smtClean="0">
                <a:latin typeface="Times New Roman" panose="02020603050405020304" pitchFamily="18" charset="0"/>
                <a:cs typeface="Times New Roman" panose="02020603050405020304" pitchFamily="18" charset="0"/>
                <a:sym typeface="Wingdings" panose="05000000000000000000" pitchFamily="2" charset="2"/>
              </a:rPr>
              <a:t>One Mapper  output { word1 word 2, </a:t>
            </a:r>
            <a:r>
              <a:rPr lang="en-US" dirty="0" err="1" smtClean="0">
                <a:latin typeface="Times New Roman" panose="02020603050405020304" pitchFamily="18" charset="0"/>
                <a:cs typeface="Times New Roman" panose="02020603050405020304" pitchFamily="18" charset="0"/>
                <a:sym typeface="Wingdings" panose="05000000000000000000" pitchFamily="2" charset="2"/>
              </a:rPr>
              <a:t>docId</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p>
          <a:p>
            <a:pPr algn="l"/>
            <a:r>
              <a:rPr lang="en-US" dirty="0" smtClean="0">
                <a:latin typeface="Times New Roman" panose="02020603050405020304" pitchFamily="18" charset="0"/>
                <a:cs typeface="Times New Roman" panose="02020603050405020304" pitchFamily="18" charset="0"/>
                <a:sym typeface="Wingdings" panose="05000000000000000000" pitchFamily="2" charset="2"/>
              </a:rPr>
              <a:t>One Reducer  output { word1 word2 , docId1,docId2,docId3 ……….}</a:t>
            </a:r>
          </a:p>
          <a:p>
            <a:pPr algn="l"/>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701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809468"/>
          </a:xfrm>
        </p:spPr>
        <p:txBody>
          <a:bodyPr>
            <a:normAutofit/>
          </a:bodyPr>
          <a:lstStyle/>
          <a:p>
            <a:r>
              <a:rPr lang="en-US" sz="4000" dirty="0" smtClean="0">
                <a:latin typeface="Times New Roman" panose="02020603050405020304" pitchFamily="18" charset="0"/>
                <a:cs typeface="Times New Roman" panose="02020603050405020304" pitchFamily="18" charset="0"/>
              </a:rPr>
              <a:t>Ranked Retrieval Model</a:t>
            </a:r>
            <a:endParaRPr lang="en-SG" sz="40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838200" y="1915778"/>
            <a:ext cx="10515600" cy="15779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latin typeface="Times New Roman" panose="02020603050405020304" pitchFamily="18" charset="0"/>
                <a:cs typeface="Times New Roman" panose="02020603050405020304" pitchFamily="18" charset="0"/>
              </a:rPr>
              <a:t>Mappers - Three</a:t>
            </a:r>
          </a:p>
          <a:p>
            <a:pPr algn="l"/>
            <a:r>
              <a:rPr lang="en-US" dirty="0" smtClean="0">
                <a:latin typeface="Times New Roman" panose="02020603050405020304" pitchFamily="18" charset="0"/>
                <a:cs typeface="Times New Roman" panose="02020603050405020304" pitchFamily="18" charset="0"/>
              </a:rPr>
              <a:t>Combiner – One Used only in phase 1 of generating the index.</a:t>
            </a:r>
          </a:p>
          <a:p>
            <a:pPr algn="l"/>
            <a:r>
              <a:rPr lang="en-US" dirty="0" smtClean="0">
                <a:latin typeface="Times New Roman" panose="02020603050405020304" pitchFamily="18" charset="0"/>
                <a:cs typeface="Times New Roman" panose="02020603050405020304" pitchFamily="18" charset="0"/>
              </a:rPr>
              <a:t>Reducer - Three</a:t>
            </a:r>
          </a:p>
          <a:p>
            <a:pPr algn="l"/>
            <a:endParaRPr lang="en-US" dirty="0" smtClean="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98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19177" y="624774"/>
          <a:ext cx="11404122" cy="1182293"/>
        </p:xfrm>
        <a:graphic>
          <a:graphicData uri="http://schemas.openxmlformats.org/drawingml/2006/table">
            <a:tbl>
              <a:tblPr firstRow="1" bandRow="1">
                <a:tableStyleId>{5C22544A-7EE6-4342-B048-85BDC9FD1C3A}</a:tableStyleId>
              </a:tblPr>
              <a:tblGrid>
                <a:gridCol w="5702061"/>
                <a:gridCol w="5702061"/>
              </a:tblGrid>
              <a:tr h="433705">
                <a:tc>
                  <a:txBody>
                    <a:bodyPr/>
                    <a:lstStyle/>
                    <a:p>
                      <a:r>
                        <a:rPr lang="en-US" dirty="0" smtClean="0"/>
                        <a:t>Mapper</a:t>
                      </a:r>
                      <a:endParaRPr lang="en-US" dirty="0"/>
                    </a:p>
                  </a:txBody>
                  <a:tcPr/>
                </a:tc>
                <a:tc>
                  <a:txBody>
                    <a:bodyPr/>
                    <a:lstStyle/>
                    <a:p>
                      <a:r>
                        <a:rPr lang="en-US" dirty="0" smtClean="0"/>
                        <a:t>Reducer</a:t>
                      </a:r>
                    </a:p>
                  </a:txBody>
                  <a:tcPr/>
                </a:tc>
              </a:tr>
              <a:tr h="7485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docId</a:t>
                      </a:r>
                      <a:r>
                        <a:rPr lang="en-US" dirty="0" smtClean="0"/>
                        <a:t>=&gt;[words]}  </a:t>
                      </a:r>
                      <a:r>
                        <a:rPr lang="en-US" dirty="0" smtClean="0">
                          <a:sym typeface="Wingdings" panose="05000000000000000000" pitchFamily="2" charset="2"/>
                        </a:rPr>
                        <a:t> </a:t>
                      </a:r>
                      <a:r>
                        <a:rPr lang="en-US" dirty="0" smtClean="0"/>
                        <a:t>Output</a:t>
                      </a:r>
                      <a:r>
                        <a:rPr lang="en-US" dirty="0" smtClean="0">
                          <a:sym typeface="Wingdings" panose="05000000000000000000" pitchFamily="2" charset="2"/>
                        </a:rPr>
                        <a:t> </a:t>
                      </a:r>
                      <a:r>
                        <a:rPr lang="en-US" dirty="0" smtClean="0"/>
                        <a:t>{[</a:t>
                      </a:r>
                      <a:r>
                        <a:rPr lang="en-US" dirty="0" err="1" smtClean="0"/>
                        <a:t>word,docId</a:t>
                      </a:r>
                      <a:r>
                        <a:rPr lang="en-US" dirty="0" smtClean="0"/>
                        <a:t>]=&gt;1}</a:t>
                      </a:r>
                    </a:p>
                  </a:txBody>
                  <a:tcPr/>
                </a:tc>
                <a:tc>
                  <a:txBody>
                    <a:bodyPr/>
                    <a:lstStyle/>
                    <a:p>
                      <a:r>
                        <a:rPr lang="en-US" dirty="0" smtClean="0"/>
                        <a:t>{[</a:t>
                      </a:r>
                      <a:r>
                        <a:rPr lang="en-US" dirty="0" err="1" smtClean="0"/>
                        <a:t>word,docId</a:t>
                      </a:r>
                      <a:r>
                        <a:rPr lang="en-US" dirty="0" smtClean="0"/>
                        <a:t>]=&gt;[1,1,1,1,1} </a:t>
                      </a:r>
                      <a:r>
                        <a:rPr lang="en-US" dirty="0" smtClean="0">
                          <a:sym typeface="Wingdings" panose="05000000000000000000" pitchFamily="2" charset="2"/>
                        </a:rPr>
                        <a:t> Output{[</a:t>
                      </a:r>
                      <a:r>
                        <a:rPr lang="en-US" dirty="0" err="1" smtClean="0">
                          <a:sym typeface="Wingdings" panose="05000000000000000000" pitchFamily="2" charset="2"/>
                        </a:rPr>
                        <a:t>word,docId</a:t>
                      </a:r>
                      <a:r>
                        <a:rPr lang="en-US" dirty="0" smtClean="0">
                          <a:sym typeface="Wingdings" panose="05000000000000000000" pitchFamily="2" charset="2"/>
                        </a:rPr>
                        <a:t>],</a:t>
                      </a:r>
                      <a:r>
                        <a:rPr lang="en-US" dirty="0" err="1" smtClean="0">
                          <a:sym typeface="Wingdings" panose="05000000000000000000" pitchFamily="2" charset="2"/>
                        </a:rPr>
                        <a:t>wordCount</a:t>
                      </a:r>
                      <a:r>
                        <a:rPr lang="en-US" dirty="0" smtClean="0">
                          <a:sym typeface="Wingdings" panose="05000000000000000000" pitchFamily="2" charset="2"/>
                        </a:rPr>
                        <a:t>]}</a:t>
                      </a:r>
                      <a:endParaRPr lang="en-US" dirty="0"/>
                    </a:p>
                  </a:txBody>
                  <a:tcPr/>
                </a:tc>
              </a:tr>
            </a:tbl>
          </a:graphicData>
        </a:graphic>
      </p:graphicFrame>
      <p:sp>
        <p:nvSpPr>
          <p:cNvPr id="3" name="TextBox 2"/>
          <p:cNvSpPr txBox="1"/>
          <p:nvPr/>
        </p:nvSpPr>
        <p:spPr>
          <a:xfrm>
            <a:off x="319178" y="189781"/>
            <a:ext cx="3381555" cy="369332"/>
          </a:xfrm>
          <a:prstGeom prst="rect">
            <a:avLst/>
          </a:prstGeom>
          <a:noFill/>
        </p:spPr>
        <p:txBody>
          <a:bodyPr wrap="square" rtlCol="0">
            <a:spAutoFit/>
          </a:bodyPr>
          <a:lstStyle/>
          <a:p>
            <a:r>
              <a:rPr lang="en-US" dirty="0" smtClean="0"/>
              <a:t>Phase 1</a:t>
            </a:r>
            <a:endParaRPr lang="en-US" dirty="0"/>
          </a:p>
        </p:txBody>
      </p:sp>
      <p:graphicFrame>
        <p:nvGraphicFramePr>
          <p:cNvPr id="4" name="Table 3"/>
          <p:cNvGraphicFramePr>
            <a:graphicFrameLocks noGrp="1"/>
          </p:cNvGraphicFramePr>
          <p:nvPr/>
        </p:nvGraphicFramePr>
        <p:xfrm>
          <a:off x="319178" y="2425486"/>
          <a:ext cx="11404122" cy="1010920"/>
        </p:xfrm>
        <a:graphic>
          <a:graphicData uri="http://schemas.openxmlformats.org/drawingml/2006/table">
            <a:tbl>
              <a:tblPr firstRow="1" bandRow="1">
                <a:tableStyleId>{5C22544A-7EE6-4342-B048-85BDC9FD1C3A}</a:tableStyleId>
              </a:tblPr>
              <a:tblGrid>
                <a:gridCol w="5702061"/>
                <a:gridCol w="5702061"/>
              </a:tblGrid>
              <a:tr h="370840">
                <a:tc>
                  <a:txBody>
                    <a:bodyPr/>
                    <a:lstStyle/>
                    <a:p>
                      <a:r>
                        <a:rPr lang="en-US" dirty="0" smtClean="0"/>
                        <a:t>Mapper</a:t>
                      </a:r>
                      <a:endParaRPr lang="en-US" dirty="0"/>
                    </a:p>
                  </a:txBody>
                  <a:tcPr/>
                </a:tc>
                <a:tc>
                  <a:txBody>
                    <a:bodyPr/>
                    <a:lstStyle/>
                    <a:p>
                      <a:r>
                        <a:rPr lang="en-US" dirty="0" smtClean="0"/>
                        <a:t>Reducer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Output </a:t>
                      </a:r>
                      <a:r>
                        <a:rPr lang="en-US" dirty="0" smtClean="0">
                          <a:sym typeface="Wingdings" panose="05000000000000000000" pitchFamily="2" charset="2"/>
                        </a:rPr>
                        <a:t></a:t>
                      </a:r>
                      <a:r>
                        <a:rPr lang="en-US" baseline="0" dirty="0" smtClean="0"/>
                        <a:t> </a:t>
                      </a:r>
                      <a:r>
                        <a:rPr lang="en-US" dirty="0" smtClean="0">
                          <a:sym typeface="Wingdings" panose="05000000000000000000" pitchFamily="2" charset="2"/>
                        </a:rPr>
                        <a:t>{[</a:t>
                      </a:r>
                      <a:r>
                        <a:rPr lang="en-US" dirty="0" err="1" smtClean="0">
                          <a:sym typeface="Wingdings" panose="05000000000000000000" pitchFamily="2" charset="2"/>
                        </a:rPr>
                        <a:t>word,docId</a:t>
                      </a:r>
                      <a:r>
                        <a:rPr lang="en-US" dirty="0" smtClean="0">
                          <a:sym typeface="Wingdings" panose="05000000000000000000" pitchFamily="2" charset="2"/>
                        </a:rPr>
                        <a:t>],</a:t>
                      </a:r>
                      <a:r>
                        <a:rPr lang="en-US" dirty="0" err="1" smtClean="0">
                          <a:sym typeface="Wingdings" panose="05000000000000000000" pitchFamily="2" charset="2"/>
                        </a:rPr>
                        <a:t>wordCount</a:t>
                      </a:r>
                      <a:r>
                        <a:rPr lang="en-US" dirty="0" smtClean="0">
                          <a:sym typeface="Wingdings" panose="05000000000000000000" pitchFamily="2" charset="2"/>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a:t>
                      </a:r>
                      <a:r>
                        <a:rPr lang="en-US" dirty="0" err="1" smtClean="0"/>
                        <a:t>word,docId</a:t>
                      </a:r>
                      <a:r>
                        <a:rPr lang="en-US" dirty="0" smtClean="0"/>
                        <a:t>]=&gt;[</a:t>
                      </a:r>
                      <a:r>
                        <a:rPr lang="en-US" dirty="0" err="1" smtClean="0"/>
                        <a:t>wordcount,wordsPerDoc</a:t>
                      </a:r>
                      <a:r>
                        <a:rPr lang="en-US" dirty="0" smtClean="0"/>
                        <a:t>]}</a:t>
                      </a:r>
                      <a:endParaRPr lang="en-US" dirty="0"/>
                    </a:p>
                  </a:txBody>
                  <a:tcPr/>
                </a:tc>
              </a:tr>
            </a:tbl>
          </a:graphicData>
        </a:graphic>
      </p:graphicFrame>
      <p:sp>
        <p:nvSpPr>
          <p:cNvPr id="5" name="TextBox 4"/>
          <p:cNvSpPr txBox="1"/>
          <p:nvPr/>
        </p:nvSpPr>
        <p:spPr>
          <a:xfrm>
            <a:off x="319177" y="1963948"/>
            <a:ext cx="3381555" cy="369332"/>
          </a:xfrm>
          <a:prstGeom prst="rect">
            <a:avLst/>
          </a:prstGeom>
          <a:noFill/>
        </p:spPr>
        <p:txBody>
          <a:bodyPr wrap="square" rtlCol="0">
            <a:spAutoFit/>
          </a:bodyPr>
          <a:lstStyle/>
          <a:p>
            <a:r>
              <a:rPr lang="en-US" dirty="0" smtClean="0"/>
              <a:t>Phase 2</a:t>
            </a:r>
            <a:endParaRPr lang="en-US" dirty="0"/>
          </a:p>
        </p:txBody>
      </p:sp>
      <p:graphicFrame>
        <p:nvGraphicFramePr>
          <p:cNvPr id="6" name="Table 5"/>
          <p:cNvGraphicFramePr>
            <a:graphicFrameLocks noGrp="1"/>
          </p:cNvGraphicFramePr>
          <p:nvPr/>
        </p:nvGraphicFramePr>
        <p:xfrm>
          <a:off x="319178" y="3984668"/>
          <a:ext cx="11404122" cy="1829536"/>
        </p:xfrm>
        <a:graphic>
          <a:graphicData uri="http://schemas.openxmlformats.org/drawingml/2006/table">
            <a:tbl>
              <a:tblPr firstRow="1" bandRow="1">
                <a:tableStyleId>{5C22544A-7EE6-4342-B048-85BDC9FD1C3A}</a:tableStyleId>
              </a:tblPr>
              <a:tblGrid>
                <a:gridCol w="5702061"/>
                <a:gridCol w="5702061"/>
              </a:tblGrid>
              <a:tr h="0">
                <a:tc>
                  <a:txBody>
                    <a:bodyPr/>
                    <a:lstStyle/>
                    <a:p>
                      <a:r>
                        <a:rPr lang="en-US" dirty="0" smtClean="0"/>
                        <a:t>Mapper</a:t>
                      </a:r>
                      <a:endParaRPr lang="en-US" dirty="0"/>
                    </a:p>
                  </a:txBody>
                  <a:tcPr/>
                </a:tc>
                <a:tc>
                  <a:txBody>
                    <a:bodyPr/>
                    <a:lstStyle/>
                    <a:p>
                      <a:r>
                        <a:rPr lang="en-US" dirty="0" smtClean="0"/>
                        <a:t>Reducer</a:t>
                      </a:r>
                    </a:p>
                  </a:txBody>
                  <a:tcPr/>
                </a:tc>
              </a:tr>
              <a:tr h="14637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word,docId</a:t>
                      </a:r>
                      <a:r>
                        <a:rPr lang="en-US" dirty="0" smtClean="0"/>
                        <a:t>]=&gt;[</a:t>
                      </a:r>
                      <a:r>
                        <a:rPr lang="en-US" dirty="0" err="1" smtClean="0"/>
                        <a:t>wordcount,wordsPerDoc</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Output</a:t>
                      </a:r>
                      <a:r>
                        <a:rPr lang="en-US" baseline="0" dirty="0" smtClean="0"/>
                        <a:t> </a:t>
                      </a:r>
                      <a:r>
                        <a:rPr lang="en-US" baseline="0" dirty="0" smtClean="0">
                          <a:sym typeface="Wingdings" panose="05000000000000000000" pitchFamily="2" charset="2"/>
                        </a:rPr>
                        <a:t> { word=&gt;[</a:t>
                      </a:r>
                      <a:r>
                        <a:rPr lang="en-US" baseline="0" dirty="0" err="1" smtClean="0">
                          <a:sym typeface="Wingdings" panose="05000000000000000000" pitchFamily="2" charset="2"/>
                        </a:rPr>
                        <a:t>docId,wordCount,wordsPerDoc</a:t>
                      </a:r>
                      <a:r>
                        <a:rPr lang="en-US" baseline="0" dirty="0" smtClean="0">
                          <a:sym typeface="Wingdings" panose="05000000000000000000" pitchFamily="2" charset="2"/>
                        </a:rPr>
                        <a:t>] }</a:t>
                      </a:r>
                      <a:endParaRPr lang="en-US" dirty="0" smtClean="0"/>
                    </a:p>
                  </a:txBody>
                  <a:tcPr/>
                </a:tc>
                <a:tc>
                  <a:txBody>
                    <a:bodyPr/>
                    <a:lstStyle/>
                    <a:p>
                      <a:r>
                        <a:rPr lang="en-US" dirty="0" smtClean="0"/>
                        <a:t>{word=&gt;[doc1,wc1,wpd1], [doc1,wc1,wpd1]……..} </a:t>
                      </a:r>
                      <a:r>
                        <a:rPr lang="en-US" dirty="0" smtClean="0">
                          <a:sym typeface="Wingdings" panose="05000000000000000000" pitchFamily="2" charset="2"/>
                        </a:rPr>
                        <a:t> intermediate Results : {[</a:t>
                      </a:r>
                      <a:r>
                        <a:rPr lang="en-US" dirty="0" err="1" smtClean="0">
                          <a:sym typeface="Wingdings" panose="05000000000000000000" pitchFamily="2" charset="2"/>
                        </a:rPr>
                        <a:t>word,docId</a:t>
                      </a:r>
                      <a:r>
                        <a:rPr lang="en-US" dirty="0" smtClean="0">
                          <a:sym typeface="Wingdings" panose="05000000000000000000" pitchFamily="2" charset="2"/>
                        </a:rPr>
                        <a:t>] =&gt;</a:t>
                      </a:r>
                      <a:r>
                        <a:rPr lang="en-US" baseline="0" dirty="0" smtClean="0">
                          <a:sym typeface="Wingdings" panose="05000000000000000000" pitchFamily="2" charset="2"/>
                        </a:rPr>
                        <a:t> [</a:t>
                      </a:r>
                      <a:r>
                        <a:rPr lang="en-US" baseline="0" dirty="0" err="1" smtClean="0">
                          <a:sym typeface="Wingdings" panose="05000000000000000000" pitchFamily="2" charset="2"/>
                        </a:rPr>
                        <a:t>wordCount,wordsPerDoc,docsPerWord</a:t>
                      </a:r>
                      <a:r>
                        <a:rPr lang="en-US" baseline="0" dirty="0" smtClean="0">
                          <a:sym typeface="Wingdings" panose="05000000000000000000" pitchFamily="2" charset="2"/>
                        </a:rPr>
                        <a:t>]} (Stored in a temporary map)</a:t>
                      </a:r>
                    </a:p>
                    <a:p>
                      <a:r>
                        <a:rPr lang="en-US" baseline="0" dirty="0" smtClean="0">
                          <a:sym typeface="Wingdings" panose="05000000000000000000" pitchFamily="2" charset="2"/>
                        </a:rPr>
                        <a:t> Final Calculation : {[</a:t>
                      </a:r>
                      <a:r>
                        <a:rPr lang="en-US" baseline="0" dirty="0" err="1" smtClean="0">
                          <a:sym typeface="Wingdings" panose="05000000000000000000" pitchFamily="2" charset="2"/>
                        </a:rPr>
                        <a:t>word,docId</a:t>
                      </a:r>
                      <a:r>
                        <a:rPr lang="en-US" baseline="0" dirty="0" smtClean="0">
                          <a:sym typeface="Wingdings" panose="05000000000000000000" pitchFamily="2" charset="2"/>
                        </a:rPr>
                        <a:t>]=&gt;</a:t>
                      </a:r>
                      <a:r>
                        <a:rPr lang="en-US" baseline="0" dirty="0" err="1" smtClean="0">
                          <a:sym typeface="Wingdings" panose="05000000000000000000" pitchFamily="2" charset="2"/>
                        </a:rPr>
                        <a:t>tfidf</a:t>
                      </a:r>
                      <a:r>
                        <a:rPr lang="en-US" baseline="0" dirty="0" smtClean="0">
                          <a:sym typeface="Wingdings" panose="05000000000000000000" pitchFamily="2" charset="2"/>
                        </a:rPr>
                        <a:t> }</a:t>
                      </a:r>
                      <a:endParaRPr lang="en-US" dirty="0"/>
                    </a:p>
                  </a:txBody>
                  <a:tcPr/>
                </a:tc>
              </a:tr>
            </a:tbl>
          </a:graphicData>
        </a:graphic>
      </p:graphicFrame>
      <p:sp>
        <p:nvSpPr>
          <p:cNvPr id="7" name="TextBox 6"/>
          <p:cNvSpPr txBox="1"/>
          <p:nvPr/>
        </p:nvSpPr>
        <p:spPr>
          <a:xfrm>
            <a:off x="319176" y="3553449"/>
            <a:ext cx="3381555" cy="369332"/>
          </a:xfrm>
          <a:prstGeom prst="rect">
            <a:avLst/>
          </a:prstGeom>
          <a:noFill/>
        </p:spPr>
        <p:txBody>
          <a:bodyPr wrap="square" rtlCol="0">
            <a:spAutoFit/>
          </a:bodyPr>
          <a:lstStyle/>
          <a:p>
            <a:r>
              <a:rPr lang="en-US" dirty="0" smtClean="0"/>
              <a:t>Phase 3</a:t>
            </a:r>
            <a:endParaRPr lang="en-US" dirty="0"/>
          </a:p>
        </p:txBody>
      </p:sp>
    </p:spTree>
    <p:extLst>
      <p:ext uri="{BB962C8B-B14F-4D97-AF65-F5344CB8AC3E}">
        <p14:creationId xmlns:p14="http://schemas.microsoft.com/office/powerpoint/2010/main" val="383037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465" y="992037"/>
            <a:ext cx="5762444" cy="3157269"/>
          </a:xfrm>
          <a:prstGeom prst="rect">
            <a:avLst/>
          </a:prstGeom>
        </p:spPr>
      </p:pic>
      <p:sp>
        <p:nvSpPr>
          <p:cNvPr id="5" name="TextBox 4"/>
          <p:cNvSpPr txBox="1"/>
          <p:nvPr/>
        </p:nvSpPr>
        <p:spPr>
          <a:xfrm>
            <a:off x="2285999" y="4856671"/>
            <a:ext cx="7625751" cy="1754326"/>
          </a:xfrm>
          <a:prstGeom prst="rect">
            <a:avLst/>
          </a:prstGeom>
          <a:noFill/>
        </p:spPr>
        <p:txBody>
          <a:bodyPr wrap="square" rtlCol="0">
            <a:spAutoFit/>
          </a:bodyPr>
          <a:lstStyle/>
          <a:p>
            <a:r>
              <a:rPr lang="pt-BR" sz="3600" dirty="0" smtClean="0"/>
              <a:t>Final Index file format</a:t>
            </a:r>
          </a:p>
          <a:p>
            <a:endParaRPr lang="pt-BR" sz="3600" dirty="0"/>
          </a:p>
          <a:p>
            <a:r>
              <a:rPr lang="pt-BR" sz="3600" dirty="0" smtClean="0"/>
              <a:t>word@docId,</a:t>
            </a:r>
            <a:r>
              <a:rPr lang="pt-BR" sz="3600" dirty="0"/>
              <a:t>  [d/D, n/N, TF-IDF</a:t>
            </a:r>
            <a:r>
              <a:rPr lang="pt-BR" sz="3600" dirty="0" smtClean="0"/>
              <a:t>]</a:t>
            </a:r>
            <a:endParaRPr lang="en-US" sz="3600" dirty="0"/>
          </a:p>
        </p:txBody>
      </p:sp>
    </p:spTree>
    <p:extLst>
      <p:ext uri="{BB962C8B-B14F-4D97-AF65-F5344CB8AC3E}">
        <p14:creationId xmlns:p14="http://schemas.microsoft.com/office/powerpoint/2010/main" val="516750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47875" y="129396"/>
            <a:ext cx="8096250" cy="6547449"/>
          </a:xfrm>
          <a:prstGeom prst="rect">
            <a:avLst/>
          </a:prstGeom>
        </p:spPr>
      </p:pic>
    </p:spTree>
    <p:extLst>
      <p:ext uri="{BB962C8B-B14F-4D97-AF65-F5344CB8AC3E}">
        <p14:creationId xmlns:p14="http://schemas.microsoft.com/office/powerpoint/2010/main" val="3051144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336</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Contents</vt:lpstr>
      <vt:lpstr>Web Interface</vt:lpstr>
      <vt:lpstr>    Query Output</vt:lpstr>
      <vt:lpstr>ZipFileReader</vt:lpstr>
      <vt:lpstr>Boolean retrieval Model</vt:lpstr>
      <vt:lpstr>Ranked Retrieval Model</vt:lpstr>
      <vt:lpstr>PowerPoint Presentation</vt:lpstr>
      <vt:lpstr>PowerPoint Presentation</vt:lpstr>
      <vt:lpstr>PowerPoint Presentation</vt:lpstr>
      <vt:lpstr>PowerPoint Presentation</vt:lpstr>
    </vt:vector>
  </TitlesOfParts>
  <Company>Clemson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of Boolean/Ranked/Okapi BM25 retrieval models</dc:title>
  <dc:creator>Lenovo</dc:creator>
  <cp:lastModifiedBy>saurabh rai</cp:lastModifiedBy>
  <cp:revision>72</cp:revision>
  <dcterms:created xsi:type="dcterms:W3CDTF">2015-04-13T15:03:07Z</dcterms:created>
  <dcterms:modified xsi:type="dcterms:W3CDTF">2015-10-10T02:46:20Z</dcterms:modified>
</cp:coreProperties>
</file>