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88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Assessments Weightages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19-42D1-BC0A-EC65DF41B213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2EB-4318-913D-F17C0257D4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19-42D1-BC0A-EC65DF41B213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2EB-4318-913D-F17C0257D49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2EB-4318-913D-F17C0257D4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Quizzes</c:v>
                </c:pt>
                <c:pt idx="1">
                  <c:v>Assignments</c:v>
                </c:pt>
                <c:pt idx="2">
                  <c:v>Sessional -I</c:v>
                </c:pt>
                <c:pt idx="3">
                  <c:v>Sessional -II</c:v>
                </c:pt>
                <c:pt idx="4">
                  <c:v>Finals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B-4318-913D-F17C0257D49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862F-386F-45B1-A520-D73D66BA78DA}" type="datetimeFigureOut">
              <a:rPr lang="en-PK" smtClean="0"/>
              <a:t>31/01/2023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2947-0130-47C3-9E08-854F4E8917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F464-D472-44DC-A61F-D9B48FF0B641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FBE-909E-473A-864E-7635F0DF122E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AE6F-9094-42EA-9F95-1D2A76C8CF75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190D-42E3-4058-B172-9D795F14C9FF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6253-FED2-46AB-BDF4-9C1D61BCB158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0311-E381-4052-86EE-795E087A4249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2AE-DED2-4EF6-BF5E-740E4948F641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752-0E16-424D-A250-D5D13F547A1C}" type="datetime1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F82-2D9A-4E47-B030-42335484ADA6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860E-D768-4809-9E17-24CD70938EE7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E520-C4DC-4BF3-8297-1142CE969434}" type="datetime1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3B5-92AE-4D89-A036-A7308C1C4A8E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7168-5FF0-4529-9719-054C18BC65F1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6C19-CDA4-1AC4-C793-877B0AF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5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 Oriented Programming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1E1B-2DD4-928E-2179-3D87C426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2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Lec # 1: introduction</a:t>
            </a:r>
            <a:endParaRPr lang="en-PK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F108EC2-65CE-5A9B-D15A-80B599688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77" b="22390"/>
          <a:stretch/>
        </p:blipFill>
        <p:spPr>
          <a:xfrm>
            <a:off x="838202" y="9"/>
            <a:ext cx="10484412" cy="381139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61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3AF5-F793-BBC4-058D-975FB513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Material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1411-AFA4-04A3-D12B-AF460830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b="1" u="sng" dirty="0"/>
              <a:t>Textbook:</a:t>
            </a:r>
          </a:p>
          <a:p>
            <a:pPr marL="0" indent="0">
              <a:buNone/>
            </a:pPr>
            <a:r>
              <a:rPr lang="en-US" sz="2400" dirty="0"/>
              <a:t>	Tony Gaddis, </a:t>
            </a:r>
            <a:r>
              <a:rPr lang="en-US" sz="2400" b="1" i="1" dirty="0"/>
              <a:t>Starting Out with C++ from Control Structures to Objects</a:t>
            </a:r>
            <a:r>
              <a:rPr lang="en-US" sz="2400" dirty="0"/>
              <a:t> (8</a:t>
            </a:r>
            <a:r>
              <a:rPr lang="en-US" sz="2400" baseline="30000" dirty="0"/>
              <a:t>th</a:t>
            </a:r>
            <a:r>
              <a:rPr lang="en-US" sz="2400" dirty="0"/>
              <a:t> Edition) Publisher: Pearson; 8 edition 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600" b="1" u="sng" dirty="0"/>
              <a:t>Reference Book: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Paul </a:t>
            </a:r>
            <a:r>
              <a:rPr lang="en-US" sz="2400" dirty="0" err="1"/>
              <a:t>Deitel</a:t>
            </a:r>
            <a:r>
              <a:rPr lang="en-US" sz="2400" dirty="0"/>
              <a:t>, Harvey </a:t>
            </a:r>
            <a:r>
              <a:rPr lang="en-US" sz="2400" dirty="0" err="1"/>
              <a:t>Deitel</a:t>
            </a:r>
            <a:r>
              <a:rPr lang="en-US" sz="2400" dirty="0"/>
              <a:t> "</a:t>
            </a:r>
            <a:r>
              <a:rPr lang="en-US" sz="2400" b="1" i="1" dirty="0"/>
              <a:t>C++ How to Program</a:t>
            </a:r>
            <a:r>
              <a:rPr lang="en-US" sz="2400" dirty="0"/>
              <a:t>" 10th Edition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Walter </a:t>
            </a:r>
            <a:r>
              <a:rPr lang="en-US" sz="2400" dirty="0" err="1"/>
              <a:t>Savitch</a:t>
            </a:r>
            <a:r>
              <a:rPr lang="en-US" sz="2400" dirty="0"/>
              <a:t> "</a:t>
            </a:r>
            <a:r>
              <a:rPr lang="en-US" sz="2400" b="1" i="1" dirty="0"/>
              <a:t>Problem Solving with C++" </a:t>
            </a:r>
            <a:r>
              <a:rPr lang="en-US" sz="2400" dirty="0"/>
              <a:t>10th Edition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D. S. Malik "</a:t>
            </a:r>
            <a:r>
              <a:rPr lang="en-US" sz="2400" b="1" i="1" dirty="0"/>
              <a:t>C++ Programming: From Problem Analysis to Program Desig</a:t>
            </a:r>
            <a:r>
              <a:rPr lang="en-US" sz="2400" dirty="0"/>
              <a:t>n" 8th Edition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01E00-953E-2E9A-DC1B-BCE73A1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C76A5-2761-301D-E69F-F7EC95B0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5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EC8-D359-5D10-CE66-878C3FA4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 Oriented Programming?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B552F-DD3E-04DB-8D54-E87AB1E8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400" b="1" dirty="0"/>
              <a:t>Procedural programs </a:t>
            </a:r>
            <a:r>
              <a:rPr lang="en-US" sz="2400" dirty="0"/>
              <a:t>are organized as a series of steps or instructions that execute one by one;</a:t>
            </a:r>
            <a:r>
              <a:rPr lang="en-US" sz="2400" dirty="0">
                <a:solidFill>
                  <a:srgbClr val="0070C0"/>
                </a:solidFill>
              </a:rPr>
              <a:t> OOP provides another way to organize your programs</a:t>
            </a:r>
          </a:p>
          <a:p>
            <a:pPr algn="just"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2400" dirty="0"/>
              <a:t>Object oriented programs are organized as </a:t>
            </a:r>
            <a:r>
              <a:rPr lang="en-US" sz="2400" b="1" dirty="0">
                <a:solidFill>
                  <a:srgbClr val="FF0000"/>
                </a:solidFill>
              </a:rPr>
              <a:t>groups of objects</a:t>
            </a:r>
            <a:r>
              <a:rPr lang="en-US" sz="2400" dirty="0"/>
              <a:t> that have </a:t>
            </a:r>
            <a:r>
              <a:rPr lang="en-US" sz="2400" b="1" dirty="0">
                <a:solidFill>
                  <a:srgbClr val="FF0000"/>
                </a:solidFill>
              </a:rPr>
              <a:t>certain attributes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can take certain actions. </a:t>
            </a:r>
          </a:p>
          <a:p>
            <a:pPr lvl="1" algn="just">
              <a:defRPr/>
            </a:pPr>
            <a:r>
              <a:rPr lang="en-US" sz="2000" dirty="0"/>
              <a:t>When the program executes these objects </a:t>
            </a:r>
          </a:p>
          <a:p>
            <a:pPr marL="342900" lvl="1" indent="0" algn="just">
              <a:buFont typeface="Arial" panose="020B0604020202020204" pitchFamily="34" charset="0"/>
              <a:buNone/>
              <a:defRPr/>
            </a:pPr>
            <a:r>
              <a:rPr lang="en-US" sz="2000" dirty="0"/>
              <a:t>   interact with each other.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23793-84F5-B9BF-AE86-846FE19C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1B173-B7DF-E504-3608-275359FDE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1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C6CB-FF81-B79E-D9EE-624D81F0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Some Examples of Objects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02FC-89A2-F33B-F328-04BDF06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16B8E-2D15-22BF-324D-13449937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067968-2312-9636-57A3-75C0F78E9059}"/>
              </a:ext>
            </a:extLst>
          </p:cNvPr>
          <p:cNvGrpSpPr/>
          <p:nvPr/>
        </p:nvGrpSpPr>
        <p:grpSpPr>
          <a:xfrm>
            <a:off x="397916" y="1525479"/>
            <a:ext cx="11063257" cy="4362024"/>
            <a:chOff x="-779424" y="1663979"/>
            <a:chExt cx="10543841" cy="504947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65E4F45-FD27-ECCA-2594-3FF548A8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66" t="19936" r="7503" b="21658"/>
            <a:stretch>
              <a:fillRect/>
            </a:stretch>
          </p:blipFill>
          <p:spPr bwMode="auto">
            <a:xfrm>
              <a:off x="-779424" y="3005416"/>
              <a:ext cx="3481388" cy="194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6BAC23B-98EF-C88F-DFC8-106C96238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2805" y="1663979"/>
              <a:ext cx="4011612" cy="165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Espace réservé du contenu 2">
              <a:extLst>
                <a:ext uri="{FF2B5EF4-FFF2-40B4-BE49-F238E27FC236}">
                  <a16:creationId xmlns:a16="http://schemas.microsoft.com/office/drawing/2014/main" id="{52A34AC3-6539-9E97-16F2-2CC76EF464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776769" y="5868907"/>
              <a:ext cx="2590800" cy="844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PK" sz="2800" b="1"/>
                <a:t>Bank Account</a:t>
              </a:r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altLang="en-PK" sz="2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7" name="Espace réservé du contenu 2">
              <a:extLst>
                <a:ext uri="{FF2B5EF4-FFF2-40B4-BE49-F238E27FC236}">
                  <a16:creationId xmlns:a16="http://schemas.microsoft.com/office/drawing/2014/main" id="{8C08D2CE-4C9E-A8A6-65B0-8183C22C4E9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64005" y="3005416"/>
              <a:ext cx="25908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5143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8572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2001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1543050" indent="-1714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0002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4574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29146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371850" indent="-17145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en-PK" sz="2800" b="1"/>
                <a:t>Car</a:t>
              </a:r>
            </a:p>
            <a:p>
              <a:pPr algn="just">
                <a:buFont typeface="Arial" panose="020B0604020202020204" pitchFamily="34" charset="0"/>
                <a:buNone/>
              </a:pPr>
              <a:r>
                <a:rPr lang="en-US" altLang="en-PK" sz="28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8" name="Espace réservé du contenu 2">
              <a:extLst>
                <a:ext uri="{FF2B5EF4-FFF2-40B4-BE49-F238E27FC236}">
                  <a16:creationId xmlns:a16="http://schemas.microsoft.com/office/drawing/2014/main" id="{6AFA67AA-D361-8D01-29BC-E8AC8080BF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71285" y="3488427"/>
              <a:ext cx="2590800" cy="25908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sz="2400" b="1" dirty="0"/>
                <a:t>Attributes</a:t>
              </a:r>
              <a:r>
                <a:rPr lang="en-US" sz="2400" dirty="0"/>
                <a:t>:</a:t>
              </a:r>
            </a:p>
            <a:p>
              <a:pPr lvl="1" algn="just">
                <a:defRPr/>
              </a:pPr>
              <a:r>
                <a:rPr lang="en-US" sz="2400" dirty="0"/>
                <a:t>Gas in tank</a:t>
              </a:r>
            </a:p>
            <a:p>
              <a:pPr lvl="1" algn="just">
                <a:defRPr/>
              </a:pPr>
              <a:r>
                <a:rPr lang="en-US" sz="2400" dirty="0"/>
                <a:t>Mileage</a:t>
              </a:r>
            </a:p>
            <a:p>
              <a:pPr algn="just">
                <a:defRPr/>
              </a:pPr>
              <a:r>
                <a:rPr lang="en-US" sz="2400" b="1" dirty="0"/>
                <a:t>Behavior</a:t>
              </a:r>
            </a:p>
            <a:p>
              <a:pPr lvl="1" algn="just">
                <a:defRPr/>
              </a:pPr>
              <a:r>
                <a:rPr lang="en-US" sz="2400" dirty="0"/>
                <a:t>Accelerate</a:t>
              </a:r>
            </a:p>
            <a:p>
              <a:pPr lvl="1" algn="just">
                <a:defRPr/>
              </a:pPr>
              <a:r>
                <a:rPr lang="en-US" sz="2400" dirty="0"/>
                <a:t>Brake</a:t>
              </a:r>
            </a:p>
            <a:p>
              <a:pPr lvl="1" algn="just">
                <a:defRPr/>
              </a:pPr>
              <a:r>
                <a:rPr lang="en-US" sz="2400" dirty="0"/>
                <a:t>Load fuel</a:t>
              </a:r>
            </a:p>
            <a:p>
              <a:pPr lvl="1" algn="just">
                <a:defRPr/>
              </a:pPr>
              <a:r>
                <a:rPr lang="en-US" sz="2400" dirty="0"/>
                <a:t>Check fuel</a:t>
              </a:r>
              <a:endParaRPr lang="en-US" dirty="0"/>
            </a:p>
            <a:p>
              <a:pPr marL="0" indent="0" algn="just">
                <a:buFont typeface="Arial" panose="020B0604020202020204" pitchFamily="34" charset="0"/>
                <a:buNone/>
                <a:defRPr/>
              </a:pP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9" name="Espace réservé du contenu 2">
              <a:extLst>
                <a:ext uri="{FF2B5EF4-FFF2-40B4-BE49-F238E27FC236}">
                  <a16:creationId xmlns:a16="http://schemas.microsoft.com/office/drawing/2014/main" id="{1EA8AD02-43AB-5C97-7074-7A69A56D06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4971" y="3248506"/>
              <a:ext cx="2590800" cy="25908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171450" indent="-171450" algn="l" defTabSz="685800" rtl="0" eaLnBrk="0" fontAlgn="base" hangingPunct="0">
                <a:lnSpc>
                  <a:spcPct val="90000"/>
                </a:lnSpc>
                <a:spcBef>
                  <a:spcPts val="7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defRPr/>
              </a:pPr>
              <a:r>
                <a:rPr lang="en-US" sz="2400" b="1" dirty="0"/>
                <a:t>Attributes</a:t>
              </a:r>
              <a:r>
                <a:rPr lang="en-US" sz="2400" dirty="0"/>
                <a:t>:</a:t>
              </a:r>
            </a:p>
            <a:p>
              <a:pPr lvl="1" algn="just">
                <a:defRPr/>
              </a:pPr>
              <a:r>
                <a:rPr lang="en-US" sz="2400" dirty="0"/>
                <a:t>balance</a:t>
              </a:r>
            </a:p>
            <a:p>
              <a:pPr algn="just">
                <a:defRPr/>
              </a:pPr>
              <a:r>
                <a:rPr lang="en-US" sz="2400" b="1" dirty="0"/>
                <a:t>Behavior</a:t>
              </a:r>
            </a:p>
            <a:p>
              <a:pPr lvl="1" algn="just">
                <a:defRPr/>
              </a:pPr>
              <a:r>
                <a:rPr lang="en-US" sz="2400" dirty="0"/>
                <a:t>Deposit</a:t>
              </a:r>
            </a:p>
            <a:p>
              <a:pPr lvl="1" algn="just">
                <a:defRPr/>
              </a:pPr>
              <a:r>
                <a:rPr lang="en-US" sz="2400" dirty="0"/>
                <a:t>Withdraw</a:t>
              </a:r>
            </a:p>
            <a:p>
              <a:pPr lvl="1" algn="just">
                <a:defRPr/>
              </a:pPr>
              <a:r>
                <a:rPr lang="en-US" sz="2400" dirty="0"/>
                <a:t>Check balance</a:t>
              </a:r>
            </a:p>
            <a:p>
              <a:pPr algn="just">
                <a:defRPr/>
              </a:pPr>
              <a:endParaRPr lang="en-US" b="1" dirty="0">
                <a:solidFill>
                  <a:srgbClr val="FF0000"/>
                </a:solidFill>
              </a:endParaRPr>
            </a:p>
            <a:p>
              <a:pPr marL="0" indent="0" algn="just">
                <a:buFont typeface="Arial" panose="020B0604020202020204" pitchFamily="34" charset="0"/>
                <a:buNone/>
                <a:defRPr/>
              </a:pPr>
              <a:r>
                <a:rPr lang="en-US" dirty="0">
                  <a:solidFill>
                    <a:srgbClr val="FF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25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88D2-EBA4-98B8-E26C-95DA1E88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Interact with each other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F7295-9AF9-FD2C-6055-9DAA143C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8820-AD5B-AF53-514A-6C2D7FF4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B70C5-9A79-7963-814B-98657B5B7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 t="20288" r="8820" b="19193"/>
          <a:stretch>
            <a:fillRect/>
          </a:stretch>
        </p:blipFill>
        <p:spPr>
          <a:xfrm>
            <a:off x="4658302" y="4632040"/>
            <a:ext cx="3159125" cy="1752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BE655-B4F3-E5EA-D467-900ABEF7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6" t="7979" r="4362" b="6248"/>
          <a:stretch>
            <a:fillRect/>
          </a:stretch>
        </p:blipFill>
        <p:spPr bwMode="auto">
          <a:xfrm>
            <a:off x="1969077" y="1614203"/>
            <a:ext cx="26670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BBD367A-06B0-AA81-E62E-FD71C0AB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7" t="2531" r="21539" b="8511"/>
          <a:stretch>
            <a:fillRect/>
          </a:stretch>
        </p:blipFill>
        <p:spPr bwMode="auto">
          <a:xfrm>
            <a:off x="8249227" y="1183990"/>
            <a:ext cx="177165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0CF39F9-9238-3E0E-3C2C-09D2A7B6EA87}"/>
              </a:ext>
            </a:extLst>
          </p:cNvPr>
          <p:cNvSpPr txBox="1">
            <a:spLocks/>
          </p:cNvSpPr>
          <p:nvPr/>
        </p:nvSpPr>
        <p:spPr bwMode="auto">
          <a:xfrm>
            <a:off x="2007177" y="4054190"/>
            <a:ext cx="25908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sz="2800" b="1"/>
              <a:t>Bank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PK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756450E-2337-68C4-1D7A-A509C3B94791}"/>
              </a:ext>
            </a:extLst>
          </p:cNvPr>
          <p:cNvSpPr txBox="1">
            <a:spLocks/>
          </p:cNvSpPr>
          <p:nvPr/>
        </p:nvSpPr>
        <p:spPr bwMode="auto">
          <a:xfrm>
            <a:off x="7839652" y="4054190"/>
            <a:ext cx="25908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sz="2800" b="1"/>
              <a:t>Customer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PK" sz="280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2246DA6-E566-F146-2E36-ACE8E5391E76}"/>
              </a:ext>
            </a:extLst>
          </p:cNvPr>
          <p:cNvCxnSpPr>
            <a:stCxn id="9" idx="2"/>
            <a:endCxn id="6" idx="1"/>
          </p:cNvCxnSpPr>
          <p:nvPr/>
        </p:nvCxnSpPr>
        <p:spPr>
          <a:xfrm rot="16200000" flipH="1">
            <a:off x="3488315" y="4338352"/>
            <a:ext cx="984250" cy="135572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5BDE894-2FBC-9DB4-363F-ACD8491215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6077" y="2777840"/>
            <a:ext cx="3487738" cy="57150"/>
          </a:xfrm>
          <a:prstGeom prst="curvedConnector3">
            <a:avLst>
              <a:gd name="adj1" fmla="val 22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95CF9EB-6FD0-4339-C7BA-A481BAD280D8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8060315" y="4655852"/>
            <a:ext cx="831850" cy="1317625"/>
          </a:xfrm>
          <a:prstGeom prst="curved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61078A2D-0E6B-8A38-0C9B-567BB5A7A9D5}"/>
              </a:ext>
            </a:extLst>
          </p:cNvPr>
          <p:cNvSpPr txBox="1">
            <a:spLocks/>
          </p:cNvSpPr>
          <p:nvPr/>
        </p:nvSpPr>
        <p:spPr bwMode="auto">
          <a:xfrm>
            <a:off x="5483802" y="2282540"/>
            <a:ext cx="19780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b="1" i="1">
                <a:solidFill>
                  <a:srgbClr val="0070C0"/>
                </a:solidFill>
              </a:rPr>
              <a:t>Get Loan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PK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1102FC6F-A7D2-08BC-C088-3D72C3448FCD}"/>
              </a:ext>
            </a:extLst>
          </p:cNvPr>
          <p:cNvSpPr txBox="1">
            <a:spLocks/>
          </p:cNvSpPr>
          <p:nvPr/>
        </p:nvSpPr>
        <p:spPr bwMode="auto">
          <a:xfrm>
            <a:off x="1729365" y="5087653"/>
            <a:ext cx="1978025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b="1" i="1">
                <a:solidFill>
                  <a:srgbClr val="0070C0"/>
                </a:solidFill>
              </a:rPr>
              <a:t>Deduct Zakat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PK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FD70C6E-CFF3-BA3E-4E15-7213CB514748}"/>
              </a:ext>
            </a:extLst>
          </p:cNvPr>
          <p:cNvSpPr txBox="1">
            <a:spLocks/>
          </p:cNvSpPr>
          <p:nvPr/>
        </p:nvSpPr>
        <p:spPr bwMode="auto">
          <a:xfrm>
            <a:off x="8506402" y="5217828"/>
            <a:ext cx="1978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b="1" i="1">
                <a:solidFill>
                  <a:srgbClr val="0070C0"/>
                </a:solidFill>
              </a:rPr>
              <a:t>Deposit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PK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25A70B3-4A6D-519C-E3C3-77876A1533ED}"/>
              </a:ext>
            </a:extLst>
          </p:cNvPr>
          <p:cNvSpPr txBox="1">
            <a:spLocks/>
          </p:cNvSpPr>
          <p:nvPr/>
        </p:nvSpPr>
        <p:spPr bwMode="auto">
          <a:xfrm>
            <a:off x="8001577" y="5663915"/>
            <a:ext cx="1978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b="1" i="1">
                <a:solidFill>
                  <a:srgbClr val="0070C0"/>
                </a:solidFill>
              </a:rPr>
              <a:t>Withdraw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PK" sz="28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ADA4DAE-051A-6D91-FF07-599C9EEA1579}"/>
              </a:ext>
            </a:extLst>
          </p:cNvPr>
          <p:cNvSpPr txBox="1">
            <a:spLocks/>
          </p:cNvSpPr>
          <p:nvPr/>
        </p:nvSpPr>
        <p:spPr bwMode="auto">
          <a:xfrm>
            <a:off x="5084546" y="4289140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PK" sz="2800" b="1" dirty="0"/>
              <a:t>Bank Account</a:t>
            </a:r>
          </a:p>
        </p:txBody>
      </p:sp>
    </p:spTree>
    <p:extLst>
      <p:ext uri="{BB962C8B-B14F-4D97-AF65-F5344CB8AC3E}">
        <p14:creationId xmlns:p14="http://schemas.microsoft.com/office/powerpoint/2010/main" val="379591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ABA1-A3DF-86C8-425B-2388BA6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</a:t>
            </a:r>
            <a:br>
              <a:rPr lang="en-US" dirty="0"/>
            </a:br>
            <a:r>
              <a:rPr lang="en-US" dirty="0"/>
              <a:t>Object Oriented Programming?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7C8C-FA5A-051C-21FE-0ED7B82E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/>
              <a:t>Due to the </a:t>
            </a:r>
            <a:r>
              <a:rPr lang="en-US" sz="2400" dirty="0">
                <a:solidFill>
                  <a:srgbClr val="0070C0"/>
                </a:solidFill>
              </a:rPr>
              <a:t>limitations of procedural programming </a:t>
            </a:r>
            <a:r>
              <a:rPr lang="en-US" sz="2400" dirty="0"/>
              <a:t>(even after structuring into functions and files)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No matter how well structured the program is, as the </a:t>
            </a:r>
            <a:r>
              <a:rPr lang="en-US" sz="2400" dirty="0">
                <a:solidFill>
                  <a:srgbClr val="0070C0"/>
                </a:solidFill>
              </a:rPr>
              <a:t>size of the program increases </a:t>
            </a:r>
            <a:r>
              <a:rPr lang="en-US" sz="2400" dirty="0"/>
              <a:t>it becomes excessively </a:t>
            </a:r>
            <a:r>
              <a:rPr lang="en-US" sz="2400" dirty="0">
                <a:solidFill>
                  <a:srgbClr val="0070C0"/>
                </a:solidFill>
              </a:rPr>
              <a:t>complex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9F71A-B572-F3A7-ABCB-54E9F352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60107-FEAC-9EC8-8315-828121E4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8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144F-6A52-947B-5E7B-2F141A8E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Limitations of procedural programming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E915-3BD6-6D3D-2860-F8545519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b="1" u="sng" dirty="0"/>
              <a:t>1. Unrestricted Access</a:t>
            </a:r>
          </a:p>
          <a:p>
            <a:pPr lvl="1" algn="just">
              <a:defRPr/>
            </a:pPr>
            <a:r>
              <a:rPr lang="en-US" sz="2000" dirty="0"/>
              <a:t>Global data can be accessed by </a:t>
            </a:r>
            <a:r>
              <a:rPr lang="en-US" sz="2000" dirty="0">
                <a:solidFill>
                  <a:srgbClr val="0070C0"/>
                </a:solidFill>
              </a:rPr>
              <a:t>any function </a:t>
            </a:r>
            <a:r>
              <a:rPr lang="en-US" sz="2000" dirty="0"/>
              <a:t>in the program</a:t>
            </a:r>
          </a:p>
          <a:p>
            <a:pPr marL="0" indent="0">
              <a:buNone/>
            </a:pPr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59307-C5D5-D551-2E63-1489B134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A4D0D-E192-634C-47BC-2A3DFE3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C8CD241-569B-A796-EE3A-527C486C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130" y="3219452"/>
            <a:ext cx="7080250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E3F814FB-83D7-1201-9CC2-5213E4FB44FC}"/>
              </a:ext>
            </a:extLst>
          </p:cNvPr>
          <p:cNvSpPr/>
          <p:nvPr/>
        </p:nvSpPr>
        <p:spPr>
          <a:xfrm>
            <a:off x="8278380" y="3087976"/>
            <a:ext cx="3810000" cy="2365375"/>
          </a:xfrm>
          <a:prstGeom prst="cloudCallout">
            <a:avLst>
              <a:gd name="adj1" fmla="val -52742"/>
              <a:gd name="adj2" fmla="val -4995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Program structure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Difficult to conceptualize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Difficult to modify</a:t>
            </a:r>
          </a:p>
          <a:p>
            <a:pPr algn="ctr">
              <a:defRPr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088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45DC-5093-F1E2-22F9-9C82A0B1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Limitations of procedural programming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F0C7-2BAB-E56D-37D0-FD1C8A01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b="1" u="sng" dirty="0"/>
              <a:t>2. Poor Real-World Modeling</a:t>
            </a:r>
          </a:p>
          <a:p>
            <a:pPr lvl="1" algn="just">
              <a:defRPr/>
            </a:pPr>
            <a:r>
              <a:rPr lang="en-US" sz="2000" dirty="0"/>
              <a:t>Procedural programming arranges data and functions separately.</a:t>
            </a:r>
          </a:p>
          <a:p>
            <a:pPr lvl="1" algn="just">
              <a:defRPr/>
            </a:pPr>
            <a:endParaRPr lang="en-US" sz="2000" dirty="0"/>
          </a:p>
          <a:p>
            <a:pPr lvl="1" algn="just">
              <a:defRPr/>
            </a:pPr>
            <a:r>
              <a:rPr lang="en-US" sz="2000" dirty="0"/>
              <a:t>In the real world we deal with </a:t>
            </a:r>
            <a:r>
              <a:rPr lang="en-US" sz="2000" dirty="0">
                <a:solidFill>
                  <a:srgbClr val="0070C0"/>
                </a:solidFill>
              </a:rPr>
              <a:t>objects</a:t>
            </a:r>
            <a:r>
              <a:rPr lang="en-US" sz="2000" dirty="0"/>
              <a:t> such as people and cars. Such objects </a:t>
            </a:r>
            <a:r>
              <a:rPr lang="en-US" sz="2000" dirty="0">
                <a:solidFill>
                  <a:srgbClr val="0070C0"/>
                </a:solidFill>
              </a:rPr>
              <a:t>aren’t like data and they aren’t like functions</a:t>
            </a:r>
            <a:endParaRPr lang="en-US" sz="2000" dirty="0"/>
          </a:p>
          <a:p>
            <a:pPr lvl="1" algn="just">
              <a:defRPr/>
            </a:pPr>
            <a:endParaRPr lang="en-US" sz="2000" dirty="0"/>
          </a:p>
          <a:p>
            <a:pPr lvl="1" algn="just">
              <a:defRPr/>
            </a:pPr>
            <a:r>
              <a:rPr lang="en-US" sz="2000" dirty="0"/>
              <a:t>Complex real-world objects have </a:t>
            </a:r>
            <a:r>
              <a:rPr lang="en-US" sz="2000" dirty="0">
                <a:solidFill>
                  <a:srgbClr val="FF0000"/>
                </a:solidFill>
              </a:rPr>
              <a:t>both attributes and behavior</a:t>
            </a:r>
            <a:endParaRPr lang="en-US" sz="2000" u="sng" dirty="0">
              <a:solidFill>
                <a:srgbClr val="FF0000"/>
              </a:solidFill>
            </a:endParaRPr>
          </a:p>
          <a:p>
            <a:endParaRPr lang="en-PK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B0E28-1E2E-C394-3385-A2BC67A6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42B2-C28F-3B35-A278-F3D74FCB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60ACFDD-A6F1-A0E4-1853-3D872B20794D}"/>
              </a:ext>
            </a:extLst>
          </p:cNvPr>
          <p:cNvSpPr/>
          <p:nvPr/>
        </p:nvSpPr>
        <p:spPr>
          <a:xfrm>
            <a:off x="8217477" y="4449619"/>
            <a:ext cx="3529445" cy="1814657"/>
          </a:xfrm>
          <a:prstGeom prst="cloudCallout">
            <a:avLst>
              <a:gd name="adj1" fmla="val -57339"/>
              <a:gd name="adj2" fmla="val -3885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OOP Programs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Easy to conceptualize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Easy to modify</a:t>
            </a:r>
          </a:p>
          <a:p>
            <a:pPr algn="ctr">
              <a:defRPr/>
            </a:pP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40726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AEF9-697C-5848-9371-F9DE3D7A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Rules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F43AE-BFC1-B4F0-F24D-D15F254A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algn="just" eaLnBrk="1" hangingPunct="1"/>
            <a:r>
              <a:rPr lang="en-US" altLang="en-PK" sz="2400" dirty="0">
                <a:latin typeface="Arial" panose="020B0604020202020204" pitchFamily="34" charset="0"/>
              </a:rPr>
              <a:t>Raise  your hand before asking any question </a:t>
            </a:r>
          </a:p>
          <a:p>
            <a:pPr lvl="1" algn="just" eaLnBrk="1" hangingPunct="1"/>
            <a:endParaRPr lang="en-US" altLang="en-PK" sz="2400" dirty="0">
              <a:latin typeface="Arial" panose="020B0604020202020204" pitchFamily="34" charset="0"/>
            </a:endParaRPr>
          </a:p>
          <a:p>
            <a:pPr lvl="1" algn="just" eaLnBrk="1" hangingPunct="1"/>
            <a:r>
              <a:rPr lang="en-US" altLang="en-PK" sz="2400" dirty="0">
                <a:latin typeface="Arial" panose="020B0604020202020204" pitchFamily="34" charset="0"/>
              </a:rPr>
              <a:t>Don’t miss a class</a:t>
            </a:r>
          </a:p>
          <a:p>
            <a:pPr lvl="2" algn="just" eaLnBrk="1" hangingPunct="1"/>
            <a:r>
              <a:rPr lang="en-US" altLang="en-PK" sz="2400" dirty="0">
                <a:latin typeface="Arial" panose="020B0604020202020204" pitchFamily="34" charset="0"/>
              </a:rPr>
              <a:t>No retakes (except for Mid or Final Exam)</a:t>
            </a:r>
          </a:p>
          <a:p>
            <a:pPr lvl="2" algn="just" eaLnBrk="1" hangingPunct="1"/>
            <a:endParaRPr lang="en-US" altLang="en-PK" sz="2400" dirty="0">
              <a:latin typeface="Arial" panose="020B0604020202020204" pitchFamily="34" charset="0"/>
            </a:endParaRPr>
          </a:p>
          <a:p>
            <a:pPr lvl="1" algn="just" eaLnBrk="1" hangingPunct="1"/>
            <a:r>
              <a:rPr lang="en-US" altLang="en-PK" sz="2400" dirty="0">
                <a:latin typeface="Arial" panose="020B0604020202020204" pitchFamily="34" charset="0"/>
              </a:rPr>
              <a:t>Don’t </a:t>
            </a:r>
            <a:r>
              <a:rPr lang="en-US" altLang="ja-JP" sz="2400" dirty="0">
                <a:latin typeface="Arial" panose="020B0604020202020204" pitchFamily="34" charset="0"/>
              </a:rPr>
              <a:t>“sleep” in the class</a:t>
            </a:r>
          </a:p>
          <a:p>
            <a:pPr lvl="2" algn="just" eaLnBrk="1" hangingPunct="1"/>
            <a:r>
              <a:rPr lang="en-US" altLang="ja-JP" sz="2400" dirty="0">
                <a:latin typeface="Arial" panose="020B0604020202020204" pitchFamily="34" charset="0"/>
              </a:rPr>
              <a:t>You might miss a quiz </a:t>
            </a:r>
            <a:endParaRPr lang="en-US" altLang="ja-JP" sz="24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2" algn="just" eaLnBrk="1" hangingPunct="1"/>
            <a:endParaRPr lang="en-US" altLang="ja-JP" sz="2400" dirty="0">
              <a:latin typeface="Arial" panose="020B0604020202020204" pitchFamily="34" charset="0"/>
            </a:endParaRPr>
          </a:p>
          <a:p>
            <a:pPr lvl="1" algn="just" eaLnBrk="1" hangingPunct="1"/>
            <a:r>
              <a:rPr lang="en-US" altLang="en-PK" sz="2400" dirty="0">
                <a:latin typeface="Arial" panose="020B0604020202020204" pitchFamily="34" charset="0"/>
              </a:rPr>
              <a:t>Avoid using mobile phone in the class</a:t>
            </a:r>
          </a:p>
          <a:p>
            <a:pPr lvl="1" algn="just" eaLnBrk="1" hangingPunct="1"/>
            <a:endParaRPr lang="en-US" altLang="en-PK" sz="2400" dirty="0">
              <a:latin typeface="Arial" panose="020B0604020202020204" pitchFamily="34" charset="0"/>
            </a:endParaRPr>
          </a:p>
          <a:p>
            <a:pPr lvl="1" algn="just" eaLnBrk="1" hangingPunct="1"/>
            <a:r>
              <a:rPr lang="en-US" altLang="en-PK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Above all, whatever you do, please do not disturb others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81619-70FA-B040-685A-2780FB7C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68D88-FE53-A246-C5E6-AC717D33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8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9293-A496-2D58-BA55-7EAAF63E3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Attendance Policy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22B1-5C26-6244-56E9-3259E82F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PK" sz="2400" dirty="0">
                <a:latin typeface="Arial" panose="020B0604020202020204" pitchFamily="34" charset="0"/>
              </a:rPr>
              <a:t>Attendance will be taken at the beginning of the lecture (after first 10 mins)</a:t>
            </a:r>
          </a:p>
          <a:p>
            <a:pPr algn="just"/>
            <a:endParaRPr lang="en-US" altLang="en-PK" sz="2400" dirty="0">
              <a:latin typeface="Arial" panose="020B0604020202020204" pitchFamily="34" charset="0"/>
            </a:endParaRPr>
          </a:p>
          <a:p>
            <a:pPr algn="just"/>
            <a:r>
              <a:rPr lang="en-US" altLang="en-PK" sz="2400" b="1" dirty="0">
                <a:solidFill>
                  <a:srgbClr val="FF0000"/>
                </a:solidFill>
                <a:latin typeface="Arial" panose="020B0604020202020204" pitchFamily="34" charset="0"/>
              </a:rPr>
              <a:t>80% attendance is mandatory </a:t>
            </a:r>
          </a:p>
          <a:p>
            <a:pPr algn="just"/>
            <a:endParaRPr lang="en-US" altLang="en-PK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altLang="en-PK" sz="2400" dirty="0">
                <a:latin typeface="Arial" panose="020B0604020202020204" pitchFamily="34" charset="0"/>
              </a:rPr>
              <a:t>Students coming late (within 30 mins) will be marked as </a:t>
            </a:r>
            <a:r>
              <a:rPr lang="en-US" altLang="en-PK" sz="2400" b="1" dirty="0">
                <a:solidFill>
                  <a:srgbClr val="FF0000"/>
                </a:solidFill>
                <a:latin typeface="Arial" panose="020B0604020202020204" pitchFamily="34" charset="0"/>
              </a:rPr>
              <a:t>late. </a:t>
            </a:r>
            <a:r>
              <a:rPr lang="en-US" altLang="en-PK" sz="2400" dirty="0">
                <a:latin typeface="Arial" panose="020B0604020202020204" pitchFamily="34" charset="0"/>
              </a:rPr>
              <a:t>Will be marked absent after that. </a:t>
            </a:r>
          </a:p>
          <a:p>
            <a:pPr algn="just"/>
            <a:endParaRPr lang="en-US" altLang="en-PK" sz="2400" dirty="0">
              <a:latin typeface="Arial" panose="020B0604020202020204" pitchFamily="34" charset="0"/>
            </a:endParaRPr>
          </a:p>
          <a:p>
            <a:pPr algn="just"/>
            <a:r>
              <a:rPr lang="en-US" altLang="en-PK" sz="2400" dirty="0">
                <a:latin typeface="Arial" panose="020B0604020202020204" pitchFamily="34" charset="0"/>
              </a:rPr>
              <a:t>2 late arrivals are equal to an absent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DDA84-8947-078D-364D-9CB180C7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5993E-F926-8C43-8462-637869DF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824D-511E-6671-C00D-1E2F96B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 in this course??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87BA-9A18-559C-11C0-628ABF7C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93687" lvl="1" indent="-361950" defTabSz="-633413">
              <a:buSzPct val="110000"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 interactive, ask questions </a:t>
            </a:r>
          </a:p>
          <a:p>
            <a:pPr marL="193687" lvl="1" indent="-361950" defTabSz="-633413">
              <a:buSzPct val="110000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3687" lvl="1" indent="-361950" defTabSz="-633413">
              <a:buSzPct val="110000"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Participate in the lecture, relax, and learn</a:t>
            </a:r>
          </a:p>
          <a:p>
            <a:pPr marL="193687" lvl="1" indent="-361950" defTabSz="-633413">
              <a:buSzPct val="110000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3687" lvl="1" indent="-361950" defTabSz="-633413">
              <a:buSzPct val="110000"/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Practice coding</a:t>
            </a:r>
          </a:p>
          <a:p>
            <a:pPr marL="193687" lvl="1" indent="-361950" defTabSz="-633413">
              <a:buSzPct val="110000"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try to solve the sample problems</a:t>
            </a:r>
          </a:p>
          <a:p>
            <a:pPr marL="193687" lvl="1" indent="-361950" defTabSz="-633413">
              <a:buSzPct val="110000"/>
              <a:defRPr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3687" lvl="1" indent="-361950" defTabSz="-633413">
              <a:buSzPct val="110000"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Ask questions asap and get help when needed</a:t>
            </a:r>
          </a:p>
          <a:p>
            <a:pPr marL="193687" lvl="1" indent="-361950" defTabSz="-633413">
              <a:buSzPct val="110000"/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Start on assignments early</a:t>
            </a:r>
          </a:p>
          <a:p>
            <a:pPr marL="193687" lvl="1" indent="-361950" defTabSz="-633413">
              <a:buSzPct val="110000"/>
              <a:defRPr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Talk to your peers</a:t>
            </a:r>
          </a:p>
          <a:p>
            <a:pPr lvl="1">
              <a:defRPr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Share ideas, not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536BA-989A-8B5A-AFD6-9793EB45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A893-294B-C67B-F8AC-8805D6F3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2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866F0E-F54B-4BF5-8A88-7D97BD45F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6F6B5C-2B5F-4FEE-8263-34996D29D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229EC50-E910-4AE2-9EEA-604A81EF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941221 w 12192000"/>
              <a:gd name="connsiteY0" fmla="*/ 2015186 h 6858000"/>
              <a:gd name="connsiteX1" fmla="*/ 6907857 w 12192000"/>
              <a:gd name="connsiteY1" fmla="*/ 2033351 h 6858000"/>
              <a:gd name="connsiteX2" fmla="*/ 7093700 w 12192000"/>
              <a:gd name="connsiteY2" fmla="*/ 2101457 h 6858000"/>
              <a:gd name="connsiteX3" fmla="*/ 6803079 w 12192000"/>
              <a:gd name="connsiteY3" fmla="*/ 2065612 h 6858000"/>
              <a:gd name="connsiteX4" fmla="*/ 6798115 w 12192000"/>
              <a:gd name="connsiteY4" fmla="*/ 2088772 h 6858000"/>
              <a:gd name="connsiteX5" fmla="*/ 7128167 w 12192000"/>
              <a:gd name="connsiteY5" fmla="*/ 2176455 h 6858000"/>
              <a:gd name="connsiteX6" fmla="*/ 7098663 w 12192000"/>
              <a:gd name="connsiteY6" fmla="*/ 2189968 h 6858000"/>
              <a:gd name="connsiteX7" fmla="*/ 6923298 w 12192000"/>
              <a:gd name="connsiteY7" fmla="*/ 2156052 h 6858000"/>
              <a:gd name="connsiteX8" fmla="*/ 6888004 w 12192000"/>
              <a:gd name="connsiteY8" fmla="*/ 2164875 h 6858000"/>
              <a:gd name="connsiteX9" fmla="*/ 6905375 w 12192000"/>
              <a:gd name="connsiteY9" fmla="*/ 2205958 h 6858000"/>
              <a:gd name="connsiteX10" fmla="*/ 6981477 w 12192000"/>
              <a:gd name="connsiteY10" fmla="*/ 2221951 h 6858000"/>
              <a:gd name="connsiteX11" fmla="*/ 7100043 w 12192000"/>
              <a:gd name="connsiteY11" fmla="*/ 2318459 h 6858000"/>
              <a:gd name="connsiteX12" fmla="*/ 6920540 w 12192000"/>
              <a:gd name="connsiteY12" fmla="*/ 2306877 h 6858000"/>
              <a:gd name="connsiteX13" fmla="*/ 6888831 w 12192000"/>
              <a:gd name="connsiteY13" fmla="*/ 2330314 h 6858000"/>
              <a:gd name="connsiteX14" fmla="*/ 6876698 w 12192000"/>
              <a:gd name="connsiteY14" fmla="*/ 2360645 h 6858000"/>
              <a:gd name="connsiteX15" fmla="*/ 6807214 w 12192000"/>
              <a:gd name="connsiteY15" fmla="*/ 2385736 h 6858000"/>
              <a:gd name="connsiteX16" fmla="*/ 6916405 w 12192000"/>
              <a:gd name="connsiteY16" fmla="*/ 2413862 h 6858000"/>
              <a:gd name="connsiteX17" fmla="*/ 6799770 w 12192000"/>
              <a:gd name="connsiteY17" fmla="*/ 2413862 h 6858000"/>
              <a:gd name="connsiteX18" fmla="*/ 6665762 w 12192000"/>
              <a:gd name="connsiteY18" fmla="*/ 2394561 h 6858000"/>
              <a:gd name="connsiteX19" fmla="*/ 6522933 w 12192000"/>
              <a:gd name="connsiteY19" fmla="*/ 2400626 h 6858000"/>
              <a:gd name="connsiteX20" fmla="*/ 6237275 w 12192000"/>
              <a:gd name="connsiteY20" fmla="*/ 2365057 h 6858000"/>
              <a:gd name="connsiteX21" fmla="*/ 6101338 w 12192000"/>
              <a:gd name="connsiteY21" fmla="*/ 2367538 h 6858000"/>
              <a:gd name="connsiteX22" fmla="*/ 6857121 w 12192000"/>
              <a:gd name="connsiteY22" fmla="*/ 2606875 h 6858000"/>
              <a:gd name="connsiteX23" fmla="*/ 6818519 w 12192000"/>
              <a:gd name="connsiteY23" fmla="*/ 2659539 h 6858000"/>
              <a:gd name="connsiteX24" fmla="*/ 6976790 w 12192000"/>
              <a:gd name="connsiteY24" fmla="*/ 2716892 h 6858000"/>
              <a:gd name="connsiteX25" fmla="*/ 7015669 w 12192000"/>
              <a:gd name="connsiteY25" fmla="*/ 2773693 h 6858000"/>
              <a:gd name="connsiteX26" fmla="*/ 6966864 w 12192000"/>
              <a:gd name="connsiteY26" fmla="*/ 2768730 h 6858000"/>
              <a:gd name="connsiteX27" fmla="*/ 6924953 w 12192000"/>
              <a:gd name="connsiteY27" fmla="*/ 2779483 h 6858000"/>
              <a:gd name="connsiteX28" fmla="*/ 6942323 w 12192000"/>
              <a:gd name="connsiteY28" fmla="*/ 2851726 h 6858000"/>
              <a:gd name="connsiteX29" fmla="*/ 7165943 w 12192000"/>
              <a:gd name="connsiteY29" fmla="*/ 2944924 h 6858000"/>
              <a:gd name="connsiteX30" fmla="*/ 7186071 w 12192000"/>
              <a:gd name="connsiteY30" fmla="*/ 2975254 h 6858000"/>
              <a:gd name="connsiteX31" fmla="*/ 7159325 w 12192000"/>
              <a:gd name="connsiteY31" fmla="*/ 2996762 h 6858000"/>
              <a:gd name="connsiteX32" fmla="*/ 7087082 w 12192000"/>
              <a:gd name="connsiteY32" fmla="*/ 3007790 h 6858000"/>
              <a:gd name="connsiteX33" fmla="*/ 7188276 w 12192000"/>
              <a:gd name="connsiteY33" fmla="*/ 3111191 h 6858000"/>
              <a:gd name="connsiteX34" fmla="*/ 7225225 w 12192000"/>
              <a:gd name="connsiteY34" fmla="*/ 3139866 h 6858000"/>
              <a:gd name="connsiteX35" fmla="*/ 7288368 w 12192000"/>
              <a:gd name="connsiteY35" fmla="*/ 3184260 h 6858000"/>
              <a:gd name="connsiteX36" fmla="*/ 7289471 w 12192000"/>
              <a:gd name="connsiteY36" fmla="*/ 3197771 h 6858000"/>
              <a:gd name="connsiteX37" fmla="*/ 7203442 w 12192000"/>
              <a:gd name="connsiteY37" fmla="*/ 3245472 h 6858000"/>
              <a:gd name="connsiteX38" fmla="*/ 7048205 w 12192000"/>
              <a:gd name="connsiteY38" fmla="*/ 3232512 h 6858000"/>
              <a:gd name="connsiteX39" fmla="*/ 7277614 w 12192000"/>
              <a:gd name="connsiteY39" fmla="*/ 3303652 h 6858000"/>
              <a:gd name="connsiteX40" fmla="*/ 6535066 w 12192000"/>
              <a:gd name="connsiteY40" fmla="*/ 3134077 h 6858000"/>
              <a:gd name="connsiteX41" fmla="*/ 6582492 w 12192000"/>
              <a:gd name="connsiteY41" fmla="*/ 3178469 h 6858000"/>
              <a:gd name="connsiteX42" fmla="*/ 6842233 w 12192000"/>
              <a:gd name="connsiteY42" fmla="*/ 3295379 h 6858000"/>
              <a:gd name="connsiteX43" fmla="*/ 6915853 w 12192000"/>
              <a:gd name="connsiteY43" fmla="*/ 3368725 h 6858000"/>
              <a:gd name="connsiteX44" fmla="*/ 6993058 w 12192000"/>
              <a:gd name="connsiteY44" fmla="*/ 3409257 h 6858000"/>
              <a:gd name="connsiteX45" fmla="*/ 7101421 w 12192000"/>
              <a:gd name="connsiteY45" fmla="*/ 3408430 h 6858000"/>
              <a:gd name="connsiteX46" fmla="*/ 7178350 w 12192000"/>
              <a:gd name="connsiteY46" fmla="*/ 3470746 h 6858000"/>
              <a:gd name="connsiteX47" fmla="*/ 7098112 w 12192000"/>
              <a:gd name="connsiteY47" fmla="*/ 3483982 h 6858000"/>
              <a:gd name="connsiteX48" fmla="*/ 7004088 w 12192000"/>
              <a:gd name="connsiteY48" fmla="*/ 3473780 h 6858000"/>
              <a:gd name="connsiteX49" fmla="*/ 6801147 w 12192000"/>
              <a:gd name="connsiteY49" fmla="*/ 3477087 h 6858000"/>
              <a:gd name="connsiteX50" fmla="*/ 6684788 w 12192000"/>
              <a:gd name="connsiteY50" fmla="*/ 3489220 h 6858000"/>
              <a:gd name="connsiteX51" fmla="*/ 6417328 w 12192000"/>
              <a:gd name="connsiteY51" fmla="*/ 3468539 h 6858000"/>
              <a:gd name="connsiteX52" fmla="*/ 6433045 w 12192000"/>
              <a:gd name="connsiteY52" fmla="*/ 3521481 h 6858000"/>
              <a:gd name="connsiteX53" fmla="*/ 6423117 w 12192000"/>
              <a:gd name="connsiteY53" fmla="*/ 3567527 h 6858000"/>
              <a:gd name="connsiteX54" fmla="*/ 6419258 w 12192000"/>
              <a:gd name="connsiteY54" fmla="*/ 3667620 h 6858000"/>
              <a:gd name="connsiteX55" fmla="*/ 6421740 w 12192000"/>
              <a:gd name="connsiteY55" fmla="*/ 3683888 h 6858000"/>
              <a:gd name="connsiteX56" fmla="*/ 6361906 w 12192000"/>
              <a:gd name="connsiteY56" fmla="*/ 3694366 h 6858000"/>
              <a:gd name="connsiteX57" fmla="*/ 6718429 w 12192000"/>
              <a:gd name="connsiteY57" fmla="*/ 3902544 h 6858000"/>
              <a:gd name="connsiteX58" fmla="*/ 6480195 w 12192000"/>
              <a:gd name="connsiteY58" fmla="*/ 3849603 h 6858000"/>
              <a:gd name="connsiteX59" fmla="*/ 6447934 w 12192000"/>
              <a:gd name="connsiteY59" fmla="*/ 3937011 h 6858000"/>
              <a:gd name="connsiteX60" fmla="*/ 6559882 w 12192000"/>
              <a:gd name="connsiteY60" fmla="*/ 4014767 h 6858000"/>
              <a:gd name="connsiteX61" fmla="*/ 6601241 w 12192000"/>
              <a:gd name="connsiteY61" fmla="*/ 4168626 h 6858000"/>
              <a:gd name="connsiteX62" fmla="*/ 6581113 w 12192000"/>
              <a:gd name="connsiteY62" fmla="*/ 4309250 h 6858000"/>
              <a:gd name="connsiteX63" fmla="*/ 6533136 w 12192000"/>
              <a:gd name="connsiteY63" fmla="*/ 4353918 h 6858000"/>
              <a:gd name="connsiteX64" fmla="*/ 6463651 w 12192000"/>
              <a:gd name="connsiteY64" fmla="*/ 4434156 h 6858000"/>
              <a:gd name="connsiteX65" fmla="*/ 6420637 w 12192000"/>
              <a:gd name="connsiteY65" fmla="*/ 4483787 h 6858000"/>
              <a:gd name="connsiteX66" fmla="*/ 6271190 w 12192000"/>
              <a:gd name="connsiteY66" fmla="*/ 4464487 h 6858000"/>
              <a:gd name="connsiteX67" fmla="*/ 6470545 w 12192000"/>
              <a:gd name="connsiteY67" fmla="*/ 4590498 h 6858000"/>
              <a:gd name="connsiteX68" fmla="*/ 6308965 w 12192000"/>
              <a:gd name="connsiteY68" fmla="*/ 4574780 h 6858000"/>
              <a:gd name="connsiteX69" fmla="*/ 6256301 w 12192000"/>
              <a:gd name="connsiteY69" fmla="*/ 4583603 h 6858000"/>
              <a:gd name="connsiteX70" fmla="*/ 6286354 w 12192000"/>
              <a:gd name="connsiteY70" fmla="*/ 4624412 h 6858000"/>
              <a:gd name="connsiteX71" fmla="*/ 6404920 w 12192000"/>
              <a:gd name="connsiteY71" fmla="*/ 4693621 h 6858000"/>
              <a:gd name="connsiteX72" fmla="*/ 6649220 w 12192000"/>
              <a:gd name="connsiteY72" fmla="*/ 4881120 h 6858000"/>
              <a:gd name="connsiteX73" fmla="*/ 6412640 w 12192000"/>
              <a:gd name="connsiteY73" fmla="*/ 4795092 h 6858000"/>
              <a:gd name="connsiteX74" fmla="*/ 6661902 w 12192000"/>
              <a:gd name="connsiteY74" fmla="*/ 4987828 h 6858000"/>
              <a:gd name="connsiteX75" fmla="*/ 6717325 w 12192000"/>
              <a:gd name="connsiteY75" fmla="*/ 5051798 h 6858000"/>
              <a:gd name="connsiteX76" fmla="*/ 6829272 w 12192000"/>
              <a:gd name="connsiteY76" fmla="*/ 5210619 h 6858000"/>
              <a:gd name="connsiteX77" fmla="*/ 6823757 w 12192000"/>
              <a:gd name="connsiteY77" fmla="*/ 5228542 h 6858000"/>
              <a:gd name="connsiteX78" fmla="*/ 6694439 w 12192000"/>
              <a:gd name="connsiteY78" fmla="*/ 5202899 h 6858000"/>
              <a:gd name="connsiteX79" fmla="*/ 6862085 w 12192000"/>
              <a:gd name="connsiteY79" fmla="*/ 5336355 h 6858000"/>
              <a:gd name="connsiteX80" fmla="*/ 7035246 w 12192000"/>
              <a:gd name="connsiteY80" fmla="*/ 5438926 h 6858000"/>
              <a:gd name="connsiteX81" fmla="*/ 6912268 w 12192000"/>
              <a:gd name="connsiteY81" fmla="*/ 5423210 h 6858000"/>
              <a:gd name="connsiteX82" fmla="*/ 6743244 w 12192000"/>
              <a:gd name="connsiteY82" fmla="*/ 5364479 h 6858000"/>
              <a:gd name="connsiteX83" fmla="*/ 6684513 w 12192000"/>
              <a:gd name="connsiteY83" fmla="*/ 5386538 h 6858000"/>
              <a:gd name="connsiteX84" fmla="*/ 6844713 w 12192000"/>
              <a:gd name="connsiteY84" fmla="*/ 5483595 h 6858000"/>
              <a:gd name="connsiteX85" fmla="*/ 6936533 w 12192000"/>
              <a:gd name="connsiteY85" fmla="*/ 5528541 h 6858000"/>
              <a:gd name="connsiteX86" fmla="*/ 6973204 w 12192000"/>
              <a:gd name="connsiteY86" fmla="*/ 5563007 h 6858000"/>
              <a:gd name="connsiteX87" fmla="*/ 7077983 w 12192000"/>
              <a:gd name="connsiteY87" fmla="*/ 5685983 h 6858000"/>
              <a:gd name="connsiteX88" fmla="*/ 7385702 w 12192000"/>
              <a:gd name="connsiteY88" fmla="*/ 5820265 h 6858000"/>
              <a:gd name="connsiteX89" fmla="*/ 7673565 w 12192000"/>
              <a:gd name="connsiteY89" fmla="*/ 5987085 h 6858000"/>
              <a:gd name="connsiteX90" fmla="*/ 7898289 w 12192000"/>
              <a:gd name="connsiteY90" fmla="*/ 6091035 h 6858000"/>
              <a:gd name="connsiteX91" fmla="*/ 8466299 w 12192000"/>
              <a:gd name="connsiteY91" fmla="*/ 6224765 h 6858000"/>
              <a:gd name="connsiteX92" fmla="*/ 10620599 w 12192000"/>
              <a:gd name="connsiteY92" fmla="*/ 5317605 h 6858000"/>
              <a:gd name="connsiteX93" fmla="*/ 10647894 w 12192000"/>
              <a:gd name="connsiteY93" fmla="*/ 5290581 h 6858000"/>
              <a:gd name="connsiteX94" fmla="*/ 10752398 w 12192000"/>
              <a:gd name="connsiteY94" fmla="*/ 5188838 h 6858000"/>
              <a:gd name="connsiteX95" fmla="*/ 10841186 w 12192000"/>
              <a:gd name="connsiteY95" fmla="*/ 5097293 h 6858000"/>
              <a:gd name="connsiteX96" fmla="*/ 10794861 w 12192000"/>
              <a:gd name="connsiteY96" fmla="*/ 5066412 h 6858000"/>
              <a:gd name="connsiteX97" fmla="*/ 10857454 w 12192000"/>
              <a:gd name="connsiteY97" fmla="*/ 4979004 h 6858000"/>
              <a:gd name="connsiteX98" fmla="*/ 11056532 w 12192000"/>
              <a:gd name="connsiteY98" fmla="*/ 4709613 h 6858000"/>
              <a:gd name="connsiteX99" fmla="*/ 11143939 w 12192000"/>
              <a:gd name="connsiteY99" fmla="*/ 4650332 h 6858000"/>
              <a:gd name="connsiteX100" fmla="*/ 11250372 w 12192000"/>
              <a:gd name="connsiteY100" fmla="*/ 4501160 h 6858000"/>
              <a:gd name="connsiteX101" fmla="*/ 11265538 w 12192000"/>
              <a:gd name="connsiteY101" fmla="*/ 4466694 h 6858000"/>
              <a:gd name="connsiteX102" fmla="*/ 11243755 w 12192000"/>
              <a:gd name="connsiteY102" fmla="*/ 4422850 h 6858000"/>
              <a:gd name="connsiteX103" fmla="*/ 11227486 w 12192000"/>
              <a:gd name="connsiteY103" fmla="*/ 4378734 h 6858000"/>
              <a:gd name="connsiteX104" fmla="*/ 11248718 w 12192000"/>
              <a:gd name="connsiteY104" fmla="*/ 4365774 h 6858000"/>
              <a:gd name="connsiteX105" fmla="*/ 11385204 w 12192000"/>
              <a:gd name="connsiteY105" fmla="*/ 4343440 h 6858000"/>
              <a:gd name="connsiteX106" fmla="*/ 11306070 w 12192000"/>
              <a:gd name="connsiteY106" fmla="*/ 4259618 h 6858000"/>
              <a:gd name="connsiteX107" fmla="*/ 11166550 w 12192000"/>
              <a:gd name="connsiteY107" fmla="*/ 4134711 h 6858000"/>
              <a:gd name="connsiteX108" fmla="*/ 11103130 w 12192000"/>
              <a:gd name="connsiteY108" fmla="*/ 4045924 h 6858000"/>
              <a:gd name="connsiteX109" fmla="*/ 11095686 w 12192000"/>
              <a:gd name="connsiteY109" fmla="*/ 3966514 h 6858000"/>
              <a:gd name="connsiteX110" fmla="*/ 10971054 w 12192000"/>
              <a:gd name="connsiteY110" fmla="*/ 3919640 h 6858000"/>
              <a:gd name="connsiteX111" fmla="*/ 11088241 w 12192000"/>
              <a:gd name="connsiteY111" fmla="*/ 3751718 h 6858000"/>
              <a:gd name="connsiteX112" fmla="*/ 11100098 w 12192000"/>
              <a:gd name="connsiteY112" fmla="*/ 3716977 h 6858000"/>
              <a:gd name="connsiteX113" fmla="*/ 11029786 w 12192000"/>
              <a:gd name="connsiteY113" fmla="*/ 3592621 h 6858000"/>
              <a:gd name="connsiteX114" fmla="*/ 11018206 w 12192000"/>
              <a:gd name="connsiteY114" fmla="*/ 3572767 h 6858000"/>
              <a:gd name="connsiteX115" fmla="*/ 10992287 w 12192000"/>
              <a:gd name="connsiteY115" fmla="*/ 3533061 h 6858000"/>
              <a:gd name="connsiteX116" fmla="*/ 10917838 w 12192000"/>
              <a:gd name="connsiteY116" fmla="*/ 3523410 h 6858000"/>
              <a:gd name="connsiteX117" fmla="*/ 10956441 w 12192000"/>
              <a:gd name="connsiteY117" fmla="*/ 3495287 h 6858000"/>
              <a:gd name="connsiteX118" fmla="*/ 11031442 w 12192000"/>
              <a:gd name="connsiteY118" fmla="*/ 3400159 h 6858000"/>
              <a:gd name="connsiteX119" fmla="*/ 10981533 w 12192000"/>
              <a:gd name="connsiteY119" fmla="*/ 3309166 h 6858000"/>
              <a:gd name="connsiteX120" fmla="*/ 10978225 w 12192000"/>
              <a:gd name="connsiteY120" fmla="*/ 3258982 h 6858000"/>
              <a:gd name="connsiteX121" fmla="*/ 11062322 w 12192000"/>
              <a:gd name="connsiteY121" fmla="*/ 3194737 h 6858000"/>
              <a:gd name="connsiteX122" fmla="*/ 11125742 w 12192000"/>
              <a:gd name="connsiteY122" fmla="*/ 3169370 h 6858000"/>
              <a:gd name="connsiteX123" fmla="*/ 11154968 w 12192000"/>
              <a:gd name="connsiteY123" fmla="*/ 3132974 h 6858000"/>
              <a:gd name="connsiteX124" fmla="*/ 11120502 w 12192000"/>
              <a:gd name="connsiteY124" fmla="*/ 3102642 h 6858000"/>
              <a:gd name="connsiteX125" fmla="*/ 10967470 w 12192000"/>
              <a:gd name="connsiteY125" fmla="*/ 3030401 h 6858000"/>
              <a:gd name="connsiteX126" fmla="*/ 11049914 w 12192000"/>
              <a:gd name="connsiteY126" fmla="*/ 2970015 h 6858000"/>
              <a:gd name="connsiteX127" fmla="*/ 10618944 w 12192000"/>
              <a:gd name="connsiteY127" fmla="*/ 2685183 h 6858000"/>
              <a:gd name="connsiteX128" fmla="*/ 10566830 w 12192000"/>
              <a:gd name="connsiteY128" fmla="*/ 2641617 h 6858000"/>
              <a:gd name="connsiteX129" fmla="*/ 10290271 w 12192000"/>
              <a:gd name="connsiteY129" fmla="*/ 2536011 h 6858000"/>
              <a:gd name="connsiteX130" fmla="*/ 10005715 w 12192000"/>
              <a:gd name="connsiteY130" fmla="*/ 2461288 h 6858000"/>
              <a:gd name="connsiteX131" fmla="*/ 10203414 w 12192000"/>
              <a:gd name="connsiteY131" fmla="*/ 2303568 h 6858000"/>
              <a:gd name="connsiteX132" fmla="*/ 9901487 w 12192000"/>
              <a:gd name="connsiteY132" fmla="*/ 2266895 h 6858000"/>
              <a:gd name="connsiteX133" fmla="*/ 9871984 w 12192000"/>
              <a:gd name="connsiteY133" fmla="*/ 2267999 h 6858000"/>
              <a:gd name="connsiteX134" fmla="*/ 9279158 w 12192000"/>
              <a:gd name="connsiteY134" fmla="*/ 2243734 h 6858000"/>
              <a:gd name="connsiteX135" fmla="*/ 8429350 w 12192000"/>
              <a:gd name="connsiteY135" fmla="*/ 2163219 h 6858000"/>
              <a:gd name="connsiteX136" fmla="*/ 7725955 w 12192000"/>
              <a:gd name="connsiteY136" fmla="*/ 2114967 h 6858000"/>
              <a:gd name="connsiteX137" fmla="*/ 6977065 w 12192000"/>
              <a:gd name="connsiteY137" fmla="*/ 2021218 h 6858000"/>
              <a:gd name="connsiteX138" fmla="*/ 6941221 w 12192000"/>
              <a:gd name="connsiteY138" fmla="*/ 201518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6941221" y="2015186"/>
                </a:moveTo>
                <a:cubicBezTo>
                  <a:pt x="6929158" y="2014876"/>
                  <a:pt x="6917508" y="2018599"/>
                  <a:pt x="6907857" y="2033351"/>
                </a:cubicBezTo>
                <a:cubicBezTo>
                  <a:pt x="6959143" y="2072228"/>
                  <a:pt x="7024491" y="2057614"/>
                  <a:pt x="7093700" y="2101457"/>
                </a:cubicBezTo>
                <a:cubicBezTo>
                  <a:pt x="6981202" y="2087669"/>
                  <a:pt x="6892139" y="2076639"/>
                  <a:pt x="6803079" y="2065612"/>
                </a:cubicBezTo>
                <a:cubicBezTo>
                  <a:pt x="6801424" y="2073332"/>
                  <a:pt x="6799770" y="2081052"/>
                  <a:pt x="6798115" y="2088772"/>
                </a:cubicBezTo>
                <a:cubicBezTo>
                  <a:pt x="6911993" y="2105040"/>
                  <a:pt x="7017322" y="2146951"/>
                  <a:pt x="7128167" y="2176455"/>
                </a:cubicBezTo>
                <a:cubicBezTo>
                  <a:pt x="7117964" y="2194655"/>
                  <a:pt x="7107764" y="2191070"/>
                  <a:pt x="7098663" y="2189968"/>
                </a:cubicBezTo>
                <a:cubicBezTo>
                  <a:pt x="7039381" y="2182798"/>
                  <a:pt x="6980099" y="2175629"/>
                  <a:pt x="6923298" y="2156052"/>
                </a:cubicBezTo>
                <a:cubicBezTo>
                  <a:pt x="6910614" y="2151639"/>
                  <a:pt x="6895172" y="2151639"/>
                  <a:pt x="6888004" y="2164875"/>
                </a:cubicBezTo>
                <a:cubicBezTo>
                  <a:pt x="6877801" y="2183625"/>
                  <a:pt x="6892414" y="2195758"/>
                  <a:pt x="6905375" y="2205958"/>
                </a:cubicBezTo>
                <a:cubicBezTo>
                  <a:pt x="6927985" y="2223606"/>
                  <a:pt x="6955282" y="2218643"/>
                  <a:pt x="6981477" y="2221951"/>
                </a:cubicBezTo>
                <a:cubicBezTo>
                  <a:pt x="7051237" y="2230499"/>
                  <a:pt x="7084601" y="2257245"/>
                  <a:pt x="7100043" y="2318459"/>
                </a:cubicBezTo>
                <a:cubicBezTo>
                  <a:pt x="7038829" y="2293642"/>
                  <a:pt x="6979822" y="2324249"/>
                  <a:pt x="6920540" y="2306877"/>
                </a:cubicBezTo>
                <a:cubicBezTo>
                  <a:pt x="6905099" y="2302466"/>
                  <a:pt x="6880559" y="2309083"/>
                  <a:pt x="6888831" y="2330314"/>
                </a:cubicBezTo>
                <a:cubicBezTo>
                  <a:pt x="6896552" y="2350168"/>
                  <a:pt x="6922195" y="2364505"/>
                  <a:pt x="6876698" y="2360645"/>
                </a:cubicBezTo>
                <a:cubicBezTo>
                  <a:pt x="6844163" y="2357887"/>
                  <a:pt x="6780468" y="2380223"/>
                  <a:pt x="6807214" y="2385736"/>
                </a:cubicBezTo>
                <a:cubicBezTo>
                  <a:pt x="6840853" y="2392631"/>
                  <a:pt x="6873666" y="2402557"/>
                  <a:pt x="6916405" y="2413862"/>
                </a:cubicBezTo>
                <a:cubicBezTo>
                  <a:pt x="6869254" y="2432335"/>
                  <a:pt x="6835338" y="2428475"/>
                  <a:pt x="6799770" y="2413862"/>
                </a:cubicBezTo>
                <a:cubicBezTo>
                  <a:pt x="6756756" y="2396214"/>
                  <a:pt x="6700781" y="2374708"/>
                  <a:pt x="6665762" y="2394561"/>
                </a:cubicBezTo>
                <a:cubicBezTo>
                  <a:pt x="6613373" y="2424340"/>
                  <a:pt x="6569807" y="2405589"/>
                  <a:pt x="6522933" y="2400626"/>
                </a:cubicBezTo>
                <a:cubicBezTo>
                  <a:pt x="6427531" y="2390424"/>
                  <a:pt x="6332953" y="2373328"/>
                  <a:pt x="6237275" y="2365057"/>
                </a:cubicBezTo>
                <a:cubicBezTo>
                  <a:pt x="6198948" y="2361748"/>
                  <a:pt x="6157588" y="2346032"/>
                  <a:pt x="6101338" y="2367538"/>
                </a:cubicBezTo>
                <a:cubicBezTo>
                  <a:pt x="6356116" y="2477556"/>
                  <a:pt x="6629642" y="2470664"/>
                  <a:pt x="6857121" y="2606875"/>
                </a:cubicBezTo>
                <a:cubicBezTo>
                  <a:pt x="6847471" y="2619834"/>
                  <a:pt x="6798391" y="2656782"/>
                  <a:pt x="6818519" y="2659539"/>
                </a:cubicBezTo>
                <a:cubicBezTo>
                  <a:pt x="6875044" y="2667537"/>
                  <a:pt x="6925227" y="2694558"/>
                  <a:pt x="6976790" y="2716892"/>
                </a:cubicBezTo>
                <a:cubicBezTo>
                  <a:pt x="6999125" y="2726543"/>
                  <a:pt x="7026146" y="2739227"/>
                  <a:pt x="7015669" y="2773693"/>
                </a:cubicBezTo>
                <a:cubicBezTo>
                  <a:pt x="6996642" y="2783343"/>
                  <a:pt x="6982580" y="2769833"/>
                  <a:pt x="6966864" y="2768730"/>
                </a:cubicBezTo>
                <a:cubicBezTo>
                  <a:pt x="6950871" y="2767628"/>
                  <a:pt x="6915025" y="2774796"/>
                  <a:pt x="6924953" y="2779483"/>
                </a:cubicBezTo>
                <a:cubicBezTo>
                  <a:pt x="6970172" y="2800715"/>
                  <a:pt x="6888831" y="2851726"/>
                  <a:pt x="6942323" y="2851726"/>
                </a:cubicBezTo>
                <a:cubicBezTo>
                  <a:pt x="7031937" y="2852001"/>
                  <a:pt x="7079638" y="2942441"/>
                  <a:pt x="7165943" y="2944924"/>
                </a:cubicBezTo>
                <a:cubicBezTo>
                  <a:pt x="7179728" y="2945198"/>
                  <a:pt x="7186346" y="2961191"/>
                  <a:pt x="7186071" y="2975254"/>
                </a:cubicBezTo>
                <a:cubicBezTo>
                  <a:pt x="7186071" y="2992074"/>
                  <a:pt x="7173387" y="2995107"/>
                  <a:pt x="7159325" y="2996762"/>
                </a:cubicBezTo>
                <a:cubicBezTo>
                  <a:pt x="7137817" y="2999242"/>
                  <a:pt x="7115483" y="2975254"/>
                  <a:pt x="7087082" y="3007790"/>
                </a:cubicBezTo>
                <a:cubicBezTo>
                  <a:pt x="7138094" y="3026815"/>
                  <a:pt x="7189103" y="3045842"/>
                  <a:pt x="7188276" y="3111191"/>
                </a:cubicBezTo>
                <a:cubicBezTo>
                  <a:pt x="7188001" y="3128836"/>
                  <a:pt x="7209232" y="3135454"/>
                  <a:pt x="7225225" y="3139866"/>
                </a:cubicBezTo>
                <a:cubicBezTo>
                  <a:pt x="7251696" y="3147036"/>
                  <a:pt x="7274028" y="3159720"/>
                  <a:pt x="7288368" y="3184260"/>
                </a:cubicBezTo>
                <a:cubicBezTo>
                  <a:pt x="7288092" y="3188948"/>
                  <a:pt x="7287816" y="3193910"/>
                  <a:pt x="7289471" y="3197771"/>
                </a:cubicBezTo>
                <a:cubicBezTo>
                  <a:pt x="7284784" y="3257053"/>
                  <a:pt x="7246181" y="3255398"/>
                  <a:pt x="7203442" y="3245472"/>
                </a:cubicBezTo>
                <a:cubicBezTo>
                  <a:pt x="7152432" y="3233340"/>
                  <a:pt x="7101973" y="3211281"/>
                  <a:pt x="7048205" y="3232512"/>
                </a:cubicBezTo>
                <a:cubicBezTo>
                  <a:pt x="7124032" y="3260913"/>
                  <a:pt x="7206475" y="3263118"/>
                  <a:pt x="7277614" y="3303652"/>
                </a:cubicBezTo>
                <a:cubicBezTo>
                  <a:pt x="7017322" y="3311097"/>
                  <a:pt x="6787361" y="3183155"/>
                  <a:pt x="6535066" y="3134077"/>
                </a:cubicBezTo>
                <a:cubicBezTo>
                  <a:pt x="6543614" y="3166887"/>
                  <a:pt x="6564017" y="3173505"/>
                  <a:pt x="6582492" y="3178469"/>
                </a:cubicBezTo>
                <a:cubicBezTo>
                  <a:pt x="6675690" y="3203286"/>
                  <a:pt x="6757305" y="3252642"/>
                  <a:pt x="6842233" y="3295379"/>
                </a:cubicBezTo>
                <a:cubicBezTo>
                  <a:pt x="6877249" y="3313026"/>
                  <a:pt x="6902618" y="3330674"/>
                  <a:pt x="6915853" y="3368725"/>
                </a:cubicBezTo>
                <a:cubicBezTo>
                  <a:pt x="6927710" y="3403192"/>
                  <a:pt x="6950596" y="3419185"/>
                  <a:pt x="6993058" y="3409257"/>
                </a:cubicBezTo>
                <a:cubicBezTo>
                  <a:pt x="7027524" y="3400985"/>
                  <a:pt x="7065299" y="3405397"/>
                  <a:pt x="7101421" y="3408430"/>
                </a:cubicBezTo>
                <a:cubicBezTo>
                  <a:pt x="7143057" y="3411739"/>
                  <a:pt x="7189655" y="3450618"/>
                  <a:pt x="7178350" y="3470746"/>
                </a:cubicBezTo>
                <a:cubicBezTo>
                  <a:pt x="7159050" y="3504937"/>
                  <a:pt x="7126789" y="3487842"/>
                  <a:pt x="7098112" y="3483982"/>
                </a:cubicBezTo>
                <a:cubicBezTo>
                  <a:pt x="7065575" y="3479295"/>
                  <a:pt x="7005191" y="3469643"/>
                  <a:pt x="7004088" y="3473780"/>
                </a:cubicBezTo>
                <a:cubicBezTo>
                  <a:pt x="6982854" y="3559532"/>
                  <a:pt x="6833408" y="3484809"/>
                  <a:pt x="6801147" y="3477087"/>
                </a:cubicBezTo>
                <a:cubicBezTo>
                  <a:pt x="6760891" y="3467437"/>
                  <a:pt x="6723115" y="3485085"/>
                  <a:pt x="6684788" y="3489220"/>
                </a:cubicBezTo>
                <a:cubicBezTo>
                  <a:pt x="6650597" y="3493080"/>
                  <a:pt x="6457309" y="3504937"/>
                  <a:pt x="6417328" y="3468539"/>
                </a:cubicBezTo>
                <a:cubicBezTo>
                  <a:pt x="6411813" y="3496940"/>
                  <a:pt x="6423393" y="3508521"/>
                  <a:pt x="6433045" y="3521481"/>
                </a:cubicBezTo>
                <a:cubicBezTo>
                  <a:pt x="6446556" y="3539954"/>
                  <a:pt x="6448762" y="3552914"/>
                  <a:pt x="6423117" y="3567527"/>
                </a:cubicBezTo>
                <a:cubicBezTo>
                  <a:pt x="6350049" y="3609441"/>
                  <a:pt x="6351153" y="3610818"/>
                  <a:pt x="6419258" y="3667620"/>
                </a:cubicBezTo>
                <a:cubicBezTo>
                  <a:pt x="6422568" y="3670100"/>
                  <a:pt x="6421188" y="3678373"/>
                  <a:pt x="6421740" y="3683888"/>
                </a:cubicBezTo>
                <a:cubicBezTo>
                  <a:pt x="6403817" y="3692711"/>
                  <a:pt x="6382861" y="3670652"/>
                  <a:pt x="6361906" y="3694366"/>
                </a:cubicBezTo>
                <a:cubicBezTo>
                  <a:pt x="6453173" y="3798591"/>
                  <a:pt x="6592418" y="3824234"/>
                  <a:pt x="6718429" y="3902544"/>
                </a:cubicBezTo>
                <a:cubicBezTo>
                  <a:pt x="6616407" y="3928462"/>
                  <a:pt x="6555194" y="3838022"/>
                  <a:pt x="6480195" y="3849603"/>
                </a:cubicBezTo>
                <a:cubicBezTo>
                  <a:pt x="6442696" y="3878004"/>
                  <a:pt x="6554091" y="3923499"/>
                  <a:pt x="6447934" y="3937011"/>
                </a:cubicBezTo>
                <a:cubicBezTo>
                  <a:pt x="6493983" y="3961826"/>
                  <a:pt x="6528173" y="3986089"/>
                  <a:pt x="6559882" y="4014767"/>
                </a:cubicBezTo>
                <a:cubicBezTo>
                  <a:pt x="6616407" y="4066053"/>
                  <a:pt x="6627437" y="4099693"/>
                  <a:pt x="6601241" y="4168626"/>
                </a:cubicBezTo>
                <a:cubicBezTo>
                  <a:pt x="6584145" y="4213846"/>
                  <a:pt x="6559054" y="4255483"/>
                  <a:pt x="6581113" y="4309250"/>
                </a:cubicBezTo>
                <a:cubicBezTo>
                  <a:pt x="6596553" y="4346198"/>
                  <a:pt x="6590487" y="4370461"/>
                  <a:pt x="6533136" y="4353918"/>
                </a:cubicBezTo>
                <a:cubicBezTo>
                  <a:pt x="6471372" y="4336270"/>
                  <a:pt x="6448211" y="4369358"/>
                  <a:pt x="6463651" y="4434156"/>
                </a:cubicBezTo>
                <a:cubicBezTo>
                  <a:pt x="6473577" y="4475792"/>
                  <a:pt x="6463099" y="4488475"/>
                  <a:pt x="6420637" y="4483787"/>
                </a:cubicBezTo>
                <a:cubicBezTo>
                  <a:pt x="6373762" y="4478549"/>
                  <a:pt x="6329093" y="4451251"/>
                  <a:pt x="6271190" y="4464487"/>
                </a:cubicBezTo>
                <a:cubicBezTo>
                  <a:pt x="6317512" y="4540039"/>
                  <a:pt x="6416501" y="4518531"/>
                  <a:pt x="6470545" y="4590498"/>
                </a:cubicBezTo>
                <a:cubicBezTo>
                  <a:pt x="6406023" y="4590772"/>
                  <a:pt x="6356666" y="4590498"/>
                  <a:pt x="6308965" y="4574780"/>
                </a:cubicBezTo>
                <a:cubicBezTo>
                  <a:pt x="6289111" y="4568437"/>
                  <a:pt x="6267328" y="4561822"/>
                  <a:pt x="6256301" y="4583603"/>
                </a:cubicBezTo>
                <a:cubicBezTo>
                  <a:pt x="6243340" y="4609798"/>
                  <a:pt x="6270086" y="4619724"/>
                  <a:pt x="6286354" y="4624412"/>
                </a:cubicBezTo>
                <a:cubicBezTo>
                  <a:pt x="6332128" y="4637647"/>
                  <a:pt x="6367144" y="4669081"/>
                  <a:pt x="6404920" y="4693621"/>
                </a:cubicBezTo>
                <a:cubicBezTo>
                  <a:pt x="6487915" y="4747390"/>
                  <a:pt x="6578908" y="4792334"/>
                  <a:pt x="6649220" y="4881120"/>
                </a:cubicBezTo>
                <a:cubicBezTo>
                  <a:pt x="6560709" y="4858509"/>
                  <a:pt x="6494809" y="4805845"/>
                  <a:pt x="6412640" y="4795092"/>
                </a:cubicBezTo>
                <a:cubicBezTo>
                  <a:pt x="6483779" y="4875881"/>
                  <a:pt x="6575322" y="4929098"/>
                  <a:pt x="6661902" y="4987828"/>
                </a:cubicBezTo>
                <a:cubicBezTo>
                  <a:pt x="6686719" y="5004373"/>
                  <a:pt x="6711811" y="5015678"/>
                  <a:pt x="6717325" y="5051798"/>
                </a:cubicBezTo>
                <a:cubicBezTo>
                  <a:pt x="6728079" y="5121834"/>
                  <a:pt x="6760340" y="5179738"/>
                  <a:pt x="6829272" y="5210619"/>
                </a:cubicBezTo>
                <a:cubicBezTo>
                  <a:pt x="6829824" y="5210897"/>
                  <a:pt x="6825965" y="5221375"/>
                  <a:pt x="6823757" y="5228542"/>
                </a:cubicBezTo>
                <a:cubicBezTo>
                  <a:pt x="6781571" y="5230749"/>
                  <a:pt x="6748207" y="5189388"/>
                  <a:pt x="6694439" y="5202899"/>
                </a:cubicBezTo>
                <a:cubicBezTo>
                  <a:pt x="6746002" y="5259148"/>
                  <a:pt x="6789016" y="5309609"/>
                  <a:pt x="6862085" y="5336355"/>
                </a:cubicBezTo>
                <a:cubicBezTo>
                  <a:pt x="6920540" y="5357586"/>
                  <a:pt x="6992783" y="5369994"/>
                  <a:pt x="7035246" y="5438926"/>
                </a:cubicBezTo>
                <a:cubicBezTo>
                  <a:pt x="6985889" y="5452439"/>
                  <a:pt x="6949216" y="5435343"/>
                  <a:pt x="6912268" y="5423210"/>
                </a:cubicBezTo>
                <a:cubicBezTo>
                  <a:pt x="6855743" y="5404461"/>
                  <a:pt x="6799770" y="5383230"/>
                  <a:pt x="6743244" y="5364479"/>
                </a:cubicBezTo>
                <a:cubicBezTo>
                  <a:pt x="6721737" y="5357310"/>
                  <a:pt x="6698299" y="5352346"/>
                  <a:pt x="6684513" y="5386538"/>
                </a:cubicBezTo>
                <a:cubicBezTo>
                  <a:pt x="6756480" y="5393708"/>
                  <a:pt x="6799494" y="5440031"/>
                  <a:pt x="6844713" y="5483595"/>
                </a:cubicBezTo>
                <a:cubicBezTo>
                  <a:pt x="6870082" y="5508135"/>
                  <a:pt x="6890762" y="5540948"/>
                  <a:pt x="6936533" y="5528541"/>
                </a:cubicBezTo>
                <a:cubicBezTo>
                  <a:pt x="6960522" y="5521923"/>
                  <a:pt x="6975687" y="5540396"/>
                  <a:pt x="6973204" y="5563007"/>
                </a:cubicBezTo>
                <a:cubicBezTo>
                  <a:pt x="6964106" y="5642695"/>
                  <a:pt x="7020080" y="5670543"/>
                  <a:pt x="7077983" y="5685983"/>
                </a:cubicBezTo>
                <a:cubicBezTo>
                  <a:pt x="7187726" y="5714935"/>
                  <a:pt x="7278993" y="5783041"/>
                  <a:pt x="7385702" y="5820265"/>
                </a:cubicBezTo>
                <a:cubicBezTo>
                  <a:pt x="7489378" y="5856387"/>
                  <a:pt x="7569615" y="5942139"/>
                  <a:pt x="7673565" y="5987085"/>
                </a:cubicBezTo>
                <a:cubicBezTo>
                  <a:pt x="7748843" y="6019621"/>
                  <a:pt x="7820807" y="6061533"/>
                  <a:pt x="7898289" y="6091035"/>
                </a:cubicBezTo>
                <a:cubicBezTo>
                  <a:pt x="8081651" y="6160795"/>
                  <a:pt x="8268598" y="6216770"/>
                  <a:pt x="8466299" y="6224765"/>
                </a:cubicBezTo>
                <a:cubicBezTo>
                  <a:pt x="8629532" y="6231107"/>
                  <a:pt x="10045419" y="6225043"/>
                  <a:pt x="10620599" y="5317605"/>
                </a:cubicBezTo>
                <a:cubicBezTo>
                  <a:pt x="10631626" y="5313192"/>
                  <a:pt x="10644035" y="5301612"/>
                  <a:pt x="10647894" y="5290581"/>
                </a:cubicBezTo>
                <a:cubicBezTo>
                  <a:pt x="10666370" y="5239020"/>
                  <a:pt x="10711590" y="5216686"/>
                  <a:pt x="10752398" y="5188838"/>
                </a:cubicBezTo>
                <a:cubicBezTo>
                  <a:pt x="10788244" y="5164297"/>
                  <a:pt x="10826296" y="5138654"/>
                  <a:pt x="10841186" y="5097293"/>
                </a:cubicBezTo>
                <a:cubicBezTo>
                  <a:pt x="10860762" y="5042147"/>
                  <a:pt x="10805064" y="5087367"/>
                  <a:pt x="10794861" y="5066412"/>
                </a:cubicBezTo>
                <a:cubicBezTo>
                  <a:pt x="10816092" y="5037737"/>
                  <a:pt x="10848906" y="5011540"/>
                  <a:pt x="10857454" y="4979004"/>
                </a:cubicBezTo>
                <a:cubicBezTo>
                  <a:pt x="10888610" y="4861543"/>
                  <a:pt x="10955890" y="4776065"/>
                  <a:pt x="11056532" y="4709613"/>
                </a:cubicBezTo>
                <a:cubicBezTo>
                  <a:pt x="11085484" y="4690588"/>
                  <a:pt x="11104509" y="4655845"/>
                  <a:pt x="11143939" y="4650332"/>
                </a:cubicBezTo>
                <a:cubicBezTo>
                  <a:pt x="11231622" y="4638199"/>
                  <a:pt x="11204048" y="4543346"/>
                  <a:pt x="11250372" y="4501160"/>
                </a:cubicBezTo>
                <a:cubicBezTo>
                  <a:pt x="11259196" y="4493162"/>
                  <a:pt x="11267190" y="4477447"/>
                  <a:pt x="11265538" y="4466694"/>
                </a:cubicBezTo>
                <a:cubicBezTo>
                  <a:pt x="11263056" y="4451251"/>
                  <a:pt x="11252578" y="4436638"/>
                  <a:pt x="11243755" y="4422850"/>
                </a:cubicBezTo>
                <a:cubicBezTo>
                  <a:pt x="11234654" y="4409065"/>
                  <a:pt x="11220870" y="4396932"/>
                  <a:pt x="11227486" y="4378734"/>
                </a:cubicBezTo>
                <a:cubicBezTo>
                  <a:pt x="11230242" y="4371289"/>
                  <a:pt x="11228314" y="4345371"/>
                  <a:pt x="11248718" y="4365774"/>
                </a:cubicBezTo>
                <a:cubicBezTo>
                  <a:pt x="11304692" y="4421748"/>
                  <a:pt x="11337228" y="4368809"/>
                  <a:pt x="11385204" y="4343440"/>
                </a:cubicBezTo>
                <a:cubicBezTo>
                  <a:pt x="11346603" y="4317245"/>
                  <a:pt x="11311861" y="4298772"/>
                  <a:pt x="11306070" y="4259618"/>
                </a:cubicBezTo>
                <a:cubicBezTo>
                  <a:pt x="11294214" y="4178828"/>
                  <a:pt x="11243480" y="4141880"/>
                  <a:pt x="11166550" y="4134711"/>
                </a:cubicBezTo>
                <a:cubicBezTo>
                  <a:pt x="11194949" y="4056679"/>
                  <a:pt x="11194949" y="4056679"/>
                  <a:pt x="11103130" y="4045924"/>
                </a:cubicBezTo>
                <a:cubicBezTo>
                  <a:pt x="11138425" y="3996293"/>
                  <a:pt x="11138425" y="3983609"/>
                  <a:pt x="11095686" y="3966514"/>
                </a:cubicBezTo>
                <a:cubicBezTo>
                  <a:pt x="11054602" y="3950245"/>
                  <a:pt x="11009106" y="3944730"/>
                  <a:pt x="10971054" y="3919640"/>
                </a:cubicBezTo>
                <a:cubicBezTo>
                  <a:pt x="11006073" y="3856221"/>
                  <a:pt x="11015998" y="3782600"/>
                  <a:pt x="11088241" y="3751718"/>
                </a:cubicBezTo>
                <a:cubicBezTo>
                  <a:pt x="11099546" y="3747030"/>
                  <a:pt x="11107266" y="3728004"/>
                  <a:pt x="11100098" y="3716977"/>
                </a:cubicBezTo>
                <a:cubicBezTo>
                  <a:pt x="11073904" y="3676995"/>
                  <a:pt x="11111404" y="3601168"/>
                  <a:pt x="11029786" y="3592621"/>
                </a:cubicBezTo>
                <a:cubicBezTo>
                  <a:pt x="11019583" y="3591793"/>
                  <a:pt x="11010208" y="3583520"/>
                  <a:pt x="11018206" y="3572767"/>
                </a:cubicBezTo>
                <a:cubicBezTo>
                  <a:pt x="11045779" y="3535268"/>
                  <a:pt x="11012415" y="3537749"/>
                  <a:pt x="10992287" y="3533061"/>
                </a:cubicBezTo>
                <a:cubicBezTo>
                  <a:pt x="10968022" y="3527271"/>
                  <a:pt x="10940448" y="3543816"/>
                  <a:pt x="10917838" y="3523410"/>
                </a:cubicBezTo>
                <a:cubicBezTo>
                  <a:pt x="10923078" y="3501903"/>
                  <a:pt x="10942654" y="3502179"/>
                  <a:pt x="10956441" y="3495287"/>
                </a:cubicBezTo>
                <a:cubicBezTo>
                  <a:pt x="10996698" y="3475433"/>
                  <a:pt x="11029511" y="3451721"/>
                  <a:pt x="11031442" y="3400159"/>
                </a:cubicBezTo>
                <a:cubicBezTo>
                  <a:pt x="11032818" y="3358523"/>
                  <a:pt x="11037230" y="3321850"/>
                  <a:pt x="10981533" y="3309166"/>
                </a:cubicBezTo>
                <a:cubicBezTo>
                  <a:pt x="10958372" y="3303927"/>
                  <a:pt x="10964990" y="3273873"/>
                  <a:pt x="10978225" y="3258982"/>
                </a:cubicBezTo>
                <a:cubicBezTo>
                  <a:pt x="11001938" y="3232512"/>
                  <a:pt x="11021514" y="3197219"/>
                  <a:pt x="11062322" y="3194737"/>
                </a:cubicBezTo>
                <a:cubicBezTo>
                  <a:pt x="11087138" y="3193084"/>
                  <a:pt x="11106164" y="3182053"/>
                  <a:pt x="11125742" y="3169370"/>
                </a:cubicBezTo>
                <a:cubicBezTo>
                  <a:pt x="11139802" y="3160269"/>
                  <a:pt x="11156622" y="3152550"/>
                  <a:pt x="11154968" y="3132974"/>
                </a:cubicBezTo>
                <a:cubicBezTo>
                  <a:pt x="11153315" y="3114223"/>
                  <a:pt x="11137046" y="3106503"/>
                  <a:pt x="11120502" y="3102642"/>
                </a:cubicBezTo>
                <a:cubicBezTo>
                  <a:pt x="11065355" y="3090235"/>
                  <a:pt x="11013518" y="3072037"/>
                  <a:pt x="10967470" y="3030401"/>
                </a:cubicBezTo>
                <a:cubicBezTo>
                  <a:pt x="10998076" y="3008342"/>
                  <a:pt x="11027304" y="2992350"/>
                  <a:pt x="11049914" y="2970015"/>
                </a:cubicBezTo>
                <a:cubicBezTo>
                  <a:pt x="11104509" y="2915972"/>
                  <a:pt x="10642106" y="2745845"/>
                  <a:pt x="10618944" y="2685183"/>
                </a:cubicBezTo>
                <a:cubicBezTo>
                  <a:pt x="10611775" y="2666432"/>
                  <a:pt x="10587235" y="2647132"/>
                  <a:pt x="10566830" y="2641617"/>
                </a:cubicBezTo>
                <a:cubicBezTo>
                  <a:pt x="10471151" y="2615699"/>
                  <a:pt x="10388156" y="2557518"/>
                  <a:pt x="10290271" y="2536011"/>
                </a:cubicBezTo>
                <a:cubicBezTo>
                  <a:pt x="10197900" y="2515607"/>
                  <a:pt x="10106908" y="2488309"/>
                  <a:pt x="10005715" y="2461288"/>
                </a:cubicBezTo>
                <a:cubicBezTo>
                  <a:pt x="10067754" y="2393457"/>
                  <a:pt x="10177772" y="2401454"/>
                  <a:pt x="10203414" y="2303568"/>
                </a:cubicBezTo>
                <a:cubicBezTo>
                  <a:pt x="10103324" y="2278201"/>
                  <a:pt x="9997996" y="2307154"/>
                  <a:pt x="9901487" y="2266895"/>
                </a:cubicBezTo>
                <a:cubicBezTo>
                  <a:pt x="9893216" y="2263312"/>
                  <a:pt x="9881910" y="2266895"/>
                  <a:pt x="9871984" y="2267999"/>
                </a:cubicBezTo>
                <a:cubicBezTo>
                  <a:pt x="9673181" y="2289506"/>
                  <a:pt x="9475204" y="2270758"/>
                  <a:pt x="9279158" y="2243734"/>
                </a:cubicBezTo>
                <a:cubicBezTo>
                  <a:pt x="8996808" y="2205133"/>
                  <a:pt x="8713354" y="2180592"/>
                  <a:pt x="8429350" y="2163219"/>
                </a:cubicBezTo>
                <a:cubicBezTo>
                  <a:pt x="8194701" y="2148882"/>
                  <a:pt x="7959502" y="2142541"/>
                  <a:pt x="7725955" y="2114967"/>
                </a:cubicBezTo>
                <a:cubicBezTo>
                  <a:pt x="7476142" y="2085464"/>
                  <a:pt x="7226605" y="2052100"/>
                  <a:pt x="6977065" y="2021218"/>
                </a:cubicBezTo>
                <a:cubicBezTo>
                  <a:pt x="6965761" y="2019839"/>
                  <a:pt x="6953283" y="2015496"/>
                  <a:pt x="6941221" y="201518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9C092-7570-3B25-531C-AEE325F6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Dishonesty, Plagiarism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7A22-B5D4-6393-86E7-5D5B1C6A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4614759" cy="4163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Arial" charset="0"/>
              </a:rPr>
              <a:t>All parties involved in any kind of cheating in (Quizzes, Assignments &amp; Projects) will get ZERO in that exam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Arial" charset="0"/>
              </a:rPr>
              <a:t>Plagiarism threshold 25-30% in assignments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Arial" panose="020B0604020202020204" pitchFamily="34" charset="0"/>
              </a:rPr>
              <a:t>Plagiarism in midterm/ final exam may result in </a:t>
            </a:r>
            <a:r>
              <a:rPr lang="en-US" sz="2000">
                <a:latin typeface="Arial" charset="0"/>
              </a:rPr>
              <a:t>F grade </a:t>
            </a:r>
            <a:r>
              <a:rPr lang="en-US" sz="2000">
                <a:latin typeface="Arial" panose="020B0604020202020204" pitchFamily="34" charset="0"/>
              </a:rPr>
              <a:t>in the course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>
              <a:latin typeface="Aria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latin typeface="Arial" charset="0"/>
              </a:rPr>
              <a:t>Habitual cases will be awarded F</a:t>
            </a:r>
          </a:p>
          <a:p>
            <a:pPr marL="0" indent="0">
              <a:lnSpc>
                <a:spcPct val="90000"/>
              </a:lnSpc>
              <a:buNone/>
            </a:pPr>
            <a:endParaRPr lang="en-PK" sz="20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DB8F72-4667-D192-4A0F-A49F25B64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43538" y="3018660"/>
            <a:ext cx="2775284" cy="224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0F746-C660-FA69-B042-2555D0DD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ED248-3142-4DF6-9F5C-D9B61FD9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EEEF-85EC-8677-2C0E-6D6AD158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dirty="0"/>
              <a:t>Evaluation Breakdown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EB3E-6F37-DDBB-E1E6-CAAAA3A5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Grading 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273A6-77E4-55E7-24E7-5ACB865B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7B671-C030-2110-8027-8AA720BE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221231C-88AA-5DF2-B84C-44CB948EA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492896"/>
              </p:ext>
            </p:extLst>
          </p:nvPr>
        </p:nvGraphicFramePr>
        <p:xfrm>
          <a:off x="4230485" y="2269760"/>
          <a:ext cx="6578600" cy="393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48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2325-BCCB-E3B9-F0D6-70E0C5F4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objective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46C04-2AA4-92DF-5B82-B7D51AE0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/>
              <a:t>In simple words, you will learn </a:t>
            </a:r>
            <a:r>
              <a:rPr lang="en-US" altLang="en-PK" b="1" u="sng"/>
              <a:t>how to write object-oriented programs</a:t>
            </a:r>
            <a:endParaRPr lang="en-US" altLang="en-PK" u="sng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60436-E074-368B-0909-F30A3770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0721A-6093-046C-5B39-78A0FDA4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4C55A-37DE-DCC8-34B6-B24D918BA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8" t="14919" r="17809"/>
          <a:stretch>
            <a:fillRect/>
          </a:stretch>
        </p:blipFill>
        <p:spPr bwMode="auto">
          <a:xfrm>
            <a:off x="6709063" y="2695575"/>
            <a:ext cx="40386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1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173-04F8-9FCD-362C-C1D4D2DC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B979A-C7C5-7DCD-9D14-64AAC14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9675E-F203-9645-64FF-FDABB185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FE3FDD-681C-CDF2-1ACD-17EFD9E5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8136"/>
              </p:ext>
            </p:extLst>
          </p:nvPr>
        </p:nvGraphicFramePr>
        <p:xfrm>
          <a:off x="2078182" y="1690690"/>
          <a:ext cx="8447810" cy="476508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447810">
                  <a:extLst>
                    <a:ext uri="{9D8B030D-6E8A-4147-A177-3AD203B41FA5}">
                      <a16:colId xmlns:a16="http://schemas.microsoft.com/office/drawing/2014/main" val="2477325845"/>
                    </a:ext>
                  </a:extLst>
                </a:gridCol>
              </a:tblGrid>
              <a:tr h="3903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List of Topics</a:t>
                      </a:r>
                      <a:endParaRPr lang="en-PK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210940"/>
                  </a:ext>
                </a:extLst>
              </a:tr>
              <a:tr h="917425"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effectLst/>
                        </a:rPr>
                        <a:t>Memory Layout, pointers, dynamic memory allocation, stack vs. heap, pointer arithmetic, pointer vs. array, multidimensional pointers, pointer types, char* pointers, alias to pointers (*&amp;)</a:t>
                      </a:r>
                      <a:endParaRPr lang="en-PK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865175"/>
                  </a:ext>
                </a:extLst>
              </a:tr>
              <a:tr h="390319"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effectLst/>
                        </a:rPr>
                        <a:t>Recursion, recursion for patterns and problem solving</a:t>
                      </a:r>
                      <a:endParaRPr lang="en-PK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144690"/>
                  </a:ext>
                </a:extLst>
              </a:tr>
              <a:tr h="458713"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effectLst/>
                        </a:rPr>
                        <a:t>Introduction to object-oriented design, structures (struct keyword), access specifiers, member functions</a:t>
                      </a:r>
                      <a:endParaRPr lang="en-PK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364497"/>
                  </a:ext>
                </a:extLst>
              </a:tr>
              <a:tr h="688069"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effectLst/>
                        </a:rPr>
                        <a:t>Introduction to classes (class keyword), constructors vs. destructors, copy constructor, overloading constructors, this pointer for function call resolution.</a:t>
                      </a:r>
                      <a:endParaRPr lang="en-PK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720947"/>
                  </a:ext>
                </a:extLst>
              </a:tr>
              <a:tr h="458713"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effectLst/>
                        </a:rPr>
                        <a:t>constant vs non-constant members, static data members and functions and Inline functions vs. macros</a:t>
                      </a:r>
                      <a:endParaRPr lang="en-PK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454221"/>
                  </a:ext>
                </a:extLst>
              </a:tr>
              <a:tr h="1146781">
                <a:tc>
                  <a:txBody>
                    <a:bodyPr/>
                    <a:lstStyle/>
                    <a:p>
                      <a:pPr algn="just">
                        <a:tabLst>
                          <a:tab pos="114300" algn="l"/>
                        </a:tabLst>
                      </a:pPr>
                      <a:r>
                        <a:rPr lang="en-US" sz="1800" b="0" dirty="0">
                          <a:effectLst/>
                        </a:rPr>
                        <a:t>Function overloading, introduction to operator overloading, unary and binary operators overloading, member vs. global functions for operator overloading, stream insertion and extraction operators overloading (friend functions)</a:t>
                      </a:r>
                      <a:endParaRPr lang="en-PK" sz="18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524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2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173-04F8-9FCD-362C-C1D4D2DC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B979A-C7C5-7DCD-9D14-64AAC140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9675E-F203-9645-64FF-FDABB185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FE3FDD-681C-CDF2-1ACD-17EFD9E5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297806"/>
              </p:ext>
            </p:extLst>
          </p:nvPr>
        </p:nvGraphicFramePr>
        <p:xfrm>
          <a:off x="2275610" y="1656489"/>
          <a:ext cx="7876310" cy="431525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7876310">
                  <a:extLst>
                    <a:ext uri="{9D8B030D-6E8A-4147-A177-3AD203B41FA5}">
                      <a16:colId xmlns:a16="http://schemas.microsoft.com/office/drawing/2014/main" val="2477325845"/>
                    </a:ext>
                  </a:extLst>
                </a:gridCol>
              </a:tblGrid>
              <a:tr h="57113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List of Topics</a:t>
                      </a:r>
                      <a:endParaRPr lang="en-PK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7210940"/>
                  </a:ext>
                </a:extLst>
              </a:tr>
              <a:tr h="951894">
                <a:tc>
                  <a:txBody>
                    <a:bodyPr/>
                    <a:lstStyle/>
                    <a:p>
                      <a:pPr marL="0" algn="just" defTabSz="914377" rtl="0" eaLnBrk="1" latinLnBrk="0" hangingPunct="1">
                        <a:tabLst>
                          <a:tab pos="114300" algn="l"/>
                        </a:tabLs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Identifying classes and defining relationships, introduction to composition (Association &amp; Aggregation), separating interface from implementation</a:t>
                      </a:r>
                      <a:endParaRPr lang="en-PK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865175"/>
                  </a:ext>
                </a:extLst>
              </a:tr>
              <a:tr h="571137">
                <a:tc>
                  <a:txBody>
                    <a:bodyPr/>
                    <a:lstStyle/>
                    <a:p>
                      <a:pPr marL="0" algn="just" defTabSz="914377" rtl="0" eaLnBrk="1" latinLnBrk="0" hangingPunct="1">
                        <a:tabLst>
                          <a:tab pos="114300" algn="l"/>
                        </a:tabLs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inheritance, types of inheritance, function overriding, function overriding vs. overloading, single vs. multiple inheritance</a:t>
                      </a:r>
                      <a:endParaRPr lang="en-PK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144690"/>
                  </a:ext>
                </a:extLst>
              </a:tr>
              <a:tr h="634597">
                <a:tc>
                  <a:txBody>
                    <a:bodyPr/>
                    <a:lstStyle/>
                    <a:p>
                      <a:pPr marL="0" algn="just" defTabSz="914377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polymorphism, virtual vs. non-virtual functions, abstract vs. concrete classes</a:t>
                      </a:r>
                      <a:endParaRPr lang="en-PK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3364497"/>
                  </a:ext>
                </a:extLst>
              </a:tr>
              <a:tr h="951894">
                <a:tc>
                  <a:txBody>
                    <a:bodyPr/>
                    <a:lstStyle/>
                    <a:p>
                      <a:pPr marL="0" algn="just" defTabSz="914377" rtl="0" eaLnBrk="1" latinLnBrk="0" hangingPunct="1">
                        <a:tabLst>
                          <a:tab pos="114300" algn="l"/>
                        </a:tabLs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streams and file handling, files modes, ASCII vs binary file handling, sequential vs. random file reading and writing</a:t>
                      </a:r>
                      <a:endParaRPr lang="en-PK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720947"/>
                  </a:ext>
                </a:extLst>
              </a:tr>
              <a:tr h="634597">
                <a:tc>
                  <a:txBody>
                    <a:bodyPr/>
                    <a:lstStyle/>
                    <a:p>
                      <a:pPr marL="0" algn="just" defTabSz="914377" rtl="0" eaLnBrk="1" latinLnBrk="0" hangingPunct="1">
                        <a:tabLst>
                          <a:tab pos="114300" algn="l"/>
                        </a:tabLs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templates, template functions and template classes, C++-20 advance concept</a:t>
                      </a:r>
                      <a:endParaRPr lang="en-PK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454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33287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868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Elephant</vt:lpstr>
      <vt:lpstr>Times New Roman</vt:lpstr>
      <vt:lpstr>BrushVTI</vt:lpstr>
      <vt:lpstr>Object Oriented Programming</vt:lpstr>
      <vt:lpstr>Some Rules</vt:lpstr>
      <vt:lpstr>Attendance Policy</vt:lpstr>
      <vt:lpstr>How to be successful in this course??</vt:lpstr>
      <vt:lpstr>Dishonesty, Plagiarism</vt:lpstr>
      <vt:lpstr>Evaluation Breakdown</vt:lpstr>
      <vt:lpstr>Course objective</vt:lpstr>
      <vt:lpstr>Course Outline</vt:lpstr>
      <vt:lpstr>Course Outline</vt:lpstr>
      <vt:lpstr>Reference Material</vt:lpstr>
      <vt:lpstr>What is Object Oriented Programming?</vt:lpstr>
      <vt:lpstr>Some Examples of Objects</vt:lpstr>
      <vt:lpstr>Objects Interact with each other</vt:lpstr>
      <vt:lpstr>Why do we need  Object Oriented Programming?</vt:lpstr>
      <vt:lpstr>Limitations of procedural programming</vt:lpstr>
      <vt:lpstr>Limitations of procedural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 HIDA</dc:creator>
  <cp:lastModifiedBy>MARIUM HIDA</cp:lastModifiedBy>
  <cp:revision>45</cp:revision>
  <dcterms:created xsi:type="dcterms:W3CDTF">2023-01-20T09:57:02Z</dcterms:created>
  <dcterms:modified xsi:type="dcterms:W3CDTF">2023-01-31T05:00:19Z</dcterms:modified>
</cp:coreProperties>
</file>