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0" r:id="rId1"/>
  </p:sldMasterIdLst>
  <p:notesMasterIdLst>
    <p:notesMasterId r:id="rId6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</p:sldIdLst>
  <p:sldSz cx="12192000" cy="6858000"/>
  <p:notesSz cx="9928225" cy="6797675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44" autoAdjust="0"/>
  </p:normalViewPr>
  <p:slideViewPr>
    <p:cSldViewPr snapToGrid="0">
      <p:cViewPr varScale="1">
        <p:scale>
          <a:sx n="74" d="100"/>
          <a:sy n="74" d="100"/>
        </p:scale>
        <p:origin x="96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C862F-386F-45B1-A520-D73D66BA78DA}" type="datetimeFigureOut">
              <a:rPr lang="en-PK" smtClean="0"/>
              <a:t>20/02/2023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6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4E2947-0130-47C3-9E08-854F4E89170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15549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4E2947-0130-47C3-9E08-854F4E891705}" type="slidenum">
              <a:rPr lang="en-PK" smtClean="0"/>
              <a:t>1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69874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5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FF464-D472-44DC-A61F-D9B48FF0B641}" type="datetime1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57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6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6EFBE-909E-473A-864E-7635F0DF122E}" type="datetime1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74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7AE6F-9094-42EA-9F95-1D2A76C8CF75}" type="datetime1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620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D190D-42E3-4058-B172-9D795F14C9FF}" type="datetime1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408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2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000" i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A6253-FED2-46AB-BDF4-9C1D61BCB158}" type="datetime1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732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279394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B0311-E381-4052-86EE-795E087A4249}" type="datetime1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90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2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F32AE-DED2-4EF6-BF5E-740E4948F641}" type="datetime1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20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2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1D752-0E16-424D-A250-D5D13F547A1C}" type="datetime1">
              <a:rPr lang="en-US" smtClean="0"/>
              <a:t>2/20/2023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37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3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7F82-2D9A-4E47-B030-42335484ADA6}" type="datetime1">
              <a:rPr lang="en-US" smtClean="0"/>
              <a:t>2/20/2023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27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860E-D768-4809-9E17-24CD70938EE7}" type="datetime1">
              <a:rPr lang="en-US" smtClean="0"/>
              <a:t>2/20/2023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92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1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sz="18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5E520-C4DC-4BF3-8297-1142CE969434}" type="datetime1">
              <a:rPr lang="en-US" smtClean="0"/>
              <a:t>2/20/2023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857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EC3B5-92AE-4D89-A036-A7308C1C4A8E}" type="datetime1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Object Oriented Programming-Spring 23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097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D7168-5FF0-4529-9719-054C18BC65F1}" type="datetime1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Object Oriented Programming-Spring 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84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693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4" r:id="rId12"/>
  </p:sldLayoutIdLst>
  <p:hf hdr="0" dt="0"/>
  <p:txStyles>
    <p:titleStyle>
      <a:lvl1pPr algn="ctr" defTabSz="914377" rtl="0" eaLnBrk="1" latinLnBrk="0" hangingPunct="1">
        <a:lnSpc>
          <a:spcPct val="90000"/>
        </a:lnSpc>
        <a:spcBef>
          <a:spcPct val="0"/>
        </a:spcBef>
        <a:buNone/>
        <a:defRPr sz="44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93D702E-F4E0-47FC-A74C-ECD9647A8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696C19-CDA4-1AC4-C793-877B0AFBB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51975"/>
            <a:ext cx="9144000" cy="11526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Object Oriented Programming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3E1E1B-2DD4-928E-2179-3D87C42640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71720"/>
            <a:ext cx="9144000" cy="64678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Lec # 4 </a:t>
            </a:r>
            <a:r>
              <a:rPr lang="en-US"/>
              <a:t>:  Structures</a:t>
            </a:r>
            <a:endParaRPr lang="en-PK" dirty="0"/>
          </a:p>
        </p:txBody>
      </p:sp>
      <p:pic>
        <p:nvPicPr>
          <p:cNvPr id="4" name="Picture 3" descr="A colorful light bulb with business icons">
            <a:extLst>
              <a:ext uri="{FF2B5EF4-FFF2-40B4-BE49-F238E27FC236}">
                <a16:creationId xmlns:a16="http://schemas.microsoft.com/office/drawing/2014/main" id="{9F108EC2-65CE-5A9B-D15A-80B599688C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677" b="22390"/>
          <a:stretch/>
        </p:blipFill>
        <p:spPr>
          <a:xfrm>
            <a:off x="838202" y="9"/>
            <a:ext cx="10484412" cy="3811395"/>
          </a:xfrm>
          <a:custGeom>
            <a:avLst/>
            <a:gdLst/>
            <a:ahLst/>
            <a:cxnLst/>
            <a:rect l="l" t="t" r="r" b="b"/>
            <a:pathLst>
              <a:path w="10484412" h="3811404">
                <a:moveTo>
                  <a:pt x="0" y="3811403"/>
                </a:moveTo>
                <a:lnTo>
                  <a:pt x="10484412" y="3811403"/>
                </a:lnTo>
                <a:lnTo>
                  <a:pt x="10484412" y="3811404"/>
                </a:lnTo>
                <a:lnTo>
                  <a:pt x="0" y="3811404"/>
                </a:lnTo>
                <a:close/>
                <a:moveTo>
                  <a:pt x="181717" y="0"/>
                </a:moveTo>
                <a:lnTo>
                  <a:pt x="10224015" y="0"/>
                </a:lnTo>
                <a:cubicBezTo>
                  <a:pt x="10261561" y="45054"/>
                  <a:pt x="10301611" y="85103"/>
                  <a:pt x="10369193" y="110134"/>
                </a:cubicBezTo>
                <a:cubicBezTo>
                  <a:pt x="10321635" y="167704"/>
                  <a:pt x="10236530" y="182722"/>
                  <a:pt x="10173954" y="222771"/>
                </a:cubicBezTo>
                <a:cubicBezTo>
                  <a:pt x="10168948" y="255310"/>
                  <a:pt x="10269071" y="245298"/>
                  <a:pt x="10241537" y="317887"/>
                </a:cubicBezTo>
                <a:cubicBezTo>
                  <a:pt x="10206494" y="418008"/>
                  <a:pt x="10241537" y="528142"/>
                  <a:pt x="10071328" y="573196"/>
                </a:cubicBezTo>
                <a:cubicBezTo>
                  <a:pt x="10023770" y="668312"/>
                  <a:pt x="10008751" y="820997"/>
                  <a:pt x="10113880" y="913610"/>
                </a:cubicBezTo>
                <a:cubicBezTo>
                  <a:pt x="10271573" y="1048774"/>
                  <a:pt x="10244040" y="1138885"/>
                  <a:pt x="10036285" y="1216478"/>
                </a:cubicBezTo>
                <a:cubicBezTo>
                  <a:pt x="10011255" y="1226491"/>
                  <a:pt x="9978715" y="1231497"/>
                  <a:pt x="9966200" y="1256528"/>
                </a:cubicBezTo>
                <a:cubicBezTo>
                  <a:pt x="9986224" y="1289067"/>
                  <a:pt x="10031280" y="1281557"/>
                  <a:pt x="10063819" y="1289067"/>
                </a:cubicBezTo>
                <a:cubicBezTo>
                  <a:pt x="10211500" y="1324110"/>
                  <a:pt x="10214003" y="1324110"/>
                  <a:pt x="10176457" y="1441752"/>
                </a:cubicBezTo>
                <a:cubicBezTo>
                  <a:pt x="10163942" y="1476795"/>
                  <a:pt x="10188972" y="1491813"/>
                  <a:pt x="10211500" y="1511838"/>
                </a:cubicBezTo>
                <a:cubicBezTo>
                  <a:pt x="10296604" y="1591936"/>
                  <a:pt x="10296604" y="1594439"/>
                  <a:pt x="10206494" y="1664523"/>
                </a:cubicBezTo>
                <a:cubicBezTo>
                  <a:pt x="10181463" y="1684547"/>
                  <a:pt x="10163942" y="1704572"/>
                  <a:pt x="10151426" y="1732106"/>
                </a:cubicBezTo>
                <a:cubicBezTo>
                  <a:pt x="10128899" y="1782166"/>
                  <a:pt x="10128899" y="1822216"/>
                  <a:pt x="10208996" y="1847246"/>
                </a:cubicBezTo>
                <a:cubicBezTo>
                  <a:pt x="10266568" y="1864767"/>
                  <a:pt x="10296604" y="1884791"/>
                  <a:pt x="10299107" y="1939858"/>
                </a:cubicBezTo>
                <a:cubicBezTo>
                  <a:pt x="10299107" y="1987416"/>
                  <a:pt x="10306617" y="2017452"/>
                  <a:pt x="10244040" y="2037477"/>
                </a:cubicBezTo>
                <a:cubicBezTo>
                  <a:pt x="10193979" y="2054998"/>
                  <a:pt x="10178960" y="2090041"/>
                  <a:pt x="10183966" y="2130089"/>
                </a:cubicBezTo>
                <a:cubicBezTo>
                  <a:pt x="10193979" y="2230211"/>
                  <a:pt x="10126396" y="2287781"/>
                  <a:pt x="10013758" y="2335339"/>
                </a:cubicBezTo>
                <a:cubicBezTo>
                  <a:pt x="9908629" y="2377890"/>
                  <a:pt x="9813513" y="2437963"/>
                  <a:pt x="9715893" y="2493030"/>
                </a:cubicBezTo>
                <a:cubicBezTo>
                  <a:pt x="9605758" y="2553103"/>
                  <a:pt x="9480605" y="2590649"/>
                  <a:pt x="9347942" y="2623189"/>
                </a:cubicBezTo>
                <a:cubicBezTo>
                  <a:pt x="9370469" y="2665740"/>
                  <a:pt x="9453071" y="2640710"/>
                  <a:pt x="9460580" y="2700783"/>
                </a:cubicBezTo>
                <a:cubicBezTo>
                  <a:pt x="9255329" y="2753346"/>
                  <a:pt x="9060089" y="2833444"/>
                  <a:pt x="8827305" y="2855971"/>
                </a:cubicBezTo>
                <a:cubicBezTo>
                  <a:pt x="9015035" y="2843456"/>
                  <a:pt x="9182740" y="2908535"/>
                  <a:pt x="9360458" y="2926056"/>
                </a:cubicBezTo>
                <a:cubicBezTo>
                  <a:pt x="9377980" y="2961099"/>
                  <a:pt x="9337930" y="2951087"/>
                  <a:pt x="9322912" y="2958595"/>
                </a:cubicBezTo>
                <a:cubicBezTo>
                  <a:pt x="9307893" y="2963602"/>
                  <a:pt x="9287869" y="2966105"/>
                  <a:pt x="9285366" y="2991135"/>
                </a:cubicBezTo>
                <a:cubicBezTo>
                  <a:pt x="9370469" y="3023675"/>
                  <a:pt x="9478102" y="2998644"/>
                  <a:pt x="9565709" y="3033687"/>
                </a:cubicBezTo>
                <a:cubicBezTo>
                  <a:pt x="9543182" y="3083748"/>
                  <a:pt x="9468090" y="3056214"/>
                  <a:pt x="9435550" y="3096263"/>
                </a:cubicBezTo>
                <a:cubicBezTo>
                  <a:pt x="9518151" y="3101269"/>
                  <a:pt x="9593243" y="3103772"/>
                  <a:pt x="9668335" y="3113784"/>
                </a:cubicBezTo>
                <a:cubicBezTo>
                  <a:pt x="9725905" y="3121294"/>
                  <a:pt x="9740924" y="3163845"/>
                  <a:pt x="9700875" y="3193882"/>
                </a:cubicBezTo>
                <a:cubicBezTo>
                  <a:pt x="9665832" y="3221415"/>
                  <a:pt x="9613268" y="3223918"/>
                  <a:pt x="9565709" y="3236434"/>
                </a:cubicBezTo>
                <a:cubicBezTo>
                  <a:pt x="9232801" y="3319034"/>
                  <a:pt x="8882372" y="3351573"/>
                  <a:pt x="8529440" y="3364088"/>
                </a:cubicBezTo>
                <a:cubicBezTo>
                  <a:pt x="7961245" y="3386616"/>
                  <a:pt x="7393049" y="3394125"/>
                  <a:pt x="6827357" y="3419155"/>
                </a:cubicBezTo>
                <a:cubicBezTo>
                  <a:pt x="6481933" y="3434173"/>
                  <a:pt x="6136510" y="3456701"/>
                  <a:pt x="5788584" y="3456701"/>
                </a:cubicBezTo>
                <a:cubicBezTo>
                  <a:pt x="5415628" y="3456701"/>
                  <a:pt x="5042671" y="3464210"/>
                  <a:pt x="4669714" y="3411646"/>
                </a:cubicBezTo>
                <a:cubicBezTo>
                  <a:pt x="4479481" y="3384113"/>
                  <a:pt x="4279236" y="3396628"/>
                  <a:pt x="4086500" y="3376603"/>
                </a:cubicBezTo>
                <a:cubicBezTo>
                  <a:pt x="3793641" y="3346568"/>
                  <a:pt x="3500782" y="3306518"/>
                  <a:pt x="3210426" y="3256458"/>
                </a:cubicBezTo>
                <a:cubicBezTo>
                  <a:pt x="3117813" y="3241439"/>
                  <a:pt x="3007678" y="3231428"/>
                  <a:pt x="2937592" y="3166348"/>
                </a:cubicBezTo>
                <a:cubicBezTo>
                  <a:pt x="2824954" y="3211403"/>
                  <a:pt x="2757372" y="3131305"/>
                  <a:pt x="2669765" y="3106275"/>
                </a:cubicBezTo>
                <a:cubicBezTo>
                  <a:pt x="2634722" y="3096263"/>
                  <a:pt x="2592169" y="3081245"/>
                  <a:pt x="2597176" y="3048705"/>
                </a:cubicBezTo>
                <a:cubicBezTo>
                  <a:pt x="2604685" y="3006154"/>
                  <a:pt x="2654746" y="2978620"/>
                  <a:pt x="2702304" y="2986130"/>
                </a:cubicBezTo>
                <a:cubicBezTo>
                  <a:pt x="2849986" y="3011160"/>
                  <a:pt x="2985150" y="2948584"/>
                  <a:pt x="3137838" y="2956093"/>
                </a:cubicBezTo>
                <a:cubicBezTo>
                  <a:pt x="3005175" y="2933565"/>
                  <a:pt x="2872513" y="2908535"/>
                  <a:pt x="2739850" y="2886007"/>
                </a:cubicBezTo>
                <a:cubicBezTo>
                  <a:pt x="2940095" y="2863480"/>
                  <a:pt x="3132831" y="2896020"/>
                  <a:pt x="3328071" y="2913541"/>
                </a:cubicBezTo>
                <a:cubicBezTo>
                  <a:pt x="3390647" y="2921050"/>
                  <a:pt x="3485763" y="2968608"/>
                  <a:pt x="3503285" y="2898523"/>
                </a:cubicBezTo>
                <a:cubicBezTo>
                  <a:pt x="3513297" y="2850965"/>
                  <a:pt x="3410671" y="2850965"/>
                  <a:pt x="3350598" y="2838450"/>
                </a:cubicBezTo>
                <a:cubicBezTo>
                  <a:pt x="3090279" y="2785886"/>
                  <a:pt x="2824954" y="2758353"/>
                  <a:pt x="2562133" y="2725813"/>
                </a:cubicBezTo>
                <a:cubicBezTo>
                  <a:pt x="2537102" y="2723310"/>
                  <a:pt x="2504562" y="2725813"/>
                  <a:pt x="2487041" y="2715801"/>
                </a:cubicBezTo>
                <a:cubicBezTo>
                  <a:pt x="2354378" y="2633200"/>
                  <a:pt x="2184170" y="2608170"/>
                  <a:pt x="1998943" y="2548097"/>
                </a:cubicBezTo>
                <a:cubicBezTo>
                  <a:pt x="2116587" y="2515558"/>
                  <a:pt x="2196685" y="2575630"/>
                  <a:pt x="2294304" y="2560612"/>
                </a:cubicBezTo>
                <a:cubicBezTo>
                  <a:pt x="2196685" y="2498036"/>
                  <a:pt x="2079041" y="2488024"/>
                  <a:pt x="1978918" y="2455485"/>
                </a:cubicBezTo>
                <a:cubicBezTo>
                  <a:pt x="1906330" y="2430454"/>
                  <a:pt x="1635999" y="2357866"/>
                  <a:pt x="1595950" y="2335339"/>
                </a:cubicBezTo>
                <a:cubicBezTo>
                  <a:pt x="1473299" y="2267756"/>
                  <a:pt x="1315606" y="2237720"/>
                  <a:pt x="1215483" y="2145108"/>
                </a:cubicBezTo>
                <a:cubicBezTo>
                  <a:pt x="1145398" y="2080028"/>
                  <a:pt x="1025251" y="2095047"/>
                  <a:pt x="942649" y="2049992"/>
                </a:cubicBezTo>
                <a:cubicBezTo>
                  <a:pt x="912613" y="2004937"/>
                  <a:pt x="972686" y="1994925"/>
                  <a:pt x="992711" y="1969894"/>
                </a:cubicBezTo>
                <a:cubicBezTo>
                  <a:pt x="1020244" y="1939858"/>
                  <a:pt x="972686" y="1922337"/>
                  <a:pt x="960170" y="1884791"/>
                </a:cubicBezTo>
                <a:cubicBezTo>
                  <a:pt x="1117863" y="1922337"/>
                  <a:pt x="1268048" y="1944864"/>
                  <a:pt x="1448268" y="1957380"/>
                </a:cubicBezTo>
                <a:cubicBezTo>
                  <a:pt x="1390698" y="1897306"/>
                  <a:pt x="1318109" y="1927343"/>
                  <a:pt x="1270551" y="1904815"/>
                </a:cubicBezTo>
                <a:cubicBezTo>
                  <a:pt x="1238011" y="1889797"/>
                  <a:pt x="1190453" y="1884791"/>
                  <a:pt x="1200466" y="1849749"/>
                </a:cubicBezTo>
                <a:cubicBezTo>
                  <a:pt x="1207974" y="1822216"/>
                  <a:pt x="1248023" y="1824718"/>
                  <a:pt x="1278060" y="1827221"/>
                </a:cubicBezTo>
                <a:cubicBezTo>
                  <a:pt x="1393201" y="1834730"/>
                  <a:pt x="1503336" y="1834730"/>
                  <a:pt x="1615974" y="1764645"/>
                </a:cubicBezTo>
                <a:cubicBezTo>
                  <a:pt x="1338134" y="1669530"/>
                  <a:pt x="1015238" y="1717087"/>
                  <a:pt x="767434" y="1576917"/>
                </a:cubicBezTo>
                <a:cubicBezTo>
                  <a:pt x="802477" y="1531862"/>
                  <a:pt x="852539" y="1554390"/>
                  <a:pt x="890085" y="1559396"/>
                </a:cubicBezTo>
                <a:cubicBezTo>
                  <a:pt x="1132882" y="1591936"/>
                  <a:pt x="2003949" y="1514341"/>
                  <a:pt x="2129102" y="1556893"/>
                </a:cubicBezTo>
                <a:cubicBezTo>
                  <a:pt x="2204195" y="1584426"/>
                  <a:pt x="2286796" y="1594439"/>
                  <a:pt x="2369396" y="1576917"/>
                </a:cubicBezTo>
                <a:cubicBezTo>
                  <a:pt x="2469519" y="1554390"/>
                  <a:pt x="1881298" y="1519347"/>
                  <a:pt x="1746133" y="1421728"/>
                </a:cubicBezTo>
                <a:cubicBezTo>
                  <a:pt x="1678551" y="1374170"/>
                  <a:pt x="1082821" y="1146394"/>
                  <a:pt x="819999" y="1083817"/>
                </a:cubicBezTo>
                <a:cubicBezTo>
                  <a:pt x="857545" y="1041266"/>
                  <a:pt x="952662" y="1066296"/>
                  <a:pt x="940146" y="993707"/>
                </a:cubicBezTo>
                <a:cubicBezTo>
                  <a:pt x="794969" y="956162"/>
                  <a:pt x="627263" y="961168"/>
                  <a:pt x="459558" y="903598"/>
                </a:cubicBezTo>
                <a:cubicBezTo>
                  <a:pt x="537153" y="858543"/>
                  <a:pt x="622257" y="883573"/>
                  <a:pt x="699852" y="868556"/>
                </a:cubicBezTo>
                <a:cubicBezTo>
                  <a:pt x="657300" y="813489"/>
                  <a:pt x="582208" y="823500"/>
                  <a:pt x="522134" y="813489"/>
                </a:cubicBezTo>
                <a:cubicBezTo>
                  <a:pt x="464564" y="803476"/>
                  <a:pt x="349423" y="708360"/>
                  <a:pt x="374453" y="713367"/>
                </a:cubicBezTo>
                <a:cubicBezTo>
                  <a:pt x="607238" y="750912"/>
                  <a:pt x="842526" y="735895"/>
                  <a:pt x="1075312" y="773440"/>
                </a:cubicBezTo>
                <a:cubicBezTo>
                  <a:pt x="1152907" y="785955"/>
                  <a:pt x="1238011" y="810986"/>
                  <a:pt x="1275557" y="728385"/>
                </a:cubicBezTo>
                <a:cubicBezTo>
                  <a:pt x="1285569" y="703355"/>
                  <a:pt x="1278060" y="695846"/>
                  <a:pt x="1385692" y="725882"/>
                </a:cubicBezTo>
                <a:cubicBezTo>
                  <a:pt x="1425741" y="738397"/>
                  <a:pt x="1483311" y="750912"/>
                  <a:pt x="1525863" y="718373"/>
                </a:cubicBezTo>
                <a:cubicBezTo>
                  <a:pt x="1498330" y="678325"/>
                  <a:pt x="1445765" y="690839"/>
                  <a:pt x="1408219" y="680828"/>
                </a:cubicBezTo>
                <a:cubicBezTo>
                  <a:pt x="1305594" y="653294"/>
                  <a:pt x="922624" y="548166"/>
                  <a:pt x="825005" y="518129"/>
                </a:cubicBezTo>
                <a:cubicBezTo>
                  <a:pt x="619754" y="453051"/>
                  <a:pt x="492098" y="475578"/>
                  <a:pt x="286846" y="405492"/>
                </a:cubicBezTo>
                <a:cubicBezTo>
                  <a:pt x="356932" y="407995"/>
                  <a:pt x="336907" y="380462"/>
                  <a:pt x="406993" y="380462"/>
                </a:cubicBezTo>
                <a:cubicBezTo>
                  <a:pt x="437030" y="380462"/>
                  <a:pt x="472073" y="372954"/>
                  <a:pt x="472073" y="342917"/>
                </a:cubicBezTo>
                <a:cubicBezTo>
                  <a:pt x="472073" y="315384"/>
                  <a:pt x="104123" y="170207"/>
                  <a:pt x="156686" y="155188"/>
                </a:cubicBezTo>
                <a:cubicBezTo>
                  <a:pt x="301865" y="115140"/>
                  <a:pt x="667312" y="227777"/>
                  <a:pt x="579705" y="175213"/>
                </a:cubicBezTo>
                <a:cubicBezTo>
                  <a:pt x="447042" y="92613"/>
                  <a:pt x="427018" y="77594"/>
                  <a:pt x="326895" y="67583"/>
                </a:cubicBezTo>
                <a:cubicBezTo>
                  <a:pt x="296858" y="62576"/>
                  <a:pt x="244294" y="35043"/>
                  <a:pt x="181717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55618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8EB48-0B75-C9FF-C06F-A5075EE34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struct Variables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8847D-A87F-2788-96E5-5BFCE6895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defRPr/>
            </a:pPr>
            <a:r>
              <a:rPr lang="en-US" altLang="en-US" sz="2400" b="1" dirty="0">
                <a:solidFill>
                  <a:srgbClr val="0070C0"/>
                </a:solidFill>
                <a:latin typeface="Courier New" panose="02070309020205020404" pitchFamily="49" charset="0"/>
              </a:rPr>
              <a:t>struct</a:t>
            </a:r>
            <a:r>
              <a:rPr lang="en-US" altLang="en-US" sz="2400" dirty="0"/>
              <a:t> declaration </a:t>
            </a:r>
            <a:r>
              <a:rPr lang="en-US" altLang="en-US" sz="2400" u="sng" dirty="0">
                <a:solidFill>
                  <a:srgbClr val="0070C0"/>
                </a:solidFill>
              </a:rPr>
              <a:t>does not allocate memory</a:t>
            </a:r>
            <a:r>
              <a:rPr lang="en-US" altLang="en-US" sz="2400" u="sng" dirty="0"/>
              <a:t> </a:t>
            </a:r>
            <a:r>
              <a:rPr lang="en-US" altLang="en-US" sz="2400" dirty="0"/>
              <a:t>or </a:t>
            </a:r>
            <a:r>
              <a:rPr lang="en-US" altLang="en-US" sz="2400" u="sng" dirty="0">
                <a:solidFill>
                  <a:srgbClr val="0070C0"/>
                </a:solidFill>
              </a:rPr>
              <a:t>create variables</a:t>
            </a:r>
          </a:p>
          <a:p>
            <a:pPr algn="just">
              <a:defRPr/>
            </a:pPr>
            <a:endParaRPr lang="en-US" altLang="en-US" sz="2400" dirty="0">
              <a:solidFill>
                <a:srgbClr val="0070C0"/>
              </a:solidFill>
            </a:endParaRPr>
          </a:p>
          <a:p>
            <a:pPr algn="just">
              <a:defRPr/>
            </a:pPr>
            <a:r>
              <a:rPr lang="en-US" altLang="en-US" sz="2400" dirty="0"/>
              <a:t>Must create a struct variable</a:t>
            </a:r>
          </a:p>
          <a:p>
            <a:pPr algn="just">
              <a:defRPr/>
            </a:pPr>
            <a:r>
              <a:rPr lang="en-US" altLang="en-US" sz="2400" dirty="0"/>
              <a:t>To create variables, </a:t>
            </a:r>
            <a:r>
              <a:rPr lang="en-US" altLang="en-US" sz="2400" dirty="0">
                <a:solidFill>
                  <a:srgbClr val="0070C0"/>
                </a:solidFill>
              </a:rPr>
              <a:t>use structure name </a:t>
            </a:r>
            <a:r>
              <a:rPr lang="en-US" altLang="en-US" sz="2400" dirty="0"/>
              <a:t>as </a:t>
            </a:r>
            <a:r>
              <a:rPr lang="en-US" altLang="en-US" sz="2400" dirty="0">
                <a:solidFill>
                  <a:srgbClr val="FF0000"/>
                </a:solidFill>
              </a:rPr>
              <a:t>type name</a:t>
            </a:r>
          </a:p>
          <a:p>
            <a:endParaRPr lang="en-PK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F170D-4D44-4F99-50F9-6F1F8EB7C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C611E3-EE10-8346-B7ED-22000FD33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10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BEF98D8-4C5F-BF23-97BB-17796E62C45D}"/>
              </a:ext>
            </a:extLst>
          </p:cNvPr>
          <p:cNvGrpSpPr/>
          <p:nvPr/>
        </p:nvGrpSpPr>
        <p:grpSpPr>
          <a:xfrm>
            <a:off x="2486025" y="3891472"/>
            <a:ext cx="8867775" cy="2464880"/>
            <a:chOff x="139700" y="4357688"/>
            <a:chExt cx="8867775" cy="2403475"/>
          </a:xfrm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6B52941F-3726-5F2D-C359-C0BCF5BD78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2275" y="4703763"/>
              <a:ext cx="3505200" cy="2057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" name="Text Box 5">
              <a:extLst>
                <a:ext uri="{FF2B5EF4-FFF2-40B4-BE49-F238E27FC236}">
                  <a16:creationId xmlns:a16="http://schemas.microsoft.com/office/drawing/2014/main" id="{69EABB89-CA99-5611-054F-CEE38B23AC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2600" y="4738688"/>
              <a:ext cx="15557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studentID</a:t>
              </a:r>
            </a:p>
          </p:txBody>
        </p:sp>
        <p:sp>
          <p:nvSpPr>
            <p:cNvPr id="9" name="Text Box 6">
              <a:extLst>
                <a:ext uri="{FF2B5EF4-FFF2-40B4-BE49-F238E27FC236}">
                  <a16:creationId xmlns:a16="http://schemas.microsoft.com/office/drawing/2014/main" id="{DC61F815-ED55-213D-3CA1-10BF081A31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2600" y="5195888"/>
              <a:ext cx="7937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name</a:t>
              </a:r>
            </a:p>
          </p:txBody>
        </p:sp>
        <p:sp>
          <p:nvSpPr>
            <p:cNvPr id="10" name="Text Box 7">
              <a:extLst>
                <a:ext uri="{FF2B5EF4-FFF2-40B4-BE49-F238E27FC236}">
                  <a16:creationId xmlns:a16="http://schemas.microsoft.com/office/drawing/2014/main" id="{88EE5CB8-3008-7062-43B9-7ACA1B9463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8475" y="5618163"/>
              <a:ext cx="2012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yearInSchool</a:t>
              </a:r>
            </a:p>
          </p:txBody>
        </p:sp>
        <p:sp>
          <p:nvSpPr>
            <p:cNvPr id="11" name="Text Box 8">
              <a:extLst>
                <a:ext uri="{FF2B5EF4-FFF2-40B4-BE49-F238E27FC236}">
                  <a16:creationId xmlns:a16="http://schemas.microsoft.com/office/drawing/2014/main" id="{835E0113-6B5D-21AE-81F6-AFF8E100E8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2600" y="6186488"/>
              <a:ext cx="6413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gpa</a:t>
              </a:r>
            </a:p>
          </p:txBody>
        </p:sp>
        <p:sp>
          <p:nvSpPr>
            <p:cNvPr id="12" name="Rectangle 9">
              <a:extLst>
                <a:ext uri="{FF2B5EF4-FFF2-40B4-BE49-F238E27FC236}">
                  <a16:creationId xmlns:a16="http://schemas.microsoft.com/office/drawing/2014/main" id="{E6A194F5-A5E2-91E8-D5DD-D88E50BB27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8675" y="4779963"/>
              <a:ext cx="11430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" name="Rectangle 10">
              <a:extLst>
                <a:ext uri="{FF2B5EF4-FFF2-40B4-BE49-F238E27FC236}">
                  <a16:creationId xmlns:a16="http://schemas.microsoft.com/office/drawing/2014/main" id="{8D36C395-C041-BC1E-B7B5-17A9DE32CE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0475" y="5237163"/>
              <a:ext cx="20574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" name="Rectangle 11">
              <a:extLst>
                <a:ext uri="{FF2B5EF4-FFF2-40B4-BE49-F238E27FC236}">
                  <a16:creationId xmlns:a16="http://schemas.microsoft.com/office/drawing/2014/main" id="{C8C88ECB-A12C-9F26-872F-74BE304D5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9675" y="5618163"/>
              <a:ext cx="8382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" name="Rectangle 12">
              <a:extLst>
                <a:ext uri="{FF2B5EF4-FFF2-40B4-BE49-F238E27FC236}">
                  <a16:creationId xmlns:a16="http://schemas.microsoft.com/office/drawing/2014/main" id="{3FDC4C37-C759-65AA-0573-2048722470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8075" y="6227763"/>
              <a:ext cx="16002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6" name="Text Box 13">
              <a:extLst>
                <a:ext uri="{FF2B5EF4-FFF2-40B4-BE49-F238E27FC236}">
                  <a16:creationId xmlns:a16="http://schemas.microsoft.com/office/drawing/2014/main" id="{5263EF34-E58B-C1EF-42BF-3DAAFAE5B1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3600" y="4357688"/>
              <a:ext cx="64611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latin typeface="Courier New" panose="02070309020205020404" pitchFamily="49" charset="0"/>
                </a:rPr>
                <a:t>tom</a:t>
              </a:r>
            </a:p>
          </p:txBody>
        </p:sp>
        <p:sp>
          <p:nvSpPr>
            <p:cNvPr id="17" name="Text Box 6">
              <a:extLst>
                <a:ext uri="{FF2B5EF4-FFF2-40B4-BE49-F238E27FC236}">
                  <a16:creationId xmlns:a16="http://schemas.microsoft.com/office/drawing/2014/main" id="{564472D7-FB01-CD0E-622F-C0F4C6905A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700" y="5537200"/>
              <a:ext cx="2719388" cy="401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structure</a:t>
              </a:r>
              <a:r>
                <a:rPr lang="en-US" altLang="en-US" sz="2000"/>
                <a:t> </a:t>
              </a:r>
              <a:r>
                <a:rPr lang="en-US" altLang="en-US" sz="2000" b="1"/>
                <a:t>name</a:t>
              </a:r>
            </a:p>
          </p:txBody>
        </p:sp>
        <p:sp>
          <p:nvSpPr>
            <p:cNvPr id="18" name="Line 9">
              <a:extLst>
                <a:ext uri="{FF2B5EF4-FFF2-40B4-BE49-F238E27FC236}">
                  <a16:creationId xmlns:a16="http://schemas.microsoft.com/office/drawing/2014/main" id="{FAAA9C7B-9112-9C6F-DEAC-8851352D81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17575" y="4748213"/>
              <a:ext cx="914400" cy="7889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19" name="Text Box 6">
              <a:extLst>
                <a:ext uri="{FF2B5EF4-FFF2-40B4-BE49-F238E27FC236}">
                  <a16:creationId xmlns:a16="http://schemas.microsoft.com/office/drawing/2014/main" id="{AAEE6CF9-E028-8019-32A3-C2099250B2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2563" y="5553075"/>
              <a:ext cx="271938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variable</a:t>
              </a:r>
              <a:r>
                <a:rPr lang="en-US" altLang="en-US" sz="2000"/>
                <a:t> </a:t>
              </a:r>
              <a:r>
                <a:rPr lang="en-US" altLang="en-US" sz="2000" b="1"/>
                <a:t>name</a:t>
              </a:r>
            </a:p>
          </p:txBody>
        </p:sp>
        <p:sp>
          <p:nvSpPr>
            <p:cNvPr id="20" name="Line 9">
              <a:extLst>
                <a:ext uri="{FF2B5EF4-FFF2-40B4-BE49-F238E27FC236}">
                  <a16:creationId xmlns:a16="http://schemas.microsoft.com/office/drawing/2014/main" id="{54CF6EE6-D413-6073-11FA-69441554BE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440113" y="4799013"/>
              <a:ext cx="704850" cy="7889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PK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09AB9E4D-313C-EF64-F217-0CE2CC744E33}"/>
              </a:ext>
            </a:extLst>
          </p:cNvPr>
          <p:cNvSpPr txBox="1"/>
          <p:nvPr/>
        </p:nvSpPr>
        <p:spPr>
          <a:xfrm>
            <a:off x="4111836" y="4061723"/>
            <a:ext cx="2187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Student</a:t>
            </a:r>
            <a:r>
              <a:rPr lang="en-US" altLang="en-US" b="1" dirty="0">
                <a:latin typeface="Courier New" panose="02070309020205020404" pitchFamily="49" charset="0"/>
              </a:rPr>
              <a:t> tom;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370305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58013-A8E3-285C-C290-90F7D0B3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struct Variables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B5999-A242-FF53-63B7-2E83A256E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2400" dirty="0"/>
              <a:t>Must </a:t>
            </a:r>
            <a:r>
              <a:rPr lang="en-US" altLang="en-US" sz="2400" dirty="0">
                <a:solidFill>
                  <a:srgbClr val="0070C0"/>
                </a:solidFill>
              </a:rPr>
              <a:t>declare a structure </a:t>
            </a:r>
            <a:r>
              <a:rPr lang="en-US" altLang="en-US" sz="2400" dirty="0"/>
              <a:t>before </a:t>
            </a:r>
            <a:r>
              <a:rPr lang="en-US" altLang="en-US" sz="2400" dirty="0">
                <a:solidFill>
                  <a:srgbClr val="0070C0"/>
                </a:solidFill>
              </a:rPr>
              <a:t>creating a structure variable</a:t>
            </a:r>
          </a:p>
          <a:p>
            <a:pPr>
              <a:defRPr/>
            </a:pPr>
            <a:endParaRPr lang="en-US" altLang="en-US" dirty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en-US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	</a:t>
            </a:r>
            <a:endParaRPr lang="en-US" altLang="en-US" dirty="0"/>
          </a:p>
          <a:p>
            <a:endParaRPr lang="en-PK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7A35FC-A4E5-D137-32C3-D4FDAFD14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803664-746D-709D-D198-8698FF4E8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934709-1056-FBCF-6AD0-932151EF5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527" y="3255380"/>
            <a:ext cx="8888738" cy="24386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65C18C2-4939-AE60-67AD-889CE84E711B}"/>
              </a:ext>
            </a:extLst>
          </p:cNvPr>
          <p:cNvSpPr txBox="1"/>
          <p:nvPr/>
        </p:nvSpPr>
        <p:spPr>
          <a:xfrm>
            <a:off x="3486874" y="3571318"/>
            <a:ext cx="1837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</a:rPr>
              <a:t>Student</a:t>
            </a:r>
            <a:r>
              <a:rPr lang="en-US" altLang="en-US" sz="1800" b="1" dirty="0">
                <a:latin typeface="Courier New" panose="02070309020205020404" pitchFamily="49" charset="0"/>
              </a:rPr>
              <a:t> tom;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579975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247A5-D99F-C39A-A828-3C2912A45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Members In Memory</a:t>
            </a: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CE4E7D-482F-C558-097D-86098F130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C5E382-B140-7B04-FC45-95A8C04F5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1CBA27-00CB-9833-AA88-4222D9681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472" y="1690690"/>
            <a:ext cx="9035055" cy="441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04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345F2-5728-9FB2-6222-15617F6C7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struct Variables – Another way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DAAAE-C18C-F7C8-085A-BB93694AB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Can also </a:t>
            </a:r>
            <a:r>
              <a:rPr lang="en-US" altLang="en-US" dirty="0">
                <a:solidFill>
                  <a:srgbClr val="0070C0"/>
                </a:solidFill>
              </a:rPr>
              <a:t>create a structure variable </a:t>
            </a:r>
            <a:r>
              <a:rPr lang="en-US" altLang="en-US" dirty="0"/>
              <a:t>with its </a:t>
            </a:r>
            <a:r>
              <a:rPr lang="en-US" altLang="en-US" dirty="0">
                <a:solidFill>
                  <a:srgbClr val="0070C0"/>
                </a:solidFill>
              </a:rPr>
              <a:t>declaration</a:t>
            </a:r>
            <a:endParaRPr lang="en-US" altLang="en-US" dirty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en-US" sz="2800" dirty="0"/>
          </a:p>
          <a:p>
            <a:pPr lvl="1">
              <a:buFontTx/>
              <a:buNone/>
              <a:defRPr/>
            </a:pP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</a:rPr>
              <a:t>struct</a:t>
            </a:r>
            <a:r>
              <a:rPr lang="en-US" altLang="en-US" b="1" dirty="0">
                <a:latin typeface="Courier New" panose="02070309020205020404" pitchFamily="49" charset="0"/>
              </a:rPr>
              <a:t> Student</a:t>
            </a:r>
          </a:p>
          <a:p>
            <a:pPr lvl="1">
              <a:buFontTx/>
              <a:buNone/>
              <a:defRPr/>
            </a:pPr>
            <a:r>
              <a:rPr lang="en-US" altLang="en-US" b="1" dirty="0">
                <a:latin typeface="Courier New" panose="02070309020205020404" pitchFamily="49" charset="0"/>
              </a:rPr>
              <a:t>{		int </a:t>
            </a:r>
            <a:r>
              <a:rPr lang="en-US" altLang="en-US" b="1" dirty="0" err="1">
                <a:latin typeface="Courier New" panose="02070309020205020404" pitchFamily="49" charset="0"/>
              </a:rPr>
              <a:t>studentID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  <a:p>
            <a:pPr lvl="1">
              <a:buFontTx/>
              <a:buNone/>
              <a:defRPr/>
            </a:pPr>
            <a:r>
              <a:rPr lang="en-US" altLang="en-US" b="1" dirty="0">
                <a:latin typeface="Courier New" panose="02070309020205020404" pitchFamily="49" charset="0"/>
              </a:rPr>
              <a:t>		string name;</a:t>
            </a:r>
          </a:p>
          <a:p>
            <a:pPr lvl="1">
              <a:buFontTx/>
              <a:buNone/>
              <a:defRPr/>
            </a:pPr>
            <a:r>
              <a:rPr lang="en-US" altLang="en-US" b="1" dirty="0">
                <a:latin typeface="Courier New" panose="02070309020205020404" pitchFamily="49" charset="0"/>
              </a:rPr>
              <a:t>	 short </a:t>
            </a:r>
            <a:r>
              <a:rPr lang="en-US" altLang="en-US" b="1" dirty="0" err="1">
                <a:latin typeface="Courier New" panose="02070309020205020404" pitchFamily="49" charset="0"/>
              </a:rPr>
              <a:t>yearInSchool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  <a:p>
            <a:pPr lvl="1">
              <a:buFontTx/>
              <a:buNone/>
              <a:defRPr/>
            </a:pPr>
            <a:r>
              <a:rPr lang="en-US" altLang="en-US" b="1" dirty="0">
                <a:latin typeface="Courier New" panose="02070309020205020404" pitchFamily="49" charset="0"/>
              </a:rPr>
              <a:t>		double </a:t>
            </a:r>
            <a:r>
              <a:rPr lang="en-US" altLang="en-US" b="1" dirty="0" err="1">
                <a:latin typeface="Courier New" panose="02070309020205020404" pitchFamily="49" charset="0"/>
              </a:rPr>
              <a:t>gpa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  <a:p>
            <a:pPr lvl="1">
              <a:buFontTx/>
              <a:buNone/>
              <a:defRPr/>
            </a:pPr>
            <a:r>
              <a:rPr lang="en-US" altLang="en-US" b="1" dirty="0">
                <a:latin typeface="Courier New" panose="02070309020205020404" pitchFamily="49" charset="0"/>
              </a:rPr>
              <a:t>} 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student1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  <a:p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9CCF1F-8B03-12AC-D30A-70A254C24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F93A3E-03E8-ED0D-B21F-7B824E145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039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1EA4D-F633-2C47-6123-C4050961A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struct Variables Two Ways</a:t>
            </a: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22F473-CCF6-7672-93E6-7256738BB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35EC79-A494-C318-03AE-5A0E5F963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016DFF-869B-805B-307F-6080505FD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127" y="1690690"/>
            <a:ext cx="8699746" cy="450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362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7DEF5-BA8E-B306-6AD8-6688C859D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Initializing a Structure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79896-01AA-3690-C951-974C6FD90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dirty="0">
                <a:latin typeface="Calibri" pitchFamily="34" charset="0"/>
                <a:ea typeface="宋体" pitchFamily="2" charset="-122"/>
              </a:rPr>
              <a:t>The syntax of </a:t>
            </a:r>
            <a:r>
              <a:rPr lang="en-US" b="1" u="sng" dirty="0">
                <a:latin typeface="Calibri" pitchFamily="34" charset="0"/>
                <a:ea typeface="宋体" pitchFamily="2" charset="-122"/>
              </a:rPr>
              <a:t>initializing structure</a:t>
            </a:r>
            <a:r>
              <a:rPr lang="en-US" dirty="0">
                <a:latin typeface="Calibri" pitchFamily="34" charset="0"/>
                <a:ea typeface="宋体" pitchFamily="2" charset="-122"/>
              </a:rPr>
              <a:t> is: </a:t>
            </a:r>
          </a:p>
          <a:p>
            <a:pPr algn="ctr">
              <a:spcBef>
                <a:spcPct val="0"/>
              </a:spcBef>
              <a:buFont typeface="Wingdings" pitchFamily="2" charset="2"/>
              <a:buNone/>
            </a:pPr>
            <a:endParaRPr lang="en-US" sz="2400" b="1" dirty="0">
              <a:latin typeface="Calibri" pitchFamily="34" charset="0"/>
              <a:ea typeface="宋体" pitchFamily="2" charset="-122"/>
            </a:endParaRPr>
          </a:p>
          <a:p>
            <a:pPr algn="ctr">
              <a:spcBef>
                <a:spcPct val="0"/>
              </a:spcBef>
              <a:buFont typeface="Wingdings" pitchFamily="2" charset="2"/>
              <a:buNone/>
            </a:pPr>
            <a:endParaRPr lang="en-US" sz="2400" b="1" dirty="0">
              <a:latin typeface="Calibri" pitchFamily="34" charset="0"/>
              <a:ea typeface="宋体" pitchFamily="2" charset="-122"/>
            </a:endParaRPr>
          </a:p>
          <a:p>
            <a:pPr algn="ctr">
              <a:spcBef>
                <a:spcPct val="0"/>
              </a:spcBef>
              <a:buFont typeface="Wingdings" pitchFamily="2" charset="2"/>
              <a:buNone/>
            </a:pPr>
            <a:r>
              <a:rPr lang="en-US" sz="2800" b="1" dirty="0" err="1">
                <a:solidFill>
                  <a:srgbClr val="C00000"/>
                </a:solidFill>
                <a:latin typeface="Calibri" pitchFamily="34" charset="0"/>
                <a:ea typeface="宋体" pitchFamily="2" charset="-122"/>
              </a:rPr>
              <a:t>StructName</a:t>
            </a:r>
            <a:r>
              <a:rPr lang="en-US" sz="2800" b="1" dirty="0">
                <a:latin typeface="Calibri" pitchFamily="34" charset="0"/>
                <a:ea typeface="宋体" pitchFamily="2" charset="-122"/>
              </a:rPr>
              <a:t>  </a:t>
            </a:r>
            <a:r>
              <a:rPr lang="en-US" sz="2800" b="1" dirty="0" err="1">
                <a:solidFill>
                  <a:srgbClr val="2F1BC7"/>
                </a:solidFill>
                <a:latin typeface="Calibri" pitchFamily="34" charset="0"/>
                <a:ea typeface="宋体" pitchFamily="2" charset="-122"/>
              </a:rPr>
              <a:t>struct_identifier</a:t>
            </a:r>
            <a:r>
              <a:rPr lang="en-US" sz="2800" b="1" dirty="0">
                <a:solidFill>
                  <a:srgbClr val="2F1BC7"/>
                </a:solidFill>
                <a:latin typeface="Calibri" pitchFamily="34" charset="0"/>
                <a:ea typeface="宋体" pitchFamily="2" charset="-122"/>
              </a:rPr>
              <a:t> </a:t>
            </a:r>
            <a:r>
              <a:rPr lang="en-US" sz="2800" b="1" dirty="0">
                <a:latin typeface="Calibri" pitchFamily="34" charset="0"/>
                <a:ea typeface="宋体" pitchFamily="2" charset="-122"/>
              </a:rPr>
              <a:t> =  </a:t>
            </a:r>
            <a:r>
              <a:rPr lang="en-US" sz="2800" b="1" dirty="0">
                <a:solidFill>
                  <a:srgbClr val="C00000"/>
                </a:solidFill>
                <a:latin typeface="Calibri" pitchFamily="34" charset="0"/>
                <a:ea typeface="宋体" pitchFamily="2" charset="-122"/>
              </a:rPr>
              <a:t>{</a:t>
            </a:r>
            <a:r>
              <a:rPr lang="en-US" sz="2800" b="1" dirty="0">
                <a:solidFill>
                  <a:srgbClr val="008000"/>
                </a:solidFill>
                <a:latin typeface="Calibri" pitchFamily="34" charset="0"/>
                <a:ea typeface="宋体" pitchFamily="2" charset="-122"/>
              </a:rPr>
              <a:t>Value1</a:t>
            </a:r>
            <a:r>
              <a:rPr lang="en-US" sz="2800" b="1" dirty="0">
                <a:latin typeface="Calibri" pitchFamily="34" charset="0"/>
                <a:ea typeface="宋体" pitchFamily="2" charset="-122"/>
              </a:rPr>
              <a:t>, </a:t>
            </a:r>
            <a:r>
              <a:rPr lang="en-US" sz="2800" b="1" dirty="0">
                <a:solidFill>
                  <a:srgbClr val="008000"/>
                </a:solidFill>
                <a:latin typeface="Calibri" pitchFamily="34" charset="0"/>
                <a:ea typeface="宋体" pitchFamily="2" charset="-122"/>
              </a:rPr>
              <a:t>Value2</a:t>
            </a:r>
            <a:r>
              <a:rPr lang="en-US" sz="2800" b="1" dirty="0">
                <a:latin typeface="Calibri" pitchFamily="34" charset="0"/>
                <a:ea typeface="宋体" pitchFamily="2" charset="-122"/>
              </a:rPr>
              <a:t>, …</a:t>
            </a:r>
            <a:r>
              <a:rPr lang="en-US" sz="2800" b="1" dirty="0">
                <a:solidFill>
                  <a:srgbClr val="C00000"/>
                </a:solidFill>
                <a:latin typeface="Calibri" pitchFamily="34" charset="0"/>
                <a:ea typeface="宋体" pitchFamily="2" charset="-122"/>
              </a:rPr>
              <a:t>};</a:t>
            </a:r>
          </a:p>
          <a:p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D2DE7C-0B29-C3CC-1871-A04FEB104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13B52F-9E4B-2294-7F64-183FB7C5E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631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1B8D8-F7F8-9E74-A42B-9A9A938D6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Initializing a Structure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B88EC-337B-DF32-CEB1-009ABE680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None/>
            </a:pP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</a:rPr>
              <a:t>struct</a:t>
            </a:r>
            <a:r>
              <a:rPr lang="en-US" altLang="en-US" b="1" dirty="0">
                <a:latin typeface="Courier New" panose="02070309020205020404" pitchFamily="49" charset="0"/>
              </a:rPr>
              <a:t> Student</a:t>
            </a:r>
          </a:p>
          <a:p>
            <a:pPr lvl="1"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{		int </a:t>
            </a:r>
            <a:r>
              <a:rPr lang="en-US" altLang="en-US" b="1" dirty="0" err="1">
                <a:latin typeface="Courier New" panose="02070309020205020404" pitchFamily="49" charset="0"/>
              </a:rPr>
              <a:t>studentID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  <a:p>
            <a:pPr lvl="1"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	string name;</a:t>
            </a:r>
          </a:p>
          <a:p>
            <a:pPr lvl="1"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 short </a:t>
            </a:r>
            <a:r>
              <a:rPr lang="en-US" altLang="en-US" b="1" dirty="0" err="1">
                <a:latin typeface="Courier New" panose="02070309020205020404" pitchFamily="49" charset="0"/>
              </a:rPr>
              <a:t>yearInSchool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  <a:p>
            <a:pPr lvl="1"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	double </a:t>
            </a:r>
            <a:r>
              <a:rPr lang="en-US" altLang="en-US" b="1" dirty="0" err="1">
                <a:latin typeface="Courier New" panose="02070309020205020404" pitchFamily="49" charset="0"/>
              </a:rPr>
              <a:t>gpa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  <a:p>
            <a:pPr lvl="1"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};</a:t>
            </a:r>
          </a:p>
          <a:p>
            <a:pPr lvl="1">
              <a:buFontTx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lnSpc>
                <a:spcPct val="95000"/>
              </a:lnSpc>
              <a:buFontTx/>
              <a:buChar char="•"/>
            </a:pPr>
            <a:r>
              <a:rPr lang="en-US" altLang="en-US" b="1" dirty="0">
                <a:latin typeface="Courier New" panose="02070309020205020404" pitchFamily="49" charset="0"/>
              </a:rPr>
              <a:t>struct</a:t>
            </a:r>
            <a:r>
              <a:rPr lang="en-US" altLang="en-US" dirty="0"/>
              <a:t> variable can be </a:t>
            </a:r>
            <a:r>
              <a:rPr lang="en-US" altLang="en-US" dirty="0">
                <a:solidFill>
                  <a:srgbClr val="0070C0"/>
                </a:solidFill>
              </a:rPr>
              <a:t>initialized when created</a:t>
            </a:r>
            <a:endParaRPr lang="en-US" altLang="en-US" dirty="0"/>
          </a:p>
          <a:p>
            <a:pPr lvl="1">
              <a:lnSpc>
                <a:spcPct val="95000"/>
              </a:lnSpc>
              <a:buClr>
                <a:srgbClr val="3333CC"/>
              </a:buClr>
              <a:buFontTx/>
              <a:buNone/>
            </a:pP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Student</a:t>
            </a:r>
            <a:r>
              <a:rPr lang="en-US" altLang="en-US" b="1" dirty="0">
                <a:latin typeface="Courier New" panose="02070309020205020404" pitchFamily="49" charset="0"/>
              </a:rPr>
              <a:t> s1 = {11465, "Joan", 2, 3.75};</a:t>
            </a:r>
          </a:p>
          <a:p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A9163D-B6DF-0377-A113-2DA82F3D5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9C27BD-A5F4-8DCA-9610-274380606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Freeform 8">
            <a:extLst>
              <a:ext uri="{FF2B5EF4-FFF2-40B4-BE49-F238E27FC236}">
                <a16:creationId xmlns:a16="http://schemas.microsoft.com/office/drawing/2014/main" id="{7D804021-544C-842B-6032-C71E68A70668}"/>
              </a:ext>
            </a:extLst>
          </p:cNvPr>
          <p:cNvSpPr/>
          <p:nvPr/>
        </p:nvSpPr>
        <p:spPr>
          <a:xfrm>
            <a:off x="4296208" y="2347913"/>
            <a:ext cx="519112" cy="3222625"/>
          </a:xfrm>
          <a:custGeom>
            <a:avLst/>
            <a:gdLst>
              <a:gd name="connsiteX0" fmla="*/ 1163782 w 1357746"/>
              <a:gd name="connsiteY0" fmla="*/ 3484418 h 3484418"/>
              <a:gd name="connsiteX1" fmla="*/ 1163782 w 1357746"/>
              <a:gd name="connsiteY1" fmla="*/ 547254 h 3484418"/>
              <a:gd name="connsiteX2" fmla="*/ 0 w 1357746"/>
              <a:gd name="connsiteY2" fmla="*/ 200891 h 3484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7746" h="3484418">
                <a:moveTo>
                  <a:pt x="1163782" y="3484418"/>
                </a:moveTo>
                <a:cubicBezTo>
                  <a:pt x="1260764" y="2289463"/>
                  <a:pt x="1357746" y="1094508"/>
                  <a:pt x="1163782" y="547254"/>
                </a:cubicBezTo>
                <a:cubicBezTo>
                  <a:pt x="969818" y="0"/>
                  <a:pt x="484909" y="100445"/>
                  <a:pt x="0" y="200891"/>
                </a:cubicBezTo>
              </a:path>
            </a:pathLst>
          </a:custGeom>
          <a:ln w="317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/>
          </a:p>
        </p:txBody>
      </p:sp>
      <p:sp>
        <p:nvSpPr>
          <p:cNvPr id="7" name="Freeform 9">
            <a:extLst>
              <a:ext uri="{FF2B5EF4-FFF2-40B4-BE49-F238E27FC236}">
                <a16:creationId xmlns:a16="http://schemas.microsoft.com/office/drawing/2014/main" id="{7E0007A7-E242-8FEA-B161-F717194B0869}"/>
              </a:ext>
            </a:extLst>
          </p:cNvPr>
          <p:cNvSpPr/>
          <p:nvPr/>
        </p:nvSpPr>
        <p:spPr>
          <a:xfrm>
            <a:off x="4038600" y="2760663"/>
            <a:ext cx="1630362" cy="2998787"/>
          </a:xfrm>
          <a:custGeom>
            <a:avLst/>
            <a:gdLst>
              <a:gd name="connsiteX0" fmla="*/ 2064328 w 2200564"/>
              <a:gd name="connsiteY0" fmla="*/ 3276600 h 3276600"/>
              <a:gd name="connsiteX1" fmla="*/ 1856509 w 2200564"/>
              <a:gd name="connsiteY1" fmla="*/ 477982 h 3276600"/>
              <a:gd name="connsiteX2" fmla="*/ 0 w 2200564"/>
              <a:gd name="connsiteY2" fmla="*/ 408709 h 327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00564" h="3276600">
                <a:moveTo>
                  <a:pt x="2064328" y="3276600"/>
                </a:moveTo>
                <a:cubicBezTo>
                  <a:pt x="2132446" y="2116282"/>
                  <a:pt x="2200564" y="955964"/>
                  <a:pt x="1856509" y="477982"/>
                </a:cubicBezTo>
                <a:cubicBezTo>
                  <a:pt x="1512454" y="0"/>
                  <a:pt x="756227" y="204354"/>
                  <a:pt x="0" y="408709"/>
                </a:cubicBezTo>
              </a:path>
            </a:pathLst>
          </a:custGeom>
          <a:ln w="28575">
            <a:solidFill>
              <a:srgbClr val="0070C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/>
          </a:p>
        </p:txBody>
      </p:sp>
      <p:sp>
        <p:nvSpPr>
          <p:cNvPr id="8" name="Freeform 10">
            <a:extLst>
              <a:ext uri="{FF2B5EF4-FFF2-40B4-BE49-F238E27FC236}">
                <a16:creationId xmlns:a16="http://schemas.microsoft.com/office/drawing/2014/main" id="{A0FC62C4-3BDF-5A98-FA03-9008212947BC}"/>
              </a:ext>
            </a:extLst>
          </p:cNvPr>
          <p:cNvSpPr/>
          <p:nvPr/>
        </p:nvSpPr>
        <p:spPr>
          <a:xfrm>
            <a:off x="5033169" y="2866232"/>
            <a:ext cx="1878012" cy="2787650"/>
          </a:xfrm>
          <a:custGeom>
            <a:avLst/>
            <a:gdLst>
              <a:gd name="connsiteX0" fmla="*/ 2244437 w 2493819"/>
              <a:gd name="connsiteY0" fmla="*/ 3031836 h 3031836"/>
              <a:gd name="connsiteX1" fmla="*/ 2119746 w 2493819"/>
              <a:gd name="connsiteY1" fmla="*/ 413327 h 3031836"/>
              <a:gd name="connsiteX2" fmla="*/ 0 w 2493819"/>
              <a:gd name="connsiteY2" fmla="*/ 551873 h 3031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3819" h="3031836">
                <a:moveTo>
                  <a:pt x="2244437" y="3031836"/>
                </a:moveTo>
                <a:cubicBezTo>
                  <a:pt x="2369128" y="1929245"/>
                  <a:pt x="2493819" y="826654"/>
                  <a:pt x="2119746" y="413327"/>
                </a:cubicBezTo>
                <a:cubicBezTo>
                  <a:pt x="1745673" y="0"/>
                  <a:pt x="872836" y="275936"/>
                  <a:pt x="0" y="551873"/>
                </a:cubicBezTo>
              </a:path>
            </a:pathLst>
          </a:custGeom>
          <a:ln w="28575">
            <a:solidFill>
              <a:srgbClr val="00B05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/>
          </a:p>
        </p:txBody>
      </p:sp>
      <p:sp>
        <p:nvSpPr>
          <p:cNvPr id="9" name="Freeform 11">
            <a:extLst>
              <a:ext uri="{FF2B5EF4-FFF2-40B4-BE49-F238E27FC236}">
                <a16:creationId xmlns:a16="http://schemas.microsoft.com/office/drawing/2014/main" id="{6F8538E5-A6F5-F897-5FA0-770E4EE94569}"/>
              </a:ext>
            </a:extLst>
          </p:cNvPr>
          <p:cNvSpPr/>
          <p:nvPr/>
        </p:nvSpPr>
        <p:spPr>
          <a:xfrm>
            <a:off x="3932238" y="3388520"/>
            <a:ext cx="4114800" cy="2265362"/>
          </a:xfrm>
          <a:custGeom>
            <a:avLst/>
            <a:gdLst>
              <a:gd name="connsiteX0" fmla="*/ 3588327 w 4200235"/>
              <a:gd name="connsiteY0" fmla="*/ 2690091 h 2690091"/>
              <a:gd name="connsiteX1" fmla="*/ 3602181 w 4200235"/>
              <a:gd name="connsiteY1" fmla="*/ 348673 h 2690091"/>
              <a:gd name="connsiteX2" fmla="*/ 0 w 4200235"/>
              <a:gd name="connsiteY2" fmla="*/ 598055 h 2690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00235" h="2690091">
                <a:moveTo>
                  <a:pt x="3588327" y="2690091"/>
                </a:moveTo>
                <a:cubicBezTo>
                  <a:pt x="3894281" y="1693718"/>
                  <a:pt x="4200235" y="697346"/>
                  <a:pt x="3602181" y="348673"/>
                </a:cubicBezTo>
                <a:cubicBezTo>
                  <a:pt x="3004127" y="0"/>
                  <a:pt x="1502063" y="299027"/>
                  <a:pt x="0" y="598055"/>
                </a:cubicBezTo>
              </a:path>
            </a:pathLst>
          </a:custGeom>
          <a:ln w="31750">
            <a:solidFill>
              <a:srgbClr val="7030A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/>
          </a:p>
        </p:txBody>
      </p:sp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AF6C011B-BC5F-59A0-BF61-90650F2522F9}"/>
              </a:ext>
            </a:extLst>
          </p:cNvPr>
          <p:cNvSpPr/>
          <p:nvPr/>
        </p:nvSpPr>
        <p:spPr>
          <a:xfrm>
            <a:off x="7268008" y="1595200"/>
            <a:ext cx="4343400" cy="2209800"/>
          </a:xfrm>
          <a:prstGeom prst="cloudCallout">
            <a:avLst>
              <a:gd name="adj1" fmla="val -29094"/>
              <a:gd name="adj2" fmla="val 10387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>
              <a:lnSpc>
                <a:spcPct val="95000"/>
              </a:lnSpc>
              <a:buClr>
                <a:srgbClr val="3333CC"/>
              </a:buClr>
              <a:defRPr/>
            </a:pPr>
            <a:r>
              <a:rPr lang="en-US" sz="2000" dirty="0">
                <a:solidFill>
                  <a:schemeClr val="tx1"/>
                </a:solidFill>
              </a:rPr>
              <a:t>Values should be in the </a:t>
            </a:r>
            <a:r>
              <a:rPr lang="en-US" sz="2000" b="1" dirty="0">
                <a:solidFill>
                  <a:srgbClr val="FF0000"/>
                </a:solidFill>
              </a:rPr>
              <a:t>same sequence </a:t>
            </a:r>
            <a:r>
              <a:rPr lang="en-US" sz="2000" dirty="0">
                <a:solidFill>
                  <a:schemeClr val="tx1"/>
                </a:solidFill>
              </a:rPr>
              <a:t>as the structure</a:t>
            </a:r>
            <a:endParaRPr lang="en-US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12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8300A-91F1-4796-501A-33F422A37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Accessing Structure Members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3402E-DB34-2EF2-6A66-35EF49727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altLang="en-US" dirty="0"/>
              <a:t>Use the dot </a:t>
            </a:r>
            <a:r>
              <a:rPr lang="en-US" altLang="en-US" dirty="0">
                <a:latin typeface="Courier New" panose="02070309020205020404" pitchFamily="49" charset="0"/>
              </a:rPr>
              <a:t>(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altLang="en-US" dirty="0">
                <a:latin typeface="Courier New" panose="02070309020205020404" pitchFamily="49" charset="0"/>
              </a:rPr>
              <a:t>)</a:t>
            </a:r>
            <a:r>
              <a:rPr lang="en-US" altLang="en-US" dirty="0"/>
              <a:t> operator to refer to members of </a:t>
            </a:r>
            <a:r>
              <a:rPr lang="en-US" altLang="en-US" b="1" dirty="0">
                <a:latin typeface="Courier New" panose="02070309020205020404" pitchFamily="49" charset="0"/>
              </a:rPr>
              <a:t>struct</a:t>
            </a:r>
            <a:r>
              <a:rPr lang="en-US" altLang="en-US" dirty="0"/>
              <a:t> variables: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altLang="en-US" dirty="0"/>
              <a:t>	</a:t>
            </a:r>
            <a:r>
              <a:rPr lang="en-US" altLang="en-US" b="1" dirty="0" err="1">
                <a:latin typeface="Courier New" panose="02070309020205020404" pitchFamily="49" charset="0"/>
              </a:rPr>
              <a:t>cin</a:t>
            </a:r>
            <a:r>
              <a:rPr lang="en-US" altLang="en-US" b="1" dirty="0">
                <a:latin typeface="Courier New" panose="02070309020205020404" pitchFamily="49" charset="0"/>
              </a:rPr>
              <a:t> &gt;&gt; s1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altLang="en-US" b="1" dirty="0">
                <a:latin typeface="Courier New" panose="02070309020205020404" pitchFamily="49" charset="0"/>
              </a:rPr>
              <a:t>studentID;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s1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altLang="en-US" b="1" dirty="0">
                <a:latin typeface="Courier New" panose="02070309020205020404" pitchFamily="49" charset="0"/>
              </a:rPr>
              <a:t>name = “Alex Stone”;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s1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altLang="en-US" b="1" dirty="0">
                <a:latin typeface="Courier New" panose="02070309020205020404" pitchFamily="49" charset="0"/>
              </a:rPr>
              <a:t>gpa = 3.75;</a:t>
            </a:r>
            <a:br>
              <a:rPr lang="en-US" altLang="en-US" b="1" dirty="0">
                <a:latin typeface="Courier New" panose="02070309020205020404" pitchFamily="49" charset="0"/>
              </a:rPr>
            </a:b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buFontTx/>
              <a:buChar char="•"/>
            </a:pPr>
            <a:r>
              <a:rPr lang="en-US" altLang="en-US" dirty="0"/>
              <a:t>Member variables can be used in any manner appropriate for their data type</a:t>
            </a:r>
          </a:p>
          <a:p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ABCEBC-D425-D29E-7155-8A5504CF4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3852E8-3A05-0D72-716D-6FC87BEB2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871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414D9-F2D2-0E7A-71C0-30CBAF0B0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Values to Structure Variables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096FE-5B3A-8070-8A4A-91B8D108D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ct val="0"/>
              </a:spcBef>
            </a:pPr>
            <a:r>
              <a:rPr lang="en-US" dirty="0">
                <a:latin typeface="Calibri" pitchFamily="34" charset="0"/>
                <a:ea typeface="宋体" pitchFamily="2" charset="-122"/>
              </a:rPr>
              <a:t>After creating structure variable, values to structure members can be assigned using </a:t>
            </a:r>
            <a:r>
              <a:rPr lang="en-US" b="1" i="1" dirty="0" err="1">
                <a:solidFill>
                  <a:srgbClr val="C00000"/>
                </a:solidFill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cin</a:t>
            </a:r>
            <a:br>
              <a:rPr lang="en-US" b="1" i="1" u="sng" dirty="0">
                <a:solidFill>
                  <a:srgbClr val="C00000"/>
                </a:solidFill>
                <a:latin typeface="Calibri" pitchFamily="34" charset="0"/>
                <a:ea typeface="宋体" pitchFamily="2" charset="-122"/>
              </a:rPr>
            </a:br>
            <a:endParaRPr lang="en-US" b="1" i="1" u="sng" dirty="0">
              <a:solidFill>
                <a:srgbClr val="C00000"/>
              </a:solidFill>
              <a:latin typeface="Calibri" pitchFamily="34" charset="0"/>
              <a:ea typeface="宋体" pitchFamily="2" charset="-122"/>
            </a:endParaRPr>
          </a:p>
          <a:p>
            <a:pPr>
              <a:spcBef>
                <a:spcPct val="0"/>
              </a:spcBef>
            </a:pPr>
            <a:r>
              <a:rPr lang="en-US" dirty="0">
                <a:solidFill>
                  <a:srgbClr val="2C14DE"/>
                </a:solidFill>
                <a:latin typeface="Calibri" pitchFamily="34" charset="0"/>
                <a:ea typeface="宋体" pitchFamily="2" charset="-122"/>
              </a:rPr>
              <a:t>Output</a:t>
            </a:r>
            <a:r>
              <a:rPr lang="en-US" dirty="0">
                <a:latin typeface="Calibri" pitchFamily="34" charset="0"/>
                <a:ea typeface="宋体" pitchFamily="2" charset="-122"/>
              </a:rPr>
              <a:t> to </a:t>
            </a:r>
            <a:r>
              <a:rPr lang="en-US" dirty="0">
                <a:solidFill>
                  <a:srgbClr val="2C14DE"/>
                </a:solidFill>
                <a:latin typeface="Calibri" pitchFamily="34" charset="0"/>
                <a:ea typeface="宋体" pitchFamily="2" charset="-122"/>
              </a:rPr>
              <a:t>screen</a:t>
            </a:r>
            <a:r>
              <a:rPr lang="en-US" dirty="0">
                <a:latin typeface="Calibri" pitchFamily="34" charset="0"/>
                <a:ea typeface="宋体" pitchFamily="2" charset="-122"/>
              </a:rPr>
              <a:t> using </a:t>
            </a:r>
            <a:r>
              <a:rPr lang="en-US" b="1" i="1" dirty="0" err="1">
                <a:solidFill>
                  <a:srgbClr val="C00000"/>
                </a:solidFill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cout</a:t>
            </a:r>
            <a:endParaRPr lang="en-US" b="1" i="1" dirty="0">
              <a:solidFill>
                <a:srgbClr val="C00000"/>
              </a:solidFill>
              <a:latin typeface="Courier New" panose="02070309020205020404" pitchFamily="49" charset="0"/>
              <a:ea typeface="宋体" pitchFamily="2" charset="-122"/>
              <a:cs typeface="Courier New" panose="02070309020205020404" pitchFamily="49" charset="0"/>
            </a:endParaRPr>
          </a:p>
          <a:p>
            <a:pPr algn="ctr">
              <a:spcBef>
                <a:spcPct val="0"/>
              </a:spcBef>
              <a:buNone/>
            </a:pPr>
            <a:endParaRPr lang="en-US" sz="2400" b="1" dirty="0">
              <a:latin typeface="Calibri" pitchFamily="34" charset="0"/>
              <a:ea typeface="宋体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sz="2800" b="1" dirty="0">
                <a:solidFill>
                  <a:srgbClr val="B80000"/>
                </a:solidFill>
                <a:latin typeface="Calibri" pitchFamily="34" charset="0"/>
                <a:ea typeface="宋体" pitchFamily="2" charset="-122"/>
              </a:rPr>
              <a:t>       student</a:t>
            </a:r>
            <a:r>
              <a:rPr lang="en-US" sz="2800" b="1" dirty="0">
                <a:latin typeface="Calibri" pitchFamily="34" charset="0"/>
                <a:ea typeface="宋体" pitchFamily="2" charset="-122"/>
              </a:rPr>
              <a:t> </a:t>
            </a:r>
            <a:r>
              <a:rPr lang="en-US" sz="2800" b="1" dirty="0">
                <a:solidFill>
                  <a:srgbClr val="2C14DE"/>
                </a:solidFill>
                <a:latin typeface="Calibri" pitchFamily="34" charset="0"/>
                <a:ea typeface="宋体" pitchFamily="2" charset="-122"/>
              </a:rPr>
              <a:t>s1</a:t>
            </a:r>
            <a:r>
              <a:rPr lang="en-US" sz="2800" b="1" dirty="0">
                <a:latin typeface="Calibri" pitchFamily="34" charset="0"/>
                <a:ea typeface="宋体" pitchFamily="2" charset="-122"/>
              </a:rPr>
              <a:t>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800" b="1" dirty="0">
                <a:latin typeface="Calibri" pitchFamily="34" charset="0"/>
              </a:rPr>
              <a:t>       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800" b="1" dirty="0">
                <a:latin typeface="Calibri" pitchFamily="34" charset="0"/>
                <a:ea typeface="宋体" pitchFamily="2" charset="-122"/>
              </a:rPr>
              <a:t>	</a:t>
            </a:r>
            <a:r>
              <a:rPr lang="en-US" sz="2800" b="1" dirty="0">
                <a:solidFill>
                  <a:srgbClr val="C00000"/>
                </a:solidFill>
                <a:latin typeface="Calibri" pitchFamily="34" charset="0"/>
                <a:ea typeface="宋体" pitchFamily="2" charset="-122"/>
              </a:rPr>
              <a:t>   </a:t>
            </a:r>
            <a:r>
              <a:rPr lang="en-US" sz="2800" b="1" dirty="0" err="1">
                <a:solidFill>
                  <a:srgbClr val="C00000"/>
                </a:solidFill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cin</a:t>
            </a:r>
            <a:r>
              <a:rPr lang="en-US" sz="2800" b="1" dirty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&gt;&gt;</a:t>
            </a:r>
            <a:r>
              <a:rPr lang="en-US" sz="2800" b="1" dirty="0">
                <a:solidFill>
                  <a:srgbClr val="2C14DE"/>
                </a:solidFill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s1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800" b="1" dirty="0">
              <a:solidFill>
                <a:srgbClr val="C00000"/>
              </a:solidFill>
              <a:latin typeface="Courier New" panose="02070309020205020404" pitchFamily="49" charset="0"/>
              <a:ea typeface="宋体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sz="2800" b="1" dirty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	 </a:t>
            </a:r>
            <a:r>
              <a:rPr lang="en-US" sz="2800" b="1" dirty="0" err="1">
                <a:solidFill>
                  <a:srgbClr val="C00000"/>
                </a:solidFill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cin</a:t>
            </a:r>
            <a:r>
              <a:rPr lang="en-US" sz="2800" b="1" dirty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&gt;&gt;</a:t>
            </a:r>
            <a:r>
              <a:rPr lang="en-US" sz="2800" b="1" dirty="0">
                <a:solidFill>
                  <a:srgbClr val="2C14DE"/>
                </a:solidFill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s1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0"/>
              </a:spcBef>
              <a:buNone/>
            </a:pPr>
            <a:r>
              <a:rPr lang="en-US" sz="2800" b="1" dirty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	 </a:t>
            </a:r>
            <a:r>
              <a:rPr lang="en-US" sz="2800" b="1" dirty="0" err="1">
                <a:solidFill>
                  <a:srgbClr val="C00000"/>
                </a:solidFill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cin</a:t>
            </a:r>
            <a:r>
              <a:rPr lang="en-US" sz="2800" b="1" dirty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&gt;&gt;</a:t>
            </a:r>
            <a:r>
              <a:rPr lang="en-US" sz="2800" b="1" dirty="0">
                <a:solidFill>
                  <a:srgbClr val="2C14DE"/>
                </a:solidFill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s1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courseGrade</a:t>
            </a: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0"/>
              </a:spcBef>
              <a:buNone/>
            </a:pPr>
            <a:r>
              <a:rPr lang="en-US" sz="2800" b="1" dirty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	 </a:t>
            </a:r>
            <a:r>
              <a:rPr lang="en-US" sz="2800" b="1" dirty="0" err="1">
                <a:solidFill>
                  <a:srgbClr val="C00000"/>
                </a:solidFill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cin</a:t>
            </a:r>
            <a:r>
              <a:rPr lang="en-US" sz="2800" b="1" dirty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&gt;&gt;</a:t>
            </a:r>
            <a:r>
              <a:rPr lang="en-US" sz="2800" b="1" dirty="0">
                <a:solidFill>
                  <a:srgbClr val="2C14DE"/>
                </a:solidFill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s1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marks </a:t>
            </a: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0"/>
              </a:spcBef>
              <a:buNone/>
            </a:pPr>
            <a:endParaRPr lang="en-US" sz="2800" b="1" dirty="0">
              <a:solidFill>
                <a:srgbClr val="C00000"/>
              </a:solidFill>
              <a:latin typeface="Courier New" panose="02070309020205020404" pitchFamily="49" charset="0"/>
              <a:ea typeface="宋体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	 </a:t>
            </a:r>
            <a:r>
              <a:rPr lang="en-US" sz="2800" b="1" dirty="0" err="1">
                <a:solidFill>
                  <a:srgbClr val="C00000"/>
                </a:solidFill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cout</a:t>
            </a:r>
            <a:r>
              <a:rPr lang="en-US" sz="2800" b="1" dirty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&lt;&lt;</a:t>
            </a:r>
            <a:r>
              <a:rPr lang="en-US" sz="2800" b="1" dirty="0">
                <a:solidFill>
                  <a:srgbClr val="2C14DE"/>
                </a:solidFill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s1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2800" b="1" dirty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&lt;&lt;</a:t>
            </a:r>
            <a:r>
              <a:rPr lang="en-US" sz="2800" b="1" dirty="0">
                <a:solidFill>
                  <a:srgbClr val="2C14DE"/>
                </a:solidFill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s1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;</a:t>
            </a:r>
            <a:endParaRPr lang="en-US" sz="2800" b="1" dirty="0">
              <a:latin typeface="Courier New" panose="02070309020205020404" pitchFamily="49" charset="0"/>
              <a:ea typeface="宋体" pitchFamily="2" charset="-122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E0524B-66F8-C1AD-62F2-7EEB61649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3D2DFB-757D-1F11-3B5D-0881FA3A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73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2256B-DCC6-8638-5E9B-C5516197E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More on Initializing a Structure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4C02C-91C8-F9A2-0951-BA007F2F0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en-US" dirty="0"/>
              <a:t>May initialize </a:t>
            </a:r>
            <a:r>
              <a:rPr lang="en-US" altLang="en-US" dirty="0">
                <a:solidFill>
                  <a:srgbClr val="0070C0"/>
                </a:solidFill>
              </a:rPr>
              <a:t>only some members</a:t>
            </a:r>
            <a:r>
              <a:rPr lang="en-US" altLang="en-US" dirty="0"/>
              <a:t>: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  <a:defRPr/>
            </a:pPr>
            <a:r>
              <a:rPr lang="en-US" altLang="en-US" b="1" dirty="0"/>
              <a:t>	</a:t>
            </a:r>
            <a:r>
              <a:rPr lang="en-US" altLang="en-US" b="1" dirty="0">
                <a:latin typeface="Courier New" panose="02070309020205020404" pitchFamily="49" charset="0"/>
              </a:rPr>
              <a:t>Student s1 = {14579};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  <a:defRPr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en-US" dirty="0"/>
              <a:t>Cannot </a:t>
            </a:r>
            <a:r>
              <a:rPr lang="en-US" altLang="en-US" dirty="0">
                <a:solidFill>
                  <a:srgbClr val="0070C0"/>
                </a:solidFill>
              </a:rPr>
              <a:t>skip over members</a:t>
            </a:r>
            <a:r>
              <a:rPr lang="en-US" altLang="en-US" dirty="0"/>
              <a:t>:</a:t>
            </a:r>
          </a:p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   // illegal</a:t>
            </a:r>
            <a:endParaRPr lang="en-US" altLang="en-US" dirty="0"/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  <a:defRPr/>
            </a:pPr>
            <a:r>
              <a:rPr lang="en-US" altLang="en-US" dirty="0"/>
              <a:t>	</a:t>
            </a:r>
            <a:r>
              <a:rPr lang="en-US" altLang="en-US" b="1" dirty="0">
                <a:latin typeface="Courier New" panose="02070309020205020404" pitchFamily="49" charset="0"/>
              </a:rPr>
              <a:t>Student s1 = {1234, "John", , 2.83};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  <a:defRPr/>
            </a:pPr>
            <a:endParaRPr lang="en-US" altLang="en-US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D60E3B-15DC-259B-3471-F24DDE1DA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B0B24F-F54A-B9CE-C886-C1156E56C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235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204A7-A8B3-2D62-6260-FB281870A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Abstract Data Type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5C777-03D2-4D8E-31C5-0A3BEC7BA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altLang="en-US" sz="2400" dirty="0"/>
              <a:t>You have seen many primitive data types like </a:t>
            </a:r>
            <a:r>
              <a:rPr lang="en-US" altLang="en-US" sz="2400" b="1" dirty="0">
                <a:latin typeface="Courier New" panose="02070309020205020404" pitchFamily="49" charset="0"/>
              </a:rPr>
              <a:t>int, float, double, bool etc.</a:t>
            </a:r>
          </a:p>
          <a:p>
            <a:pPr>
              <a:buFontTx/>
              <a:buChar char="•"/>
            </a:pPr>
            <a:endParaRPr lang="en-US" altLang="en-US" sz="2400" b="1" dirty="0">
              <a:latin typeface="Courier New" panose="02070309020205020404" pitchFamily="49" charset="0"/>
            </a:endParaRPr>
          </a:p>
          <a:p>
            <a:pPr>
              <a:buFontTx/>
              <a:buChar char="•"/>
            </a:pPr>
            <a:r>
              <a:rPr lang="en-US" altLang="en-PK" sz="2400" dirty="0"/>
              <a:t>An abstract data type (ADT) is a data type </a:t>
            </a:r>
            <a:r>
              <a:rPr lang="en-US" altLang="en-PK" sz="2400" dirty="0">
                <a:solidFill>
                  <a:srgbClr val="0070C0"/>
                </a:solidFill>
              </a:rPr>
              <a:t>created by the programmer</a:t>
            </a:r>
            <a:r>
              <a:rPr lang="en-US" altLang="en-PK" sz="2400" dirty="0"/>
              <a:t> and is </a:t>
            </a:r>
            <a:r>
              <a:rPr lang="en-US" altLang="en-PK" sz="2400" dirty="0">
                <a:solidFill>
                  <a:srgbClr val="0070C0"/>
                </a:solidFill>
              </a:rPr>
              <a:t>composed of one or more primitive data types</a:t>
            </a:r>
            <a:r>
              <a:rPr lang="en-US" altLang="en-PK" sz="2400" dirty="0"/>
              <a:t>.</a:t>
            </a:r>
          </a:p>
          <a:p>
            <a:endParaRPr lang="en-PK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A49CA1-F164-F03B-7B94-484CB5B62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EFECA-88CD-37E5-E351-27EEE0A02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4038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9F12E-22B7-001D-D4C1-599678920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More on Initializing a Structure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2823B-9BF4-CBBE-EA2B-50BF72605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You can also give </a:t>
            </a:r>
            <a:r>
              <a:rPr lang="en-US" altLang="en-US" dirty="0">
                <a:solidFill>
                  <a:srgbClr val="0070C0"/>
                </a:solidFill>
              </a:rPr>
              <a:t>default values </a:t>
            </a:r>
            <a:r>
              <a:rPr lang="en-US" altLang="en-US" dirty="0"/>
              <a:t>inside a struct definition</a:t>
            </a:r>
          </a:p>
          <a:p>
            <a:pPr lvl="1">
              <a:buFontTx/>
              <a:buNone/>
            </a:pPr>
            <a:endParaRPr lang="en-US" altLang="en-US" b="1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</a:rPr>
              <a:t>struct</a:t>
            </a:r>
            <a:r>
              <a:rPr lang="en-US" altLang="en-US" b="1" dirty="0">
                <a:latin typeface="Courier New" panose="02070309020205020404" pitchFamily="49" charset="0"/>
              </a:rPr>
              <a:t> Student</a:t>
            </a:r>
          </a:p>
          <a:p>
            <a:pPr lvl="1"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{		</a:t>
            </a:r>
          </a:p>
          <a:p>
            <a:pPr lvl="1"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	int </a:t>
            </a:r>
            <a:r>
              <a:rPr lang="en-US" altLang="en-US" b="1" dirty="0" err="1">
                <a:latin typeface="Courier New" panose="02070309020205020404" pitchFamily="49" charset="0"/>
              </a:rPr>
              <a:t>studentID</a:t>
            </a:r>
            <a:r>
              <a:rPr lang="en-US" altLang="en-US" b="1" dirty="0">
                <a:latin typeface="Courier New" panose="02070309020205020404" pitchFamily="49" charset="0"/>
              </a:rPr>
              <a:t> </a:t>
            </a: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</a:rPr>
              <a:t>= 0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  <a:p>
            <a:pPr lvl="1"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	string name </a:t>
            </a: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</a:rPr>
              <a:t>= ““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  <a:p>
            <a:pPr lvl="1"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 short </a:t>
            </a:r>
            <a:r>
              <a:rPr lang="en-US" altLang="en-US" b="1" dirty="0" err="1">
                <a:latin typeface="Courier New" panose="02070309020205020404" pitchFamily="49" charset="0"/>
              </a:rPr>
              <a:t>yearInSchool</a:t>
            </a:r>
            <a:r>
              <a:rPr lang="en-US" altLang="en-US" b="1" dirty="0">
                <a:latin typeface="Courier New" panose="02070309020205020404" pitchFamily="49" charset="0"/>
              </a:rPr>
              <a:t> </a:t>
            </a: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</a:rPr>
              <a:t>= 1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  <a:p>
            <a:pPr lvl="1"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	double </a:t>
            </a:r>
            <a:r>
              <a:rPr lang="en-US" altLang="en-US" b="1" dirty="0" err="1">
                <a:latin typeface="Courier New" panose="02070309020205020404" pitchFamily="49" charset="0"/>
              </a:rPr>
              <a:t>gpa</a:t>
            </a:r>
            <a:r>
              <a:rPr lang="en-US" altLang="en-US" b="1" dirty="0">
                <a:latin typeface="Courier New" panose="02070309020205020404" pitchFamily="49" charset="0"/>
              </a:rPr>
              <a:t> </a:t>
            </a: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</a:rPr>
              <a:t>= 1.0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  <a:p>
            <a:pPr lvl="1"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};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8F7579-5A76-DAA7-C7F3-CD3AF9AE2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05DAB4-74EC-2DBE-7F0A-D8BB5DB86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3170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CE5C7-F7BD-9504-1BC7-324BF1C43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Accessing Structure Members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ACDB2-BA76-D53C-7F31-4CC137B02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7315200" cy="416052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en-PK" sz="2400" b="1" dirty="0">
                <a:latin typeface="Courier New" panose="02070309020205020404" pitchFamily="49" charset="0"/>
              </a:rPr>
              <a:t>void main{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Tx/>
              <a:buNone/>
            </a:pPr>
            <a:endParaRPr lang="en-US" altLang="en-PK" sz="2400" b="1" dirty="0"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en-PK" sz="2400" b="1" dirty="0">
                <a:latin typeface="Courier New" panose="02070309020205020404" pitchFamily="49" charset="0"/>
              </a:rPr>
              <a:t>emp1</a:t>
            </a:r>
            <a:r>
              <a:rPr lang="en-US" altLang="en-PK" sz="2400" b="1" dirty="0">
                <a:solidFill>
                  <a:srgbClr val="0070C0"/>
                </a:solidFill>
                <a:latin typeface="Courier New" panose="02070309020205020404" pitchFamily="49" charset="0"/>
              </a:rPr>
              <a:t>.empNumber </a:t>
            </a:r>
            <a:r>
              <a:rPr lang="en-US" altLang="en-PK" sz="2400" b="1" dirty="0">
                <a:latin typeface="Courier New" panose="02070309020205020404" pitchFamily="49" charset="0"/>
              </a:rPr>
              <a:t>= 489;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Tx/>
              <a:buNone/>
            </a:pPr>
            <a:endParaRPr lang="en-US" altLang="en-PK" sz="2400" b="1" dirty="0"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en-PK" sz="2400" b="1" dirty="0">
                <a:latin typeface="Courier New" panose="02070309020205020404" pitchFamily="49" charset="0"/>
              </a:rPr>
              <a:t>emp1</a:t>
            </a:r>
            <a:r>
              <a:rPr lang="en-US" altLang="en-PK" sz="2400" b="1" dirty="0">
                <a:solidFill>
                  <a:srgbClr val="0070C0"/>
                </a:solidFill>
                <a:latin typeface="Courier New" panose="02070309020205020404" pitchFamily="49" charset="0"/>
              </a:rPr>
              <a:t>.name </a:t>
            </a:r>
            <a:r>
              <a:rPr lang="en-US" altLang="en-PK" sz="2400" b="1" dirty="0">
                <a:latin typeface="Courier New" panose="02070309020205020404" pitchFamily="49" charset="0"/>
              </a:rPr>
              <a:t>= “Jill Smith”;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Tx/>
              <a:buNone/>
            </a:pPr>
            <a:endParaRPr lang="en-US" altLang="en-PK" sz="2400" b="1" dirty="0"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en-PK" sz="2400" b="1" dirty="0">
                <a:latin typeface="Courier New" panose="02070309020205020404" pitchFamily="49" charset="0"/>
              </a:rPr>
              <a:t>emp1</a:t>
            </a:r>
            <a:r>
              <a:rPr lang="en-US" altLang="en-PK" sz="2400" b="1" dirty="0">
                <a:solidFill>
                  <a:srgbClr val="0070C0"/>
                </a:solidFill>
                <a:latin typeface="Courier New" panose="02070309020205020404" pitchFamily="49" charset="0"/>
              </a:rPr>
              <a:t>.hours </a:t>
            </a:r>
            <a:r>
              <a:rPr lang="en-US" altLang="en-PK" sz="2400" b="1" dirty="0">
                <a:latin typeface="Courier New" panose="02070309020205020404" pitchFamily="49" charset="0"/>
              </a:rPr>
              <a:t>= 23;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Tx/>
              <a:buNone/>
            </a:pPr>
            <a:endParaRPr lang="en-US" altLang="en-PK" sz="2400" b="1" dirty="0"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en-PK" sz="2400" b="1" dirty="0">
                <a:latin typeface="Courier New" panose="02070309020205020404" pitchFamily="49" charset="0"/>
              </a:rPr>
              <a:t>emp1</a:t>
            </a:r>
            <a:r>
              <a:rPr lang="en-US" altLang="en-PK" sz="2400" b="1" dirty="0">
                <a:solidFill>
                  <a:srgbClr val="0070C0"/>
                </a:solidFill>
                <a:latin typeface="Courier New" panose="02070309020205020404" pitchFamily="49" charset="0"/>
              </a:rPr>
              <a:t>.payRate </a:t>
            </a:r>
            <a:r>
              <a:rPr lang="en-US" altLang="en-PK" sz="2400" b="1" dirty="0">
                <a:latin typeface="Courier New" panose="02070309020205020404" pitchFamily="49" charset="0"/>
              </a:rPr>
              <a:t>= 20;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Tx/>
              <a:buNone/>
            </a:pPr>
            <a:endParaRPr lang="en-US" altLang="en-PK" sz="2400" b="1" dirty="0"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en-PK" sz="2400" b="1" dirty="0">
                <a:latin typeface="Courier New" panose="02070309020205020404" pitchFamily="49" charset="0"/>
              </a:rPr>
              <a:t>emp1</a:t>
            </a:r>
            <a:r>
              <a:rPr lang="en-US" altLang="en-PK" sz="2400" b="1" dirty="0">
                <a:solidFill>
                  <a:srgbClr val="0070C0"/>
                </a:solidFill>
                <a:latin typeface="Courier New" panose="02070309020205020404" pitchFamily="49" charset="0"/>
              </a:rPr>
              <a:t>.grossPay </a:t>
            </a:r>
            <a:r>
              <a:rPr lang="en-US" altLang="en-PK" sz="2400" b="1" dirty="0">
                <a:latin typeface="Courier New" panose="02070309020205020404" pitchFamily="49" charset="0"/>
              </a:rPr>
              <a:t>= emp1</a:t>
            </a:r>
            <a:r>
              <a:rPr lang="en-US" altLang="en-PK" sz="2400" b="1" dirty="0">
                <a:solidFill>
                  <a:srgbClr val="0070C0"/>
                </a:solidFill>
                <a:latin typeface="Courier New" panose="02070309020205020404" pitchFamily="49" charset="0"/>
              </a:rPr>
              <a:t>.hours </a:t>
            </a:r>
            <a:r>
              <a:rPr lang="en-US" altLang="en-PK" sz="2400" b="1" dirty="0">
                <a:latin typeface="Courier New" panose="02070309020205020404" pitchFamily="49" charset="0"/>
              </a:rPr>
              <a:t>* emp1</a:t>
            </a:r>
            <a:r>
              <a:rPr lang="en-US" altLang="en-PK" sz="2400" b="1" dirty="0">
                <a:solidFill>
                  <a:srgbClr val="0070C0"/>
                </a:solidFill>
                <a:latin typeface="Courier New" panose="02070309020205020404" pitchFamily="49" charset="0"/>
              </a:rPr>
              <a:t>.payRate</a:t>
            </a:r>
            <a:r>
              <a:rPr lang="en-US" altLang="en-PK" sz="2400" b="1" dirty="0">
                <a:latin typeface="Courier New" panose="02070309020205020404" pitchFamily="49" charset="0"/>
              </a:rPr>
              <a:t>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en-PK" sz="2400" b="1" dirty="0">
                <a:latin typeface="Courier New" panose="02070309020205020404" pitchFamily="49" charset="0"/>
              </a:rPr>
              <a:t>}</a:t>
            </a:r>
            <a:endParaRPr lang="en-PK" altLang="en-PK" sz="2400" b="1" dirty="0">
              <a:latin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E78D34-CF84-FD92-A61E-F94EBE8A1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D09889-F5A3-C88A-5860-EE5E041D6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065F82-7126-2313-C62D-041921AD8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9101" y="1412504"/>
            <a:ext cx="3651821" cy="340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9686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E8FAD-2AE7-7AC8-DB1C-C80D362E4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one Structure Variable to another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02AAA-1C69-89E7-8409-3522DA719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b="1" dirty="0">
                <a:solidFill>
                  <a:srgbClr val="2C14DE"/>
                </a:solidFill>
                <a:latin typeface="Calibri" pitchFamily="34" charset="0"/>
                <a:ea typeface="宋体" pitchFamily="2" charset="-122"/>
                <a:cs typeface="Courier New" pitchFamily="49" charset="0"/>
              </a:rPr>
              <a:t>structure variable</a:t>
            </a:r>
            <a:r>
              <a:rPr lang="en-US" sz="2400" b="1" dirty="0">
                <a:latin typeface="Calibri" pitchFamily="34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sz="2400" dirty="0">
                <a:latin typeface="Calibri" pitchFamily="34" charset="0"/>
                <a:ea typeface="宋体" pitchFamily="2" charset="-122"/>
                <a:cs typeface="Courier New" pitchFamily="49" charset="0"/>
              </a:rPr>
              <a:t>can be </a:t>
            </a:r>
            <a:r>
              <a:rPr lang="en-US" sz="2400" b="1" dirty="0">
                <a:solidFill>
                  <a:srgbClr val="2C14DE"/>
                </a:solidFill>
                <a:latin typeface="Calibri" pitchFamily="34" charset="0"/>
                <a:ea typeface="宋体" pitchFamily="2" charset="-122"/>
                <a:cs typeface="Courier New" pitchFamily="49" charset="0"/>
              </a:rPr>
              <a:t>assigned</a:t>
            </a:r>
            <a:r>
              <a:rPr lang="en-US" sz="2400" dirty="0">
                <a:latin typeface="Calibri" pitchFamily="34" charset="0"/>
                <a:ea typeface="宋体" pitchFamily="2" charset="-122"/>
                <a:cs typeface="Courier New" pitchFamily="49" charset="0"/>
              </a:rPr>
              <a:t> to </a:t>
            </a:r>
            <a:r>
              <a:rPr lang="en-US" sz="2400" b="1" dirty="0">
                <a:solidFill>
                  <a:srgbClr val="2C14DE"/>
                </a:solidFill>
                <a:latin typeface="Calibri" pitchFamily="34" charset="0"/>
                <a:ea typeface="宋体" pitchFamily="2" charset="-122"/>
                <a:cs typeface="Courier New" pitchFamily="49" charset="0"/>
              </a:rPr>
              <a:t>another structure</a:t>
            </a:r>
            <a:r>
              <a:rPr lang="en-US" sz="2400" b="1" dirty="0">
                <a:latin typeface="Calibri" pitchFamily="34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2C14DE"/>
                </a:solidFill>
                <a:latin typeface="Calibri" pitchFamily="34" charset="0"/>
                <a:ea typeface="宋体" pitchFamily="2" charset="-122"/>
                <a:cs typeface="Courier New" pitchFamily="49" charset="0"/>
              </a:rPr>
              <a:t>variable</a:t>
            </a:r>
            <a:r>
              <a:rPr lang="en-US" sz="2400" dirty="0">
                <a:latin typeface="Calibri" pitchFamily="34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sz="2400" b="1" i="1" u="sng" dirty="0">
                <a:solidFill>
                  <a:srgbClr val="C00000"/>
                </a:solidFill>
                <a:latin typeface="Calibri" pitchFamily="34" charset="0"/>
                <a:ea typeface="宋体" pitchFamily="2" charset="-122"/>
                <a:cs typeface="Courier New" pitchFamily="49" charset="0"/>
              </a:rPr>
              <a:t>only if both are of same type</a:t>
            </a:r>
            <a:r>
              <a:rPr lang="en-US" sz="2400" b="1" u="sng" dirty="0">
                <a:solidFill>
                  <a:srgbClr val="C00000"/>
                </a:solidFill>
                <a:latin typeface="Calibri" pitchFamily="34" charset="0"/>
                <a:ea typeface="宋体" pitchFamily="2" charset="-122"/>
                <a:cs typeface="Courier New" pitchFamily="49" charset="0"/>
              </a:rPr>
              <a:t> </a:t>
            </a:r>
            <a:endParaRPr lang="en-US" sz="2000" dirty="0">
              <a:latin typeface="Calibri" pitchFamily="34" charset="0"/>
              <a:ea typeface="宋体" pitchFamily="2" charset="-122"/>
              <a:cs typeface="Courier New" pitchFamily="49" charset="0"/>
            </a:endParaRPr>
          </a:p>
          <a:p>
            <a:pPr algn="just"/>
            <a:r>
              <a:rPr lang="en-US" sz="2400" dirty="0">
                <a:latin typeface="Calibri" pitchFamily="34" charset="0"/>
                <a:ea typeface="宋体" pitchFamily="2" charset="-122"/>
                <a:cs typeface="Courier New" pitchFamily="49" charset="0"/>
              </a:rPr>
              <a:t>A </a:t>
            </a:r>
            <a:r>
              <a:rPr lang="en-US" sz="2400" b="1" dirty="0">
                <a:solidFill>
                  <a:srgbClr val="2C14DE"/>
                </a:solidFill>
                <a:latin typeface="Calibri" pitchFamily="34" charset="0"/>
                <a:ea typeface="宋体" pitchFamily="2" charset="-122"/>
                <a:cs typeface="Courier New" pitchFamily="49" charset="0"/>
              </a:rPr>
              <a:t>structure variable </a:t>
            </a:r>
            <a:r>
              <a:rPr lang="en-US" sz="2400" dirty="0">
                <a:latin typeface="Calibri" pitchFamily="34" charset="0"/>
                <a:ea typeface="宋体" pitchFamily="2" charset="-122"/>
                <a:cs typeface="Courier New" pitchFamily="49" charset="0"/>
              </a:rPr>
              <a:t>can be </a:t>
            </a:r>
            <a:r>
              <a:rPr lang="en-US" sz="2400" b="1" dirty="0">
                <a:solidFill>
                  <a:srgbClr val="2C14DE"/>
                </a:solidFill>
                <a:latin typeface="Calibri" pitchFamily="34" charset="0"/>
                <a:ea typeface="宋体" pitchFamily="2" charset="-122"/>
                <a:cs typeface="Courier New" pitchFamily="49" charset="0"/>
              </a:rPr>
              <a:t>initialized</a:t>
            </a:r>
            <a:r>
              <a:rPr lang="en-US" sz="2400" dirty="0">
                <a:latin typeface="Calibri" pitchFamily="34" charset="0"/>
                <a:ea typeface="宋体" pitchFamily="2" charset="-122"/>
                <a:cs typeface="Courier New" pitchFamily="49" charset="0"/>
              </a:rPr>
              <a:t> by </a:t>
            </a:r>
            <a:r>
              <a:rPr lang="en-US" sz="2400" b="1" dirty="0">
                <a:solidFill>
                  <a:srgbClr val="2C14DE"/>
                </a:solidFill>
                <a:latin typeface="Calibri" pitchFamily="34" charset="0"/>
                <a:ea typeface="宋体" pitchFamily="2" charset="-122"/>
                <a:cs typeface="Courier New" pitchFamily="49" charset="0"/>
              </a:rPr>
              <a:t>assigning</a:t>
            </a:r>
            <a:r>
              <a:rPr lang="en-US" sz="2400" dirty="0">
                <a:latin typeface="Calibri" pitchFamily="34" charset="0"/>
                <a:ea typeface="宋体" pitchFamily="2" charset="-122"/>
                <a:cs typeface="Courier New" pitchFamily="49" charset="0"/>
              </a:rPr>
              <a:t> another </a:t>
            </a:r>
            <a:r>
              <a:rPr lang="en-US" sz="2400" b="1" dirty="0">
                <a:solidFill>
                  <a:srgbClr val="2C14DE"/>
                </a:solidFill>
                <a:latin typeface="Calibri" pitchFamily="34" charset="0"/>
                <a:ea typeface="宋体" pitchFamily="2" charset="-122"/>
                <a:cs typeface="Courier New" pitchFamily="49" charset="0"/>
              </a:rPr>
              <a:t>structure variable</a:t>
            </a:r>
            <a:r>
              <a:rPr lang="en-US" sz="2400" dirty="0">
                <a:latin typeface="Calibri" pitchFamily="34" charset="0"/>
                <a:ea typeface="宋体" pitchFamily="2" charset="-122"/>
                <a:cs typeface="Courier New" pitchFamily="49" charset="0"/>
              </a:rPr>
              <a:t> to it by </a:t>
            </a:r>
            <a:r>
              <a:rPr lang="en-US" sz="2400" b="1" dirty="0">
                <a:solidFill>
                  <a:srgbClr val="2C14DE"/>
                </a:solidFill>
                <a:latin typeface="Calibri" pitchFamily="34" charset="0"/>
                <a:ea typeface="宋体" pitchFamily="2" charset="-122"/>
                <a:cs typeface="Courier New" pitchFamily="49" charset="0"/>
              </a:rPr>
              <a:t>using</a:t>
            </a:r>
            <a:r>
              <a:rPr lang="en-US" sz="2400" dirty="0">
                <a:solidFill>
                  <a:srgbClr val="2C14DE"/>
                </a:solidFill>
                <a:latin typeface="Calibri" pitchFamily="34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sz="2400" dirty="0">
                <a:latin typeface="Calibri" pitchFamily="34" charset="0"/>
                <a:ea typeface="宋体" pitchFamily="2" charset="-122"/>
                <a:cs typeface="Courier New" pitchFamily="49" charset="0"/>
              </a:rPr>
              <a:t>the</a:t>
            </a:r>
            <a:r>
              <a:rPr lang="en-US" sz="2400" dirty="0">
                <a:solidFill>
                  <a:srgbClr val="2C14DE"/>
                </a:solidFill>
                <a:latin typeface="Calibri" pitchFamily="34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2C14DE"/>
                </a:solidFill>
                <a:latin typeface="Calibri" pitchFamily="34" charset="0"/>
                <a:ea typeface="宋体" pitchFamily="2" charset="-122"/>
                <a:cs typeface="Courier New" pitchFamily="49" charset="0"/>
              </a:rPr>
              <a:t>assignment operator </a:t>
            </a:r>
            <a:r>
              <a:rPr lang="en-US" sz="2400" dirty="0">
                <a:latin typeface="Calibri" pitchFamily="34" charset="0"/>
                <a:ea typeface="宋体" pitchFamily="2" charset="-122"/>
                <a:cs typeface="Courier New" pitchFamily="49" charset="0"/>
              </a:rPr>
              <a:t>as follows</a:t>
            </a:r>
            <a:r>
              <a:rPr lang="en-US" sz="2800" dirty="0">
                <a:latin typeface="Calibri" pitchFamily="34" charset="0"/>
                <a:ea typeface="宋体" pitchFamily="2" charset="-122"/>
                <a:cs typeface="Courier New" pitchFamily="49" charset="0"/>
              </a:rPr>
              <a:t>:</a:t>
            </a:r>
            <a:endParaRPr lang="en-US" sz="2400" dirty="0">
              <a:latin typeface="Calibri" pitchFamily="34" charset="0"/>
              <a:ea typeface="宋体" pitchFamily="2" charset="-122"/>
              <a:cs typeface="Courier New" pitchFamily="49" charset="0"/>
            </a:endParaRPr>
          </a:p>
          <a:p>
            <a:pPr algn="just">
              <a:buFont typeface="Wingdings" pitchFamily="2" charset="2"/>
              <a:buNone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宋体" pitchFamily="2" charset="-122"/>
                <a:cs typeface="Courier New" pitchFamily="49" charset="0"/>
              </a:rPr>
              <a:t>Example:</a:t>
            </a:r>
            <a:endParaRPr lang="en-US" b="1" dirty="0">
              <a:latin typeface="Calibri" pitchFamily="34" charset="0"/>
              <a:ea typeface="宋体" pitchFamily="2" charset="-122"/>
              <a:cs typeface="Courier New" pitchFamily="49" charset="0"/>
            </a:endParaRPr>
          </a:p>
          <a:p>
            <a:pPr algn="just">
              <a:buFont typeface="Wingdings" pitchFamily="2" charset="2"/>
              <a:buNone/>
            </a:pPr>
            <a:r>
              <a:rPr lang="en-US" sz="2000" b="1" dirty="0">
                <a:solidFill>
                  <a:srgbClr val="C00000"/>
                </a:solidFill>
                <a:latin typeface="Calibri" pitchFamily="34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studentType</a:t>
            </a:r>
            <a:r>
              <a:rPr lang="en-US" sz="2000" b="1" dirty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Student1</a:t>
            </a:r>
            <a:r>
              <a:rPr lang="en-US" sz="2000" b="1" dirty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 = {“Amir”, “Ali”, ‘A’, 98} 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   </a:t>
            </a:r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studentType</a:t>
            </a:r>
            <a:r>
              <a:rPr lang="en-US" sz="2000" b="1" dirty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2C14DE"/>
                </a:solidFill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student2</a:t>
            </a:r>
            <a:r>
              <a:rPr lang="en-US" sz="2000" b="1" dirty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Student1</a:t>
            </a:r>
            <a:r>
              <a:rPr lang="en-US" sz="2000" b="1" dirty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;</a:t>
            </a:r>
          </a:p>
          <a:p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A366A6-5941-5864-41CA-CF517CA43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F260AF-919C-795A-AC08-03EC8CB83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2337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3191-4988-8FFE-2C03-72A53DA9F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Comparing struct Variables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72A96-02CC-933E-37D4-DA704309C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 dirty="0"/>
              <a:t>Cannot compare </a:t>
            </a: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</a:rPr>
              <a:t>struct</a:t>
            </a:r>
            <a:r>
              <a:rPr lang="en-US" altLang="en-US" dirty="0"/>
              <a:t> variables directly: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altLang="en-US" dirty="0"/>
              <a:t>	</a:t>
            </a:r>
            <a:r>
              <a:rPr lang="en-US" altLang="en-US" b="1" dirty="0">
                <a:latin typeface="Courier New" panose="02070309020205020404" pitchFamily="49" charset="0"/>
              </a:rPr>
              <a:t>if (s1 == s2) 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// won</a:t>
            </a:r>
            <a:r>
              <a:rPr lang="en-US" altLang="en-US" b="1" dirty="0">
                <a:solidFill>
                  <a:srgbClr val="FF0000"/>
                </a:solidFill>
              </a:rPr>
              <a:t>’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t work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 dirty="0"/>
              <a:t>Instead, must compare on a </a:t>
            </a:r>
            <a:r>
              <a:rPr lang="en-US" altLang="en-US" dirty="0">
                <a:solidFill>
                  <a:srgbClr val="0070C0"/>
                </a:solidFill>
              </a:rPr>
              <a:t>field basis</a:t>
            </a:r>
            <a:r>
              <a:rPr lang="en-US" altLang="en-US" dirty="0"/>
              <a:t>: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if (s1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altLang="en-US" b="1" dirty="0">
                <a:latin typeface="Courier New" panose="02070309020205020404" pitchFamily="49" charset="0"/>
              </a:rPr>
              <a:t>studentID == s2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altLang="en-US" b="1" dirty="0">
                <a:latin typeface="Courier New" panose="02070309020205020404" pitchFamily="49" charset="0"/>
              </a:rPr>
              <a:t>studentID)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40A2D8-4821-C1BB-983C-21FFB2846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095F22-6F08-1434-2863-80AF71D93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406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427A4-4A41-BD85-3D40-1CFA8C0F9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Question 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4DE58-92E8-E38B-DA92-BAA784163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defRPr/>
            </a:pPr>
            <a:r>
              <a:rPr lang="en-US" dirty="0">
                <a:ea typeface="宋体" pitchFamily="2" charset="-122"/>
              </a:rPr>
              <a:t>Define a structure called </a:t>
            </a:r>
            <a:r>
              <a:rPr lang="en-US" b="1" dirty="0">
                <a:ea typeface="宋体" pitchFamily="2" charset="-122"/>
              </a:rPr>
              <a:t>“Car” </a:t>
            </a:r>
            <a:r>
              <a:rPr lang="en-US" dirty="0">
                <a:ea typeface="宋体" pitchFamily="2" charset="-122"/>
              </a:rPr>
              <a:t>in global scope. The member elements of the car structure are:</a:t>
            </a:r>
          </a:p>
          <a:p>
            <a:pPr lvl="8">
              <a:lnSpc>
                <a:spcPct val="90000"/>
              </a:lnSpc>
              <a:defRPr/>
            </a:pPr>
            <a:r>
              <a:rPr lang="en-US" sz="2400" dirty="0">
                <a:ea typeface="宋体" pitchFamily="2" charset="-122"/>
              </a:rPr>
              <a:t>string Model;</a:t>
            </a:r>
          </a:p>
          <a:p>
            <a:pPr lvl="8">
              <a:lnSpc>
                <a:spcPct val="90000"/>
              </a:lnSpc>
              <a:defRPr/>
            </a:pPr>
            <a:r>
              <a:rPr lang="en-US" sz="2400" dirty="0">
                <a:ea typeface="宋体" pitchFamily="2" charset="-122"/>
              </a:rPr>
              <a:t>int Year;</a:t>
            </a:r>
          </a:p>
          <a:p>
            <a:pPr lvl="8">
              <a:lnSpc>
                <a:spcPct val="90000"/>
              </a:lnSpc>
              <a:defRPr/>
            </a:pPr>
            <a:r>
              <a:rPr lang="en-US" sz="2400" dirty="0">
                <a:ea typeface="宋体" pitchFamily="2" charset="-122"/>
              </a:rPr>
              <a:t>float Price</a:t>
            </a:r>
          </a:p>
          <a:p>
            <a:pPr>
              <a:lnSpc>
                <a:spcPct val="90000"/>
              </a:lnSpc>
              <a:defRPr/>
            </a:pPr>
            <a:endParaRPr lang="en-US" dirty="0">
              <a:ea typeface="宋体" pitchFamily="2" charset="-122"/>
            </a:endParaRPr>
          </a:p>
          <a:p>
            <a:pPr>
              <a:lnSpc>
                <a:spcPct val="90000"/>
              </a:lnSpc>
              <a:defRPr/>
            </a:pPr>
            <a:r>
              <a:rPr lang="en-US" dirty="0">
                <a:ea typeface="宋体" pitchFamily="2" charset="-122"/>
              </a:rPr>
              <a:t>Create a variable of type Car called c1</a:t>
            </a:r>
          </a:p>
          <a:p>
            <a:pPr>
              <a:lnSpc>
                <a:spcPct val="90000"/>
              </a:lnSpc>
              <a:defRPr/>
            </a:pPr>
            <a:endParaRPr lang="en-US" dirty="0">
              <a:ea typeface="宋体" pitchFamily="2" charset="-122"/>
            </a:endParaRPr>
          </a:p>
          <a:p>
            <a:pPr>
              <a:lnSpc>
                <a:spcPct val="90000"/>
              </a:lnSpc>
              <a:defRPr/>
            </a:pPr>
            <a:r>
              <a:rPr lang="en-US" dirty="0">
                <a:ea typeface="宋体" pitchFamily="2" charset="-122"/>
              </a:rPr>
              <a:t>Get input for all structure members from the user </a:t>
            </a:r>
          </a:p>
          <a:p>
            <a:pPr>
              <a:lnSpc>
                <a:spcPct val="90000"/>
              </a:lnSpc>
              <a:defRPr/>
            </a:pPr>
            <a:endParaRPr lang="en-US" dirty="0">
              <a:ea typeface="宋体" pitchFamily="2" charset="-122"/>
            </a:endParaRPr>
          </a:p>
          <a:p>
            <a:pPr>
              <a:lnSpc>
                <a:spcPct val="90000"/>
              </a:lnSpc>
              <a:defRPr/>
            </a:pPr>
            <a:r>
              <a:rPr lang="en-US" dirty="0">
                <a:ea typeface="宋体" pitchFamily="2" charset="-122"/>
              </a:rPr>
              <a:t>Then the program should display complete information (</a:t>
            </a:r>
            <a:r>
              <a:rPr lang="en-US" b="1" i="1" dirty="0">
                <a:ea typeface="宋体" pitchFamily="2" charset="-122"/>
              </a:rPr>
              <a:t>Model</a:t>
            </a:r>
            <a:r>
              <a:rPr lang="en-US" dirty="0">
                <a:ea typeface="宋体" pitchFamily="2" charset="-122"/>
              </a:rPr>
              <a:t>, </a:t>
            </a:r>
            <a:r>
              <a:rPr lang="en-US" b="1" i="1" dirty="0">
                <a:ea typeface="宋体" pitchFamily="2" charset="-122"/>
              </a:rPr>
              <a:t>Year</a:t>
            </a:r>
            <a:r>
              <a:rPr lang="en-US" dirty="0">
                <a:ea typeface="宋体" pitchFamily="2" charset="-122"/>
              </a:rPr>
              <a:t>, </a:t>
            </a:r>
            <a:r>
              <a:rPr lang="en-US" b="1" i="1" dirty="0">
                <a:ea typeface="宋体" pitchFamily="2" charset="-122"/>
              </a:rPr>
              <a:t>Price</a:t>
            </a:r>
            <a:r>
              <a:rPr lang="en-US" dirty="0">
                <a:ea typeface="宋体" pitchFamily="2" charset="-122"/>
              </a:rPr>
              <a:t>) of c1</a:t>
            </a:r>
          </a:p>
          <a:p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B0848D-B67F-D45B-8DC0-DC39F4BAD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DA0280-8CC0-E110-1C90-BCD3EABC2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9103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F3D34-9FC8-9C5C-1D1B-61F8B380D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of Structures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2C058-2901-A88D-6F43-4822ACBAC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80000"/>
              </a:lnSpc>
              <a:spcBef>
                <a:spcPct val="100000"/>
              </a:spcBef>
              <a:buFontTx/>
              <a:buChar char="•"/>
            </a:pPr>
            <a:r>
              <a:rPr lang="en-US" altLang="en-PK" sz="2400" dirty="0"/>
              <a:t>An </a:t>
            </a:r>
            <a:r>
              <a:rPr lang="en-US" altLang="en-PK" sz="2400" dirty="0">
                <a:solidFill>
                  <a:srgbClr val="0070C0"/>
                </a:solidFill>
              </a:rPr>
              <a:t>array of structures </a:t>
            </a:r>
            <a:r>
              <a:rPr lang="en-US" altLang="en-PK" sz="2400" dirty="0"/>
              <a:t>is a type of array in which </a:t>
            </a:r>
            <a:r>
              <a:rPr lang="en-US" altLang="en-PK" sz="2400" dirty="0">
                <a:solidFill>
                  <a:srgbClr val="0070C0"/>
                </a:solidFill>
              </a:rPr>
              <a:t>each array element</a:t>
            </a:r>
            <a:r>
              <a:rPr lang="en-US" altLang="en-PK" sz="2400" dirty="0"/>
              <a:t> is a structure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en-P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PK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en-P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Book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en-P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{     int ID;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en-P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  int Pages;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en-P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  float Price;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en-P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};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en-P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PK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en-US" altLang="en-P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Library[100]; </a:t>
            </a:r>
            <a:r>
              <a:rPr lang="en-US" altLang="en-PK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declare array of structures</a:t>
            </a:r>
          </a:p>
          <a:p>
            <a:endParaRPr lang="en-PK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CAF11C-C179-F93B-4F7F-C5FFD6981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706D09-06D8-8C3F-9420-36E34CA40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690C0F-8C4B-3D00-090D-B4BD13363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909" y="3135056"/>
            <a:ext cx="6844544" cy="111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0801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7D113-C0A1-A2BF-8BF2-432D01B41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 of Array of Structures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F18F2-32F3-967C-840C-ED346038F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/>
              <a:t>Can be used in place of </a:t>
            </a:r>
            <a:r>
              <a:rPr lang="en-US" altLang="en-US" sz="2400" dirty="0">
                <a:solidFill>
                  <a:srgbClr val="0070C0"/>
                </a:solidFill>
              </a:rPr>
              <a:t>parallel arrays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400" b="1" dirty="0">
                <a:latin typeface="Calibri" pitchFamily="34" charset="0"/>
                <a:ea typeface="宋体" pitchFamily="2" charset="-122"/>
              </a:rPr>
              <a:t>struct  Book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400" b="1" dirty="0">
                <a:latin typeface="Calibri" pitchFamily="34" charset="0"/>
                <a:ea typeface="宋体" pitchFamily="2" charset="-122"/>
              </a:rPr>
              <a:t>	{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400" b="1" dirty="0">
                <a:latin typeface="Calibri" pitchFamily="34" charset="0"/>
                <a:ea typeface="宋体" pitchFamily="2" charset="-122"/>
              </a:rPr>
              <a:t>	      int     ID;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400" b="1" dirty="0">
                <a:latin typeface="Calibri" pitchFamily="34" charset="0"/>
                <a:ea typeface="宋体" pitchFamily="2" charset="-122"/>
              </a:rPr>
              <a:t>	      int     Pages;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400" b="1" dirty="0">
                <a:latin typeface="Calibri" pitchFamily="34" charset="0"/>
                <a:ea typeface="宋体" pitchFamily="2" charset="-122"/>
              </a:rPr>
              <a:t>	      float  Price;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400" b="1" dirty="0">
                <a:latin typeface="Calibri" pitchFamily="34" charset="0"/>
                <a:ea typeface="宋体" pitchFamily="2" charset="-122"/>
              </a:rPr>
              <a:t>	};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400" b="1" dirty="0">
                <a:latin typeface="Calibri" pitchFamily="34" charset="0"/>
                <a:ea typeface="宋体" pitchFamily="2" charset="-122"/>
              </a:rPr>
              <a:t>	Book    b[3];	// declaration of array of structures</a:t>
            </a:r>
            <a:br>
              <a:rPr lang="en-US" sz="1600" b="1" dirty="0">
                <a:solidFill>
                  <a:srgbClr val="FF0000"/>
                </a:solidFill>
                <a:latin typeface="Calibri" pitchFamily="34" charset="0"/>
                <a:ea typeface="宋体" pitchFamily="2" charset="-122"/>
              </a:rPr>
            </a:br>
            <a:endParaRPr lang="en-US" sz="1600" b="1" dirty="0">
              <a:solidFill>
                <a:srgbClr val="FF0000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09EF2F-21DA-E2CB-2D53-289154D35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DC03A0-6226-2C68-D7E7-25BC53382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4884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AE663-16EB-2461-CA8F-26A7D725A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 of Array of Structures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F7135-8DE6-523A-E495-E95F7FFBD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40000"/>
              </a:lnSpc>
              <a:spcBef>
                <a:spcPct val="100000"/>
              </a:spcBef>
              <a:defRPr/>
            </a:pPr>
            <a:endParaRPr lang="en-US" sz="2400" b="1" dirty="0">
              <a:solidFill>
                <a:srgbClr val="C00000"/>
              </a:solidFill>
              <a:latin typeface="Calibri" pitchFamily="34" charset="0"/>
              <a:ea typeface="宋体" pitchFamily="2" charset="-122"/>
              <a:cs typeface="Courier New" pitchFamily="49" charset="0"/>
            </a:endParaRPr>
          </a:p>
          <a:p>
            <a:pPr>
              <a:lnSpc>
                <a:spcPct val="40000"/>
              </a:lnSpc>
              <a:spcBef>
                <a:spcPct val="100000"/>
              </a:spcBef>
              <a:defRPr/>
            </a:pPr>
            <a:r>
              <a:rPr lang="en-US" sz="2400" b="1" dirty="0">
                <a:solidFill>
                  <a:srgbClr val="C00000"/>
                </a:solidFill>
                <a:latin typeface="Calibri" pitchFamily="34" charset="0"/>
                <a:ea typeface="宋体" pitchFamily="2" charset="-122"/>
                <a:cs typeface="Courier New" pitchFamily="49" charset="0"/>
              </a:rPr>
              <a:t>Initializing can be at the time of declaration</a:t>
            </a:r>
            <a:r>
              <a:rPr lang="en-US" sz="2400" b="1" dirty="0">
                <a:latin typeface="Calibri" pitchFamily="34" charset="0"/>
                <a:ea typeface="宋体" pitchFamily="2" charset="-122"/>
                <a:cs typeface="Courier New" pitchFamily="49" charset="0"/>
              </a:rPr>
              <a:t> </a:t>
            </a:r>
          </a:p>
          <a:p>
            <a:pPr marL="0" indent="0">
              <a:lnSpc>
                <a:spcPct val="40000"/>
              </a:lnSpc>
              <a:spcBef>
                <a:spcPct val="100000"/>
              </a:spcBef>
              <a:buFont typeface="Wingdings" pitchFamily="2" charset="2"/>
              <a:buNone/>
              <a:defRPr/>
            </a:pPr>
            <a:r>
              <a:rPr lang="en-US" sz="2800" b="1" dirty="0">
                <a:latin typeface="Calibri" pitchFamily="34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sz="2800" b="1" dirty="0">
                <a:solidFill>
                  <a:srgbClr val="C00000"/>
                </a:solidFill>
                <a:latin typeface="Calibri" pitchFamily="34" charset="0"/>
                <a:ea typeface="宋体" pitchFamily="2" charset="-122"/>
                <a:cs typeface="Courier New" pitchFamily="49" charset="0"/>
              </a:rPr>
              <a:t>Book</a:t>
            </a:r>
            <a:r>
              <a:rPr lang="en-US" sz="2800" b="1" dirty="0">
                <a:latin typeface="Calibri" pitchFamily="34" charset="0"/>
                <a:ea typeface="宋体" pitchFamily="2" charset="-122"/>
                <a:cs typeface="Courier New" pitchFamily="49" charset="0"/>
              </a:rPr>
              <a:t>   </a:t>
            </a:r>
            <a:r>
              <a:rPr lang="en-US" sz="2800" b="1" dirty="0">
                <a:solidFill>
                  <a:srgbClr val="2C14DE"/>
                </a:solidFill>
                <a:latin typeface="Calibri" pitchFamily="34" charset="0"/>
                <a:ea typeface="宋体" pitchFamily="2" charset="-122"/>
                <a:cs typeface="Courier New" pitchFamily="49" charset="0"/>
              </a:rPr>
              <a:t>b</a:t>
            </a:r>
            <a:r>
              <a:rPr lang="en-US" sz="2800" b="1" dirty="0">
                <a:latin typeface="Calibri" pitchFamily="34" charset="0"/>
                <a:ea typeface="宋体" pitchFamily="2" charset="-122"/>
                <a:cs typeface="Courier New" pitchFamily="49" charset="0"/>
              </a:rPr>
              <a:t>[3] = {</a:t>
            </a:r>
            <a:r>
              <a:rPr lang="en-US" sz="2800" b="1" dirty="0">
                <a:solidFill>
                  <a:srgbClr val="2C14DE"/>
                </a:solidFill>
                <a:latin typeface="Calibri" pitchFamily="34" charset="0"/>
                <a:ea typeface="宋体" pitchFamily="2" charset="-122"/>
                <a:cs typeface="Courier New" pitchFamily="49" charset="0"/>
              </a:rPr>
              <a:t>{1,275,70}</a:t>
            </a:r>
            <a:r>
              <a:rPr lang="en-US" sz="2800" b="1" dirty="0">
                <a:latin typeface="Calibri" pitchFamily="34" charset="0"/>
                <a:ea typeface="宋体" pitchFamily="2" charset="-122"/>
                <a:cs typeface="Courier New" pitchFamily="49" charset="0"/>
              </a:rPr>
              <a:t>,</a:t>
            </a:r>
            <a:r>
              <a:rPr lang="en-US" sz="2800" b="1" dirty="0">
                <a:solidFill>
                  <a:srgbClr val="008000"/>
                </a:solidFill>
                <a:latin typeface="Calibri" pitchFamily="34" charset="0"/>
                <a:ea typeface="宋体" pitchFamily="2" charset="-122"/>
                <a:cs typeface="Courier New" pitchFamily="49" charset="0"/>
              </a:rPr>
              <a:t>{2,600,90}</a:t>
            </a:r>
            <a:r>
              <a:rPr lang="en-US" sz="2800" b="1" dirty="0">
                <a:latin typeface="Calibri" pitchFamily="34" charset="0"/>
                <a:ea typeface="宋体" pitchFamily="2" charset="-122"/>
                <a:cs typeface="Courier New" pitchFamily="49" charset="0"/>
              </a:rPr>
              <a:t>,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ea typeface="宋体" pitchFamily="2" charset="-122"/>
                <a:cs typeface="Courier New" pitchFamily="49" charset="0"/>
              </a:rPr>
              <a:t>{3,786,100}</a:t>
            </a:r>
            <a:r>
              <a:rPr lang="en-US" sz="2800" b="1" dirty="0">
                <a:latin typeface="Calibri" pitchFamily="34" charset="0"/>
                <a:ea typeface="宋体" pitchFamily="2" charset="-122"/>
                <a:cs typeface="Courier New" pitchFamily="49" charset="0"/>
              </a:rPr>
              <a:t>};</a:t>
            </a:r>
          </a:p>
          <a:p>
            <a:pPr>
              <a:lnSpc>
                <a:spcPct val="40000"/>
              </a:lnSpc>
              <a:spcBef>
                <a:spcPct val="100000"/>
              </a:spcBef>
              <a:defRPr/>
            </a:pPr>
            <a:endParaRPr lang="en-US" sz="1800" b="1" dirty="0">
              <a:latin typeface="Calibri" pitchFamily="34" charset="0"/>
              <a:ea typeface="宋体" pitchFamily="2" charset="-122"/>
              <a:cs typeface="Courier New" pitchFamily="49" charset="0"/>
            </a:endParaRPr>
          </a:p>
          <a:p>
            <a:pPr>
              <a:lnSpc>
                <a:spcPct val="40000"/>
              </a:lnSpc>
              <a:spcBef>
                <a:spcPct val="100000"/>
              </a:spcBef>
              <a:defRPr/>
            </a:pPr>
            <a:r>
              <a:rPr lang="en-US" sz="2800" dirty="0">
                <a:latin typeface="Calibri" pitchFamily="34" charset="0"/>
                <a:ea typeface="宋体" pitchFamily="2" charset="-122"/>
                <a:cs typeface="Courier New" pitchFamily="49" charset="0"/>
              </a:rPr>
              <a:t>Or </a:t>
            </a:r>
            <a:r>
              <a:rPr lang="en-US" sz="2800" dirty="0">
                <a:solidFill>
                  <a:srgbClr val="2C14DE"/>
                </a:solidFill>
                <a:latin typeface="Calibri" pitchFamily="34" charset="0"/>
                <a:ea typeface="宋体" pitchFamily="2" charset="-122"/>
                <a:cs typeface="Courier New" pitchFamily="49" charset="0"/>
              </a:rPr>
              <a:t>can</a:t>
            </a:r>
            <a:r>
              <a:rPr lang="en-US" sz="2800" dirty="0">
                <a:latin typeface="Calibri" pitchFamily="34" charset="0"/>
                <a:ea typeface="宋体" pitchFamily="2" charset="-122"/>
                <a:cs typeface="Courier New" pitchFamily="49" charset="0"/>
              </a:rPr>
              <a:t> be </a:t>
            </a:r>
            <a:r>
              <a:rPr lang="en-US" sz="2800" dirty="0">
                <a:solidFill>
                  <a:srgbClr val="2C14DE"/>
                </a:solidFill>
                <a:latin typeface="Calibri" pitchFamily="34" charset="0"/>
                <a:ea typeface="宋体" pitchFamily="2" charset="-122"/>
                <a:cs typeface="Courier New" pitchFamily="49" charset="0"/>
              </a:rPr>
              <a:t>assigned values </a:t>
            </a:r>
            <a:r>
              <a:rPr lang="en-US" sz="2800" dirty="0">
                <a:latin typeface="Calibri" pitchFamily="34" charset="0"/>
                <a:ea typeface="宋体" pitchFamily="2" charset="-122"/>
                <a:cs typeface="Courier New" pitchFamily="49" charset="0"/>
              </a:rPr>
              <a:t>using </a:t>
            </a:r>
            <a:r>
              <a:rPr lang="en-US" sz="2800" b="1" i="1" dirty="0" err="1">
                <a:solidFill>
                  <a:srgbClr val="C00000"/>
                </a:solidFill>
                <a:latin typeface="Calibri" pitchFamily="34" charset="0"/>
                <a:ea typeface="宋体" pitchFamily="2" charset="-122"/>
                <a:cs typeface="Courier New" pitchFamily="49" charset="0"/>
              </a:rPr>
              <a:t>cin</a:t>
            </a:r>
            <a:r>
              <a:rPr lang="en-US" sz="2800" dirty="0">
                <a:latin typeface="Calibri" pitchFamily="34" charset="0"/>
                <a:ea typeface="宋体" pitchFamily="2" charset="-122"/>
                <a:cs typeface="Courier New" pitchFamily="49" charset="0"/>
              </a:rPr>
              <a:t>:</a:t>
            </a:r>
          </a:p>
          <a:p>
            <a:pPr marL="0" indent="0">
              <a:lnSpc>
                <a:spcPct val="40000"/>
              </a:lnSpc>
              <a:spcBef>
                <a:spcPct val="100000"/>
              </a:spcBef>
              <a:buFont typeface="Wingdings" pitchFamily="2" charset="2"/>
              <a:buNone/>
              <a:defRPr/>
            </a:pPr>
            <a:r>
              <a:rPr lang="en-US" sz="1800" dirty="0">
                <a:latin typeface="Calibri" pitchFamily="34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sz="2400" b="1" dirty="0">
                <a:latin typeface="Calibri" pitchFamily="34" charset="0"/>
                <a:ea typeface="宋体" pitchFamily="2" charset="-122"/>
                <a:cs typeface="Courier New" pitchFamily="49" charset="0"/>
              </a:rPr>
              <a:t>      </a:t>
            </a:r>
            <a:r>
              <a:rPr lang="en-US" sz="2400" b="1" dirty="0" err="1">
                <a:latin typeface="Calibri" pitchFamily="34" charset="0"/>
                <a:ea typeface="宋体" pitchFamily="2" charset="-122"/>
                <a:cs typeface="Courier New" pitchFamily="49" charset="0"/>
              </a:rPr>
              <a:t>cin</a:t>
            </a:r>
            <a:r>
              <a:rPr lang="en-US" sz="2400" b="1" dirty="0">
                <a:latin typeface="Calibri" pitchFamily="34" charset="0"/>
                <a:ea typeface="宋体" pitchFamily="2" charset="-122"/>
                <a:cs typeface="Courier New" pitchFamily="49" charset="0"/>
              </a:rPr>
              <a:t>&gt;&gt;b[0].ID ;</a:t>
            </a:r>
          </a:p>
          <a:p>
            <a:pPr marL="0" indent="0">
              <a:lnSpc>
                <a:spcPct val="40000"/>
              </a:lnSpc>
              <a:spcBef>
                <a:spcPct val="100000"/>
              </a:spcBef>
              <a:buFont typeface="Wingdings" pitchFamily="2" charset="2"/>
              <a:buNone/>
              <a:defRPr/>
            </a:pPr>
            <a:r>
              <a:rPr lang="en-US" sz="2400" b="1" dirty="0">
                <a:latin typeface="Calibri" pitchFamily="34" charset="0"/>
                <a:ea typeface="宋体" pitchFamily="2" charset="-122"/>
                <a:cs typeface="Courier New" pitchFamily="49" charset="0"/>
              </a:rPr>
              <a:t>                  </a:t>
            </a:r>
            <a:r>
              <a:rPr lang="en-US" sz="2400" b="1" dirty="0" err="1">
                <a:latin typeface="Calibri" pitchFamily="34" charset="0"/>
                <a:ea typeface="宋体" pitchFamily="2" charset="-122"/>
                <a:cs typeface="Courier New" pitchFamily="49" charset="0"/>
              </a:rPr>
              <a:t>cin</a:t>
            </a:r>
            <a:r>
              <a:rPr lang="en-US" sz="2400" b="1" dirty="0">
                <a:latin typeface="Calibri" pitchFamily="34" charset="0"/>
                <a:ea typeface="宋体" pitchFamily="2" charset="-122"/>
                <a:cs typeface="Courier New" pitchFamily="49" charset="0"/>
              </a:rPr>
              <a:t>&gt;&gt;b[0].Pages;  </a:t>
            </a:r>
          </a:p>
          <a:p>
            <a:pPr marL="0" indent="0">
              <a:lnSpc>
                <a:spcPct val="40000"/>
              </a:lnSpc>
              <a:spcBef>
                <a:spcPct val="100000"/>
              </a:spcBef>
              <a:buFont typeface="Wingdings" pitchFamily="2" charset="2"/>
              <a:buNone/>
              <a:defRPr/>
            </a:pPr>
            <a:r>
              <a:rPr lang="en-US" sz="2400" b="1" dirty="0">
                <a:latin typeface="Calibri" pitchFamily="34" charset="0"/>
                <a:ea typeface="宋体" pitchFamily="2" charset="-122"/>
                <a:cs typeface="Courier New" pitchFamily="49" charset="0"/>
              </a:rPr>
              <a:t>                  </a:t>
            </a:r>
            <a:r>
              <a:rPr lang="en-US" sz="2400" b="1" dirty="0" err="1">
                <a:latin typeface="Calibri" pitchFamily="34" charset="0"/>
                <a:ea typeface="宋体" pitchFamily="2" charset="-122"/>
                <a:cs typeface="Courier New" pitchFamily="49" charset="0"/>
              </a:rPr>
              <a:t>cin</a:t>
            </a:r>
            <a:r>
              <a:rPr lang="en-US" sz="2400" b="1" dirty="0">
                <a:latin typeface="Calibri" pitchFamily="34" charset="0"/>
                <a:ea typeface="宋体" pitchFamily="2" charset="-122"/>
                <a:cs typeface="Courier New" pitchFamily="49" charset="0"/>
              </a:rPr>
              <a:t>&gt;&gt;b[0].Price;</a:t>
            </a:r>
            <a:endParaRPr lang="en-PK" sz="1800" dirty="0"/>
          </a:p>
          <a:p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C8D3E1-9995-CE28-8C06-402EE08B1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7B189-7762-C856-14A3-DD05B1841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4312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ED307-C053-4E55-6438-C5105CF2F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Initialization of Array of Structures</a:t>
            </a: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D0658D-B89E-A023-274B-DA8681C99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EAF91C-EB83-C647-A07F-F0F84ECEF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2EA96E-8DD1-4457-27FA-9CC775BD7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339" y="1616073"/>
            <a:ext cx="5867400" cy="47259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8A2922-98B7-9B2E-891D-AE60FEB54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4433" y="1490681"/>
            <a:ext cx="2169367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515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B90C0-50BD-0709-C834-CA7976BEB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 dirty="0"/>
              <a:t>Practice Question 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67AF2-AB9F-5351-C596-DE45502A0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en-US" sz="3000" dirty="0">
                <a:solidFill>
                  <a:srgbClr val="0070C0"/>
                </a:solidFill>
                <a:latin typeface="Calibri" pitchFamily="34" charset="0"/>
                <a:ea typeface="宋体" pitchFamily="2" charset="-122"/>
              </a:rPr>
              <a:t>Define a structure called </a:t>
            </a:r>
            <a:r>
              <a:rPr lang="en-US" sz="3000" b="1" dirty="0">
                <a:solidFill>
                  <a:srgbClr val="0070C0"/>
                </a:solidFill>
                <a:latin typeface="Calibri" pitchFamily="34" charset="0"/>
                <a:ea typeface="宋体" pitchFamily="2" charset="-122"/>
              </a:rPr>
              <a:t>“Car” </a:t>
            </a:r>
            <a:r>
              <a:rPr lang="en-US" sz="3000" dirty="0">
                <a:solidFill>
                  <a:srgbClr val="0070C0"/>
                </a:solidFill>
                <a:latin typeface="Calibri" pitchFamily="34" charset="0"/>
                <a:ea typeface="宋体" pitchFamily="2" charset="-122"/>
              </a:rPr>
              <a:t>in global scope. The member elements of the car structure are:</a:t>
            </a:r>
          </a:p>
          <a:p>
            <a:pPr lvl="8">
              <a:lnSpc>
                <a:spcPct val="90000"/>
              </a:lnSpc>
              <a:defRPr/>
            </a:pPr>
            <a:r>
              <a:rPr lang="en-US" sz="3000" dirty="0">
                <a:solidFill>
                  <a:srgbClr val="0070C0"/>
                </a:solidFill>
                <a:latin typeface="Calibri" pitchFamily="34" charset="0"/>
                <a:ea typeface="宋体" pitchFamily="2" charset="-122"/>
              </a:rPr>
              <a:t>string Model;</a:t>
            </a:r>
          </a:p>
          <a:p>
            <a:pPr lvl="8">
              <a:lnSpc>
                <a:spcPct val="90000"/>
              </a:lnSpc>
              <a:defRPr/>
            </a:pPr>
            <a:r>
              <a:rPr lang="en-US" sz="3000" dirty="0">
                <a:solidFill>
                  <a:srgbClr val="0070C0"/>
                </a:solidFill>
                <a:latin typeface="Calibri" pitchFamily="34" charset="0"/>
                <a:ea typeface="宋体" pitchFamily="2" charset="-122"/>
              </a:rPr>
              <a:t>int Year;</a:t>
            </a:r>
          </a:p>
          <a:p>
            <a:pPr lvl="8">
              <a:lnSpc>
                <a:spcPct val="90000"/>
              </a:lnSpc>
              <a:defRPr/>
            </a:pPr>
            <a:r>
              <a:rPr lang="en-US" sz="3000" dirty="0">
                <a:solidFill>
                  <a:srgbClr val="0070C0"/>
                </a:solidFill>
                <a:latin typeface="Calibri" pitchFamily="34" charset="0"/>
                <a:ea typeface="宋体" pitchFamily="2" charset="-122"/>
              </a:rPr>
              <a:t>float Price</a:t>
            </a:r>
          </a:p>
          <a:p>
            <a:pPr>
              <a:lnSpc>
                <a:spcPct val="90000"/>
              </a:lnSpc>
              <a:defRPr/>
            </a:pPr>
            <a:endParaRPr lang="en-US" sz="3400" dirty="0">
              <a:latin typeface="Calibri" pitchFamily="34" charset="0"/>
              <a:ea typeface="宋体" pitchFamily="2" charset="-122"/>
            </a:endParaRPr>
          </a:p>
          <a:p>
            <a:pPr>
              <a:lnSpc>
                <a:spcPct val="90000"/>
              </a:lnSpc>
              <a:defRPr/>
            </a:pPr>
            <a:r>
              <a:rPr lang="en-US" sz="3400" dirty="0">
                <a:latin typeface="Calibri" pitchFamily="34" charset="0"/>
                <a:ea typeface="宋体" pitchFamily="2" charset="-122"/>
              </a:rPr>
              <a:t>Create an array of 30 cars called showroom. Get input for all 30 cars </a:t>
            </a:r>
            <a:r>
              <a:rPr lang="en-US" sz="3000" dirty="0">
                <a:latin typeface="Calibri" pitchFamily="34" charset="0"/>
                <a:ea typeface="宋体" pitchFamily="2" charset="-122"/>
              </a:rPr>
              <a:t>from the user. Then the program should display complete information (</a:t>
            </a:r>
            <a:r>
              <a:rPr lang="en-US" sz="3000" b="1" i="1" dirty="0">
                <a:latin typeface="Calibri" pitchFamily="34" charset="0"/>
                <a:ea typeface="宋体" pitchFamily="2" charset="-122"/>
              </a:rPr>
              <a:t>Model</a:t>
            </a:r>
            <a:r>
              <a:rPr lang="en-US" sz="3000" dirty="0">
                <a:latin typeface="Calibri" pitchFamily="34" charset="0"/>
                <a:ea typeface="宋体" pitchFamily="2" charset="-122"/>
              </a:rPr>
              <a:t>, </a:t>
            </a:r>
            <a:r>
              <a:rPr lang="en-US" sz="3000" b="1" i="1" dirty="0">
                <a:latin typeface="Calibri" pitchFamily="34" charset="0"/>
                <a:ea typeface="宋体" pitchFamily="2" charset="-122"/>
              </a:rPr>
              <a:t>Year</a:t>
            </a:r>
            <a:r>
              <a:rPr lang="en-US" sz="3000" dirty="0">
                <a:latin typeface="Calibri" pitchFamily="34" charset="0"/>
                <a:ea typeface="宋体" pitchFamily="2" charset="-122"/>
              </a:rPr>
              <a:t>, </a:t>
            </a:r>
            <a:r>
              <a:rPr lang="en-US" sz="3000" b="1" i="1" dirty="0">
                <a:latin typeface="Calibri" pitchFamily="34" charset="0"/>
                <a:ea typeface="宋体" pitchFamily="2" charset="-122"/>
              </a:rPr>
              <a:t>Price</a:t>
            </a:r>
            <a:r>
              <a:rPr lang="en-US" sz="3000" dirty="0">
                <a:latin typeface="Calibri" pitchFamily="34" charset="0"/>
                <a:ea typeface="宋体" pitchFamily="2" charset="-122"/>
              </a:rPr>
              <a:t>) of those cars only which are above 500,000 in price.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1AA0EE-47E6-7563-B529-AD6B97ACD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E1540A-A6FF-F590-81BB-6197E76EC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816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17F63-209A-16D0-708E-4AB359AAB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Abstract Data Type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47526-A18A-6C88-FDFB-FEFCBE8F6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buFontTx/>
              <a:buChar char="•"/>
            </a:pPr>
            <a:r>
              <a:rPr lang="en-US" altLang="en-PK" dirty="0"/>
              <a:t>So far you’ve written programs that keep data in </a:t>
            </a:r>
            <a:r>
              <a:rPr lang="en-US" altLang="en-PK" dirty="0">
                <a:solidFill>
                  <a:srgbClr val="0070C0"/>
                </a:solidFill>
              </a:rPr>
              <a:t>individual variables</a:t>
            </a:r>
            <a:r>
              <a:rPr lang="en-US" altLang="en-PK" dirty="0"/>
              <a:t>. </a:t>
            </a:r>
          </a:p>
          <a:p>
            <a:pPr algn="just">
              <a:buFontTx/>
              <a:buChar char="•"/>
            </a:pPr>
            <a:endParaRPr lang="en-US" altLang="en-PK" dirty="0"/>
          </a:p>
          <a:p>
            <a:pPr algn="just">
              <a:buFontTx/>
              <a:buChar char="•"/>
            </a:pPr>
            <a:r>
              <a:rPr lang="en-US" altLang="en-PK" dirty="0"/>
              <a:t>If you need to group items together, C++ allows you to </a:t>
            </a:r>
            <a:r>
              <a:rPr lang="en-US" altLang="en-PK" dirty="0">
                <a:solidFill>
                  <a:srgbClr val="0070C0"/>
                </a:solidFill>
              </a:rPr>
              <a:t>create arrays</a:t>
            </a:r>
            <a:r>
              <a:rPr lang="en-US" altLang="en-PK" dirty="0"/>
              <a:t>. </a:t>
            </a:r>
          </a:p>
          <a:p>
            <a:pPr algn="just">
              <a:buFontTx/>
              <a:buChar char="•"/>
            </a:pPr>
            <a:endParaRPr lang="en-US" altLang="en-PK" dirty="0"/>
          </a:p>
          <a:p>
            <a:pPr algn="just">
              <a:buFontTx/>
              <a:buChar char="•"/>
            </a:pPr>
            <a:r>
              <a:rPr lang="en-US" altLang="en-PK" dirty="0"/>
              <a:t>The </a:t>
            </a:r>
            <a:r>
              <a:rPr lang="en-US" altLang="en-PK" dirty="0">
                <a:solidFill>
                  <a:srgbClr val="0070C0"/>
                </a:solidFill>
              </a:rPr>
              <a:t>limitation of arrays</a:t>
            </a:r>
            <a:r>
              <a:rPr lang="en-US" altLang="en-PK" dirty="0"/>
              <a:t>, however, is that all the elements must be of the </a:t>
            </a:r>
            <a:r>
              <a:rPr lang="en-US" altLang="en-PK" dirty="0">
                <a:solidFill>
                  <a:srgbClr val="FF0000"/>
                </a:solidFill>
              </a:rPr>
              <a:t>same data type</a:t>
            </a:r>
            <a:r>
              <a:rPr lang="en-US" altLang="en-PK" dirty="0"/>
              <a:t>. </a:t>
            </a:r>
          </a:p>
          <a:p>
            <a:pPr algn="just">
              <a:buFontTx/>
              <a:buChar char="•"/>
            </a:pPr>
            <a:endParaRPr lang="en-US" altLang="en-PK" dirty="0"/>
          </a:p>
          <a:p>
            <a:pPr algn="just">
              <a:buFontTx/>
              <a:buChar char="•"/>
            </a:pPr>
            <a:r>
              <a:rPr lang="en-US" altLang="en-PK" dirty="0"/>
              <a:t>Sometimes a relationship exists between  items of different types of elements. </a:t>
            </a:r>
            <a:endParaRPr lang="en-US" altLang="en-US" sz="4000" b="1" dirty="0">
              <a:latin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CFD53A-E5E9-8FF0-9A11-2CE9BB329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EE5112-CB60-174C-FF0A-C60D135FF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7793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D1743-F869-70A5-DDAD-E1AEC209C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 dirty="0"/>
              <a:t>Practice Question </a:t>
            </a:r>
            <a:endParaRPr lang="en-PK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114F985-6566-1B14-A5E2-914E73A172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8759" y="1301079"/>
            <a:ext cx="7914482" cy="542039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CA47A7-186E-83BC-389F-E04EBF7C0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A84CDB-BF0F-70A4-8968-56D603789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2768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B5321-BE70-7C53-78EC-6E7B81C61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as Member of Structures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091BA-4C44-0362-3A11-4B7D188FF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100000"/>
              </a:spcBef>
            </a:pPr>
            <a:r>
              <a:rPr lang="en-US" dirty="0">
                <a:latin typeface="Calibri" pitchFamily="34" charset="0"/>
                <a:ea typeface="宋体" pitchFamily="2" charset="-122"/>
              </a:rPr>
              <a:t>A </a:t>
            </a:r>
            <a:r>
              <a:rPr lang="en-US" b="1" dirty="0">
                <a:solidFill>
                  <a:srgbClr val="2C14DE"/>
                </a:solidFill>
                <a:latin typeface="Calibri" pitchFamily="34" charset="0"/>
                <a:ea typeface="宋体" pitchFamily="2" charset="-122"/>
              </a:rPr>
              <a:t>structure</a:t>
            </a:r>
            <a:r>
              <a:rPr lang="en-US" dirty="0">
                <a:latin typeface="Calibri" pitchFamily="34" charset="0"/>
                <a:ea typeface="宋体" pitchFamily="2" charset="-122"/>
              </a:rPr>
              <a:t> may also </a:t>
            </a:r>
            <a:r>
              <a:rPr lang="en-US" b="1" dirty="0">
                <a:solidFill>
                  <a:srgbClr val="2C14DE"/>
                </a:solidFill>
                <a:latin typeface="Calibri" pitchFamily="34" charset="0"/>
                <a:ea typeface="宋体" pitchFamily="2" charset="-122"/>
              </a:rPr>
              <a:t>contain</a:t>
            </a:r>
            <a:r>
              <a:rPr lang="en-US" dirty="0">
                <a:latin typeface="Calibri" pitchFamily="34" charset="0"/>
                <a:ea typeface="宋体" pitchFamily="2" charset="-122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alibri" pitchFamily="34" charset="0"/>
                <a:ea typeface="宋体" pitchFamily="2" charset="-122"/>
              </a:rPr>
              <a:t>arrays</a:t>
            </a:r>
            <a:r>
              <a:rPr lang="en-US" dirty="0">
                <a:latin typeface="Calibri" pitchFamily="34" charset="0"/>
                <a:ea typeface="宋体" pitchFamily="2" charset="-122"/>
              </a:rPr>
              <a:t> as members.</a:t>
            </a:r>
            <a:endParaRPr lang="en-US" sz="2400" b="1" dirty="0">
              <a:solidFill>
                <a:srgbClr val="FF0000"/>
              </a:solidFill>
              <a:latin typeface="Calibri" pitchFamily="34" charset="0"/>
              <a:ea typeface="宋体" pitchFamily="2" charset="-12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sz="2400" b="1" dirty="0">
              <a:solidFill>
                <a:srgbClr val="FF0000"/>
              </a:solidFill>
              <a:latin typeface="Calibri" pitchFamily="34" charset="0"/>
              <a:ea typeface="宋体" pitchFamily="2" charset="-12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400" b="1" dirty="0">
                <a:solidFill>
                  <a:srgbClr val="FF0000"/>
                </a:solidFill>
                <a:latin typeface="Calibri" pitchFamily="34" charset="0"/>
                <a:ea typeface="宋体" pitchFamily="2" charset="-122"/>
              </a:rPr>
              <a:t>	</a:t>
            </a:r>
            <a:r>
              <a:rPr lang="en-US" b="1" dirty="0">
                <a:solidFill>
                  <a:srgbClr val="C00000"/>
                </a:solidFill>
                <a:latin typeface="Calibri" pitchFamily="34" charset="0"/>
                <a:ea typeface="宋体" pitchFamily="2" charset="-122"/>
              </a:rPr>
              <a:t>struct    Student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C00000"/>
                </a:solidFill>
                <a:latin typeface="Calibri" pitchFamily="34" charset="0"/>
                <a:ea typeface="宋体" pitchFamily="2" charset="-122"/>
              </a:rPr>
              <a:t>    {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C00000"/>
                </a:solidFill>
                <a:latin typeface="Calibri" pitchFamily="34" charset="0"/>
                <a:ea typeface="宋体" pitchFamily="2" charset="-122"/>
              </a:rPr>
              <a:t>	       		int         </a:t>
            </a:r>
            <a:r>
              <a:rPr lang="en-US" b="1" dirty="0" err="1">
                <a:solidFill>
                  <a:srgbClr val="C00000"/>
                </a:solidFill>
                <a:latin typeface="Calibri" pitchFamily="34" charset="0"/>
                <a:ea typeface="宋体" pitchFamily="2" charset="-122"/>
              </a:rPr>
              <a:t>RollNo</a:t>
            </a:r>
            <a:r>
              <a:rPr lang="en-US" b="1" dirty="0">
                <a:solidFill>
                  <a:srgbClr val="C00000"/>
                </a:solidFill>
                <a:latin typeface="Calibri" pitchFamily="34" charset="0"/>
                <a:ea typeface="宋体" pitchFamily="2" charset="-122"/>
              </a:rPr>
              <a:t>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C00000"/>
                </a:solidFill>
                <a:latin typeface="Calibri" pitchFamily="34" charset="0"/>
                <a:ea typeface="宋体" pitchFamily="2" charset="-122"/>
              </a:rPr>
              <a:t>	       		float     Marks[3];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C00000"/>
                </a:solidFill>
                <a:latin typeface="Calibri" pitchFamily="34" charset="0"/>
                <a:ea typeface="宋体" pitchFamily="2" charset="-122"/>
              </a:rPr>
              <a:t>	 };</a:t>
            </a:r>
            <a:endParaRPr lang="en-US" sz="2400" b="1" dirty="0">
              <a:solidFill>
                <a:srgbClr val="C00000"/>
              </a:solidFill>
              <a:latin typeface="Calibri" pitchFamily="34" charset="0"/>
              <a:ea typeface="宋体" pitchFamily="2" charset="-12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sz="1400" dirty="0">
              <a:latin typeface="Calibri" pitchFamily="34" charset="0"/>
              <a:ea typeface="宋体" pitchFamily="2" charset="-122"/>
              <a:cs typeface="Courier New" pitchFamily="49" charset="0"/>
            </a:endParaRPr>
          </a:p>
          <a:p>
            <a:pPr algn="just">
              <a:spcBef>
                <a:spcPct val="0"/>
              </a:spcBef>
            </a:pPr>
            <a:r>
              <a:rPr lang="en-US" dirty="0">
                <a:latin typeface="Calibri" pitchFamily="34" charset="0"/>
                <a:ea typeface="宋体" pitchFamily="2" charset="-122"/>
                <a:cs typeface="Courier New" pitchFamily="49" charset="0"/>
              </a:rPr>
              <a:t>Initialization can be done at time of declaration:</a:t>
            </a:r>
            <a:br>
              <a:rPr lang="en-US" dirty="0">
                <a:latin typeface="Calibri" pitchFamily="34" charset="0"/>
                <a:ea typeface="宋体" pitchFamily="2" charset="-122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alibri" pitchFamily="34" charset="0"/>
                <a:ea typeface="宋体" pitchFamily="2" charset="-122"/>
                <a:cs typeface="Courier New" pitchFamily="49" charset="0"/>
              </a:rPr>
              <a:t>          </a:t>
            </a:r>
            <a:br>
              <a:rPr lang="en-US" b="1" dirty="0">
                <a:solidFill>
                  <a:schemeClr val="bg2"/>
                </a:solidFill>
                <a:latin typeface="Calibri" pitchFamily="34" charset="0"/>
                <a:ea typeface="宋体" pitchFamily="2" charset="-122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alibri" pitchFamily="34" charset="0"/>
                <a:ea typeface="宋体" pitchFamily="2" charset="-122"/>
                <a:cs typeface="Courier New" pitchFamily="49" charset="0"/>
              </a:rPr>
              <a:t>		  </a:t>
            </a:r>
            <a:r>
              <a:rPr lang="en-US" dirty="0">
                <a:latin typeface="Calibri" pitchFamily="34" charset="0"/>
                <a:ea typeface="宋体" pitchFamily="2" charset="-122"/>
                <a:cs typeface="Courier New" pitchFamily="49" charset="0"/>
              </a:rPr>
              <a:t>Student   S   = {</a:t>
            </a:r>
            <a:r>
              <a:rPr lang="en-US" b="1" dirty="0">
                <a:latin typeface="Calibri" pitchFamily="34" charset="0"/>
                <a:ea typeface="宋体" pitchFamily="2" charset="-122"/>
                <a:cs typeface="Courier New" pitchFamily="49" charset="0"/>
              </a:rPr>
              <a:t>1</a:t>
            </a:r>
            <a:r>
              <a:rPr lang="en-US" dirty="0">
                <a:latin typeface="Calibri" pitchFamily="34" charset="0"/>
                <a:ea typeface="宋体" pitchFamily="2" charset="-122"/>
                <a:cs typeface="Courier New" pitchFamily="49" charset="0"/>
              </a:rPr>
              <a:t>,   </a:t>
            </a:r>
            <a:r>
              <a:rPr lang="en-US" b="1" dirty="0">
                <a:latin typeface="Calibri" pitchFamily="34" charset="0"/>
                <a:ea typeface="宋体" pitchFamily="2" charset="-122"/>
                <a:cs typeface="Courier New" pitchFamily="49" charset="0"/>
              </a:rPr>
              <a:t>{70.0, 90.0, 97.0}</a:t>
            </a:r>
            <a:r>
              <a:rPr lang="en-US" dirty="0">
                <a:latin typeface="Calibri" pitchFamily="34" charset="0"/>
                <a:ea typeface="宋体" pitchFamily="2" charset="-122"/>
                <a:cs typeface="Courier New" pitchFamily="49" charset="0"/>
              </a:rPr>
              <a:t>  };</a:t>
            </a:r>
          </a:p>
          <a:p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BD6453-CC25-9E68-1C67-3465BAFE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02232D-97DE-0889-AC0B-6C724FFAF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31</a:t>
            </a:fld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33A5B3F9-40FE-02FA-A5F7-A250578BDD94}"/>
              </a:ext>
            </a:extLst>
          </p:cNvPr>
          <p:cNvSpPr/>
          <p:nvPr/>
        </p:nvSpPr>
        <p:spPr>
          <a:xfrm>
            <a:off x="3220157" y="3508459"/>
            <a:ext cx="1957615" cy="1916981"/>
          </a:xfrm>
          <a:custGeom>
            <a:avLst/>
            <a:gdLst>
              <a:gd name="connsiteX0" fmla="*/ 1632528 w 1632528"/>
              <a:gd name="connsiteY0" fmla="*/ 3050309 h 3050309"/>
              <a:gd name="connsiteX1" fmla="*/ 205509 w 1632528"/>
              <a:gd name="connsiteY1" fmla="*/ 501073 h 3050309"/>
              <a:gd name="connsiteX2" fmla="*/ 399473 w 1632528"/>
              <a:gd name="connsiteY2" fmla="*/ 43873 h 3050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32528" h="3050309">
                <a:moveTo>
                  <a:pt x="1632528" y="3050309"/>
                </a:moveTo>
                <a:cubicBezTo>
                  <a:pt x="1021773" y="2026227"/>
                  <a:pt x="411018" y="1002146"/>
                  <a:pt x="205509" y="501073"/>
                </a:cubicBezTo>
                <a:cubicBezTo>
                  <a:pt x="0" y="0"/>
                  <a:pt x="199736" y="21936"/>
                  <a:pt x="399473" y="43873"/>
                </a:cubicBezTo>
              </a:path>
            </a:pathLst>
          </a:custGeom>
          <a:ln w="28575">
            <a:solidFill>
              <a:srgbClr val="2F1BC7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42C6813-5633-52F7-EC98-3AAEAB54F205}"/>
              </a:ext>
            </a:extLst>
          </p:cNvPr>
          <p:cNvGrpSpPr/>
          <p:nvPr/>
        </p:nvGrpSpPr>
        <p:grpSpPr>
          <a:xfrm>
            <a:off x="5496031" y="3131995"/>
            <a:ext cx="2530048" cy="2320475"/>
            <a:chOff x="4708952" y="3071333"/>
            <a:chExt cx="2530048" cy="2597727"/>
          </a:xfrm>
        </p:grpSpPr>
        <p:sp>
          <p:nvSpPr>
            <p:cNvPr id="8" name="Left Brace 7">
              <a:extLst>
                <a:ext uri="{FF2B5EF4-FFF2-40B4-BE49-F238E27FC236}">
                  <a16:creationId xmlns:a16="http://schemas.microsoft.com/office/drawing/2014/main" id="{65C45123-2332-9DC5-C68F-47607069A628}"/>
                </a:ext>
              </a:extLst>
            </p:cNvPr>
            <p:cNvSpPr/>
            <p:nvPr/>
          </p:nvSpPr>
          <p:spPr>
            <a:xfrm rot="5400000">
              <a:off x="5886450" y="4286250"/>
              <a:ext cx="342900" cy="2362200"/>
            </a:xfrm>
            <a:prstGeom prst="leftBrace">
              <a:avLst>
                <a:gd name="adj1" fmla="val 8333"/>
                <a:gd name="adj2" fmla="val 25990"/>
              </a:avLst>
            </a:prstGeom>
            <a:ln w="31750">
              <a:solidFill>
                <a:srgbClr val="2F1B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D26AE765-C319-3CB0-F8EB-8261354688B0}"/>
                </a:ext>
              </a:extLst>
            </p:cNvPr>
            <p:cNvSpPr/>
            <p:nvPr/>
          </p:nvSpPr>
          <p:spPr>
            <a:xfrm rot="20478148">
              <a:off x="4708952" y="3071333"/>
              <a:ext cx="2034309" cy="2597727"/>
            </a:xfrm>
            <a:custGeom>
              <a:avLst/>
              <a:gdLst>
                <a:gd name="connsiteX0" fmla="*/ 1648690 w 2034309"/>
                <a:gd name="connsiteY0" fmla="*/ 2597727 h 2597727"/>
                <a:gd name="connsiteX1" fmla="*/ 1759527 w 2034309"/>
                <a:gd name="connsiteY1" fmla="*/ 381000 h 2597727"/>
                <a:gd name="connsiteX2" fmla="*/ 0 w 2034309"/>
                <a:gd name="connsiteY2" fmla="*/ 311727 h 2597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4309" h="2597727">
                  <a:moveTo>
                    <a:pt x="1648690" y="2597727"/>
                  </a:moveTo>
                  <a:cubicBezTo>
                    <a:pt x="1841499" y="1679863"/>
                    <a:pt x="2034309" y="762000"/>
                    <a:pt x="1759527" y="381000"/>
                  </a:cubicBezTo>
                  <a:cubicBezTo>
                    <a:pt x="1484745" y="0"/>
                    <a:pt x="742372" y="155863"/>
                    <a:pt x="0" y="311727"/>
                  </a:cubicBezTo>
                </a:path>
              </a:pathLst>
            </a:custGeom>
            <a:ln w="28575">
              <a:solidFill>
                <a:srgbClr val="2F1BC7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460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AB460-F001-E80C-BDCD-C7D3980C4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as Member of Structures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93672-B4EF-1565-4581-2150C0AD4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en-US" altLang="en-PK" dirty="0"/>
              <a:t>Can also assigned values later in the program: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PK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PK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-US" altLang="en-PK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s1;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PK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s1.RollNo = 1;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PK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s1</a:t>
            </a:r>
            <a:r>
              <a:rPr lang="en-US" altLang="en-PK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.Marks[0] </a:t>
            </a:r>
            <a:r>
              <a:rPr lang="en-US" altLang="en-PK" b="1" dirty="0">
                <a:latin typeface="Courier New" panose="02070309020205020404" pitchFamily="49" charset="0"/>
                <a:cs typeface="Courier New" panose="02070309020205020404" pitchFamily="49" charset="0"/>
              </a:rPr>
              <a:t>= 70.0;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PK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s1</a:t>
            </a:r>
            <a:r>
              <a:rPr lang="en-US" altLang="en-PK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.Marks[1] </a:t>
            </a:r>
            <a:r>
              <a:rPr lang="en-US" altLang="en-PK" b="1" dirty="0">
                <a:latin typeface="Courier New" panose="02070309020205020404" pitchFamily="49" charset="0"/>
                <a:cs typeface="Courier New" panose="02070309020205020404" pitchFamily="49" charset="0"/>
              </a:rPr>
              <a:t>= 90.0;      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PK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s1</a:t>
            </a:r>
            <a:r>
              <a:rPr lang="en-US" altLang="en-PK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.Marks[2] </a:t>
            </a:r>
            <a:r>
              <a:rPr lang="en-US" altLang="en-PK" b="1" dirty="0">
                <a:latin typeface="Courier New" panose="02070309020205020404" pitchFamily="49" charset="0"/>
                <a:cs typeface="Courier New" panose="02070309020205020404" pitchFamily="49" charset="0"/>
              </a:rPr>
              <a:t>= 97.0;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PK" dirty="0"/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en-PK" dirty="0"/>
              <a:t>Or user can use </a:t>
            </a:r>
            <a:r>
              <a:rPr lang="en-US" altLang="en-PK" dirty="0" err="1">
                <a:solidFill>
                  <a:srgbClr val="0070C0"/>
                </a:solidFill>
              </a:rPr>
              <a:t>cin</a:t>
            </a:r>
            <a:r>
              <a:rPr lang="en-US" altLang="en-PK" dirty="0">
                <a:solidFill>
                  <a:srgbClr val="0070C0"/>
                </a:solidFill>
              </a:rPr>
              <a:t> to get input directly</a:t>
            </a:r>
            <a:r>
              <a:rPr lang="en-US" altLang="en-PK" dirty="0"/>
              <a:t>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PK" dirty="0"/>
              <a:t>	</a:t>
            </a:r>
            <a:r>
              <a:rPr lang="en-US" altLang="en-P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en-PK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s1.RollNo; 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PK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P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en-PK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s1.Marks[0]; 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PK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P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en-PK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s1.Marks[1];  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PK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P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en-PK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s1.Marks[2];  </a:t>
            </a:r>
          </a:p>
          <a:p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36CD40-0B82-3514-4095-120782EA3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AB1EAC-338C-FA0A-29B7-E568B67FD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4457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6F7AB-A9FA-01CA-81B8-6A6A3A728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as Member of Structures</a:t>
            </a: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45E142-8A4C-6E9E-32FB-A5F3A8F43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ED93D-5986-0F99-2883-5880AD396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33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4082F7-18FA-C36E-8F03-9CA57F426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795" y="1468669"/>
            <a:ext cx="8291279" cy="538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421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74A44-A8CF-8B8B-3DEA-47ECBA253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 dirty="0">
                <a:ea typeface="SimSun" panose="02010600030101010101" pitchFamily="2" charset="-122"/>
              </a:rPr>
              <a:t>Array as Member of Structures</a:t>
            </a:r>
            <a:endParaRPr lang="en-PK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DD4AC1-A3C8-F62E-64D6-E276CA345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EABAEC-EAB9-4920-FF55-2909B9AE0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34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2C9338-E2C3-3A35-6F08-58D9BA608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795" y="1429690"/>
            <a:ext cx="8291279" cy="529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2105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CC973-55E9-2EEC-8C03-C00A2EF37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Nested Structure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EFD0D-B0D6-62CA-81CF-8B93961D8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sz="3200" dirty="0"/>
              <a:t>A structure variable can be a </a:t>
            </a:r>
            <a:r>
              <a:rPr lang="en-US" sz="3200" dirty="0">
                <a:solidFill>
                  <a:srgbClr val="0070C0"/>
                </a:solidFill>
              </a:rPr>
              <a:t>member of another structure</a:t>
            </a:r>
            <a:r>
              <a:rPr lang="en-US" sz="3200" dirty="0"/>
              <a:t>: called </a:t>
            </a:r>
            <a:r>
              <a:rPr lang="en-US" sz="3200" dirty="0">
                <a:solidFill>
                  <a:srgbClr val="FF0000"/>
                </a:solidFill>
              </a:rPr>
              <a:t>nested structure</a:t>
            </a:r>
            <a:endParaRPr lang="en-US" dirty="0"/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{ 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  int 	x;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  double y;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};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char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     v2;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}; 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record;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0EB6B3-3029-0499-AC06-6BA42ED6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3AC2ED-346E-AF15-F700-DC14A37BF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35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B602D7D-C074-35CC-2343-B5E3D0FBF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6389" y="4333026"/>
            <a:ext cx="5054022" cy="1664352"/>
          </a:xfrm>
          <a:prstGeom prst="rect">
            <a:avLst/>
          </a:prstGeom>
        </p:spPr>
      </p:pic>
      <p:sp>
        <p:nvSpPr>
          <p:cNvPr id="19" name="Freeform 18">
            <a:extLst>
              <a:ext uri="{FF2B5EF4-FFF2-40B4-BE49-F238E27FC236}">
                <a16:creationId xmlns:a16="http://schemas.microsoft.com/office/drawing/2014/main" id="{9D6825A4-610E-AA8F-A223-8FC2E3A0C73F}"/>
              </a:ext>
            </a:extLst>
          </p:cNvPr>
          <p:cNvSpPr/>
          <p:nvPr/>
        </p:nvSpPr>
        <p:spPr>
          <a:xfrm rot="21439657">
            <a:off x="2875372" y="3653414"/>
            <a:ext cx="5365847" cy="2141537"/>
          </a:xfrm>
          <a:custGeom>
            <a:avLst/>
            <a:gdLst>
              <a:gd name="connsiteX0" fmla="*/ 0 w 5084618"/>
              <a:gd name="connsiteY0" fmla="*/ 2299855 h 2299855"/>
              <a:gd name="connsiteX1" fmla="*/ 2119745 w 5084618"/>
              <a:gd name="connsiteY1" fmla="*/ 1634836 h 2299855"/>
              <a:gd name="connsiteX2" fmla="*/ 2396836 w 5084618"/>
              <a:gd name="connsiteY2" fmla="*/ 249382 h 2299855"/>
              <a:gd name="connsiteX3" fmla="*/ 4627418 w 5084618"/>
              <a:gd name="connsiteY3" fmla="*/ 138545 h 2299855"/>
              <a:gd name="connsiteX4" fmla="*/ 5084618 w 5084618"/>
              <a:gd name="connsiteY4" fmla="*/ 734291 h 229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4618" h="2299855">
                <a:moveTo>
                  <a:pt x="0" y="2299855"/>
                </a:moveTo>
                <a:cubicBezTo>
                  <a:pt x="860136" y="2138218"/>
                  <a:pt x="1720272" y="1976581"/>
                  <a:pt x="2119745" y="1634836"/>
                </a:cubicBezTo>
                <a:cubicBezTo>
                  <a:pt x="2519218" y="1293091"/>
                  <a:pt x="1978891" y="498764"/>
                  <a:pt x="2396836" y="249382"/>
                </a:cubicBezTo>
                <a:cubicBezTo>
                  <a:pt x="2814781" y="0"/>
                  <a:pt x="4179454" y="57727"/>
                  <a:pt x="4627418" y="138545"/>
                </a:cubicBezTo>
                <a:cubicBezTo>
                  <a:pt x="5075382" y="219363"/>
                  <a:pt x="5080000" y="476827"/>
                  <a:pt x="5084618" y="734291"/>
                </a:cubicBezTo>
              </a:path>
            </a:pathLst>
          </a:custGeom>
          <a:ln w="349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8AA00147-9FFB-71C6-909B-B3236E6EC73B}"/>
              </a:ext>
            </a:extLst>
          </p:cNvPr>
          <p:cNvCxnSpPr>
            <a:cxnSpLocks/>
          </p:cNvCxnSpPr>
          <p:nvPr/>
        </p:nvCxnSpPr>
        <p:spPr>
          <a:xfrm flipV="1">
            <a:off x="1851949" y="2291787"/>
            <a:ext cx="3402957" cy="3055717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493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85C8C-2549-D782-C4F3-11B2D4D73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 dirty="0">
                <a:ea typeface="SimSun" panose="02010600030101010101" pitchFamily="2" charset="-122"/>
              </a:rPr>
              <a:t>Initializing/Assigning to a Nested Structure</a:t>
            </a: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DB6E96-D352-C9C8-1DDE-CBD3798BF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A49EDD-926E-5F36-F635-4BBF9D693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36</a:t>
            </a:fld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436047E-1E89-8878-36D0-AE085BAD071F}"/>
              </a:ext>
            </a:extLst>
          </p:cNvPr>
          <p:cNvSpPr txBox="1">
            <a:spLocks noChangeArrowheads="1"/>
          </p:cNvSpPr>
          <p:nvPr/>
        </p:nvSpPr>
        <p:spPr>
          <a:xfrm>
            <a:off x="660150" y="1132040"/>
            <a:ext cx="2351007" cy="33167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vert="horz" lIns="92075" tIns="46038" rIns="92075" bIns="46038" rtlCol="0">
            <a:normAutofit/>
          </a:bodyPr>
          <a:lstStyle>
            <a:lvl1pPr marL="228594" indent="-228594" algn="l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alibri" pitchFamily="34" charset="0"/>
                <a:ea typeface="宋体" pitchFamily="2" charset="-122"/>
                <a:cs typeface="Courier New" pitchFamily="49" charset="0"/>
              </a:rPr>
              <a:t>struct   A{</a:t>
            </a:r>
          </a:p>
          <a:p>
            <a:pPr marL="0" indent="0" algn="just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alibri" pitchFamily="34" charset="0"/>
                <a:ea typeface="宋体" pitchFamily="2" charset="-122"/>
                <a:cs typeface="Courier New" pitchFamily="49" charset="0"/>
              </a:rPr>
              <a:t>          int     x;</a:t>
            </a:r>
          </a:p>
          <a:p>
            <a:pPr marL="0" indent="0" algn="just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alibri" pitchFamily="34" charset="0"/>
                <a:ea typeface="宋体" pitchFamily="2" charset="-122"/>
                <a:cs typeface="Courier New" pitchFamily="49" charset="0"/>
              </a:rPr>
              <a:t>          float  y;</a:t>
            </a:r>
          </a:p>
          <a:p>
            <a:pPr marL="0" indent="0" algn="just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alibri" pitchFamily="34" charset="0"/>
                <a:ea typeface="宋体" pitchFamily="2" charset="-122"/>
                <a:cs typeface="Courier New" pitchFamily="49" charset="0"/>
              </a:rPr>
              <a:t>};</a:t>
            </a:r>
          </a:p>
          <a:p>
            <a:pPr marL="0" indent="0" algn="just">
              <a:lnSpc>
                <a:spcPct val="80000"/>
              </a:lnSpc>
              <a:buFont typeface="Wingdings" pitchFamily="2" charset="2"/>
              <a:buNone/>
            </a:pPr>
            <a:endParaRPr lang="en-US" sz="2000" b="1" dirty="0">
              <a:latin typeface="Calibri" pitchFamily="34" charset="0"/>
              <a:ea typeface="宋体" pitchFamily="2" charset="-122"/>
              <a:cs typeface="Courier New" pitchFamily="49" charset="0"/>
            </a:endParaRPr>
          </a:p>
          <a:p>
            <a:pPr marL="0" indent="0" algn="just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alibri" pitchFamily="34" charset="0"/>
                <a:ea typeface="宋体" pitchFamily="2" charset="-122"/>
                <a:cs typeface="Courier New" pitchFamily="49" charset="0"/>
              </a:rPr>
              <a:t>struct B{</a:t>
            </a:r>
          </a:p>
          <a:p>
            <a:pPr marL="0" indent="0" algn="just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alibri" pitchFamily="34" charset="0"/>
                <a:ea typeface="宋体" pitchFamily="2" charset="-122"/>
                <a:cs typeface="Courier New" pitchFamily="49" charset="0"/>
              </a:rPr>
              <a:t>	char </a:t>
            </a:r>
            <a:r>
              <a:rPr lang="en-US" sz="2000" b="1" dirty="0" err="1">
                <a:latin typeface="Calibri" pitchFamily="34" charset="0"/>
                <a:ea typeface="宋体" pitchFamily="2" charset="-122"/>
                <a:cs typeface="Courier New" pitchFamily="49" charset="0"/>
              </a:rPr>
              <a:t>ch</a:t>
            </a:r>
            <a:r>
              <a:rPr lang="en-US" sz="2000" b="1" dirty="0">
                <a:latin typeface="Calibri" pitchFamily="34" charset="0"/>
                <a:ea typeface="宋体" pitchFamily="2" charset="-122"/>
                <a:cs typeface="Courier New" pitchFamily="49" charset="0"/>
              </a:rPr>
              <a:t>;</a:t>
            </a:r>
          </a:p>
          <a:p>
            <a:pPr marL="0" indent="0" algn="just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alibri" pitchFamily="34" charset="0"/>
                <a:ea typeface="宋体" pitchFamily="2" charset="-122"/>
                <a:cs typeface="Courier New" pitchFamily="49" charset="0"/>
              </a:rPr>
              <a:t>	A    v2;</a:t>
            </a:r>
          </a:p>
          <a:p>
            <a:pPr marL="0" indent="0" algn="just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alibri" pitchFamily="34" charset="0"/>
                <a:ea typeface="宋体" pitchFamily="2" charset="-122"/>
                <a:cs typeface="Courier New" pitchFamily="49" charset="0"/>
              </a:rPr>
              <a:t>};</a:t>
            </a:r>
          </a:p>
          <a:p>
            <a:pPr marL="0" indent="0" algn="just">
              <a:lnSpc>
                <a:spcPct val="80000"/>
              </a:lnSpc>
              <a:buFont typeface="Wingdings" pitchFamily="2" charset="2"/>
              <a:buNone/>
            </a:pPr>
            <a:endParaRPr lang="en-US" sz="2400" b="1" dirty="0">
              <a:latin typeface="Calibri" pitchFamily="34" charset="0"/>
              <a:ea typeface="宋体" pitchFamily="2" charset="-122"/>
              <a:cs typeface="Courier New" pitchFamily="49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5D021378-8FB5-B055-C6D6-BE6E74513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5121" y="1141688"/>
            <a:ext cx="4006850" cy="25241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lnSpc>
                <a:spcPct val="80000"/>
              </a:lnSpc>
              <a:buNone/>
              <a:defRPr/>
            </a:pPr>
            <a:r>
              <a:rPr lang="en-US" sz="2200" b="1" dirty="0">
                <a:latin typeface="Calibri" pitchFamily="34" charset="0"/>
                <a:ea typeface="宋体" pitchFamily="2" charset="-122"/>
                <a:cs typeface="Courier New" pitchFamily="49" charset="0"/>
              </a:rPr>
              <a:t>void main() </a:t>
            </a:r>
            <a:r>
              <a:rPr lang="en-US" sz="2200" b="1" dirty="0">
                <a:solidFill>
                  <a:srgbClr val="FF0000"/>
                </a:solidFill>
                <a:latin typeface="Calibri" pitchFamily="34" charset="0"/>
                <a:ea typeface="宋体" pitchFamily="2" charset="-122"/>
                <a:cs typeface="Courier New" pitchFamily="49" charset="0"/>
              </a:rPr>
              <a:t>// Input</a:t>
            </a:r>
            <a:endParaRPr lang="en-US" sz="2200" b="1" dirty="0">
              <a:latin typeface="Calibri" pitchFamily="34" charset="0"/>
              <a:ea typeface="宋体" pitchFamily="2" charset="-122"/>
              <a:cs typeface="Courier New" pitchFamily="49" charset="0"/>
            </a:endParaRPr>
          </a:p>
          <a:p>
            <a:pPr marL="0" indent="0" algn="just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200" b="1" dirty="0">
                <a:latin typeface="Calibri" pitchFamily="34" charset="0"/>
                <a:ea typeface="宋体" pitchFamily="2" charset="-122"/>
                <a:cs typeface="Courier New" pitchFamily="49" charset="0"/>
              </a:rPr>
              <a:t>{</a:t>
            </a:r>
          </a:p>
          <a:p>
            <a:pPr marL="0" indent="0" algn="just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200" b="1" dirty="0">
                <a:latin typeface="Calibri" pitchFamily="34" charset="0"/>
                <a:ea typeface="宋体" pitchFamily="2" charset="-122"/>
                <a:cs typeface="Courier New" pitchFamily="49" charset="0"/>
              </a:rPr>
              <a:t>       B   record;</a:t>
            </a:r>
          </a:p>
          <a:p>
            <a:pPr marL="0" indent="0" algn="just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200" b="1" dirty="0">
                <a:latin typeface="Calibri" pitchFamily="34" charset="0"/>
                <a:ea typeface="宋体" pitchFamily="2" charset="-122"/>
                <a:cs typeface="Courier New" pitchFamily="49" charset="0"/>
              </a:rPr>
              <a:t>       </a:t>
            </a:r>
            <a:r>
              <a:rPr lang="en-US" sz="2200" b="1" dirty="0" err="1">
                <a:latin typeface="Calibri" pitchFamily="34" charset="0"/>
                <a:ea typeface="宋体" pitchFamily="2" charset="-122"/>
                <a:cs typeface="Courier New" pitchFamily="49" charset="0"/>
              </a:rPr>
              <a:t>cin</a:t>
            </a:r>
            <a:r>
              <a:rPr lang="en-US" sz="2200" b="1" dirty="0">
                <a:latin typeface="Calibri" pitchFamily="34" charset="0"/>
                <a:ea typeface="宋体" pitchFamily="2" charset="-122"/>
                <a:cs typeface="Courier New" pitchFamily="49" charset="0"/>
              </a:rPr>
              <a:t>&gt;&gt;record.ch;</a:t>
            </a:r>
          </a:p>
          <a:p>
            <a:pPr marL="0" indent="0" algn="just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200" b="1" dirty="0">
                <a:latin typeface="Calibri" pitchFamily="34" charset="0"/>
                <a:ea typeface="宋体" pitchFamily="2" charset="-122"/>
                <a:cs typeface="Courier New" pitchFamily="49" charset="0"/>
              </a:rPr>
              <a:t>       </a:t>
            </a:r>
            <a:r>
              <a:rPr lang="en-US" sz="2200" b="1" dirty="0" err="1">
                <a:latin typeface="Calibri" pitchFamily="34" charset="0"/>
                <a:ea typeface="宋体" pitchFamily="2" charset="-122"/>
                <a:cs typeface="Courier New" pitchFamily="49" charset="0"/>
              </a:rPr>
              <a:t>cin</a:t>
            </a:r>
            <a:r>
              <a:rPr lang="en-US" sz="2200" b="1" dirty="0">
                <a:latin typeface="Calibri" pitchFamily="34" charset="0"/>
                <a:ea typeface="宋体" pitchFamily="2" charset="-122"/>
                <a:cs typeface="Courier New" pitchFamily="49" charset="0"/>
              </a:rPr>
              <a:t>&gt;&gt;record.v2.x;</a:t>
            </a:r>
          </a:p>
          <a:p>
            <a:pPr marL="0" indent="0" algn="just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200" b="1" dirty="0">
                <a:latin typeface="Calibri" pitchFamily="34" charset="0"/>
                <a:ea typeface="宋体" pitchFamily="2" charset="-122"/>
                <a:cs typeface="Courier New" pitchFamily="49" charset="0"/>
              </a:rPr>
              <a:t>       </a:t>
            </a:r>
            <a:r>
              <a:rPr lang="en-US" sz="2200" b="1" dirty="0" err="1">
                <a:latin typeface="Calibri" pitchFamily="34" charset="0"/>
                <a:ea typeface="宋体" pitchFamily="2" charset="-122"/>
                <a:cs typeface="Courier New" pitchFamily="49" charset="0"/>
              </a:rPr>
              <a:t>cin</a:t>
            </a:r>
            <a:r>
              <a:rPr lang="en-US" sz="2200" b="1" dirty="0">
                <a:latin typeface="Calibri" pitchFamily="34" charset="0"/>
                <a:ea typeface="宋体" pitchFamily="2" charset="-122"/>
                <a:cs typeface="Courier New" pitchFamily="49" charset="0"/>
              </a:rPr>
              <a:t>&gt;&gt;record.v2.y;</a:t>
            </a:r>
          </a:p>
          <a:p>
            <a:pPr marL="0" indent="0" algn="just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200" b="1" dirty="0">
                <a:latin typeface="Calibri" pitchFamily="34" charset="0"/>
                <a:ea typeface="宋体" pitchFamily="2" charset="-122"/>
                <a:cs typeface="Courier New" pitchFamily="49" charset="0"/>
              </a:rPr>
              <a:t>}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F5776787-C3D4-61BE-6174-10C194037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6399" y="4554539"/>
            <a:ext cx="4179887" cy="16843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200" b="1" dirty="0">
                <a:latin typeface="Calibri" pitchFamily="34" charset="0"/>
                <a:ea typeface="宋体" pitchFamily="2" charset="-122"/>
                <a:cs typeface="Courier New" pitchFamily="49" charset="0"/>
              </a:rPr>
              <a:t>void main() </a:t>
            </a:r>
            <a:r>
              <a:rPr lang="en-US" sz="2200" b="1" dirty="0">
                <a:solidFill>
                  <a:srgbClr val="FF0000"/>
                </a:solidFill>
                <a:latin typeface="Calibri" pitchFamily="34" charset="0"/>
                <a:ea typeface="宋体" pitchFamily="2" charset="-122"/>
                <a:cs typeface="Courier New" pitchFamily="49" charset="0"/>
              </a:rPr>
              <a:t>// Initialization</a:t>
            </a:r>
          </a:p>
          <a:p>
            <a:pPr marL="0" indent="0" algn="just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200" b="1" dirty="0">
                <a:latin typeface="Calibri" pitchFamily="34" charset="0"/>
                <a:ea typeface="宋体" pitchFamily="2" charset="-122"/>
                <a:cs typeface="Courier New" pitchFamily="49" charset="0"/>
              </a:rPr>
              <a:t>{</a:t>
            </a:r>
          </a:p>
          <a:p>
            <a:pPr marL="0" indent="0" algn="just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200" b="1" dirty="0">
                <a:latin typeface="Calibri" pitchFamily="34" charset="0"/>
                <a:ea typeface="宋体" pitchFamily="2" charset="-122"/>
                <a:cs typeface="Courier New" pitchFamily="49" charset="0"/>
              </a:rPr>
              <a:t>      B  record = {‘S’, {100, 3.6} };</a:t>
            </a:r>
          </a:p>
          <a:p>
            <a:pPr marL="0" indent="0" algn="just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200" b="1" dirty="0">
                <a:latin typeface="Calibri" pitchFamily="34" charset="0"/>
                <a:ea typeface="宋体" pitchFamily="2" charset="-122"/>
                <a:cs typeface="Courier New" pitchFamily="49" charset="0"/>
              </a:rPr>
              <a:t>}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38EF7BAB-57F8-DA24-2102-61786398C9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5121" y="3740152"/>
            <a:ext cx="4006850" cy="2616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lIns="92075" tIns="46038" rIns="92075" bIns="46038"/>
          <a:lstStyle/>
          <a:p>
            <a:pPr algn="just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sz="2200" b="1" dirty="0">
                <a:latin typeface="Calibri" pitchFamily="34" charset="0"/>
                <a:cs typeface="Courier New" pitchFamily="49" charset="0"/>
              </a:rPr>
              <a:t>void main() </a:t>
            </a:r>
            <a:r>
              <a:rPr lang="en-US" sz="2200" b="1" dirty="0">
                <a:solidFill>
                  <a:srgbClr val="FF0000"/>
                </a:solidFill>
                <a:latin typeface="Calibri" pitchFamily="34" charset="0"/>
                <a:ea typeface="宋体" pitchFamily="2" charset="-122"/>
                <a:cs typeface="Courier New" pitchFamily="49" charset="0"/>
              </a:rPr>
              <a:t>// Assignment</a:t>
            </a:r>
            <a:endParaRPr lang="en-US" sz="2200" b="1" dirty="0">
              <a:latin typeface="Calibri" pitchFamily="34" charset="0"/>
              <a:cs typeface="Courier New" pitchFamily="49" charset="0"/>
            </a:endParaRPr>
          </a:p>
          <a:p>
            <a:pPr algn="just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200" b="1" dirty="0">
                <a:latin typeface="Calibri" pitchFamily="34" charset="0"/>
                <a:cs typeface="Courier New" pitchFamily="49" charset="0"/>
              </a:rPr>
              <a:t>{</a:t>
            </a:r>
          </a:p>
          <a:p>
            <a:pPr algn="just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200" b="1" dirty="0">
                <a:latin typeface="Calibri" pitchFamily="34" charset="0"/>
                <a:cs typeface="Courier New" pitchFamily="49" charset="0"/>
              </a:rPr>
              <a:t>       B     record;</a:t>
            </a:r>
          </a:p>
          <a:p>
            <a:pPr algn="just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200" b="1" dirty="0">
                <a:latin typeface="Calibri" pitchFamily="34" charset="0"/>
                <a:cs typeface="Courier New" pitchFamily="49" charset="0"/>
              </a:rPr>
              <a:t>       record.ch = ‘S’;</a:t>
            </a:r>
          </a:p>
          <a:p>
            <a:pPr algn="just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200" b="1" dirty="0">
                <a:latin typeface="Calibri" pitchFamily="34" charset="0"/>
                <a:cs typeface="Courier New" pitchFamily="49" charset="0"/>
              </a:rPr>
              <a:t>       record.v2.x = 100;</a:t>
            </a:r>
          </a:p>
          <a:p>
            <a:pPr algn="just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200" b="1" dirty="0">
                <a:latin typeface="Calibri" pitchFamily="34" charset="0"/>
                <a:cs typeface="Courier New" pitchFamily="49" charset="0"/>
              </a:rPr>
              <a:t>       record.v2.y = 3.6;</a:t>
            </a:r>
          </a:p>
          <a:p>
            <a:pPr algn="just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200" b="1" dirty="0">
                <a:latin typeface="Calibri" pitchFamily="34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67864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EED07-A36A-46D2-98B0-FCC2D8A39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 dirty="0"/>
              <a:t>Practice Question 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5AB3E-37F1-F0C4-0569-C58BE08B2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PK" sz="2800" dirty="0">
                <a:latin typeface="Calibri" panose="020F0502020204030204" pitchFamily="34" charset="0"/>
                <a:ea typeface="SimSun" panose="02010600030101010101" pitchFamily="2" charset="-122"/>
              </a:rPr>
              <a:t>Write a program that implements the following using C++ struct. The program should finally displays </a:t>
            </a:r>
            <a:r>
              <a:rPr lang="en-US" altLang="en-PK" sz="2800" dirty="0" err="1">
                <a:latin typeface="Calibri" panose="020F0502020204030204" pitchFamily="34" charset="0"/>
                <a:ea typeface="SimSun" panose="02010600030101010101" pitchFamily="2" charset="-122"/>
              </a:rPr>
              <a:t>contact_Info</a:t>
            </a:r>
            <a:r>
              <a:rPr lang="en-US" altLang="en-PK" sz="2800" dirty="0">
                <a:latin typeface="Calibri" panose="020F0502020204030204" pitchFamily="34" charset="0"/>
                <a:ea typeface="SimSun" panose="02010600030101010101" pitchFamily="2" charset="-122"/>
              </a:rPr>
              <a:t> values for 10 people</a:t>
            </a: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80230C-7EB0-88B0-36A0-C441A6409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84193A-9219-DE29-AFBC-FAB951D37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37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9756594-0EFB-4A09-8001-BDC795658FA6}"/>
              </a:ext>
            </a:extLst>
          </p:cNvPr>
          <p:cNvGrpSpPr/>
          <p:nvPr/>
        </p:nvGrpSpPr>
        <p:grpSpPr>
          <a:xfrm>
            <a:off x="2552700" y="3185449"/>
            <a:ext cx="7086600" cy="2667000"/>
            <a:chOff x="995363" y="3162300"/>
            <a:chExt cx="7086600" cy="2667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6B99C4C-6CCD-FCDF-A275-A63158AABB97}"/>
                </a:ext>
              </a:extLst>
            </p:cNvPr>
            <p:cNvSpPr/>
            <p:nvPr/>
          </p:nvSpPr>
          <p:spPr>
            <a:xfrm>
              <a:off x="3052763" y="4229100"/>
              <a:ext cx="1828800" cy="533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 err="1">
                  <a:solidFill>
                    <a:schemeClr val="tx1"/>
                  </a:solidFill>
                  <a:latin typeface="Calibri" pitchFamily="34" charset="0"/>
                </a:rPr>
                <a:t>Phone_No</a:t>
              </a:r>
              <a:endParaRPr lang="en-US" b="1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cxnSp>
          <p:nvCxnSpPr>
            <p:cNvPr id="7" name="Straight Arrow Connector 8">
              <a:extLst>
                <a:ext uri="{FF2B5EF4-FFF2-40B4-BE49-F238E27FC236}">
                  <a16:creationId xmlns:a16="http://schemas.microsoft.com/office/drawing/2014/main" id="{D4A4D936-E4AA-29AF-7B03-2DDCB29CEA46}"/>
                </a:ext>
              </a:extLst>
            </p:cNvPr>
            <p:cNvCxnSpPr/>
            <p:nvPr/>
          </p:nvCxnSpPr>
          <p:spPr>
            <a:xfrm rot="5400000" flipH="1" flipV="1">
              <a:off x="2481263" y="3200400"/>
              <a:ext cx="685800" cy="1371600"/>
            </a:xfrm>
            <a:prstGeom prst="bentConnector3">
              <a:avLst>
                <a:gd name="adj1" fmla="val 50000"/>
              </a:avLst>
            </a:prstGeom>
            <a:ln w="381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4B9AFA8-FE4F-6847-4A62-5FF448BE40F3}"/>
                </a:ext>
              </a:extLst>
            </p:cNvPr>
            <p:cNvSpPr/>
            <p:nvPr/>
          </p:nvSpPr>
          <p:spPr>
            <a:xfrm>
              <a:off x="995363" y="4229100"/>
              <a:ext cx="1828800" cy="533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chemeClr val="tx1"/>
                  </a:solidFill>
                  <a:latin typeface="Calibri" pitchFamily="34" charset="0"/>
                </a:rPr>
                <a:t>Name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E12D1CB-82C8-84D6-24FF-7F1D67E974AA}"/>
                </a:ext>
              </a:extLst>
            </p:cNvPr>
            <p:cNvCxnSpPr/>
            <p:nvPr/>
          </p:nvCxnSpPr>
          <p:spPr>
            <a:xfrm rot="5400000" flipH="1" flipV="1">
              <a:off x="4843463" y="4267200"/>
              <a:ext cx="685800" cy="1371600"/>
            </a:xfrm>
            <a:prstGeom prst="bentConnector3">
              <a:avLst>
                <a:gd name="adj1" fmla="val 50000"/>
              </a:avLst>
            </a:prstGeom>
            <a:ln w="381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036CCCB-6B72-3C49-82EB-1987C9341C32}"/>
                </a:ext>
              </a:extLst>
            </p:cNvPr>
            <p:cNvSpPr/>
            <p:nvPr/>
          </p:nvSpPr>
          <p:spPr>
            <a:xfrm>
              <a:off x="3814763" y="5295900"/>
              <a:ext cx="1828800" cy="533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chemeClr val="tx1"/>
                  </a:solidFill>
                  <a:latin typeface="Calibri" pitchFamily="34" charset="0"/>
                </a:rPr>
                <a:t>City</a:t>
              </a:r>
            </a:p>
          </p:txBody>
        </p:sp>
        <p:cxnSp>
          <p:nvCxnSpPr>
            <p:cNvPr id="11" name="Straight Arrow Connector 13">
              <a:extLst>
                <a:ext uri="{FF2B5EF4-FFF2-40B4-BE49-F238E27FC236}">
                  <a16:creationId xmlns:a16="http://schemas.microsoft.com/office/drawing/2014/main" id="{733048CF-B3D4-8A92-D0B2-37B367D30E2E}"/>
                </a:ext>
              </a:extLst>
            </p:cNvPr>
            <p:cNvCxnSpPr/>
            <p:nvPr/>
          </p:nvCxnSpPr>
          <p:spPr>
            <a:xfrm rot="16200000" flipV="1">
              <a:off x="6596063" y="4267200"/>
              <a:ext cx="685800" cy="1371600"/>
            </a:xfrm>
            <a:prstGeom prst="bentConnector3">
              <a:avLst>
                <a:gd name="adj1" fmla="val 50000"/>
              </a:avLst>
            </a:prstGeom>
            <a:ln w="381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0C39E6-A02F-AE54-A748-2F06A415C5E2}"/>
                </a:ext>
              </a:extLst>
            </p:cNvPr>
            <p:cNvSpPr/>
            <p:nvPr/>
          </p:nvSpPr>
          <p:spPr>
            <a:xfrm>
              <a:off x="6253163" y="5295900"/>
              <a:ext cx="1828800" cy="533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chemeClr val="tx1"/>
                  </a:solidFill>
                  <a:latin typeface="Calibri" pitchFamily="34" charset="0"/>
                </a:rPr>
                <a:t>Country</a:t>
              </a:r>
            </a:p>
          </p:txBody>
        </p:sp>
        <p:cxnSp>
          <p:nvCxnSpPr>
            <p:cNvPr id="13" name="Straight Arrow Connector 13">
              <a:extLst>
                <a:ext uri="{FF2B5EF4-FFF2-40B4-BE49-F238E27FC236}">
                  <a16:creationId xmlns:a16="http://schemas.microsoft.com/office/drawing/2014/main" id="{5B4AA095-F337-172D-6F2F-6E98B23A56FD}"/>
                </a:ext>
              </a:extLst>
            </p:cNvPr>
            <p:cNvCxnSpPr/>
            <p:nvPr/>
          </p:nvCxnSpPr>
          <p:spPr>
            <a:xfrm rot="16200000" flipV="1">
              <a:off x="5148263" y="3200400"/>
              <a:ext cx="685800" cy="1371600"/>
            </a:xfrm>
            <a:prstGeom prst="bentConnector3">
              <a:avLst>
                <a:gd name="adj1" fmla="val 50000"/>
              </a:avLst>
            </a:prstGeom>
            <a:ln w="381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B6B34F7-D53E-3588-8AF9-234F7D917A22}"/>
                </a:ext>
              </a:extLst>
            </p:cNvPr>
            <p:cNvSpPr/>
            <p:nvPr/>
          </p:nvSpPr>
          <p:spPr>
            <a:xfrm>
              <a:off x="5110163" y="4229100"/>
              <a:ext cx="18288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chemeClr val="tx1"/>
                  </a:solidFill>
                  <a:latin typeface="Calibri" pitchFamily="34" charset="0"/>
                </a:rPr>
                <a:t>Address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92A10D7-6E88-50B7-79D3-8DE190608E96}"/>
                </a:ext>
              </a:extLst>
            </p:cNvPr>
            <p:cNvCxnSpPr/>
            <p:nvPr/>
          </p:nvCxnSpPr>
          <p:spPr>
            <a:xfrm flipV="1">
              <a:off x="4119563" y="3543300"/>
              <a:ext cx="0" cy="685800"/>
            </a:xfrm>
            <a:prstGeom prst="straightConnector1">
              <a:avLst/>
            </a:prstGeom>
            <a:ln w="381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8D68F1F-BDDC-855D-4049-A062BEE69533}"/>
                </a:ext>
              </a:extLst>
            </p:cNvPr>
            <p:cNvSpPr/>
            <p:nvPr/>
          </p:nvSpPr>
          <p:spPr>
            <a:xfrm>
              <a:off x="3281363" y="3162300"/>
              <a:ext cx="18288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 err="1">
                  <a:solidFill>
                    <a:schemeClr val="tx1"/>
                  </a:solidFill>
                  <a:latin typeface="Calibri" pitchFamily="34" charset="0"/>
                </a:rPr>
                <a:t>Contact_Info</a:t>
              </a:r>
              <a:endParaRPr lang="en-US" b="1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3466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1B67F-3365-6962-FC35-8F2C3433D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 dirty="0"/>
              <a:t>Practice Question </a:t>
            </a: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1D67E3-E002-0B1E-7D51-7DE19DCFD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843FFE-E7A4-8EBB-0510-17B37A06D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38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8E1FE0-7A28-7627-74B9-933B6EBF15D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2866"/>
          <a:stretch/>
        </p:blipFill>
        <p:spPr>
          <a:xfrm>
            <a:off x="2535810" y="1249194"/>
            <a:ext cx="8413841" cy="560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2923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F3EBC-5AF4-32F6-AC95-778DF122A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Pointers to Structures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462F1-3DCF-9374-1739-A1D63A1D0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en-US" dirty="0"/>
              <a:t>A </a:t>
            </a:r>
            <a:r>
              <a:rPr lang="en-US" altLang="en-US" dirty="0">
                <a:solidFill>
                  <a:srgbClr val="0070C0"/>
                </a:solidFill>
              </a:rPr>
              <a:t>structure variable </a:t>
            </a:r>
            <a:r>
              <a:rPr lang="en-US" altLang="en-US" dirty="0"/>
              <a:t>has an </a:t>
            </a:r>
            <a:r>
              <a:rPr lang="en-US" altLang="en-US" dirty="0">
                <a:solidFill>
                  <a:srgbClr val="0070C0"/>
                </a:solidFill>
              </a:rPr>
              <a:t>address</a:t>
            </a:r>
          </a:p>
          <a:p>
            <a:pPr>
              <a:lnSpc>
                <a:spcPct val="90000"/>
              </a:lnSpc>
              <a:defRPr/>
            </a:pPr>
            <a:endParaRPr lang="en-US" altLang="en-US" dirty="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en-US" dirty="0"/>
              <a:t>Pointers can be used to </a:t>
            </a:r>
            <a:r>
              <a:rPr lang="en-US" dirty="0">
                <a:solidFill>
                  <a:srgbClr val="0070C0"/>
                </a:solidFill>
              </a:rPr>
              <a:t>point to structure variables</a:t>
            </a:r>
            <a:r>
              <a:rPr lang="en-US" dirty="0"/>
              <a:t>.</a:t>
            </a:r>
          </a:p>
          <a:p>
            <a:pPr>
              <a:lnSpc>
                <a:spcPct val="90000"/>
              </a:lnSpc>
              <a:defRPr/>
            </a:pPr>
            <a:endParaRPr lang="en-US" altLang="en-US" dirty="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en-US" dirty="0"/>
              <a:t>Pointers to structures are variables that can hold the </a:t>
            </a:r>
            <a:r>
              <a:rPr lang="en-US" altLang="en-US" dirty="0">
                <a:solidFill>
                  <a:srgbClr val="0070C0"/>
                </a:solidFill>
              </a:rPr>
              <a:t>address of a structure</a:t>
            </a:r>
          </a:p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endParaRPr lang="en-US" altLang="en-US" dirty="0"/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  <a:defRPr/>
            </a:pPr>
            <a:r>
              <a:rPr lang="en-US" altLang="en-US" b="1" dirty="0">
                <a:latin typeface="Courier New" panose="02070309020205020404" pitchFamily="49" charset="0"/>
              </a:rPr>
              <a:t>Student *</a:t>
            </a:r>
            <a:r>
              <a:rPr lang="en-US" altLang="en-US" b="1" dirty="0" err="1">
                <a:latin typeface="Courier New" panose="02070309020205020404" pitchFamily="49" charset="0"/>
              </a:rPr>
              <a:t>stuPtr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  <a:defRPr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Clr>
                <a:srgbClr val="3333CC"/>
              </a:buClr>
              <a:buFont typeface="Arial" panose="020B0604020202020204" pitchFamily="34" charset="0"/>
              <a:buNone/>
              <a:defRPr/>
            </a:pPr>
            <a:r>
              <a:rPr lang="en-US" altLang="en-US" dirty="0"/>
              <a:t>The </a:t>
            </a:r>
            <a:r>
              <a:rPr lang="en-US" alt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stuPtr</a:t>
            </a:r>
            <a:r>
              <a:rPr lang="en-US" altLang="en-US" dirty="0"/>
              <a:t> pointer can point at variables of the type 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</a:p>
          <a:p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4909F6-6D61-1D51-774C-C65358010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3B0DF9-665F-523E-0D4F-C03259CDD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372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D833F-B92F-3658-BC9F-58E9448E8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Abstract Data Type</a:t>
            </a:r>
            <a:endParaRPr lang="en-PK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4108131-AB2F-F920-4C95-CC53277829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5274150"/>
              </p:ext>
            </p:extLst>
          </p:nvPr>
        </p:nvGraphicFramePr>
        <p:xfrm>
          <a:off x="2341418" y="2063318"/>
          <a:ext cx="5811982" cy="1864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5991">
                  <a:extLst>
                    <a:ext uri="{9D8B030D-6E8A-4147-A177-3AD203B41FA5}">
                      <a16:colId xmlns:a16="http://schemas.microsoft.com/office/drawing/2014/main" val="636503942"/>
                    </a:ext>
                  </a:extLst>
                </a:gridCol>
                <a:gridCol w="2905991">
                  <a:extLst>
                    <a:ext uri="{9D8B030D-6E8A-4147-A177-3AD203B41FA5}">
                      <a16:colId xmlns:a16="http://schemas.microsoft.com/office/drawing/2014/main" val="1995429760"/>
                    </a:ext>
                  </a:extLst>
                </a:gridCol>
              </a:tblGrid>
              <a:tr h="372889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altLang="en-PK" b="1" u="sng" dirty="0"/>
                        <a:t>Variable Definition</a:t>
                      </a:r>
                      <a:endParaRPr lang="en-US" alt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PK" b="1" u="sng" dirty="0"/>
                        <a:t>Data Held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625885"/>
                  </a:ext>
                </a:extLst>
              </a:tr>
              <a:tr h="372889">
                <a:tc>
                  <a:txBody>
                    <a:bodyPr/>
                    <a:lstStyle/>
                    <a:p>
                      <a:pPr algn="ctr"/>
                      <a:r>
                        <a:rPr lang="en-US" altLang="en-PK" dirty="0"/>
                        <a:t>int </a:t>
                      </a:r>
                      <a:r>
                        <a:rPr lang="en-US" altLang="en-PK" dirty="0" err="1"/>
                        <a:t>empNumber</a:t>
                      </a:r>
                      <a:r>
                        <a:rPr lang="en-US" altLang="en-PK" dirty="0"/>
                        <a:t>; 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PK" dirty="0"/>
                        <a:t>Employee number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443483"/>
                  </a:ext>
                </a:extLst>
              </a:tr>
              <a:tr h="372889">
                <a:tc>
                  <a:txBody>
                    <a:bodyPr/>
                    <a:lstStyle/>
                    <a:p>
                      <a:pPr algn="ctr"/>
                      <a:r>
                        <a:rPr lang="en-US" altLang="en-PK" dirty="0"/>
                        <a:t>string name; 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PK" dirty="0"/>
                        <a:t>Employee’s name 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535620"/>
                  </a:ext>
                </a:extLst>
              </a:tr>
              <a:tr h="372889">
                <a:tc>
                  <a:txBody>
                    <a:bodyPr/>
                    <a:lstStyle/>
                    <a:p>
                      <a:pPr algn="ctr"/>
                      <a:r>
                        <a:rPr lang="en-US" altLang="en-PK" dirty="0"/>
                        <a:t>double hours; 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PK" dirty="0"/>
                        <a:t>Hours worked 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577822"/>
                  </a:ext>
                </a:extLst>
              </a:tr>
              <a:tr h="372889">
                <a:tc>
                  <a:txBody>
                    <a:bodyPr/>
                    <a:lstStyle/>
                    <a:p>
                      <a:pPr algn="ctr"/>
                      <a:r>
                        <a:rPr lang="en-US" altLang="en-PK" dirty="0"/>
                        <a:t>double </a:t>
                      </a:r>
                      <a:r>
                        <a:rPr lang="en-US" altLang="en-PK" dirty="0" err="1"/>
                        <a:t>payRate</a:t>
                      </a:r>
                      <a:r>
                        <a:rPr lang="en-US" altLang="en-PK" dirty="0"/>
                        <a:t>; 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PK" dirty="0"/>
                        <a:t>Hourly pay rate 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535147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4257C8-1266-C599-8497-C4B7D02AF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18AC8A-3029-3425-8974-C9C8A6FD4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2572C3A7-AF9E-C7C8-E6F6-8692531A9FAA}"/>
              </a:ext>
            </a:extLst>
          </p:cNvPr>
          <p:cNvSpPr/>
          <p:nvPr/>
        </p:nvSpPr>
        <p:spPr>
          <a:xfrm>
            <a:off x="8260772" y="1145958"/>
            <a:ext cx="3733800" cy="2057400"/>
          </a:xfrm>
          <a:prstGeom prst="cloudCallout">
            <a:avLst>
              <a:gd name="adj1" fmla="val -49219"/>
              <a:gd name="adj2" fmla="val 5997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Their definition statements do not make it clear that </a:t>
            </a:r>
            <a:r>
              <a:rPr lang="en-US" b="1" dirty="0">
                <a:solidFill>
                  <a:srgbClr val="FF0000"/>
                </a:solidFill>
              </a:rPr>
              <a:t>they belong together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PK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C9E14C-D684-BFAF-CAC9-5C6A66426227}"/>
              </a:ext>
            </a:extLst>
          </p:cNvPr>
          <p:cNvSpPr txBox="1"/>
          <p:nvPr/>
        </p:nvSpPr>
        <p:spPr>
          <a:xfrm>
            <a:off x="1280679" y="4495726"/>
            <a:ext cx="97440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Tx/>
              <a:buNone/>
            </a:pPr>
            <a:r>
              <a:rPr lang="en-US" altLang="en-PK" sz="2400" dirty="0"/>
              <a:t>All these variables hold data about the </a:t>
            </a:r>
            <a:r>
              <a:rPr lang="en-US" altLang="en-PK" sz="2400" dirty="0">
                <a:solidFill>
                  <a:srgbClr val="0070C0"/>
                </a:solidFill>
              </a:rPr>
              <a:t>same employee</a:t>
            </a:r>
            <a:endParaRPr lang="en-PK" altLang="en-PK" sz="2400" dirty="0"/>
          </a:p>
        </p:txBody>
      </p:sp>
    </p:spTree>
    <p:extLst>
      <p:ext uri="{BB962C8B-B14F-4D97-AF65-F5344CB8AC3E}">
        <p14:creationId xmlns:p14="http://schemas.microsoft.com/office/powerpoint/2010/main" val="2178762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330B5-1DDD-9283-E01E-6FD7F8D0D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 dirty="0">
                <a:ea typeface="SimSun" panose="02010600030101010101" pitchFamily="2" charset="-122"/>
              </a:rPr>
              <a:t>Accessing Structures with Pointers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E8824-5F59-7359-09E8-748F59A90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spcBef>
                <a:spcPts val="1200"/>
              </a:spcBef>
              <a:defRPr/>
            </a:pPr>
            <a:r>
              <a:rPr lang="en-US" dirty="0"/>
              <a:t>The pointer variable should be of the type: </a:t>
            </a:r>
          </a:p>
          <a:p>
            <a:pPr marL="0" indent="0">
              <a:spcBef>
                <a:spcPts val="1200"/>
              </a:spcBef>
              <a:buFont typeface="Arial" panose="020B0604020202020204" pitchFamily="34" charset="0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Your Structure</a:t>
            </a:r>
          </a:p>
          <a:p>
            <a:pPr marL="0" indent="0">
              <a:spcBef>
                <a:spcPts val="1200"/>
              </a:spcBef>
              <a:buFont typeface="Arial" panose="020B0604020202020204" pitchFamily="34" charset="0"/>
              <a:buNone/>
              <a:defRPr/>
            </a:pPr>
            <a:endParaRPr lang="en-US" sz="3600" b="1" dirty="0">
              <a:solidFill>
                <a:srgbClr val="FF0000"/>
              </a:solidFill>
              <a:latin typeface="Courier New" panose="02070309020205020404" pitchFamily="49" charset="0"/>
              <a:ea typeface="宋体" pitchFamily="2" charset="-122"/>
              <a:cs typeface="Courier New" panose="02070309020205020404" pitchFamily="49" charset="0"/>
            </a:endParaRPr>
          </a:p>
          <a:p>
            <a:pPr algn="just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800" b="1" dirty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struct </a:t>
            </a: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Rectangle</a:t>
            </a:r>
            <a:r>
              <a:rPr lang="en-US" sz="2800" b="1" dirty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 {</a:t>
            </a:r>
          </a:p>
          <a:p>
            <a:pPr algn="just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800" b="1" dirty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    int width;</a:t>
            </a:r>
          </a:p>
          <a:p>
            <a:pPr algn="just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800" b="1" dirty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    int height;</a:t>
            </a:r>
          </a:p>
          <a:p>
            <a:pPr algn="just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800" b="1" dirty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};</a:t>
            </a:r>
          </a:p>
          <a:p>
            <a:pPr algn="just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800" b="1" dirty="0">
              <a:latin typeface="Courier New" panose="02070309020205020404" pitchFamily="49" charset="0"/>
              <a:ea typeface="宋体" pitchFamily="2" charset="-122"/>
              <a:cs typeface="Courier New" panose="02070309020205020404" pitchFamily="49" charset="0"/>
            </a:endParaRPr>
          </a:p>
          <a:p>
            <a:pPr algn="just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800" b="1" dirty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void main( )</a:t>
            </a:r>
          </a:p>
          <a:p>
            <a:pPr algn="just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800" b="1" dirty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{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800" b="1" dirty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	</a:t>
            </a: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Rectangle</a:t>
            </a:r>
            <a:r>
              <a:rPr lang="en-US" sz="2800" b="1" dirty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 rect1 = {22,33};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800" b="1" dirty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	</a:t>
            </a: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Rectangle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* rect1Ptr </a:t>
            </a:r>
            <a:r>
              <a:rPr lang="en-US" sz="2800" b="1" dirty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= 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&amp;</a:t>
            </a:r>
            <a:r>
              <a:rPr lang="en-US" sz="2800" b="1" dirty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rect1;</a:t>
            </a:r>
          </a:p>
          <a:p>
            <a:pPr algn="just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800" b="1" dirty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}</a:t>
            </a:r>
          </a:p>
          <a:p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02B156-8AB0-5BAE-ECA5-564723158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309B8B-0A67-12F2-1FD5-65ED5FC91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0735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183D2-E8A9-F647-E0C9-11E5B61F5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 dirty="0">
                <a:ea typeface="SimSun" panose="02010600030101010101" pitchFamily="2" charset="-122"/>
              </a:rPr>
              <a:t>Accessing Structures with Pointers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9D7C0-35E1-43FA-6B72-B68863933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ts val="1200"/>
              </a:spcBef>
              <a:buFontTx/>
              <a:buChar char="•"/>
            </a:pPr>
            <a:r>
              <a:rPr lang="en-US" altLang="en-PK" sz="2400" dirty="0"/>
              <a:t>How to </a:t>
            </a:r>
            <a:r>
              <a:rPr lang="en-US" altLang="en-PK" sz="2400" dirty="0">
                <a:solidFill>
                  <a:srgbClr val="0070C0"/>
                </a:solidFill>
              </a:rPr>
              <a:t>access the structure members </a:t>
            </a:r>
            <a:r>
              <a:rPr lang="en-US" altLang="en-PK" sz="2400" dirty="0"/>
              <a:t>(using pointer)? </a:t>
            </a:r>
          </a:p>
          <a:p>
            <a:pPr lvl="1">
              <a:spcBef>
                <a:spcPts val="1200"/>
              </a:spcBef>
            </a:pPr>
            <a:r>
              <a:rPr lang="en-US" altLang="en-PK" sz="2000" dirty="0"/>
              <a:t>Use </a:t>
            </a:r>
            <a:r>
              <a:rPr lang="en-US" altLang="en-PK" sz="2000" u="sng" dirty="0"/>
              <a:t>dereferencing operator </a:t>
            </a:r>
            <a:r>
              <a:rPr lang="en-US" altLang="en-PK" sz="2000" dirty="0"/>
              <a:t>(</a:t>
            </a:r>
            <a:r>
              <a:rPr lang="en-US" altLang="en-PK" sz="2000" dirty="0">
                <a:solidFill>
                  <a:srgbClr val="FF0000"/>
                </a:solidFill>
              </a:rPr>
              <a:t>*</a:t>
            </a:r>
            <a:r>
              <a:rPr lang="en-US" altLang="en-PK" sz="2000" dirty="0"/>
              <a:t>) with </a:t>
            </a:r>
            <a:r>
              <a:rPr lang="en-US" altLang="en-PK" sz="2000" u="sng" dirty="0"/>
              <a:t>dot operator </a:t>
            </a:r>
            <a:r>
              <a:rPr lang="en-US" altLang="en-PK" sz="2000" dirty="0"/>
              <a:t>(</a:t>
            </a:r>
            <a:r>
              <a:rPr lang="en-US" altLang="en-PK" sz="2000" dirty="0">
                <a:solidFill>
                  <a:srgbClr val="FF0000"/>
                </a:solidFill>
              </a:rPr>
              <a:t>.</a:t>
            </a:r>
            <a:r>
              <a:rPr lang="en-US" altLang="en-PK" sz="2000" dirty="0"/>
              <a:t>)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PK" sz="2400" dirty="0"/>
              <a:t>            </a:t>
            </a:r>
          </a:p>
          <a:p>
            <a:pPr algn="just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b="1" dirty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struct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Rectangle</a:t>
            </a:r>
            <a:r>
              <a:rPr lang="en-US" sz="2400" b="1" dirty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 {</a:t>
            </a:r>
          </a:p>
          <a:p>
            <a:pPr algn="just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b="1" dirty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    int width;</a:t>
            </a:r>
          </a:p>
          <a:p>
            <a:pPr algn="just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b="1" dirty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    int height;</a:t>
            </a:r>
          </a:p>
          <a:p>
            <a:pPr algn="just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b="1" dirty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};</a:t>
            </a:r>
          </a:p>
          <a:p>
            <a:pPr marL="0" indent="0" algn="just">
              <a:lnSpc>
                <a:spcPct val="80000"/>
              </a:lnSpc>
              <a:spcBef>
                <a:spcPct val="20000"/>
              </a:spcBef>
              <a:buNone/>
              <a:defRPr/>
            </a:pPr>
            <a:endParaRPr lang="en-US" sz="2400" b="1" dirty="0">
              <a:latin typeface="Courier New" panose="02070309020205020404" pitchFamily="49" charset="0"/>
              <a:ea typeface="宋体" pitchFamily="2" charset="-122"/>
              <a:cs typeface="Courier New" panose="02070309020205020404" pitchFamily="49" charset="0"/>
            </a:endParaRPr>
          </a:p>
          <a:p>
            <a:pPr marL="0" indent="0" algn="just">
              <a:lnSpc>
                <a:spcPct val="80000"/>
              </a:lnSpc>
              <a:spcBef>
                <a:spcPct val="20000"/>
              </a:spcBef>
              <a:buNone/>
              <a:defRPr/>
            </a:pPr>
            <a:r>
              <a:rPr lang="en-US" sz="2400" b="1" dirty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void main( )</a:t>
            </a:r>
          </a:p>
          <a:p>
            <a:pPr marL="0" indent="0" algn="just">
              <a:lnSpc>
                <a:spcPct val="80000"/>
              </a:lnSpc>
              <a:spcBef>
                <a:spcPct val="20000"/>
              </a:spcBef>
              <a:buNone/>
              <a:defRPr/>
            </a:pPr>
            <a:r>
              <a:rPr lang="en-US" sz="2400" b="1" dirty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{</a:t>
            </a:r>
          </a:p>
          <a:p>
            <a:pPr marL="0" indent="0" algn="just">
              <a:lnSpc>
                <a:spcPct val="80000"/>
              </a:lnSpc>
              <a:spcBef>
                <a:spcPct val="20000"/>
              </a:spcBef>
              <a:buNone/>
              <a:defRPr/>
            </a:pPr>
            <a:r>
              <a:rPr lang="en-US" sz="2400" b="1" dirty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Rectangle</a:t>
            </a:r>
            <a:r>
              <a:rPr lang="en-US" sz="2400" b="1" dirty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 rect1 = {22,33};</a:t>
            </a:r>
          </a:p>
          <a:p>
            <a:pPr marL="0" indent="0" algn="just">
              <a:lnSpc>
                <a:spcPct val="80000"/>
              </a:lnSpc>
              <a:spcBef>
                <a:spcPct val="20000"/>
              </a:spcBef>
              <a:buNone/>
              <a:defRPr/>
            </a:pPr>
            <a:r>
              <a:rPr lang="en-US" sz="2400" b="1" dirty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Rectangle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* rect1Ptr </a:t>
            </a:r>
            <a:r>
              <a:rPr lang="en-US" sz="2400" b="1" dirty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=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&amp;</a:t>
            </a:r>
            <a:r>
              <a:rPr lang="en-US" sz="2400" b="1" dirty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rect1;</a:t>
            </a:r>
          </a:p>
          <a:p>
            <a:pPr marL="0" indent="0" algn="just">
              <a:lnSpc>
                <a:spcPct val="80000"/>
              </a:lnSpc>
              <a:spcBef>
                <a:spcPct val="20000"/>
              </a:spcBef>
              <a:buNone/>
              <a:defRPr/>
            </a:pPr>
            <a:r>
              <a:rPr lang="en-US" sz="2400" b="1" dirty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cout</a:t>
            </a:r>
            <a:r>
              <a:rPr lang="en-US" sz="2400" b="1" dirty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&lt;&lt;(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*</a:t>
            </a:r>
            <a:r>
              <a:rPr lang="en-US" sz="2400" b="1" dirty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rectPtr1)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.</a:t>
            </a:r>
            <a:r>
              <a:rPr lang="en-US" sz="2400" b="1" dirty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width &lt;&lt; </a:t>
            </a:r>
            <a:r>
              <a:rPr lang="en-US" sz="2400" b="1" dirty="0" err="1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endl</a:t>
            </a:r>
            <a:r>
              <a:rPr lang="en-US" sz="2400" b="1" dirty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;</a:t>
            </a:r>
          </a:p>
          <a:p>
            <a:pPr marL="0" indent="0" algn="just">
              <a:lnSpc>
                <a:spcPct val="80000"/>
              </a:lnSpc>
              <a:spcBef>
                <a:spcPct val="20000"/>
              </a:spcBef>
              <a:buNone/>
              <a:defRPr/>
            </a:pPr>
            <a:r>
              <a:rPr lang="en-US" sz="2400" b="1" dirty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cout</a:t>
            </a:r>
            <a:r>
              <a:rPr lang="en-US" sz="2400" b="1" dirty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&lt;&lt;(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*</a:t>
            </a:r>
            <a:r>
              <a:rPr lang="en-US" sz="2400" b="1" dirty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rectPtr1)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.</a:t>
            </a:r>
            <a:r>
              <a:rPr lang="en-US" sz="2400" b="1" dirty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height &lt;&lt; </a:t>
            </a:r>
            <a:r>
              <a:rPr lang="en-US" sz="2400" b="1" dirty="0" err="1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endl</a:t>
            </a:r>
            <a:r>
              <a:rPr lang="en-US" sz="2400" b="1" dirty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;</a:t>
            </a:r>
          </a:p>
          <a:p>
            <a:pPr marL="0" indent="0" algn="just">
              <a:lnSpc>
                <a:spcPct val="80000"/>
              </a:lnSpc>
              <a:spcBef>
                <a:spcPct val="20000"/>
              </a:spcBef>
              <a:buNone/>
              <a:defRPr/>
            </a:pPr>
            <a:r>
              <a:rPr lang="en-US" sz="2400" b="1" dirty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PK" sz="2400" dirty="0"/>
          </a:p>
          <a:p>
            <a:endParaRPr lang="en-PK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2B4B02-28CB-9595-3791-AF0ADC24B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C92AFA-F568-C85F-60AB-0D86AD861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0517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983BC-D5D6-C4BF-7623-896611221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 dirty="0">
                <a:ea typeface="SimSun" panose="02010600030101010101" pitchFamily="2" charset="-122"/>
              </a:rPr>
              <a:t>Accessing Structures with Pointers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B3CB5-1F59-88B7-925F-39437062B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spcBef>
                <a:spcPts val="1200"/>
              </a:spcBef>
              <a:buFontTx/>
              <a:buChar char="•"/>
            </a:pPr>
            <a:r>
              <a:rPr lang="en-US" altLang="en-PK" dirty="0"/>
              <a:t>Is there some easier way to do this?</a:t>
            </a:r>
          </a:p>
          <a:p>
            <a:pPr lvl="1">
              <a:spcBef>
                <a:spcPts val="1200"/>
              </a:spcBef>
            </a:pPr>
            <a:r>
              <a:rPr lang="en-US" altLang="en-PK" dirty="0"/>
              <a:t>Use arrow operator ( </a:t>
            </a:r>
            <a:r>
              <a:rPr lang="en-US" altLang="en-PK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en-PK" dirty="0"/>
              <a:t> ) instead of </a:t>
            </a:r>
            <a:r>
              <a:rPr lang="en-US" altLang="en-PK" b="1" dirty="0">
                <a:solidFill>
                  <a:srgbClr val="FF0000"/>
                </a:solidFill>
              </a:rPr>
              <a:t>*</a:t>
            </a:r>
            <a:r>
              <a:rPr lang="en-US" altLang="en-PK" dirty="0"/>
              <a:t> and </a:t>
            </a:r>
            <a:r>
              <a:rPr lang="en-US" altLang="en-PK" b="1" dirty="0">
                <a:solidFill>
                  <a:srgbClr val="FF0000"/>
                </a:solidFill>
              </a:rPr>
              <a:t>.</a:t>
            </a:r>
          </a:p>
          <a:p>
            <a:pPr marL="457189" lvl="1" indent="0">
              <a:spcBef>
                <a:spcPts val="1200"/>
              </a:spcBef>
              <a:buNone/>
            </a:pPr>
            <a:endParaRPr lang="en-US" altLang="en-PK" b="1" dirty="0">
              <a:solidFill>
                <a:srgbClr val="FF0000"/>
              </a:solidFill>
            </a:endParaRPr>
          </a:p>
          <a:p>
            <a:pPr algn="just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800" b="1" dirty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struct </a:t>
            </a: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Rectangle</a:t>
            </a:r>
            <a:r>
              <a:rPr lang="en-US" sz="2800" b="1" dirty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 {</a:t>
            </a:r>
          </a:p>
          <a:p>
            <a:pPr algn="just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800" b="1" dirty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    int width;</a:t>
            </a:r>
          </a:p>
          <a:p>
            <a:pPr algn="just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800" b="1" dirty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    int height;</a:t>
            </a:r>
          </a:p>
          <a:p>
            <a:pPr algn="just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800" b="1" dirty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};</a:t>
            </a:r>
          </a:p>
          <a:p>
            <a:pPr algn="just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800" b="1" dirty="0">
              <a:latin typeface="Courier New" panose="02070309020205020404" pitchFamily="49" charset="0"/>
              <a:ea typeface="宋体" pitchFamily="2" charset="-122"/>
              <a:cs typeface="Courier New" panose="02070309020205020404" pitchFamily="49" charset="0"/>
            </a:endParaRPr>
          </a:p>
          <a:p>
            <a:pPr marL="0" indent="0" algn="just">
              <a:lnSpc>
                <a:spcPct val="80000"/>
              </a:lnSpc>
              <a:spcBef>
                <a:spcPct val="20000"/>
              </a:spcBef>
              <a:buNone/>
              <a:defRPr/>
            </a:pPr>
            <a:r>
              <a:rPr lang="en-US" sz="2800" b="1" dirty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void main( )</a:t>
            </a:r>
          </a:p>
          <a:p>
            <a:pPr marL="0" indent="0" algn="just">
              <a:lnSpc>
                <a:spcPct val="80000"/>
              </a:lnSpc>
              <a:spcBef>
                <a:spcPct val="20000"/>
              </a:spcBef>
              <a:buNone/>
              <a:defRPr/>
            </a:pPr>
            <a:r>
              <a:rPr lang="en-US" sz="2800" b="1" dirty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{</a:t>
            </a:r>
          </a:p>
          <a:p>
            <a:pPr marL="0" indent="0" algn="just">
              <a:lnSpc>
                <a:spcPct val="80000"/>
              </a:lnSpc>
              <a:spcBef>
                <a:spcPct val="20000"/>
              </a:spcBef>
              <a:buNone/>
              <a:defRPr/>
            </a:pPr>
            <a:r>
              <a:rPr lang="en-US" sz="2800" b="1" dirty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	</a:t>
            </a: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Rectangle</a:t>
            </a:r>
            <a:r>
              <a:rPr lang="en-US" sz="2800" b="1" dirty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 rect1 = {22,33};</a:t>
            </a:r>
          </a:p>
          <a:p>
            <a:pPr marL="0" indent="0" algn="just">
              <a:lnSpc>
                <a:spcPct val="80000"/>
              </a:lnSpc>
              <a:spcBef>
                <a:spcPct val="20000"/>
              </a:spcBef>
              <a:buNone/>
              <a:defRPr/>
            </a:pPr>
            <a:r>
              <a:rPr lang="en-US" sz="2800" b="1" dirty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	</a:t>
            </a: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Rectangle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* rect1Ptr </a:t>
            </a:r>
            <a:r>
              <a:rPr lang="en-US" sz="2800" b="1" dirty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= 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&amp;</a:t>
            </a:r>
            <a:r>
              <a:rPr lang="en-US" sz="2800" b="1" dirty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rect1;</a:t>
            </a:r>
          </a:p>
          <a:p>
            <a:pPr marL="0" indent="0" algn="just">
              <a:lnSpc>
                <a:spcPct val="80000"/>
              </a:lnSpc>
              <a:spcBef>
                <a:spcPct val="20000"/>
              </a:spcBef>
              <a:buNone/>
              <a:defRPr/>
            </a:pPr>
            <a:r>
              <a:rPr lang="en-US" sz="2800" b="1" dirty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	</a:t>
            </a:r>
            <a:r>
              <a:rPr lang="en-US" sz="2800" b="1" dirty="0" err="1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cout</a:t>
            </a:r>
            <a:r>
              <a:rPr lang="en-US" sz="2800" b="1" dirty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&lt;&lt; rectPtr1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-&gt;</a:t>
            </a:r>
            <a:r>
              <a:rPr lang="en-US" sz="2800" b="1" dirty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width &lt;&lt; </a:t>
            </a:r>
            <a:r>
              <a:rPr lang="en-US" sz="2800" b="1" dirty="0" err="1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endl</a:t>
            </a:r>
            <a:r>
              <a:rPr lang="en-US" sz="2800" b="1" dirty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;</a:t>
            </a:r>
          </a:p>
          <a:p>
            <a:pPr marL="0" indent="0" algn="just">
              <a:lnSpc>
                <a:spcPct val="80000"/>
              </a:lnSpc>
              <a:spcBef>
                <a:spcPct val="20000"/>
              </a:spcBef>
              <a:buNone/>
              <a:defRPr/>
            </a:pPr>
            <a:r>
              <a:rPr lang="en-US" sz="2800" b="1" dirty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	</a:t>
            </a:r>
            <a:r>
              <a:rPr lang="en-US" sz="2800" b="1" dirty="0" err="1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cout</a:t>
            </a:r>
            <a:r>
              <a:rPr lang="en-US" sz="2800" b="1" dirty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&lt;&lt; rectPtr1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-&gt;</a:t>
            </a:r>
            <a:r>
              <a:rPr lang="en-US" sz="2800" b="1" dirty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height &lt;&lt; </a:t>
            </a:r>
            <a:r>
              <a:rPr lang="en-US" sz="2800" b="1" dirty="0" err="1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endl</a:t>
            </a:r>
            <a:r>
              <a:rPr lang="en-US" sz="2800" b="1" dirty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;</a:t>
            </a:r>
          </a:p>
          <a:p>
            <a:pPr marL="0" indent="0" algn="just">
              <a:lnSpc>
                <a:spcPct val="80000"/>
              </a:lnSpc>
              <a:spcBef>
                <a:spcPct val="20000"/>
              </a:spcBef>
              <a:buNone/>
              <a:defRPr/>
            </a:pPr>
            <a:r>
              <a:rPr lang="en-US" sz="2800" b="1" dirty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91C566-DF8D-4EA3-55DD-EEE36FFD0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58C51B-37E1-FF63-BF67-FFF9AEF5B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6078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83A19-417D-DE3B-24FA-056952547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 dirty="0">
                <a:ea typeface="SimSun" panose="02010600030101010101" pitchFamily="2" charset="-122"/>
              </a:rPr>
              <a:t>Dynamic Memory Allocation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EC1A4-1545-2145-EC19-1871A46B3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en-PK" sz="2400" dirty="0"/>
              <a:t>The pointer variable can be used to dynamically allocate memory for a structure variable: </a:t>
            </a:r>
          </a:p>
          <a:p>
            <a:pPr marL="0" indent="0">
              <a:buNone/>
            </a:pPr>
            <a:endParaRPr lang="en-US" altLang="en-PK" sz="2400" dirty="0"/>
          </a:p>
          <a:p>
            <a:pPr algn="just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b="1" dirty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struct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Rectangle</a:t>
            </a:r>
            <a:r>
              <a:rPr lang="en-US" b="1" dirty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 {</a:t>
            </a:r>
          </a:p>
          <a:p>
            <a:pPr algn="just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b="1" dirty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    int width;</a:t>
            </a:r>
          </a:p>
          <a:p>
            <a:pPr algn="just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b="1" dirty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    int height;</a:t>
            </a:r>
          </a:p>
          <a:p>
            <a:pPr algn="just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b="1" dirty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};</a:t>
            </a:r>
          </a:p>
          <a:p>
            <a:pPr algn="just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b="1" dirty="0">
              <a:latin typeface="Courier New" panose="02070309020205020404" pitchFamily="49" charset="0"/>
              <a:ea typeface="宋体" pitchFamily="2" charset="-122"/>
              <a:cs typeface="Courier New" panose="02070309020205020404" pitchFamily="49" charset="0"/>
            </a:endParaRPr>
          </a:p>
          <a:p>
            <a:pPr algn="just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b="1" dirty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void main( )</a:t>
            </a:r>
          </a:p>
          <a:p>
            <a:pPr algn="just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b="1" dirty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{</a:t>
            </a:r>
          </a:p>
          <a:p>
            <a:pPr marL="0" indent="0" algn="just">
              <a:lnSpc>
                <a:spcPct val="80000"/>
              </a:lnSpc>
              <a:spcBef>
                <a:spcPct val="20000"/>
              </a:spcBef>
              <a:buNone/>
              <a:defRPr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Rectangle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* rect1Ptr </a:t>
            </a:r>
            <a:r>
              <a:rPr lang="en-US" b="1" dirty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= </a:t>
            </a:r>
            <a:r>
              <a:rPr lang="en-US" b="1" dirty="0">
                <a:solidFill>
                  <a:schemeClr val="accent4"/>
                </a:solidFill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new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Rectangle</a:t>
            </a:r>
            <a:r>
              <a:rPr lang="en-US" b="1" dirty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;</a:t>
            </a:r>
          </a:p>
          <a:p>
            <a:pPr marL="0" indent="0" algn="just">
              <a:lnSpc>
                <a:spcPct val="80000"/>
              </a:lnSpc>
              <a:spcBef>
                <a:spcPct val="20000"/>
              </a:spcBef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rect1Ptr</a:t>
            </a:r>
            <a:r>
              <a:rPr lang="en-US" b="1" dirty="0">
                <a:solidFill>
                  <a:schemeClr val="accent4"/>
                </a:solidFill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-</a:t>
            </a:r>
            <a:r>
              <a:rPr lang="en-US" b="1" dirty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&gt;width=22;</a:t>
            </a:r>
          </a:p>
          <a:p>
            <a:pPr marL="0" indent="0" algn="just">
              <a:lnSpc>
                <a:spcPct val="80000"/>
              </a:lnSpc>
              <a:spcBef>
                <a:spcPct val="20000"/>
              </a:spcBef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rect1Ptr</a:t>
            </a:r>
            <a:r>
              <a:rPr lang="en-US" b="1" dirty="0">
                <a:solidFill>
                  <a:schemeClr val="accent4"/>
                </a:solidFill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-</a:t>
            </a:r>
            <a:r>
              <a:rPr lang="en-US" b="1" dirty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&gt;height=33;</a:t>
            </a:r>
          </a:p>
          <a:p>
            <a:pPr algn="just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b="1" dirty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B5B486-A139-E16B-56D1-A4AC599F4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FD20E0-736D-9A67-BF88-99536DAD0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0645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43AA3-0307-7D23-7344-60F00DFCC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 dirty="0">
                <a:ea typeface="SimSun" panose="02010600030101010101" pitchFamily="2" charset="-122"/>
              </a:rPr>
              <a:t>Pointer as Structure Member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14E1A-099B-EE04-9D11-2DEFBAE97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PK" dirty="0"/>
              <a:t>Pointers can also be a member of a structure</a:t>
            </a:r>
          </a:p>
          <a:p>
            <a:pPr algn="just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800" b="1" dirty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struct </a:t>
            </a: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Rectangle</a:t>
            </a:r>
            <a:r>
              <a:rPr lang="en-US" sz="2800" b="1" dirty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 {</a:t>
            </a:r>
          </a:p>
          <a:p>
            <a:pPr algn="just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800" b="1" dirty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    int 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*</a:t>
            </a:r>
            <a:r>
              <a:rPr lang="en-US" sz="2800" b="1" dirty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width;</a:t>
            </a:r>
          </a:p>
          <a:p>
            <a:pPr algn="just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800" b="1" dirty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    int height;</a:t>
            </a:r>
          </a:p>
          <a:p>
            <a:pPr algn="just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800" b="1" dirty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};</a:t>
            </a:r>
          </a:p>
          <a:p>
            <a:pPr algn="just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800" b="1" dirty="0">
              <a:latin typeface="Courier New" panose="02070309020205020404" pitchFamily="49" charset="0"/>
              <a:ea typeface="宋体" pitchFamily="2" charset="-122"/>
              <a:cs typeface="Courier New" panose="02070309020205020404" pitchFamily="49" charset="0"/>
            </a:endParaRPr>
          </a:p>
          <a:p>
            <a:pPr marL="0" indent="0" algn="just">
              <a:lnSpc>
                <a:spcPct val="80000"/>
              </a:lnSpc>
              <a:spcBef>
                <a:spcPct val="20000"/>
              </a:spcBef>
              <a:buNone/>
              <a:defRPr/>
            </a:pPr>
            <a:r>
              <a:rPr lang="en-US" sz="2800" b="1" dirty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void main( )</a:t>
            </a:r>
          </a:p>
          <a:p>
            <a:pPr marL="0" indent="0" algn="just">
              <a:lnSpc>
                <a:spcPct val="80000"/>
              </a:lnSpc>
              <a:spcBef>
                <a:spcPct val="20000"/>
              </a:spcBef>
              <a:buNone/>
              <a:defRPr/>
            </a:pPr>
            <a:r>
              <a:rPr lang="en-US" sz="2800" b="1" dirty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{	int w = 3;</a:t>
            </a:r>
          </a:p>
          <a:p>
            <a:pPr marL="0" indent="0" algn="just">
              <a:lnSpc>
                <a:spcPct val="80000"/>
              </a:lnSpc>
              <a:spcBef>
                <a:spcPct val="20000"/>
              </a:spcBef>
              <a:buNone/>
              <a:defRPr/>
            </a:pPr>
            <a:r>
              <a:rPr lang="en-US" sz="2800" b="1" dirty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	Rectangle rect1 = {&amp;w,5}</a:t>
            </a:r>
          </a:p>
          <a:p>
            <a:pPr marL="0" indent="0" algn="just">
              <a:lnSpc>
                <a:spcPct val="80000"/>
              </a:lnSpc>
              <a:spcBef>
                <a:spcPct val="20000"/>
              </a:spcBef>
              <a:buNone/>
              <a:defRPr/>
            </a:pPr>
            <a:r>
              <a:rPr lang="en-US" sz="2800" b="1" dirty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	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*</a:t>
            </a:r>
            <a:r>
              <a:rPr lang="en-US" sz="2800" b="1" dirty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rect1.width = 2; 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//dot has higher precedence</a:t>
            </a:r>
          </a:p>
          <a:p>
            <a:pPr marL="0" indent="0" algn="just">
              <a:lnSpc>
                <a:spcPct val="80000"/>
              </a:lnSpc>
              <a:spcBef>
                <a:spcPct val="20000"/>
              </a:spcBef>
              <a:buNone/>
              <a:defRPr/>
            </a:pPr>
            <a:r>
              <a:rPr lang="en-US" sz="2800" b="1" dirty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	rect1.height = 4;</a:t>
            </a:r>
          </a:p>
          <a:p>
            <a:pPr marL="0" indent="0" algn="just">
              <a:lnSpc>
                <a:spcPct val="80000"/>
              </a:lnSpc>
              <a:spcBef>
                <a:spcPct val="20000"/>
              </a:spcBef>
              <a:buNone/>
              <a:defRPr/>
            </a:pPr>
            <a:r>
              <a:rPr lang="en-US" sz="2800" b="1" dirty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alt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44731A-2C1E-F8A2-308B-14A387578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FCFD7A-9CBD-EC3A-729D-29DBDED02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44</a:t>
            </a:fld>
            <a:endParaRPr lang="en-US" dirty="0"/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7BC57FF2-DF3E-05C3-131A-580E5D282BA3}"/>
              </a:ext>
            </a:extLst>
          </p:cNvPr>
          <p:cNvSpPr/>
          <p:nvPr/>
        </p:nvSpPr>
        <p:spPr>
          <a:xfrm>
            <a:off x="7020046" y="2590800"/>
            <a:ext cx="3505200" cy="1676400"/>
          </a:xfrm>
          <a:prstGeom prst="cloudCallou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FF0000"/>
                </a:solidFill>
              </a:rPr>
              <a:t>Address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>
                <a:solidFill>
                  <a:sysClr val="windowText" lastClr="000000"/>
                </a:solidFill>
              </a:rPr>
              <a:t>of variable </a:t>
            </a:r>
            <a:r>
              <a:rPr lang="en-US" b="1" dirty="0">
                <a:solidFill>
                  <a:sysClr val="windowText" lastClr="000000"/>
                </a:solidFill>
              </a:rPr>
              <a:t>w</a:t>
            </a:r>
            <a:r>
              <a:rPr lang="en-US" dirty="0">
                <a:solidFill>
                  <a:sysClr val="windowText" lastClr="000000"/>
                </a:solidFill>
              </a:rPr>
              <a:t> is assigned to the </a:t>
            </a:r>
            <a:r>
              <a:rPr lang="en-US" b="1" dirty="0">
                <a:solidFill>
                  <a:srgbClr val="FF0000"/>
                </a:solidFill>
              </a:rPr>
              <a:t>pointer width</a:t>
            </a:r>
            <a:endParaRPr lang="en-PK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0376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CA0D3-8169-37B2-2B70-55277E87B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 dirty="0">
                <a:ea typeface="SimSun" panose="02010600030101010101" pitchFamily="2" charset="-122"/>
              </a:rPr>
              <a:t>Pointer as Structure Member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08959-B10C-8EEF-F030-19FC775B2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PK" dirty="0"/>
              <a:t>Pointers can also be a member of a structure</a:t>
            </a:r>
          </a:p>
          <a:p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D1E326-D2BA-3478-ABD7-F6C41CA6C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966D0A-4074-AD7B-1257-3C4A663E7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45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B62D3A-9BA0-4752-87E4-E54A3E41D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662" y="2392942"/>
            <a:ext cx="7669433" cy="432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7752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9C59BE-47C1-E8DD-89FD-8F345A183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5F9B55-7F06-3539-C95A-A6475FF18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46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6521D6-936D-52A4-1B31-7BE5A2DAD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913" y="-76234"/>
            <a:ext cx="8870449" cy="6754953"/>
          </a:xfrm>
          <a:prstGeom prst="rect">
            <a:avLst/>
          </a:prstGeom>
        </p:spPr>
      </p:pic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id="{F3CDEAA5-8EE6-276F-C1DF-5289EAC76011}"/>
              </a:ext>
            </a:extLst>
          </p:cNvPr>
          <p:cNvSpPr/>
          <p:nvPr/>
        </p:nvSpPr>
        <p:spPr>
          <a:xfrm>
            <a:off x="7543800" y="1235738"/>
            <a:ext cx="3810000" cy="1981200"/>
          </a:xfrm>
          <a:prstGeom prst="cloudCallou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FF0000"/>
                </a:solidFill>
              </a:rPr>
              <a:t>Output:   2 2 1</a:t>
            </a:r>
          </a:p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Post-increment, increments value after assignment</a:t>
            </a:r>
            <a:endParaRPr lang="en-PK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682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1CDB6-77B8-F004-3DEA-5B545A06D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 dirty="0">
                <a:ea typeface="SimSun" panose="02010600030101010101" pitchFamily="2" charset="-122"/>
              </a:rPr>
              <a:t>Anonymous Structure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62685-F6BB-E6AD-E22A-DB746D236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buFontTx/>
              <a:buChar char="•"/>
            </a:pPr>
            <a:r>
              <a:rPr lang="en-US" altLang="en-PK" sz="2400" dirty="0"/>
              <a:t>Structures can be </a:t>
            </a:r>
            <a:r>
              <a:rPr lang="en-US" altLang="en-PK" sz="2400" dirty="0">
                <a:solidFill>
                  <a:srgbClr val="0070C0"/>
                </a:solidFill>
              </a:rPr>
              <a:t>anonymous</a:t>
            </a:r>
          </a:p>
          <a:p>
            <a:pPr>
              <a:spcBef>
                <a:spcPts val="1200"/>
              </a:spcBef>
              <a:buFontTx/>
              <a:buChar char="•"/>
            </a:pPr>
            <a:r>
              <a:rPr lang="en-US" altLang="en-PK" sz="2400" dirty="0"/>
              <a:t>Must create variable after declaration</a:t>
            </a:r>
          </a:p>
          <a:p>
            <a:pPr>
              <a:spcBef>
                <a:spcPts val="1200"/>
              </a:spcBef>
              <a:buFontTx/>
              <a:buChar char="•"/>
            </a:pPr>
            <a:endParaRPr lang="en-US" altLang="en-PK" sz="2400" dirty="0">
              <a:solidFill>
                <a:srgbClr val="2F1BC7"/>
              </a:solidFill>
              <a:latin typeface="Calibri" panose="020F0502020204030204" pitchFamily="34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endParaRPr lang="en-PK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13D86E-DB9F-7300-4DEB-8584F5AE6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8E4160-5A74-046D-FA00-7D96BEA33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47</a:t>
            </a:fld>
            <a:endParaRPr lang="en-US" dirty="0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7C1097DD-4D7C-9F35-C136-7CFC38F8A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741" y="3082030"/>
            <a:ext cx="7270327" cy="3182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73873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A58C0-8077-A2B4-72D3-FC8D09956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Stuff You Can Do With a struct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942D5-23EE-2502-9108-C6371AF93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PK" dirty="0"/>
              <a:t>You can also </a:t>
            </a:r>
            <a:r>
              <a:rPr lang="en-US" altLang="en-PK" dirty="0">
                <a:solidFill>
                  <a:srgbClr val="0070C0"/>
                </a:solidFill>
              </a:rPr>
              <a:t>associate functions </a:t>
            </a:r>
            <a:r>
              <a:rPr lang="en-US" altLang="en-PK" dirty="0"/>
              <a:t>with a </a:t>
            </a:r>
            <a:r>
              <a:rPr lang="en-US" altLang="en-PK" dirty="0">
                <a:solidFill>
                  <a:srgbClr val="0070C0"/>
                </a:solidFill>
              </a:rPr>
              <a:t>structure</a:t>
            </a:r>
            <a:r>
              <a:rPr lang="en-US" altLang="en-PK" dirty="0"/>
              <a:t> (called member functions)</a:t>
            </a:r>
          </a:p>
          <a:p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F3CAD2-D244-84A6-D4B3-E2827D618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C615B4-1202-6E1E-0475-453369BDE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9385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260BD-2394-1FC2-31F6-DB1747E09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 dirty="0"/>
              <a:t>Quick Example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15176-CFCA-BA55-928D-49390255D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Tx/>
              <a:buNone/>
            </a:pPr>
            <a:r>
              <a:rPr lang="en-US" altLang="en-PK" b="1" dirty="0">
                <a:latin typeface="Courier New" panose="02070309020205020404" pitchFamily="49" charset="0"/>
              </a:rPr>
              <a:t>struct </a:t>
            </a:r>
            <a:r>
              <a:rPr lang="en-US" altLang="en-PK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StudentRecord</a:t>
            </a:r>
            <a:r>
              <a:rPr lang="en-US" altLang="en-PK" b="1" dirty="0">
                <a:solidFill>
                  <a:srgbClr val="C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PK" b="1" dirty="0">
                <a:latin typeface="Courier New" panose="02070309020205020404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altLang="en-PK" b="1" dirty="0">
                <a:latin typeface="Courier New" panose="02070309020205020404" pitchFamily="49" charset="0"/>
              </a:rPr>
              <a:t>   string name;          // student name</a:t>
            </a:r>
          </a:p>
          <a:p>
            <a:pPr>
              <a:buFontTx/>
              <a:buNone/>
            </a:pPr>
            <a:r>
              <a:rPr lang="en-US" altLang="en-PK" b="1" dirty="0">
                <a:latin typeface="Courier New" panose="02070309020205020404" pitchFamily="49" charset="0"/>
              </a:rPr>
              <a:t>   int marks[5];         // test grades</a:t>
            </a:r>
          </a:p>
          <a:p>
            <a:pPr>
              <a:buFontTx/>
              <a:buNone/>
            </a:pPr>
            <a:r>
              <a:rPr lang="en-US" altLang="en-PK" b="1" dirty="0">
                <a:latin typeface="Courier New" panose="02070309020205020404" pitchFamily="49" charset="0"/>
              </a:rPr>
              <a:t>   double </a:t>
            </a:r>
            <a:r>
              <a:rPr lang="en-US" altLang="en-PK" b="1" dirty="0" err="1">
                <a:latin typeface="Courier New" panose="02070309020205020404" pitchFamily="49" charset="0"/>
              </a:rPr>
              <a:t>ave</a:t>
            </a:r>
            <a:r>
              <a:rPr lang="en-US" altLang="en-PK" b="1" dirty="0">
                <a:latin typeface="Courier New" panose="02070309020205020404" pitchFamily="49" charset="0"/>
              </a:rPr>
              <a:t>;           // final average</a:t>
            </a:r>
          </a:p>
          <a:p>
            <a:pPr>
              <a:buFontTx/>
              <a:buNone/>
            </a:pPr>
            <a:endParaRPr lang="en-US" altLang="en-PK" b="1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PK" b="1" dirty="0">
                <a:latin typeface="Courier New" panose="02070309020205020404" pitchFamily="49" charset="0"/>
              </a:rPr>
              <a:t>   </a:t>
            </a:r>
            <a:r>
              <a:rPr lang="en-US" altLang="en-PK" b="1" dirty="0">
                <a:solidFill>
                  <a:srgbClr val="0070C0"/>
                </a:solidFill>
                <a:latin typeface="Courier New" panose="02070309020205020404" pitchFamily="49" charset="0"/>
              </a:rPr>
              <a:t>void </a:t>
            </a:r>
            <a:r>
              <a:rPr lang="en-US" altLang="en-PK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print_ave</a:t>
            </a:r>
            <a:r>
              <a:rPr lang="en-US" altLang="en-PK" b="1" dirty="0">
                <a:solidFill>
                  <a:srgbClr val="0070C0"/>
                </a:solidFill>
                <a:latin typeface="Courier New" panose="02070309020205020404" pitchFamily="49" charset="0"/>
              </a:rPr>
              <a:t>( ) </a:t>
            </a:r>
            <a:r>
              <a:rPr lang="en-US" altLang="en-PK" b="1" dirty="0">
                <a:latin typeface="Courier New" panose="02070309020205020404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altLang="en-PK" b="1" dirty="0">
                <a:latin typeface="Courier New" panose="02070309020205020404" pitchFamily="49" charset="0"/>
              </a:rPr>
              <a:t>      </a:t>
            </a:r>
            <a:r>
              <a:rPr lang="en-US" altLang="en-PK" b="1" dirty="0" err="1">
                <a:latin typeface="Courier New" panose="02070309020205020404" pitchFamily="49" charset="0"/>
              </a:rPr>
              <a:t>cout</a:t>
            </a:r>
            <a:r>
              <a:rPr lang="en-US" altLang="en-PK" b="1" dirty="0">
                <a:latin typeface="Courier New" panose="02070309020205020404" pitchFamily="49" charset="0"/>
              </a:rPr>
              <a:t> &lt;&lt; "Name: " &lt;&lt; </a:t>
            </a:r>
            <a:r>
              <a:rPr lang="en-US" altLang="en-PK" b="1" dirty="0">
                <a:solidFill>
                  <a:srgbClr val="0070C0"/>
                </a:solidFill>
                <a:latin typeface="Courier New" panose="02070309020205020404" pitchFamily="49" charset="0"/>
              </a:rPr>
              <a:t>name</a:t>
            </a:r>
            <a:r>
              <a:rPr lang="en-US" altLang="en-PK" b="1" dirty="0">
                <a:latin typeface="Courier New" panose="02070309020205020404" pitchFamily="49" charset="0"/>
              </a:rPr>
              <a:t> &lt;&lt; </a:t>
            </a:r>
            <a:r>
              <a:rPr lang="en-US" altLang="en-PK" b="1" dirty="0" err="1">
                <a:latin typeface="Courier New" panose="02070309020205020404" pitchFamily="49" charset="0"/>
              </a:rPr>
              <a:t>endl</a:t>
            </a:r>
            <a:r>
              <a:rPr lang="en-US" altLang="en-PK" b="1" dirty="0">
                <a:latin typeface="Courier New" panose="020703090202050204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en-PK" b="1" dirty="0">
                <a:latin typeface="Courier New" panose="02070309020205020404" pitchFamily="49" charset="0"/>
              </a:rPr>
              <a:t>      </a:t>
            </a:r>
            <a:r>
              <a:rPr lang="en-US" altLang="en-PK" b="1" dirty="0" err="1">
                <a:latin typeface="Courier New" panose="02070309020205020404" pitchFamily="49" charset="0"/>
              </a:rPr>
              <a:t>cout</a:t>
            </a:r>
            <a:r>
              <a:rPr lang="en-US" altLang="en-PK" b="1" dirty="0">
                <a:latin typeface="Courier New" panose="02070309020205020404" pitchFamily="49" charset="0"/>
              </a:rPr>
              <a:t> &lt;&lt; "Average: " &lt;&lt; </a:t>
            </a:r>
            <a:r>
              <a:rPr lang="en-US" altLang="en-PK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ave</a:t>
            </a:r>
            <a:r>
              <a:rPr lang="en-US" altLang="en-PK" b="1" dirty="0">
                <a:solidFill>
                  <a:srgbClr val="0070C0"/>
                </a:solidFill>
                <a:latin typeface="Courier New" panose="02070309020205020404" pitchFamily="49" charset="0"/>
              </a:rPr>
              <a:t> </a:t>
            </a:r>
            <a:r>
              <a:rPr lang="en-US" altLang="en-PK" b="1" dirty="0">
                <a:latin typeface="Courier New" panose="02070309020205020404" pitchFamily="49" charset="0"/>
              </a:rPr>
              <a:t>&lt;&lt; </a:t>
            </a:r>
            <a:r>
              <a:rPr lang="en-US" altLang="en-PK" b="1" dirty="0" err="1">
                <a:latin typeface="Courier New" panose="02070309020205020404" pitchFamily="49" charset="0"/>
              </a:rPr>
              <a:t>endl</a:t>
            </a:r>
            <a:r>
              <a:rPr lang="en-US" altLang="en-PK" b="1" dirty="0">
                <a:latin typeface="Courier New" panose="020703090202050204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en-PK" b="1" dirty="0">
                <a:latin typeface="Courier New" panose="02070309020205020404" pitchFamily="49" charset="0"/>
              </a:rPr>
              <a:t>    }</a:t>
            </a:r>
          </a:p>
          <a:p>
            <a:pPr>
              <a:buFontTx/>
              <a:buNone/>
            </a:pPr>
            <a:r>
              <a:rPr lang="en-US" altLang="en-PK" b="1" dirty="0">
                <a:latin typeface="Courier New" panose="02070309020205020404" pitchFamily="49" charset="0"/>
              </a:rPr>
              <a:t>};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E1AC7B-1CE0-25E5-6F8A-3CA976A2E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D69885-D59D-F647-ABFC-57D132600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893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93721-B8B6-CC7A-8F1C-8221D6D5A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Combining Data into Structures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92E9F-9FD5-B2F7-280A-231F8539F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buFontTx/>
              <a:buChar char="•"/>
            </a:pPr>
            <a:r>
              <a:rPr lang="en-US" altLang="en-US" u="sng" dirty="0"/>
              <a:t>Structure</a:t>
            </a:r>
            <a:r>
              <a:rPr lang="en-US" altLang="en-US" dirty="0"/>
              <a:t>: is a </a:t>
            </a:r>
            <a:r>
              <a:rPr lang="en-US" altLang="en-US" b="1" dirty="0">
                <a:solidFill>
                  <a:srgbClr val="FF0000"/>
                </a:solidFill>
              </a:rPr>
              <a:t>user-defined data type</a:t>
            </a:r>
            <a:r>
              <a:rPr lang="en-US" altLang="en-US" dirty="0"/>
              <a:t>. It is like a container that allows </a:t>
            </a:r>
            <a:r>
              <a:rPr lang="en-US" altLang="en-US" dirty="0">
                <a:solidFill>
                  <a:srgbClr val="0070C0"/>
                </a:solidFill>
              </a:rPr>
              <a:t>multiple variables</a:t>
            </a:r>
            <a:r>
              <a:rPr lang="en-US" altLang="en-US" dirty="0"/>
              <a:t> to be </a:t>
            </a:r>
            <a:r>
              <a:rPr lang="en-US" altLang="en-US" dirty="0">
                <a:solidFill>
                  <a:srgbClr val="0070C0"/>
                </a:solidFill>
              </a:rPr>
              <a:t>grouped together. </a:t>
            </a:r>
            <a:r>
              <a:rPr lang="en-US" altLang="en-US" dirty="0"/>
              <a:t>Structures are used to organize </a:t>
            </a:r>
            <a:r>
              <a:rPr lang="en-US" altLang="en-US" b="1" dirty="0">
                <a:solidFill>
                  <a:srgbClr val="FF0000"/>
                </a:solidFill>
              </a:rPr>
              <a:t>related data </a:t>
            </a:r>
            <a:r>
              <a:rPr lang="en-US" altLang="en-US" dirty="0"/>
              <a:t>(variables) into a </a:t>
            </a:r>
            <a:r>
              <a:rPr lang="en-US" altLang="en-US" dirty="0">
                <a:solidFill>
                  <a:srgbClr val="0070C0"/>
                </a:solidFill>
              </a:rPr>
              <a:t>nice neat package</a:t>
            </a:r>
            <a:r>
              <a:rPr lang="en-US" altLang="en-US" dirty="0"/>
              <a:t>.</a:t>
            </a:r>
          </a:p>
          <a:p>
            <a:pPr algn="just">
              <a:buFontTx/>
              <a:buChar char="•"/>
            </a:pPr>
            <a:endParaRPr lang="en-US" altLang="en-US" dirty="0">
              <a:solidFill>
                <a:srgbClr val="0070C0"/>
              </a:solidFill>
            </a:endParaRPr>
          </a:p>
          <a:p>
            <a:pPr algn="just">
              <a:buFontTx/>
              <a:buChar char="•"/>
            </a:pPr>
            <a:r>
              <a:rPr lang="en-US" altLang="en-US" dirty="0"/>
              <a:t>Variables can be of </a:t>
            </a:r>
            <a:r>
              <a:rPr lang="en-US" altLang="en-US" dirty="0">
                <a:solidFill>
                  <a:srgbClr val="0070C0"/>
                </a:solidFill>
              </a:rPr>
              <a:t>any type</a:t>
            </a:r>
          </a:p>
          <a:p>
            <a:pPr algn="just">
              <a:buFontTx/>
              <a:buChar char="•"/>
            </a:pPr>
            <a:endParaRPr lang="en-US" altLang="en-US" sz="2800" dirty="0">
              <a:solidFill>
                <a:srgbClr val="0070C0"/>
              </a:solidFill>
            </a:endParaRPr>
          </a:p>
          <a:p>
            <a:pPr lvl="1" algn="just">
              <a:buFontTx/>
              <a:buNone/>
            </a:pP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</a:rPr>
              <a:t>struct</a:t>
            </a:r>
            <a:r>
              <a:rPr lang="en-US" altLang="en-US" b="1" dirty="0">
                <a:latin typeface="Courier New" panose="02070309020205020404" pitchFamily="49" charset="0"/>
              </a:rPr>
              <a:t> </a:t>
            </a:r>
            <a:r>
              <a:rPr lang="en-US" altLang="en-US" b="1" i="1" dirty="0" err="1">
                <a:latin typeface="Courier New" panose="02070309020205020404" pitchFamily="49" charset="0"/>
              </a:rPr>
              <a:t>structName</a:t>
            </a:r>
            <a:endParaRPr lang="en-US" altLang="en-US" b="1" dirty="0">
              <a:latin typeface="Courier New" panose="02070309020205020404" pitchFamily="49" charset="0"/>
            </a:endParaRPr>
          </a:p>
          <a:p>
            <a:pPr lvl="1" algn="just"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{</a:t>
            </a:r>
          </a:p>
          <a:p>
            <a:pPr lvl="1" algn="just"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</a:t>
            </a:r>
            <a:r>
              <a:rPr lang="en-US" altLang="en-US" b="1" dirty="0" err="1">
                <a:latin typeface="Courier New" panose="02070309020205020404" pitchFamily="49" charset="0"/>
              </a:rPr>
              <a:t>data</a:t>
            </a:r>
            <a:r>
              <a:rPr lang="en-US" altLang="en-US" b="1" i="1" dirty="0" err="1">
                <a:latin typeface="Courier New" panose="02070309020205020404" pitchFamily="49" charset="0"/>
              </a:rPr>
              <a:t>Type</a:t>
            </a:r>
            <a:r>
              <a:rPr lang="en-US" altLang="en-US" b="1" i="1" dirty="0">
                <a:latin typeface="Courier New" panose="02070309020205020404" pitchFamily="49" charset="0"/>
              </a:rPr>
              <a:t> field1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  <a:p>
            <a:pPr lvl="1" algn="just"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</a:t>
            </a:r>
            <a:r>
              <a:rPr lang="en-US" altLang="en-US" b="1" dirty="0" err="1">
                <a:latin typeface="Courier New" panose="02070309020205020404" pitchFamily="49" charset="0"/>
              </a:rPr>
              <a:t>data</a:t>
            </a:r>
            <a:r>
              <a:rPr lang="en-US" altLang="en-US" b="1" i="1" dirty="0" err="1">
                <a:latin typeface="Courier New" panose="02070309020205020404" pitchFamily="49" charset="0"/>
              </a:rPr>
              <a:t>Type</a:t>
            </a:r>
            <a:r>
              <a:rPr lang="en-US" altLang="en-US" b="1" i="1" dirty="0">
                <a:latin typeface="Courier New" panose="02070309020205020404" pitchFamily="49" charset="0"/>
              </a:rPr>
              <a:t> field2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  <a:p>
            <a:pPr lvl="1" algn="just"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. . .</a:t>
            </a:r>
          </a:p>
          <a:p>
            <a:pPr lvl="1" algn="just"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};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6E0B6-191E-8DDC-5B04-92894A2E8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819659-7DCB-512E-2E52-29FDBCA9F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2342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32862-B518-1624-0CE9-3683A011E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 dirty="0"/>
              <a:t>Using a Member Function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08635-3773-F065-1E8B-3C58C9EEE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altLang="en-PK" sz="2400" dirty="0"/>
              <a:t>Use the dot operator to call </a:t>
            </a:r>
            <a:r>
              <a:rPr lang="en-US" altLang="en-PK" sz="2400" u="sng" dirty="0"/>
              <a:t>member functions of a struct</a:t>
            </a:r>
          </a:p>
          <a:p>
            <a:pPr>
              <a:buFontTx/>
              <a:buNone/>
            </a:pPr>
            <a:endParaRPr lang="en-US" altLang="en-PK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PK" b="1" dirty="0">
                <a:solidFill>
                  <a:srgbClr val="FF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PK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StudentRecord</a:t>
            </a:r>
            <a:r>
              <a:rPr lang="en-US" altLang="en-PK" b="1" dirty="0">
                <a:solidFill>
                  <a:srgbClr val="B8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PK" b="1" dirty="0" err="1">
                <a:latin typeface="Courier New" panose="02070309020205020404" pitchFamily="49" charset="0"/>
              </a:rPr>
              <a:t>stu</a:t>
            </a:r>
            <a:r>
              <a:rPr lang="en-US" altLang="en-PK" b="1" dirty="0">
                <a:latin typeface="Courier New" panose="02070309020205020404" pitchFamily="49" charset="0"/>
              </a:rPr>
              <a:t>;</a:t>
            </a:r>
          </a:p>
          <a:p>
            <a:pPr>
              <a:buFontTx/>
              <a:buNone/>
            </a:pPr>
            <a:endParaRPr lang="en-US" altLang="en-PK" b="1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PK" b="1" dirty="0">
                <a:latin typeface="Courier New" panose="02070309020205020404" pitchFamily="49" charset="0"/>
              </a:rPr>
              <a:t>	</a:t>
            </a:r>
            <a:r>
              <a:rPr lang="en-US" altLang="en-PK" b="1" dirty="0" err="1">
                <a:latin typeface="Courier New" panose="02070309020205020404" pitchFamily="49" charset="0"/>
              </a:rPr>
              <a:t>stu</a:t>
            </a:r>
            <a:r>
              <a:rPr lang="en-US" altLang="en-PK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.print_ave</a:t>
            </a:r>
            <a:r>
              <a:rPr lang="en-US" altLang="en-PK" b="1" dirty="0">
                <a:solidFill>
                  <a:srgbClr val="0070C0"/>
                </a:solidFill>
                <a:latin typeface="Courier New" panose="02070309020205020404" pitchFamily="49" charset="0"/>
              </a:rPr>
              <a:t>( )</a:t>
            </a:r>
            <a:r>
              <a:rPr lang="en-US" altLang="en-PK" b="1" dirty="0">
                <a:latin typeface="Courier New" panose="02070309020205020404" pitchFamily="49" charset="0"/>
              </a:rPr>
              <a:t>;</a:t>
            </a:r>
            <a:r>
              <a:rPr lang="en-US" altLang="en-PK" b="1" dirty="0">
                <a:solidFill>
                  <a:srgbClr val="0070C0"/>
                </a:solidFill>
                <a:latin typeface="Courier New" panose="02070309020205020404" pitchFamily="49" charset="0"/>
              </a:rPr>
              <a:t>   </a:t>
            </a:r>
          </a:p>
          <a:p>
            <a:endParaRPr lang="en-PK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952F5-7769-723B-EC5D-8FC900604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0ABFBB-96C9-4D94-96AA-1A8D285CF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4572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D0D8C-1650-8413-B943-AE26BD3E0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Structures as Function Arguments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24DDC-826E-7D85-21BD-E713CC41C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5000"/>
              </a:lnSpc>
              <a:buFontTx/>
              <a:buChar char="•"/>
            </a:pPr>
            <a:r>
              <a:rPr lang="en-US" altLang="en-US" dirty="0"/>
              <a:t>May pass </a:t>
            </a:r>
            <a:r>
              <a:rPr lang="en-US" altLang="en-US" u="sng" dirty="0">
                <a:solidFill>
                  <a:srgbClr val="FF0000"/>
                </a:solidFill>
              </a:rPr>
              <a:t>members of</a:t>
            </a:r>
            <a:r>
              <a:rPr lang="en-US" altLang="en-US" dirty="0">
                <a:solidFill>
                  <a:srgbClr val="FF0000"/>
                </a:solidFill>
              </a:rPr>
              <a:t>  </a:t>
            </a: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</a:rPr>
              <a:t>struct</a:t>
            </a:r>
            <a:r>
              <a:rPr lang="en-US" altLang="en-US" dirty="0"/>
              <a:t> variables to functions:</a:t>
            </a:r>
          </a:p>
          <a:p>
            <a:pPr>
              <a:lnSpc>
                <a:spcPct val="85000"/>
              </a:lnSpc>
              <a:buFontTx/>
              <a:buChar char="•"/>
            </a:pPr>
            <a:endParaRPr lang="en-US" altLang="en-US" sz="2800" dirty="0"/>
          </a:p>
          <a:p>
            <a:pPr lvl="1">
              <a:lnSpc>
                <a:spcPct val="85000"/>
              </a:lnSpc>
              <a:buClr>
                <a:srgbClr val="3333CC"/>
              </a:buClr>
              <a:buFontTx/>
              <a:buNone/>
            </a:pPr>
            <a:r>
              <a:rPr lang="en-US" altLang="en-US" b="1" dirty="0">
                <a:solidFill>
                  <a:srgbClr val="00B050"/>
                </a:solidFill>
                <a:latin typeface="Courier New" panose="02070309020205020404" pitchFamily="49" charset="0"/>
              </a:rPr>
              <a:t>//function definition</a:t>
            </a:r>
            <a:endParaRPr lang="en-US" altLang="en-US" b="1" dirty="0">
              <a:latin typeface="Courier New" panose="02070309020205020404" pitchFamily="49" charset="0"/>
            </a:endParaRPr>
          </a:p>
          <a:p>
            <a:pPr lvl="1">
              <a:lnSpc>
                <a:spcPct val="85000"/>
              </a:lnSpc>
              <a:buClr>
                <a:srgbClr val="3333CC"/>
              </a:buClr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float </a:t>
            </a:r>
            <a:r>
              <a:rPr lang="en-US" altLang="en-US" b="1" dirty="0" err="1">
                <a:latin typeface="Courier New" panose="02070309020205020404" pitchFamily="49" charset="0"/>
              </a:rPr>
              <a:t>computeGPA</a:t>
            </a:r>
            <a:r>
              <a:rPr lang="en-US" altLang="en-US" b="1" dirty="0">
                <a:latin typeface="Courier New" panose="02070309020205020404" pitchFamily="49" charset="0"/>
              </a:rPr>
              <a:t>(</a:t>
            </a: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</a:rPr>
              <a:t>float </a:t>
            </a:r>
            <a:r>
              <a:rPr lang="en-US" altLang="en-US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gpa</a:t>
            </a:r>
            <a:r>
              <a:rPr lang="en-US" altLang="en-US" b="1" dirty="0">
                <a:latin typeface="Courier New" panose="02070309020205020404" pitchFamily="49" charset="0"/>
              </a:rPr>
              <a:t>){ </a:t>
            </a:r>
            <a:endParaRPr lang="en-US" altLang="en-US" b="1" dirty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85000"/>
              </a:lnSpc>
              <a:buClr>
                <a:srgbClr val="3333CC"/>
              </a:buClr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……………</a:t>
            </a:r>
          </a:p>
          <a:p>
            <a:pPr lvl="1">
              <a:lnSpc>
                <a:spcPct val="85000"/>
              </a:lnSpc>
              <a:buClr>
                <a:srgbClr val="3333CC"/>
              </a:buClr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}</a:t>
            </a:r>
          </a:p>
          <a:p>
            <a:pPr lvl="1">
              <a:lnSpc>
                <a:spcPct val="85000"/>
              </a:lnSpc>
              <a:buClr>
                <a:srgbClr val="3333CC"/>
              </a:buClr>
              <a:buFontTx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 lvl="1">
              <a:lnSpc>
                <a:spcPct val="85000"/>
              </a:lnSpc>
              <a:buClr>
                <a:srgbClr val="3333CC"/>
              </a:buClr>
              <a:buFontTx/>
              <a:buNone/>
            </a:pPr>
            <a:r>
              <a:rPr lang="en-US" altLang="en-US" b="1" dirty="0">
                <a:solidFill>
                  <a:srgbClr val="00B050"/>
                </a:solidFill>
                <a:latin typeface="Courier New" panose="02070309020205020404" pitchFamily="49" charset="0"/>
              </a:rPr>
              <a:t>//function call</a:t>
            </a:r>
          </a:p>
          <a:p>
            <a:pPr lvl="1">
              <a:lnSpc>
                <a:spcPct val="85000"/>
              </a:lnSpc>
              <a:buClr>
                <a:srgbClr val="3333CC"/>
              </a:buClr>
              <a:buFontTx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computeGPA</a:t>
            </a:r>
            <a:r>
              <a:rPr lang="en-US" altLang="en-US" b="1" dirty="0">
                <a:latin typeface="Courier New" panose="02070309020205020404" pitchFamily="49" charset="0"/>
              </a:rPr>
              <a:t>(</a:t>
            </a: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</a:rPr>
              <a:t>s1.gpa</a:t>
            </a:r>
            <a:r>
              <a:rPr lang="en-US" altLang="en-US" b="1" dirty="0"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C2FAC7-0D41-7C2B-0CAB-21F7662AE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64C42B-98FB-A3A2-BBC5-C8F36446D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0813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CCF62-FFF5-0EBB-CE01-0D92ED9F5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Structures as Function Arguments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ACB9E-373A-BCEE-775C-F29BBB735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5000"/>
              </a:lnSpc>
              <a:buFontTx/>
              <a:buChar char="•"/>
            </a:pPr>
            <a:r>
              <a:rPr lang="en-US" altLang="en-US" dirty="0"/>
              <a:t>May pass entire </a:t>
            </a: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</a:rPr>
              <a:t>struct</a:t>
            </a:r>
            <a:r>
              <a:rPr lang="en-US" altLang="en-US" dirty="0"/>
              <a:t> variables to functions</a:t>
            </a:r>
          </a:p>
          <a:p>
            <a:pPr>
              <a:lnSpc>
                <a:spcPct val="85000"/>
              </a:lnSpc>
              <a:buFontTx/>
              <a:buChar char="•"/>
            </a:pPr>
            <a:endParaRPr lang="en-US" altLang="en-US" dirty="0"/>
          </a:p>
          <a:p>
            <a:pPr marL="914400" lvl="1" indent="-457200">
              <a:buFontTx/>
              <a:buAutoNum type="arabicPeriod"/>
            </a:pPr>
            <a:r>
              <a:rPr lang="en-US" altLang="en-PK" dirty="0"/>
              <a:t>Pass-by-value</a:t>
            </a:r>
          </a:p>
          <a:p>
            <a:pPr marL="914400" lvl="1" indent="-457200">
              <a:buFontTx/>
              <a:buAutoNum type="arabicPeriod"/>
            </a:pPr>
            <a:r>
              <a:rPr lang="en-US" altLang="en-PK" dirty="0"/>
              <a:t>Pass-by-reference</a:t>
            </a:r>
          </a:p>
          <a:p>
            <a:pPr marL="914400" lvl="1" indent="-457200">
              <a:buFontTx/>
              <a:buAutoNum type="arabicPeriod"/>
            </a:pPr>
            <a:r>
              <a:rPr lang="en-US" altLang="en-PK" dirty="0"/>
              <a:t>Pass-using pointers</a:t>
            </a:r>
          </a:p>
          <a:p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F9B4CD-EF53-8135-3AE2-91EA32A73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7BA02F-2676-05CF-F57B-8192E141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2295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64D11-14FE-A7DB-EE73-908036398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 as Function Arguments – Pass by Value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EDF2D-D41C-E7CC-854D-233F8EA80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85000"/>
              </a:lnSpc>
              <a:buFontTx/>
              <a:buNone/>
            </a:pPr>
            <a:r>
              <a:rPr lang="en-US" altLang="en-PK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en-PK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en-US" altLang="en-PK" b="1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0" indent="0">
              <a:lnSpc>
                <a:spcPct val="85000"/>
              </a:lnSpc>
              <a:buFontTx/>
              <a:buNone/>
            </a:pPr>
            <a:r>
              <a:rPr lang="en-US" altLang="en-PK" b="1" dirty="0">
                <a:latin typeface="Courier New" panose="02070309020205020404" pitchFamily="49" charset="0"/>
                <a:cs typeface="Courier New" panose="02070309020205020404" pitchFamily="49" charset="0"/>
              </a:rPr>
              <a:t>   double length;</a:t>
            </a:r>
          </a:p>
          <a:p>
            <a:pPr marL="0" indent="0">
              <a:lnSpc>
                <a:spcPct val="85000"/>
              </a:lnSpc>
              <a:buFontTx/>
              <a:buNone/>
            </a:pPr>
            <a:r>
              <a:rPr lang="en-US" altLang="en-PK" b="1" dirty="0">
                <a:latin typeface="Courier New" panose="02070309020205020404" pitchFamily="49" charset="0"/>
                <a:cs typeface="Courier New" panose="02070309020205020404" pitchFamily="49" charset="0"/>
              </a:rPr>
              <a:t>   double width; </a:t>
            </a:r>
          </a:p>
          <a:p>
            <a:pPr marL="0" indent="0">
              <a:lnSpc>
                <a:spcPct val="85000"/>
              </a:lnSpc>
              <a:buFontTx/>
              <a:buNone/>
            </a:pPr>
            <a:r>
              <a:rPr lang="en-US" altLang="en-PK" b="1" dirty="0">
                <a:latin typeface="Courier New" panose="02070309020205020404" pitchFamily="49" charset="0"/>
                <a:cs typeface="Courier New" panose="02070309020205020404" pitchFamily="49" charset="0"/>
              </a:rPr>
              <a:t>   double area; </a:t>
            </a:r>
          </a:p>
          <a:p>
            <a:pPr marL="0" indent="0">
              <a:lnSpc>
                <a:spcPct val="85000"/>
              </a:lnSpc>
              <a:buFontTx/>
              <a:buNone/>
            </a:pPr>
            <a:r>
              <a:rPr lang="en-US" altLang="en-PK" b="1" dirty="0"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buFontTx/>
              <a:buNone/>
            </a:pPr>
            <a:r>
              <a:rPr lang="en-US" altLang="en-PK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P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changeRect</a:t>
            </a:r>
            <a:r>
              <a:rPr lang="en-US" altLang="en-PK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PK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en-US" altLang="en-PK" b="1" dirty="0">
                <a:latin typeface="Courier New" panose="02070309020205020404" pitchFamily="49" charset="0"/>
                <a:cs typeface="Courier New" panose="02070309020205020404" pitchFamily="49" charset="0"/>
              </a:rPr>
              <a:t> r) { </a:t>
            </a:r>
          </a:p>
          <a:p>
            <a:pPr marL="0" indent="0">
              <a:lnSpc>
                <a:spcPct val="85000"/>
              </a:lnSpc>
              <a:buFontTx/>
              <a:buNone/>
            </a:pPr>
            <a:r>
              <a:rPr lang="en-US" altLang="en-PK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P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r.length</a:t>
            </a:r>
            <a:r>
              <a:rPr lang="en-US" altLang="en-PK" b="1" dirty="0">
                <a:latin typeface="Courier New" panose="02070309020205020404" pitchFamily="49" charset="0"/>
                <a:cs typeface="Courier New" panose="02070309020205020404" pitchFamily="49" charset="0"/>
              </a:rPr>
              <a:t> = 5; </a:t>
            </a:r>
          </a:p>
          <a:p>
            <a:pPr marL="0" indent="0">
              <a:lnSpc>
                <a:spcPct val="85000"/>
              </a:lnSpc>
              <a:buFontTx/>
              <a:buNone/>
            </a:pPr>
            <a:r>
              <a:rPr lang="en-US" altLang="en-PK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P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r.width</a:t>
            </a:r>
            <a:r>
              <a:rPr lang="en-US" altLang="en-PK" b="1" dirty="0">
                <a:latin typeface="Courier New" panose="02070309020205020404" pitchFamily="49" charset="0"/>
                <a:cs typeface="Courier New" panose="02070309020205020404" pitchFamily="49" charset="0"/>
              </a:rPr>
              <a:t> = 6; </a:t>
            </a:r>
          </a:p>
          <a:p>
            <a:pPr marL="0" indent="0">
              <a:lnSpc>
                <a:spcPct val="85000"/>
              </a:lnSpc>
              <a:buFontTx/>
              <a:buNone/>
            </a:pPr>
            <a:r>
              <a:rPr lang="en-US" altLang="en-PK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P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r.area</a:t>
            </a:r>
            <a:r>
              <a:rPr lang="en-US" altLang="en-PK" b="1" dirty="0">
                <a:latin typeface="Courier New" panose="02070309020205020404" pitchFamily="49" charset="0"/>
                <a:cs typeface="Courier New" panose="02070309020205020404" pitchFamily="49" charset="0"/>
              </a:rPr>
              <a:t> = 30; </a:t>
            </a:r>
          </a:p>
          <a:p>
            <a:pPr marL="0" indent="0">
              <a:lnSpc>
                <a:spcPct val="85000"/>
              </a:lnSpc>
              <a:buFontTx/>
              <a:buNone/>
            </a:pPr>
            <a:r>
              <a:rPr lang="en-US" altLang="en-PK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85000"/>
              </a:lnSpc>
              <a:buFontTx/>
              <a:buNone/>
            </a:pPr>
            <a:r>
              <a:rPr lang="en-US" altLang="en-PK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main(){</a:t>
            </a:r>
          </a:p>
          <a:p>
            <a:pPr marL="0" indent="0">
              <a:lnSpc>
                <a:spcPct val="85000"/>
              </a:lnSpc>
              <a:buFontTx/>
              <a:buNone/>
            </a:pPr>
            <a:r>
              <a:rPr lang="en-US" altLang="en-PK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en-US" altLang="en-PK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PK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box </a:t>
            </a:r>
            <a:r>
              <a:rPr lang="en-US" altLang="en-PK" b="1" dirty="0">
                <a:latin typeface="Courier New" panose="02070309020205020404" pitchFamily="49" charset="0"/>
                <a:cs typeface="Courier New" panose="02070309020205020404" pitchFamily="49" charset="0"/>
              </a:rPr>
              <a:t>= {1, 2, 2};</a:t>
            </a:r>
          </a:p>
          <a:p>
            <a:pPr marL="0" indent="0">
              <a:lnSpc>
                <a:spcPct val="85000"/>
              </a:lnSpc>
              <a:buFontTx/>
              <a:buNone/>
            </a:pPr>
            <a:r>
              <a:rPr lang="en-US" altLang="en-P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changeRect</a:t>
            </a:r>
            <a:r>
              <a:rPr lang="en-US" altLang="en-PK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PK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box</a:t>
            </a:r>
            <a:r>
              <a:rPr lang="en-US" altLang="en-PK" b="1" dirty="0"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  <a:r>
              <a:rPr lang="en-US" altLang="en-US" dirty="0"/>
              <a:t>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0F5BC7-50FE-B813-EC0B-C57B44C0C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09B2CE-720C-F217-F25C-213BB8123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53</a:t>
            </a:fld>
            <a:endParaRPr lang="en-US" dirty="0"/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5516B6B8-08FE-38D8-5E9A-3607C083E19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731625" y="3808072"/>
            <a:ext cx="1817224" cy="1747777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DA9A46D2-E350-3810-F21C-67066897FA51}"/>
              </a:ext>
            </a:extLst>
          </p:cNvPr>
          <p:cNvSpPr/>
          <p:nvPr/>
        </p:nvSpPr>
        <p:spPr>
          <a:xfrm>
            <a:off x="6231038" y="2204033"/>
            <a:ext cx="4038600" cy="2159000"/>
          </a:xfrm>
          <a:prstGeom prst="cloudCallou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b="1" dirty="0">
                <a:solidFill>
                  <a:srgbClr val="FF0000"/>
                </a:solidFill>
              </a:rPr>
              <a:t>copy of the struct box </a:t>
            </a:r>
            <a:r>
              <a:rPr lang="en-US" dirty="0">
                <a:solidFill>
                  <a:schemeClr val="tx1"/>
                </a:solidFill>
              </a:rPr>
              <a:t>is created and saved in the function parameter </a:t>
            </a:r>
            <a:r>
              <a:rPr lang="en-US" b="1" dirty="0">
                <a:solidFill>
                  <a:srgbClr val="FF0000"/>
                </a:solidFill>
              </a:rPr>
              <a:t>r</a:t>
            </a:r>
            <a:endParaRPr lang="en-PK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72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5F230-119A-2AC3-13BC-5F63B205F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Structures as Function Arguments – Pass by Value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91458-09EB-9D9C-D389-CA8DD0926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85000"/>
              </a:lnSpc>
              <a:buFontTx/>
              <a:buNone/>
            </a:pPr>
            <a:r>
              <a:rPr lang="en-US" altLang="en-P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P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changeRect</a:t>
            </a:r>
            <a:r>
              <a:rPr lang="en-US" altLang="en-P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PK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en-US" altLang="en-P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r) { </a:t>
            </a:r>
          </a:p>
          <a:p>
            <a:pPr marL="0" indent="0">
              <a:lnSpc>
                <a:spcPct val="85000"/>
              </a:lnSpc>
              <a:buFontTx/>
              <a:buNone/>
            </a:pPr>
            <a:r>
              <a:rPr lang="en-US" altLang="en-P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P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r.length</a:t>
            </a:r>
            <a:r>
              <a:rPr lang="en-US" altLang="en-P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5; </a:t>
            </a:r>
          </a:p>
          <a:p>
            <a:pPr marL="0" indent="0">
              <a:lnSpc>
                <a:spcPct val="85000"/>
              </a:lnSpc>
              <a:buFontTx/>
              <a:buNone/>
            </a:pPr>
            <a:r>
              <a:rPr lang="en-US" altLang="en-P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P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r.width</a:t>
            </a:r>
            <a:r>
              <a:rPr lang="en-US" altLang="en-P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6; </a:t>
            </a:r>
          </a:p>
          <a:p>
            <a:pPr marL="0" indent="0">
              <a:lnSpc>
                <a:spcPct val="85000"/>
              </a:lnSpc>
              <a:buFontTx/>
              <a:buNone/>
            </a:pPr>
            <a:r>
              <a:rPr lang="en-US" altLang="en-P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P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r.area</a:t>
            </a:r>
            <a:r>
              <a:rPr lang="en-US" altLang="en-P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30; </a:t>
            </a:r>
          </a:p>
          <a:p>
            <a:pPr marL="0" indent="0">
              <a:lnSpc>
                <a:spcPct val="85000"/>
              </a:lnSpc>
              <a:buFontTx/>
              <a:buNone/>
            </a:pPr>
            <a:r>
              <a:rPr lang="en-US" altLang="en-P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85000"/>
              </a:lnSpc>
              <a:buFontTx/>
              <a:buNone/>
            </a:pPr>
            <a:r>
              <a:rPr lang="en-US" altLang="en-P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main(){</a:t>
            </a:r>
          </a:p>
          <a:p>
            <a:pPr marL="0" indent="0">
              <a:lnSpc>
                <a:spcPct val="85000"/>
              </a:lnSpc>
              <a:buFontTx/>
              <a:buNone/>
            </a:pPr>
            <a:r>
              <a:rPr lang="en-US" altLang="en-PK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en-US" altLang="en-P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PK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box </a:t>
            </a:r>
            <a:r>
              <a:rPr lang="en-US" altLang="en-P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{1, 2, 2};</a:t>
            </a:r>
          </a:p>
          <a:p>
            <a:pPr marL="0" indent="0">
              <a:lnSpc>
                <a:spcPct val="85000"/>
              </a:lnSpc>
              <a:buFontTx/>
              <a:buNone/>
            </a:pPr>
            <a:r>
              <a:rPr lang="en-US" altLang="en-P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changeRect</a:t>
            </a:r>
            <a:r>
              <a:rPr lang="en-US" altLang="en-P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PK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box</a:t>
            </a:r>
            <a:r>
              <a:rPr lang="en-US" altLang="en-P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indent="0">
              <a:lnSpc>
                <a:spcPct val="85000"/>
              </a:lnSpc>
              <a:buFontTx/>
              <a:buNone/>
            </a:pPr>
            <a:endParaRPr lang="en-US" altLang="en-PK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buFontTx/>
              <a:buNone/>
            </a:pPr>
            <a:r>
              <a:rPr lang="en-US" altLang="en-P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P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en-P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box.length</a:t>
            </a:r>
            <a:r>
              <a:rPr lang="en-US" altLang="en-P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en-P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en-P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PK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prints 1</a:t>
            </a:r>
            <a:endParaRPr lang="en-US" altLang="en-US" sz="2000" dirty="0">
              <a:solidFill>
                <a:srgbClr val="00B050"/>
              </a:solidFill>
            </a:endParaRPr>
          </a:p>
          <a:p>
            <a:pPr marL="0" indent="0">
              <a:lnSpc>
                <a:spcPct val="85000"/>
              </a:lnSpc>
              <a:buFontTx/>
              <a:buNone/>
            </a:pPr>
            <a:r>
              <a:rPr lang="en-US" altLang="en-P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P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en-P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box.width</a:t>
            </a:r>
            <a:r>
              <a:rPr lang="en-US" altLang="en-P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en-P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en-P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PK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prints 2</a:t>
            </a:r>
            <a:endParaRPr lang="en-US" altLang="en-US" sz="2000" dirty="0">
              <a:solidFill>
                <a:srgbClr val="00B050"/>
              </a:solidFill>
            </a:endParaRPr>
          </a:p>
          <a:p>
            <a:pPr marL="0" indent="0">
              <a:lnSpc>
                <a:spcPct val="85000"/>
              </a:lnSpc>
              <a:buFontTx/>
              <a:buNone/>
            </a:pPr>
            <a:r>
              <a:rPr lang="en-US" altLang="en-P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P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en-P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box.area</a:t>
            </a:r>
            <a:r>
              <a:rPr lang="en-US" altLang="en-P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en-P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en-P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PK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prints 2</a:t>
            </a:r>
            <a:endParaRPr lang="en-US" altLang="en-US" sz="2000" dirty="0"/>
          </a:p>
          <a:p>
            <a:pPr marL="0" indent="0">
              <a:lnSpc>
                <a:spcPct val="85000"/>
              </a:lnSpc>
              <a:buFontTx/>
              <a:buNone/>
            </a:pPr>
            <a:r>
              <a:rPr lang="en-US" altLang="en-US" sz="2000" dirty="0"/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6F1857-2DD4-D5B0-B85B-ACD7D51C9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2CD417-529E-997A-27BD-E2DC4709F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5763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8B6AB-71DB-9CB8-564E-DD57F7E5D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Structures as Function Arguments – Pass by Reference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2CFBD-1EF0-5700-190D-4145AEC29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85000"/>
              </a:lnSpc>
              <a:buFontTx/>
              <a:buNone/>
            </a:pPr>
            <a:r>
              <a:rPr lang="en-US" altLang="en-PK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en-PK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en-US" altLang="en-PK" b="1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0" indent="0">
              <a:lnSpc>
                <a:spcPct val="85000"/>
              </a:lnSpc>
              <a:buFontTx/>
              <a:buNone/>
            </a:pPr>
            <a:r>
              <a:rPr lang="en-US" altLang="en-PK" b="1" dirty="0">
                <a:latin typeface="Courier New" panose="02070309020205020404" pitchFamily="49" charset="0"/>
                <a:cs typeface="Courier New" panose="02070309020205020404" pitchFamily="49" charset="0"/>
              </a:rPr>
              <a:t>   double length;</a:t>
            </a:r>
          </a:p>
          <a:p>
            <a:pPr marL="0" indent="0">
              <a:lnSpc>
                <a:spcPct val="85000"/>
              </a:lnSpc>
              <a:buFontTx/>
              <a:buNone/>
            </a:pPr>
            <a:r>
              <a:rPr lang="en-US" altLang="en-PK" b="1" dirty="0">
                <a:latin typeface="Courier New" panose="02070309020205020404" pitchFamily="49" charset="0"/>
                <a:cs typeface="Courier New" panose="02070309020205020404" pitchFamily="49" charset="0"/>
              </a:rPr>
              <a:t>   double width; </a:t>
            </a:r>
          </a:p>
          <a:p>
            <a:pPr marL="0" indent="0">
              <a:lnSpc>
                <a:spcPct val="85000"/>
              </a:lnSpc>
              <a:buFontTx/>
              <a:buNone/>
            </a:pPr>
            <a:r>
              <a:rPr lang="en-US" altLang="en-PK" b="1" dirty="0">
                <a:latin typeface="Courier New" panose="02070309020205020404" pitchFamily="49" charset="0"/>
                <a:cs typeface="Courier New" panose="02070309020205020404" pitchFamily="49" charset="0"/>
              </a:rPr>
              <a:t>   double area; </a:t>
            </a:r>
          </a:p>
          <a:p>
            <a:pPr marL="0" indent="0">
              <a:lnSpc>
                <a:spcPct val="85000"/>
              </a:lnSpc>
              <a:buFontTx/>
              <a:buNone/>
            </a:pPr>
            <a:r>
              <a:rPr lang="en-US" altLang="en-PK" b="1" dirty="0"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buFontTx/>
              <a:buNone/>
            </a:pPr>
            <a:r>
              <a:rPr lang="en-US" altLang="en-PK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P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changeRect</a:t>
            </a:r>
            <a:r>
              <a:rPr lang="en-US" altLang="en-PK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PK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en-US" altLang="en-PK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PK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&amp;r</a:t>
            </a:r>
            <a:r>
              <a:rPr lang="en-US" altLang="en-PK" b="1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 marL="0" indent="0">
              <a:lnSpc>
                <a:spcPct val="85000"/>
              </a:lnSpc>
              <a:buFontTx/>
              <a:buNone/>
            </a:pPr>
            <a:r>
              <a:rPr lang="en-US" altLang="en-PK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P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r.length</a:t>
            </a:r>
            <a:r>
              <a:rPr lang="en-US" altLang="en-PK" b="1" dirty="0">
                <a:latin typeface="Courier New" panose="02070309020205020404" pitchFamily="49" charset="0"/>
                <a:cs typeface="Courier New" panose="02070309020205020404" pitchFamily="49" charset="0"/>
              </a:rPr>
              <a:t> = 5; </a:t>
            </a:r>
          </a:p>
          <a:p>
            <a:pPr marL="0" indent="0">
              <a:lnSpc>
                <a:spcPct val="85000"/>
              </a:lnSpc>
              <a:buFontTx/>
              <a:buNone/>
            </a:pPr>
            <a:r>
              <a:rPr lang="en-US" altLang="en-PK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P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r.width</a:t>
            </a:r>
            <a:r>
              <a:rPr lang="en-US" altLang="en-PK" b="1" dirty="0">
                <a:latin typeface="Courier New" panose="02070309020205020404" pitchFamily="49" charset="0"/>
                <a:cs typeface="Courier New" panose="02070309020205020404" pitchFamily="49" charset="0"/>
              </a:rPr>
              <a:t> = 6; </a:t>
            </a:r>
          </a:p>
          <a:p>
            <a:pPr marL="0" indent="0">
              <a:lnSpc>
                <a:spcPct val="85000"/>
              </a:lnSpc>
              <a:buFontTx/>
              <a:buNone/>
            </a:pPr>
            <a:r>
              <a:rPr lang="en-US" altLang="en-PK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P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r.area</a:t>
            </a:r>
            <a:r>
              <a:rPr lang="en-US" altLang="en-PK" b="1" dirty="0">
                <a:latin typeface="Courier New" panose="02070309020205020404" pitchFamily="49" charset="0"/>
                <a:cs typeface="Courier New" panose="02070309020205020404" pitchFamily="49" charset="0"/>
              </a:rPr>
              <a:t> = 30; </a:t>
            </a:r>
          </a:p>
          <a:p>
            <a:pPr marL="0" indent="0">
              <a:lnSpc>
                <a:spcPct val="85000"/>
              </a:lnSpc>
              <a:buFontTx/>
              <a:buNone/>
            </a:pPr>
            <a:r>
              <a:rPr lang="en-US" altLang="en-PK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85000"/>
              </a:lnSpc>
              <a:buFontTx/>
              <a:buNone/>
            </a:pPr>
            <a:endParaRPr lang="en-US" altLang="en-P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buFontTx/>
              <a:buNone/>
            </a:pPr>
            <a:r>
              <a:rPr lang="en-US" altLang="en-PK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en-US" altLang="en-PK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PK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box </a:t>
            </a:r>
            <a:r>
              <a:rPr lang="en-US" altLang="en-PK" b="1" dirty="0">
                <a:latin typeface="Courier New" panose="02070309020205020404" pitchFamily="49" charset="0"/>
                <a:cs typeface="Courier New" panose="02070309020205020404" pitchFamily="49" charset="0"/>
              </a:rPr>
              <a:t>= {1, 2, 2};</a:t>
            </a:r>
          </a:p>
          <a:p>
            <a:pPr marL="0" indent="0">
              <a:lnSpc>
                <a:spcPct val="85000"/>
              </a:lnSpc>
              <a:buFontTx/>
              <a:buNone/>
            </a:pPr>
            <a:r>
              <a:rPr lang="en-US" altLang="en-P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changeRect</a:t>
            </a:r>
            <a:r>
              <a:rPr lang="en-US" altLang="en-PK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PK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box</a:t>
            </a:r>
            <a:r>
              <a:rPr lang="en-US" altLang="en-PK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altLang="en-US" dirty="0"/>
              <a:t>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205EC5-5BAB-B105-806E-3A223C579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78B176-72B8-F73B-D176-C6D76382F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55</a:t>
            </a:fld>
            <a:endParaRPr lang="en-US" dirty="0"/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EC720BBA-98BD-F3AB-06EC-2A53016E586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748990" y="3779137"/>
            <a:ext cx="1863523" cy="1851946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B0B25CD1-38C4-9084-AD91-1CCE147241B9}"/>
              </a:ext>
            </a:extLst>
          </p:cNvPr>
          <p:cNvSpPr/>
          <p:nvPr/>
        </p:nvSpPr>
        <p:spPr>
          <a:xfrm>
            <a:off x="5565977" y="1932940"/>
            <a:ext cx="4038600" cy="2159000"/>
          </a:xfrm>
          <a:prstGeom prst="cloudCallou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b="1" dirty="0">
                <a:solidFill>
                  <a:srgbClr val="FF0000"/>
                </a:solidFill>
              </a:rPr>
              <a:t>actual struct variable box is passed by reference</a:t>
            </a:r>
            <a:r>
              <a:rPr lang="en-US" dirty="0">
                <a:solidFill>
                  <a:schemeClr val="tx1"/>
                </a:solidFill>
              </a:rPr>
              <a:t> (parameter </a:t>
            </a:r>
            <a:r>
              <a:rPr lang="en-US" b="1" dirty="0">
                <a:solidFill>
                  <a:srgbClr val="FF0000"/>
                </a:solidFill>
              </a:rPr>
              <a:t>r</a:t>
            </a:r>
            <a:r>
              <a:rPr lang="en-US" dirty="0">
                <a:solidFill>
                  <a:schemeClr val="tx1"/>
                </a:solidFill>
              </a:rPr>
              <a:t> is just another name for box)</a:t>
            </a:r>
            <a:endParaRPr lang="en-PK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309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AC97F-B13E-13B1-85D3-D56392DF5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Structures as Function Arguments – Pass by Reference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7438E-4C16-6F9D-B9FD-BD1655457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85000"/>
              </a:lnSpc>
              <a:buFontTx/>
              <a:buNone/>
            </a:pPr>
            <a:r>
              <a:rPr lang="en-US" altLang="en-PK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P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changeRect</a:t>
            </a:r>
            <a:r>
              <a:rPr lang="en-US" altLang="en-PK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PK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en-US" altLang="en-PK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PK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&amp;r</a:t>
            </a:r>
            <a:r>
              <a:rPr lang="en-US" altLang="en-PK" b="1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 marL="0" indent="0">
              <a:lnSpc>
                <a:spcPct val="85000"/>
              </a:lnSpc>
              <a:buFontTx/>
              <a:buNone/>
            </a:pPr>
            <a:r>
              <a:rPr lang="en-US" altLang="en-PK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P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r.length</a:t>
            </a:r>
            <a:r>
              <a:rPr lang="en-US" altLang="en-PK" b="1" dirty="0">
                <a:latin typeface="Courier New" panose="02070309020205020404" pitchFamily="49" charset="0"/>
                <a:cs typeface="Courier New" panose="02070309020205020404" pitchFamily="49" charset="0"/>
              </a:rPr>
              <a:t> = 5; </a:t>
            </a:r>
          </a:p>
          <a:p>
            <a:pPr marL="0" indent="0">
              <a:lnSpc>
                <a:spcPct val="85000"/>
              </a:lnSpc>
              <a:buFontTx/>
              <a:buNone/>
            </a:pPr>
            <a:r>
              <a:rPr lang="en-US" altLang="en-PK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P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r.width</a:t>
            </a:r>
            <a:r>
              <a:rPr lang="en-US" altLang="en-PK" b="1" dirty="0">
                <a:latin typeface="Courier New" panose="02070309020205020404" pitchFamily="49" charset="0"/>
                <a:cs typeface="Courier New" panose="02070309020205020404" pitchFamily="49" charset="0"/>
              </a:rPr>
              <a:t> = 6; </a:t>
            </a:r>
          </a:p>
          <a:p>
            <a:pPr marL="0" indent="0">
              <a:lnSpc>
                <a:spcPct val="85000"/>
              </a:lnSpc>
              <a:buFontTx/>
              <a:buNone/>
            </a:pPr>
            <a:r>
              <a:rPr lang="en-US" altLang="en-PK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P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r.area</a:t>
            </a:r>
            <a:r>
              <a:rPr lang="en-US" altLang="en-PK" b="1" dirty="0">
                <a:latin typeface="Courier New" panose="02070309020205020404" pitchFamily="49" charset="0"/>
                <a:cs typeface="Courier New" panose="02070309020205020404" pitchFamily="49" charset="0"/>
              </a:rPr>
              <a:t> = 30; </a:t>
            </a:r>
          </a:p>
          <a:p>
            <a:pPr marL="0" indent="0">
              <a:lnSpc>
                <a:spcPct val="85000"/>
              </a:lnSpc>
              <a:buFontTx/>
              <a:buNone/>
            </a:pPr>
            <a:r>
              <a:rPr lang="en-US" altLang="en-PK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85000"/>
              </a:lnSpc>
              <a:buFontTx/>
              <a:buNone/>
            </a:pPr>
            <a:r>
              <a:rPr lang="en-US" altLang="en-PK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main(){</a:t>
            </a:r>
          </a:p>
          <a:p>
            <a:pPr marL="0" indent="0">
              <a:lnSpc>
                <a:spcPct val="85000"/>
              </a:lnSpc>
              <a:buFontTx/>
              <a:buNone/>
            </a:pPr>
            <a:r>
              <a:rPr lang="en-US" altLang="en-PK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en-US" altLang="en-PK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PK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box </a:t>
            </a:r>
            <a:r>
              <a:rPr lang="en-US" altLang="en-PK" b="1" dirty="0">
                <a:latin typeface="Courier New" panose="02070309020205020404" pitchFamily="49" charset="0"/>
                <a:cs typeface="Courier New" panose="02070309020205020404" pitchFamily="49" charset="0"/>
              </a:rPr>
              <a:t>= {1, 2, 2};</a:t>
            </a:r>
          </a:p>
          <a:p>
            <a:pPr marL="0" indent="0">
              <a:lnSpc>
                <a:spcPct val="85000"/>
              </a:lnSpc>
              <a:buFontTx/>
              <a:buNone/>
            </a:pPr>
            <a:r>
              <a:rPr lang="en-US" altLang="en-P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changeRect</a:t>
            </a:r>
            <a:r>
              <a:rPr lang="en-US" altLang="en-PK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PK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box</a:t>
            </a:r>
            <a:r>
              <a:rPr lang="en-US" altLang="en-PK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indent="0">
              <a:lnSpc>
                <a:spcPct val="85000"/>
              </a:lnSpc>
              <a:buFontTx/>
              <a:buNone/>
            </a:pPr>
            <a:endParaRPr lang="en-US" altLang="en-P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buFontTx/>
              <a:buNone/>
            </a:pPr>
            <a:r>
              <a:rPr lang="en-US" altLang="en-P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PK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en-P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box.length</a:t>
            </a:r>
            <a:r>
              <a:rPr lang="en-US" altLang="en-PK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en-P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en-PK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PK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prints 5</a:t>
            </a:r>
            <a:endParaRPr lang="en-US" altLang="en-US" dirty="0">
              <a:solidFill>
                <a:srgbClr val="00B050"/>
              </a:solidFill>
            </a:endParaRPr>
          </a:p>
          <a:p>
            <a:pPr marL="0" indent="0">
              <a:lnSpc>
                <a:spcPct val="85000"/>
              </a:lnSpc>
              <a:buFontTx/>
              <a:buNone/>
            </a:pPr>
            <a:r>
              <a:rPr lang="en-US" altLang="en-P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PK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en-P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box.width</a:t>
            </a:r>
            <a:r>
              <a:rPr lang="en-US" altLang="en-PK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en-P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en-PK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PK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prints 6</a:t>
            </a:r>
            <a:endParaRPr lang="en-US" altLang="en-US" dirty="0">
              <a:solidFill>
                <a:srgbClr val="00B050"/>
              </a:solidFill>
            </a:endParaRPr>
          </a:p>
          <a:p>
            <a:pPr marL="0" indent="0">
              <a:lnSpc>
                <a:spcPct val="85000"/>
              </a:lnSpc>
              <a:buFontTx/>
              <a:buNone/>
            </a:pPr>
            <a:r>
              <a:rPr lang="en-US" altLang="en-P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PK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en-P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box.area</a:t>
            </a:r>
            <a:r>
              <a:rPr lang="en-US" altLang="en-PK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en-P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en-PK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PK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prints 30</a:t>
            </a:r>
            <a:endParaRPr lang="en-US" altLang="en-US" dirty="0"/>
          </a:p>
          <a:p>
            <a:pPr marL="0" indent="0">
              <a:lnSpc>
                <a:spcPct val="85000"/>
              </a:lnSpc>
              <a:buFontTx/>
              <a:buNone/>
            </a:pPr>
            <a:r>
              <a:rPr lang="en-US" altLang="en-US" dirty="0"/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13E124-48CB-1F6D-B1C9-C8FC81C12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5DB823-320D-A657-E72A-55F033040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06215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8D1CC-D293-8028-E68A-6ECB16FDE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Structures as Function Arguments - Notes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A2743-6AD9-A970-AF9D-5A1B1699E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85000"/>
              </a:lnSpc>
              <a:buFontTx/>
              <a:buChar char="•"/>
            </a:pPr>
            <a:r>
              <a:rPr lang="en-US" altLang="en-US" sz="2400" dirty="0"/>
              <a:t>Passing a structure to a function </a:t>
            </a:r>
            <a:r>
              <a:rPr lang="en-US" altLang="en-US" sz="2400" dirty="0">
                <a:solidFill>
                  <a:srgbClr val="0070C0"/>
                </a:solidFill>
              </a:rPr>
              <a:t>by value</a:t>
            </a:r>
            <a:r>
              <a:rPr lang="en-US" altLang="en-US" sz="2400" dirty="0"/>
              <a:t> can </a:t>
            </a:r>
            <a:r>
              <a:rPr lang="en-US" altLang="en-US" sz="2400" dirty="0">
                <a:solidFill>
                  <a:srgbClr val="0070C0"/>
                </a:solidFill>
              </a:rPr>
              <a:t>slow down a program</a:t>
            </a:r>
            <a:r>
              <a:rPr lang="en-US" altLang="en-US" sz="2400" dirty="0"/>
              <a:t>, </a:t>
            </a:r>
            <a:r>
              <a:rPr lang="en-US" altLang="en-US" sz="2400" dirty="0">
                <a:solidFill>
                  <a:srgbClr val="0070C0"/>
                </a:solidFill>
              </a:rPr>
              <a:t>waste space</a:t>
            </a:r>
          </a:p>
          <a:p>
            <a:pPr algn="just">
              <a:lnSpc>
                <a:spcPct val="85000"/>
              </a:lnSpc>
              <a:buFontTx/>
              <a:buChar char="•"/>
            </a:pPr>
            <a:endParaRPr lang="en-US" altLang="en-US" sz="2400" dirty="0">
              <a:latin typeface="Courier New" panose="02070309020205020404" pitchFamily="49" charset="0"/>
            </a:endParaRPr>
          </a:p>
          <a:p>
            <a:pPr algn="just">
              <a:lnSpc>
                <a:spcPct val="85000"/>
              </a:lnSpc>
              <a:buFontTx/>
              <a:buChar char="•"/>
            </a:pPr>
            <a:r>
              <a:rPr lang="en-US" altLang="en-US" sz="2400" dirty="0"/>
              <a:t>Passing a structure to a function by reference will </a:t>
            </a:r>
            <a:r>
              <a:rPr lang="en-US" altLang="en-US" sz="2400" dirty="0">
                <a:solidFill>
                  <a:srgbClr val="0070C0"/>
                </a:solidFill>
              </a:rPr>
              <a:t>speed up program</a:t>
            </a:r>
            <a:r>
              <a:rPr lang="en-US" altLang="en-US" sz="2400" dirty="0"/>
              <a:t>, but the function </a:t>
            </a:r>
            <a:r>
              <a:rPr lang="en-US" altLang="en-US" sz="2400" dirty="0">
                <a:solidFill>
                  <a:srgbClr val="FF0000"/>
                </a:solidFill>
              </a:rPr>
              <a:t>may change data in structure</a:t>
            </a:r>
          </a:p>
          <a:p>
            <a:pPr algn="just">
              <a:lnSpc>
                <a:spcPct val="85000"/>
              </a:lnSpc>
              <a:buFontTx/>
              <a:buChar char="•"/>
            </a:pPr>
            <a:endParaRPr lang="en-US" altLang="en-US" sz="2400" dirty="0">
              <a:latin typeface="Courier New" panose="02070309020205020404" pitchFamily="49" charset="0"/>
            </a:endParaRPr>
          </a:p>
          <a:p>
            <a:pPr algn="just">
              <a:lnSpc>
                <a:spcPct val="85000"/>
              </a:lnSpc>
              <a:buFontTx/>
              <a:buChar char="•"/>
            </a:pPr>
            <a:r>
              <a:rPr lang="en-US" altLang="en-US" sz="2400" dirty="0"/>
              <a:t>Using a 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const</a:t>
            </a:r>
            <a:r>
              <a:rPr lang="en-US" altLang="en-US" sz="2400" dirty="0"/>
              <a:t> reference parameter allows </a:t>
            </a:r>
            <a:r>
              <a:rPr lang="en-US" altLang="en-US" sz="2400" dirty="0">
                <a:solidFill>
                  <a:srgbClr val="0488AE"/>
                </a:solidFill>
              </a:rPr>
              <a:t>read-only access </a:t>
            </a:r>
            <a:r>
              <a:rPr lang="en-US" altLang="en-US" sz="2400" dirty="0"/>
              <a:t>to reference parameter, it is fast and does not waste space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851479-2359-3FF0-E73B-548B5DABD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34B00-A389-00F7-9D3B-C23707955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68867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89669-C9BF-53B5-2B1E-1FBC5FF76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 as Function Arguments – Pass by const Reference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56D1E-BDDE-355F-906C-70A76E1FE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85000"/>
              </a:lnSpc>
              <a:buFontTx/>
              <a:buNone/>
            </a:pPr>
            <a:r>
              <a:rPr lang="en-US" altLang="en-PK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P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changeRect</a:t>
            </a:r>
            <a:r>
              <a:rPr lang="en-US" altLang="en-PK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PK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PK" b="1" dirty="0">
                <a:latin typeface="Courier New" panose="02070309020205020404" pitchFamily="49" charset="0"/>
                <a:cs typeface="Courier New" panose="02070309020205020404" pitchFamily="49" charset="0"/>
              </a:rPr>
              <a:t> Rectangle </a:t>
            </a:r>
            <a:r>
              <a:rPr lang="en-US" altLang="en-PK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en-PK" b="1" dirty="0">
                <a:latin typeface="Courier New" panose="02070309020205020404" pitchFamily="49" charset="0"/>
                <a:cs typeface="Courier New" panose="02070309020205020404" pitchFamily="49" charset="0"/>
              </a:rPr>
              <a:t>r) { </a:t>
            </a:r>
          </a:p>
          <a:p>
            <a:pPr marL="0" indent="0">
              <a:lnSpc>
                <a:spcPct val="85000"/>
              </a:lnSpc>
              <a:buFontTx/>
              <a:buNone/>
            </a:pPr>
            <a:r>
              <a:rPr lang="en-US" altLang="en-PK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P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r.length</a:t>
            </a:r>
            <a:r>
              <a:rPr lang="en-US" altLang="en-PK" b="1" dirty="0">
                <a:latin typeface="Courier New" panose="02070309020205020404" pitchFamily="49" charset="0"/>
                <a:cs typeface="Courier New" panose="02070309020205020404" pitchFamily="49" charset="0"/>
              </a:rPr>
              <a:t> = 5;</a:t>
            </a:r>
            <a:r>
              <a:rPr lang="en-US" altLang="en-PK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//ERROR! Cannot modify const</a:t>
            </a:r>
          </a:p>
          <a:p>
            <a:pPr marL="0" indent="0">
              <a:lnSpc>
                <a:spcPct val="85000"/>
              </a:lnSpc>
              <a:buFontTx/>
              <a:buNone/>
            </a:pPr>
            <a:r>
              <a:rPr lang="en-US" altLang="en-PK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P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r.width</a:t>
            </a:r>
            <a:r>
              <a:rPr lang="en-US" altLang="en-PK" b="1" dirty="0">
                <a:latin typeface="Courier New" panose="02070309020205020404" pitchFamily="49" charset="0"/>
                <a:cs typeface="Courier New" panose="02070309020205020404" pitchFamily="49" charset="0"/>
              </a:rPr>
              <a:t> = 6; </a:t>
            </a:r>
            <a:r>
              <a:rPr lang="en-US" altLang="en-PK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//ERROR! Cannot modify const</a:t>
            </a:r>
            <a:endParaRPr lang="en-US" altLang="en-P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buFontTx/>
              <a:buNone/>
            </a:pPr>
            <a:r>
              <a:rPr lang="en-US" altLang="en-PK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P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r.area</a:t>
            </a:r>
            <a:r>
              <a:rPr lang="en-US" altLang="en-PK" b="1" dirty="0">
                <a:latin typeface="Courier New" panose="02070309020205020404" pitchFamily="49" charset="0"/>
                <a:cs typeface="Courier New" panose="02070309020205020404" pitchFamily="49" charset="0"/>
              </a:rPr>
              <a:t> = 30; </a:t>
            </a:r>
            <a:r>
              <a:rPr lang="en-US" altLang="en-PK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//ERROR! Cannot modify const</a:t>
            </a:r>
            <a:endParaRPr lang="en-US" altLang="en-P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buFontTx/>
              <a:buNone/>
            </a:pPr>
            <a:r>
              <a:rPr lang="en-US" altLang="en-PK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85000"/>
              </a:lnSpc>
              <a:buFontTx/>
              <a:buNone/>
            </a:pPr>
            <a:r>
              <a:rPr lang="en-US" altLang="en-PK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main(){</a:t>
            </a:r>
          </a:p>
          <a:p>
            <a:pPr marL="0" indent="0">
              <a:lnSpc>
                <a:spcPct val="85000"/>
              </a:lnSpc>
              <a:buFontTx/>
              <a:buNone/>
            </a:pPr>
            <a:r>
              <a:rPr lang="en-US" altLang="en-PK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en-US" altLang="en-PK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PK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box </a:t>
            </a:r>
            <a:r>
              <a:rPr lang="en-US" altLang="en-PK" b="1" dirty="0">
                <a:latin typeface="Courier New" panose="02070309020205020404" pitchFamily="49" charset="0"/>
                <a:cs typeface="Courier New" panose="02070309020205020404" pitchFamily="49" charset="0"/>
              </a:rPr>
              <a:t>= {1, 2, 2};</a:t>
            </a:r>
          </a:p>
          <a:p>
            <a:pPr marL="0" indent="0">
              <a:lnSpc>
                <a:spcPct val="85000"/>
              </a:lnSpc>
              <a:buFontTx/>
              <a:buNone/>
            </a:pPr>
            <a:r>
              <a:rPr lang="en-US" altLang="en-P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changeRect</a:t>
            </a:r>
            <a:r>
              <a:rPr lang="en-US" altLang="en-PK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PK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box</a:t>
            </a:r>
            <a:r>
              <a:rPr lang="en-US" altLang="en-PK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altLang="en-US" dirty="0"/>
          </a:p>
          <a:p>
            <a:pPr marL="0" indent="0">
              <a:lnSpc>
                <a:spcPct val="85000"/>
              </a:lnSpc>
              <a:buFontTx/>
              <a:buNone/>
            </a:pPr>
            <a:r>
              <a:rPr lang="en-US" altLang="en-US" dirty="0"/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F63A8D-30D5-255F-8B40-3638BBAED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1576ED-C66A-0C6E-7A4B-396977956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374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2CF78-87B7-D3D1-23D5-09B05FC3C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 as Function Arguments – Pass by const Reference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40113-3C6F-FB3B-2ECE-6F4846B8B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85000"/>
              </a:lnSpc>
              <a:buFontTx/>
              <a:buNone/>
            </a:pPr>
            <a:r>
              <a:rPr lang="en-US" altLang="en-PK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P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showRect</a:t>
            </a:r>
            <a:r>
              <a:rPr lang="en-US" altLang="en-PK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PK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PK" b="1" dirty="0">
                <a:latin typeface="Courier New" panose="02070309020205020404" pitchFamily="49" charset="0"/>
                <a:cs typeface="Courier New" panose="02070309020205020404" pitchFamily="49" charset="0"/>
              </a:rPr>
              <a:t> Rectangle </a:t>
            </a:r>
            <a:r>
              <a:rPr lang="en-US" altLang="en-PK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en-PK" b="1" dirty="0">
                <a:latin typeface="Courier New" panose="02070309020205020404" pitchFamily="49" charset="0"/>
                <a:cs typeface="Courier New" panose="02070309020205020404" pitchFamily="49" charset="0"/>
              </a:rPr>
              <a:t>r) { </a:t>
            </a:r>
          </a:p>
          <a:p>
            <a:pPr marL="0" indent="0">
              <a:lnSpc>
                <a:spcPct val="85000"/>
              </a:lnSpc>
              <a:buFontTx/>
              <a:buNone/>
            </a:pPr>
            <a:r>
              <a:rPr lang="en-US" altLang="en-PK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P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PK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en-P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r.length</a:t>
            </a:r>
            <a:r>
              <a:rPr lang="en-US" altLang="en-PK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en-P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en-PK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PK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buFontTx/>
              <a:buNone/>
            </a:pPr>
            <a:r>
              <a:rPr lang="en-US" altLang="en-PK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P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PK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en-P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r.width</a:t>
            </a:r>
            <a:r>
              <a:rPr lang="en-US" altLang="en-PK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en-P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en-PK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lnSpc>
                <a:spcPct val="85000"/>
              </a:lnSpc>
              <a:buFontTx/>
              <a:buNone/>
            </a:pPr>
            <a:r>
              <a:rPr lang="en-US" altLang="en-PK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P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PK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en-P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r.area</a:t>
            </a:r>
            <a:r>
              <a:rPr lang="en-US" altLang="en-PK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en-P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en-PK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lnSpc>
                <a:spcPct val="85000"/>
              </a:lnSpc>
              <a:buFontTx/>
              <a:buNone/>
            </a:pPr>
            <a:r>
              <a:rPr lang="en-US" altLang="en-PK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85000"/>
              </a:lnSpc>
              <a:buFontTx/>
              <a:buNone/>
            </a:pPr>
            <a:r>
              <a:rPr lang="en-US" altLang="en-PK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main(){</a:t>
            </a:r>
          </a:p>
          <a:p>
            <a:pPr marL="0" indent="0">
              <a:lnSpc>
                <a:spcPct val="85000"/>
              </a:lnSpc>
              <a:buFontTx/>
              <a:buNone/>
            </a:pPr>
            <a:r>
              <a:rPr lang="en-US" altLang="en-PK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en-US" altLang="en-PK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PK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box </a:t>
            </a:r>
            <a:r>
              <a:rPr lang="en-US" altLang="en-PK" b="1" dirty="0">
                <a:latin typeface="Courier New" panose="02070309020205020404" pitchFamily="49" charset="0"/>
                <a:cs typeface="Courier New" panose="02070309020205020404" pitchFamily="49" charset="0"/>
              </a:rPr>
              <a:t>= {1, 2, 2};</a:t>
            </a:r>
          </a:p>
          <a:p>
            <a:pPr marL="0" indent="0">
              <a:lnSpc>
                <a:spcPct val="85000"/>
              </a:lnSpc>
              <a:buFontTx/>
              <a:buNone/>
            </a:pPr>
            <a:r>
              <a:rPr lang="en-US" altLang="en-P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showRect</a:t>
            </a:r>
            <a:r>
              <a:rPr lang="en-US" altLang="en-PK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PK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box</a:t>
            </a:r>
            <a:r>
              <a:rPr lang="en-US" altLang="en-PK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altLang="en-US" dirty="0"/>
          </a:p>
          <a:p>
            <a:pPr marL="0" indent="0">
              <a:lnSpc>
                <a:spcPct val="85000"/>
              </a:lnSpc>
              <a:buFontTx/>
              <a:buNone/>
            </a:pPr>
            <a:r>
              <a:rPr lang="en-US" altLang="en-US" dirty="0"/>
              <a:t>}</a:t>
            </a:r>
          </a:p>
          <a:p>
            <a:pPr marL="0" indent="0">
              <a:lnSpc>
                <a:spcPct val="85000"/>
              </a:lnSpc>
              <a:buFontTx/>
              <a:buNone/>
            </a:pPr>
            <a:r>
              <a:rPr lang="en-US" altLang="en-US" u="sng" dirty="0"/>
              <a:t>Output: </a:t>
            </a:r>
            <a:r>
              <a:rPr lang="en-US" altLang="en-US" dirty="0"/>
              <a:t>	1</a:t>
            </a:r>
          </a:p>
          <a:p>
            <a:pPr marL="0" indent="0">
              <a:lnSpc>
                <a:spcPct val="85000"/>
              </a:lnSpc>
              <a:buFontTx/>
              <a:buNone/>
            </a:pPr>
            <a:r>
              <a:rPr lang="en-US" altLang="en-US" dirty="0"/>
              <a:t>		2</a:t>
            </a:r>
          </a:p>
          <a:p>
            <a:pPr marL="0" indent="0">
              <a:lnSpc>
                <a:spcPct val="85000"/>
              </a:lnSpc>
              <a:buFontTx/>
              <a:buNone/>
            </a:pPr>
            <a:r>
              <a:rPr lang="en-US" altLang="en-US" dirty="0"/>
              <a:t>		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B13E98-7CE3-F412-50DA-9727E888E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524F1A-78DB-AF36-B47C-3892E4337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7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13732-354E-D000-2251-DF1A68D6D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Introducing Structures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1724D-0E6C-4448-7105-CBD17B1E2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eaLnBrk="0" hangingPunct="0">
              <a:lnSpc>
                <a:spcPct val="90000"/>
              </a:lnSpc>
              <a:spcBef>
                <a:spcPct val="20000"/>
              </a:spcBef>
              <a:buClr>
                <a:srgbClr val="00007D"/>
              </a:buClr>
              <a:buSzPct val="75000"/>
              <a:buNone/>
            </a:pPr>
            <a:r>
              <a:rPr lang="en-US" sz="2800" dirty="0">
                <a:latin typeface="Calibri" pitchFamily="34" charset="0"/>
              </a:rPr>
              <a:t>A </a:t>
            </a:r>
            <a:r>
              <a:rPr lang="en-US" sz="2800" b="1" dirty="0">
                <a:solidFill>
                  <a:srgbClr val="C00000"/>
                </a:solidFill>
                <a:latin typeface="Calibri" pitchFamily="34" charset="0"/>
              </a:rPr>
              <a:t>structure</a:t>
            </a:r>
            <a:r>
              <a:rPr lang="en-US" sz="2800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sz="2800" dirty="0">
                <a:latin typeface="Calibri" pitchFamily="34" charset="0"/>
              </a:rPr>
              <a:t>is a </a:t>
            </a:r>
            <a:r>
              <a:rPr lang="en-US" sz="2800" dirty="0">
                <a:solidFill>
                  <a:srgbClr val="2F1BC7"/>
                </a:solidFill>
                <a:latin typeface="Calibri" pitchFamily="34" charset="0"/>
              </a:rPr>
              <a:t>collection</a:t>
            </a:r>
            <a:r>
              <a:rPr lang="en-US" sz="2800" dirty="0">
                <a:latin typeface="Calibri" pitchFamily="34" charset="0"/>
              </a:rPr>
              <a:t> and is </a:t>
            </a:r>
            <a:r>
              <a:rPr lang="en-US" sz="2800" dirty="0">
                <a:solidFill>
                  <a:srgbClr val="2F1BC7"/>
                </a:solidFill>
                <a:latin typeface="Calibri" pitchFamily="34" charset="0"/>
              </a:rPr>
              <a:t>referenced</a:t>
            </a:r>
            <a:r>
              <a:rPr lang="en-US" sz="2800" dirty="0">
                <a:latin typeface="Calibri" pitchFamily="34" charset="0"/>
              </a:rPr>
              <a:t> with </a:t>
            </a:r>
            <a:r>
              <a:rPr lang="en-US" sz="2800" b="1" dirty="0">
                <a:solidFill>
                  <a:srgbClr val="2F1BC7"/>
                </a:solidFill>
                <a:latin typeface="Calibri" pitchFamily="34" charset="0"/>
              </a:rPr>
              <a:t>single name</a:t>
            </a:r>
            <a:r>
              <a:rPr lang="en-US" sz="2800" dirty="0">
                <a:solidFill>
                  <a:srgbClr val="2F1BC7"/>
                </a:solidFill>
                <a:latin typeface="Calibri" pitchFamily="34" charset="0"/>
              </a:rPr>
              <a:t>. </a:t>
            </a:r>
          </a:p>
          <a:p>
            <a:pPr marL="0" indent="0" algn="just" eaLnBrk="0" hangingPunct="0">
              <a:lnSpc>
                <a:spcPct val="90000"/>
              </a:lnSpc>
              <a:spcBef>
                <a:spcPct val="20000"/>
              </a:spcBef>
              <a:buClr>
                <a:srgbClr val="00007D"/>
              </a:buClr>
              <a:buSzPct val="75000"/>
              <a:buNone/>
            </a:pPr>
            <a:endParaRPr lang="en-US" sz="2800" dirty="0">
              <a:latin typeface="Calibri" pitchFamily="34" charset="0"/>
            </a:endParaRPr>
          </a:p>
          <a:p>
            <a:pPr marL="0" indent="0" algn="just" eaLnBrk="0" hangingPunct="0">
              <a:lnSpc>
                <a:spcPct val="90000"/>
              </a:lnSpc>
              <a:spcBef>
                <a:spcPct val="20000"/>
              </a:spcBef>
              <a:buClr>
                <a:srgbClr val="00007D"/>
              </a:buClr>
              <a:buSzPct val="75000"/>
              <a:buNone/>
            </a:pPr>
            <a:r>
              <a:rPr lang="en-US" sz="2800" dirty="0">
                <a:latin typeface="Calibri" pitchFamily="34" charset="0"/>
              </a:rPr>
              <a:t>The </a:t>
            </a:r>
            <a:r>
              <a:rPr lang="en-US" sz="2800" dirty="0">
                <a:solidFill>
                  <a:srgbClr val="2F1BC7"/>
                </a:solidFill>
                <a:latin typeface="Calibri" pitchFamily="34" charset="0"/>
              </a:rPr>
              <a:t>data items </a:t>
            </a:r>
            <a:r>
              <a:rPr lang="en-US" sz="2800" dirty="0">
                <a:latin typeface="Calibri" pitchFamily="34" charset="0"/>
              </a:rPr>
              <a:t>in </a:t>
            </a:r>
            <a:r>
              <a:rPr lang="en-US" sz="2800" dirty="0">
                <a:solidFill>
                  <a:srgbClr val="2F1BC7"/>
                </a:solidFill>
                <a:latin typeface="Calibri" pitchFamily="34" charset="0"/>
              </a:rPr>
              <a:t>structure</a:t>
            </a:r>
            <a:r>
              <a:rPr lang="en-US" sz="2800" dirty="0">
                <a:latin typeface="Calibri" pitchFamily="34" charset="0"/>
              </a:rPr>
              <a:t> are called </a:t>
            </a:r>
            <a:r>
              <a:rPr lang="en-US" sz="2800" dirty="0">
                <a:solidFill>
                  <a:srgbClr val="2F1BC7"/>
                </a:solidFill>
                <a:latin typeface="Calibri" pitchFamily="34" charset="0"/>
              </a:rPr>
              <a:t>structure </a:t>
            </a:r>
            <a:r>
              <a:rPr lang="en-US" sz="2800" b="1" dirty="0">
                <a:solidFill>
                  <a:srgbClr val="C00000"/>
                </a:solidFill>
                <a:latin typeface="Calibri" pitchFamily="34" charset="0"/>
              </a:rPr>
              <a:t>members</a:t>
            </a:r>
            <a:r>
              <a:rPr lang="en-US" sz="2800" dirty="0">
                <a:latin typeface="Calibri" pitchFamily="34" charset="0"/>
              </a:rPr>
              <a:t>, </a:t>
            </a:r>
            <a:r>
              <a:rPr lang="en-US" sz="2800" b="1" dirty="0">
                <a:solidFill>
                  <a:srgbClr val="C00000"/>
                </a:solidFill>
                <a:latin typeface="Calibri" pitchFamily="34" charset="0"/>
              </a:rPr>
              <a:t>elements</a:t>
            </a:r>
            <a:r>
              <a:rPr lang="en-US" sz="2800" dirty="0">
                <a:latin typeface="Calibri" pitchFamily="34" charset="0"/>
              </a:rPr>
              <a:t>, or </a:t>
            </a:r>
            <a:r>
              <a:rPr lang="en-US" sz="2800" b="1" dirty="0">
                <a:solidFill>
                  <a:srgbClr val="C00000"/>
                </a:solidFill>
                <a:latin typeface="Calibri" pitchFamily="34" charset="0"/>
              </a:rPr>
              <a:t>fields</a:t>
            </a:r>
            <a:r>
              <a:rPr lang="en-US" sz="2800" dirty="0">
                <a:latin typeface="Calibri" pitchFamily="34" charset="0"/>
              </a:rPr>
              <a:t>. </a:t>
            </a:r>
          </a:p>
          <a:p>
            <a:pPr marL="0" indent="0" algn="just" eaLnBrk="0" hangingPunct="0">
              <a:lnSpc>
                <a:spcPct val="90000"/>
              </a:lnSpc>
              <a:spcBef>
                <a:spcPct val="20000"/>
              </a:spcBef>
              <a:buClr>
                <a:srgbClr val="00007D"/>
              </a:buClr>
              <a:buSzPct val="75000"/>
              <a:buNone/>
            </a:pPr>
            <a:endParaRPr lang="en-US" sz="2800" dirty="0">
              <a:latin typeface="Calibri" pitchFamily="34" charset="0"/>
            </a:endParaRPr>
          </a:p>
          <a:p>
            <a:pPr marL="0" indent="0" algn="just" eaLnBrk="0" hangingPunct="0">
              <a:lnSpc>
                <a:spcPct val="90000"/>
              </a:lnSpc>
              <a:spcBef>
                <a:spcPct val="20000"/>
              </a:spcBef>
              <a:buClr>
                <a:srgbClr val="00007D"/>
              </a:buClr>
              <a:buSzPct val="75000"/>
              <a:buNone/>
            </a:pPr>
            <a:r>
              <a:rPr lang="en-US" sz="2800" dirty="0">
                <a:solidFill>
                  <a:srgbClr val="C00000"/>
                </a:solidFill>
                <a:latin typeface="Calibri" pitchFamily="34" charset="0"/>
              </a:rPr>
              <a:t>The difference between </a:t>
            </a:r>
            <a:r>
              <a:rPr lang="en-US" sz="2800" b="1" dirty="0">
                <a:solidFill>
                  <a:srgbClr val="C00000"/>
                </a:solidFill>
                <a:latin typeface="Calibri" pitchFamily="34" charset="0"/>
              </a:rPr>
              <a:t>array</a:t>
            </a:r>
            <a:r>
              <a:rPr lang="en-US" sz="2800" dirty="0">
                <a:solidFill>
                  <a:srgbClr val="C00000"/>
                </a:solidFill>
                <a:latin typeface="Calibri" pitchFamily="34" charset="0"/>
              </a:rPr>
              <a:t> and </a:t>
            </a:r>
            <a:r>
              <a:rPr lang="en-US" sz="2800" b="1" dirty="0">
                <a:solidFill>
                  <a:srgbClr val="C00000"/>
                </a:solidFill>
                <a:latin typeface="Calibri" pitchFamily="34" charset="0"/>
              </a:rPr>
              <a:t>structure</a:t>
            </a:r>
            <a:r>
              <a:rPr lang="en-US" sz="2800" dirty="0">
                <a:solidFill>
                  <a:srgbClr val="C00000"/>
                </a:solidFill>
                <a:latin typeface="Calibri" pitchFamily="34" charset="0"/>
              </a:rPr>
              <a:t>: </a:t>
            </a:r>
            <a:r>
              <a:rPr lang="en-US" sz="2800" dirty="0">
                <a:latin typeface="Calibri" pitchFamily="34" charset="0"/>
              </a:rPr>
              <a:t>is that </a:t>
            </a:r>
            <a:r>
              <a:rPr lang="en-US" sz="2800" b="1" i="1" u="sng" dirty="0">
                <a:solidFill>
                  <a:srgbClr val="2F1BC7"/>
                </a:solidFill>
                <a:latin typeface="Calibri" pitchFamily="34" charset="0"/>
              </a:rPr>
              <a:t>array must consists</a:t>
            </a:r>
            <a:r>
              <a:rPr lang="en-US" sz="2800" i="1" dirty="0">
                <a:solidFill>
                  <a:srgbClr val="2F1BC7"/>
                </a:solidFill>
                <a:latin typeface="Calibri" pitchFamily="34" charset="0"/>
              </a:rPr>
              <a:t> </a:t>
            </a:r>
            <a:r>
              <a:rPr lang="en-US" sz="2800" i="1" dirty="0">
                <a:latin typeface="Calibri" pitchFamily="34" charset="0"/>
              </a:rPr>
              <a:t>of a</a:t>
            </a:r>
            <a:r>
              <a:rPr lang="en-US" sz="2800" i="1" dirty="0">
                <a:solidFill>
                  <a:srgbClr val="2F1BC7"/>
                </a:solidFill>
                <a:latin typeface="Calibri" pitchFamily="34" charset="0"/>
              </a:rPr>
              <a:t> </a:t>
            </a:r>
            <a:r>
              <a:rPr lang="en-US" sz="2800" b="1" i="1" u="sng" dirty="0">
                <a:solidFill>
                  <a:srgbClr val="2F1BC7"/>
                </a:solidFill>
                <a:latin typeface="Calibri" pitchFamily="34" charset="0"/>
              </a:rPr>
              <a:t>set of values </a:t>
            </a:r>
            <a:r>
              <a:rPr lang="en-US" sz="2800" i="1" dirty="0">
                <a:solidFill>
                  <a:srgbClr val="2F1BC7"/>
                </a:solidFill>
                <a:latin typeface="Calibri" pitchFamily="34" charset="0"/>
              </a:rPr>
              <a:t>of same data</a:t>
            </a:r>
            <a:r>
              <a:rPr lang="en-US" sz="2800" i="1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sz="2800" i="1" dirty="0">
                <a:solidFill>
                  <a:srgbClr val="2F1BC7"/>
                </a:solidFill>
                <a:latin typeface="Calibri" pitchFamily="34" charset="0"/>
              </a:rPr>
              <a:t>type</a:t>
            </a:r>
            <a:r>
              <a:rPr lang="en-US" sz="2800" dirty="0">
                <a:latin typeface="Calibri" pitchFamily="34" charset="0"/>
              </a:rPr>
              <a:t> but on the other hand, </a:t>
            </a:r>
            <a:r>
              <a:rPr lang="en-US" sz="2800" b="1" u="sng" dirty="0">
                <a:solidFill>
                  <a:srgbClr val="2F1BC7"/>
                </a:solidFill>
                <a:latin typeface="Calibri" pitchFamily="34" charset="0"/>
              </a:rPr>
              <a:t>structure may consist of different data types</a:t>
            </a: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43AAA2-3D5D-A0CE-D694-C6447F947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5D0456-8757-94FA-1F11-719EB393E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3217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46A39-D22B-C787-ABE4-862BA7308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Returning a Structure from a Function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552DE-575A-A571-D156-BDDC6E24F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A Function can return a </a:t>
            </a:r>
            <a:r>
              <a:rPr lang="en-US" altLang="en-US" b="1" dirty="0">
                <a:latin typeface="Courier New" panose="02070309020205020404" pitchFamily="49" charset="0"/>
              </a:rPr>
              <a:t>struct</a:t>
            </a:r>
            <a:r>
              <a:rPr lang="en-US" altLang="en-US" dirty="0"/>
              <a:t>:</a:t>
            </a:r>
          </a:p>
          <a:p>
            <a:pPr lvl="1">
              <a:buFontTx/>
              <a:buNone/>
            </a:pP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Student</a:t>
            </a:r>
            <a:r>
              <a:rPr lang="en-US" altLang="en-US" b="1" dirty="0">
                <a:latin typeface="Courier New" panose="02070309020205020404" pitchFamily="49" charset="0"/>
              </a:rPr>
              <a:t> </a:t>
            </a:r>
            <a:r>
              <a:rPr lang="en-US" altLang="en-US" b="1" dirty="0" err="1">
                <a:latin typeface="Courier New" panose="02070309020205020404" pitchFamily="49" charset="0"/>
              </a:rPr>
              <a:t>getStudentData</a:t>
            </a:r>
            <a:r>
              <a:rPr lang="en-US" altLang="en-US" b="1" dirty="0">
                <a:latin typeface="Courier New" panose="02070309020205020404" pitchFamily="49" charset="0"/>
              </a:rPr>
              <a:t>();  // prototype</a:t>
            </a:r>
          </a:p>
          <a:p>
            <a:pPr lvl="1"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stu1 = </a:t>
            </a:r>
            <a:r>
              <a:rPr lang="en-US" altLang="en-US" b="1" dirty="0" err="1">
                <a:latin typeface="Courier New" panose="02070309020205020404" pitchFamily="49" charset="0"/>
              </a:rPr>
              <a:t>getStudentData</a:t>
            </a:r>
            <a:r>
              <a:rPr lang="en-US" altLang="en-US" b="1" dirty="0">
                <a:latin typeface="Courier New" panose="02070309020205020404" pitchFamily="49" charset="0"/>
              </a:rPr>
              <a:t>();   // call</a:t>
            </a:r>
            <a:br>
              <a:rPr lang="en-US" altLang="en-US" b="1" dirty="0">
                <a:latin typeface="Courier New" panose="02070309020205020404" pitchFamily="49" charset="0"/>
              </a:rPr>
            </a:b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buFontTx/>
              <a:buChar char="•"/>
            </a:pPr>
            <a:r>
              <a:rPr lang="en-US" altLang="en-US" dirty="0"/>
              <a:t>Function must define a local structure variable</a:t>
            </a:r>
          </a:p>
          <a:p>
            <a:pPr lvl="1"/>
            <a:r>
              <a:rPr lang="en-US" altLang="en-US" dirty="0"/>
              <a:t>for internal use </a:t>
            </a:r>
          </a:p>
          <a:p>
            <a:pPr lvl="1"/>
            <a:r>
              <a:rPr lang="en-US" altLang="en-US" dirty="0"/>
              <a:t>for use with </a:t>
            </a: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</a:rPr>
              <a:t>return</a:t>
            </a:r>
            <a:r>
              <a:rPr lang="en-US" altLang="en-US" dirty="0"/>
              <a:t> statement</a:t>
            </a:r>
          </a:p>
          <a:p>
            <a:pPr marL="0" indent="0">
              <a:buNone/>
            </a:pP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D6B828-E442-EFC2-7703-9D5297436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E5415E-37E9-5320-F111-6BFE59F2A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30412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0D9A7-3ACB-DBFB-CC51-5456BC0F1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Returning a Structure from a Function - Example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9084B-525F-3D8B-6166-DC651CDC5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90000"/>
              </a:lnSpc>
              <a:buFontTx/>
              <a:buNone/>
            </a:pP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Student</a:t>
            </a:r>
            <a:r>
              <a:rPr lang="en-US" altLang="en-US" b="1" dirty="0">
                <a:latin typeface="Courier New" panose="02070309020205020404" pitchFamily="49" charset="0"/>
              </a:rPr>
              <a:t> </a:t>
            </a:r>
            <a:r>
              <a:rPr lang="en-US" altLang="en-US" b="1" dirty="0" err="1">
                <a:latin typeface="Courier New" panose="02070309020205020404" pitchFamily="49" charset="0"/>
              </a:rPr>
              <a:t>getStudentData</a:t>
            </a:r>
            <a:r>
              <a:rPr lang="en-US" altLang="en-US" b="1" dirty="0">
                <a:latin typeface="Courier New" panose="02070309020205020404" pitchFamily="49" charset="0"/>
              </a:rPr>
              <a:t>()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{	 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		 Student</a:t>
            </a:r>
            <a:r>
              <a:rPr lang="en-US" altLang="en-US" b="1" dirty="0">
                <a:latin typeface="Courier New" panose="02070309020205020404" pitchFamily="49" charset="0"/>
              </a:rPr>
              <a:t> </a:t>
            </a:r>
            <a:r>
              <a:rPr lang="en-US" altLang="en-US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tempStu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  </a:t>
            </a:r>
            <a:r>
              <a:rPr lang="en-US" altLang="en-US" b="1" dirty="0" err="1">
                <a:latin typeface="Courier New" panose="02070309020205020404" pitchFamily="49" charset="0"/>
              </a:rPr>
              <a:t>cin</a:t>
            </a:r>
            <a:r>
              <a:rPr lang="en-US" altLang="en-US" b="1" dirty="0">
                <a:latin typeface="Courier New" panose="02070309020205020404" pitchFamily="49" charset="0"/>
              </a:rPr>
              <a:t> &gt;&gt; </a:t>
            </a:r>
            <a:r>
              <a:rPr lang="en-US" altLang="en-US" b="1" dirty="0" err="1">
                <a:latin typeface="Courier New" panose="02070309020205020404" pitchFamily="49" charset="0"/>
              </a:rPr>
              <a:t>tempStu.studentID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  </a:t>
            </a:r>
            <a:r>
              <a:rPr lang="en-US" altLang="en-US" b="1" dirty="0" err="1">
                <a:latin typeface="Courier New" panose="02070309020205020404" pitchFamily="49" charset="0"/>
              </a:rPr>
              <a:t>cin</a:t>
            </a:r>
            <a:r>
              <a:rPr lang="en-US" altLang="en-US" b="1" dirty="0">
                <a:latin typeface="Courier New" panose="02070309020205020404" pitchFamily="49" charset="0"/>
              </a:rPr>
              <a:t> &gt;&gt; </a:t>
            </a:r>
            <a:r>
              <a:rPr lang="en-US" altLang="en-US" b="1" dirty="0" err="1">
                <a:latin typeface="Courier New" panose="02070309020205020404" pitchFamily="49" charset="0"/>
              </a:rPr>
              <a:t>tempStu.yearInSchool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</a:t>
            </a:r>
            <a:r>
              <a:rPr lang="en-US" altLang="en-US" b="1" dirty="0"/>
              <a:t> </a:t>
            </a:r>
            <a:r>
              <a:rPr lang="en-US" altLang="en-US" b="1" dirty="0" err="1">
                <a:latin typeface="Courier New" panose="02070309020205020404" pitchFamily="49" charset="0"/>
              </a:rPr>
              <a:t>cin</a:t>
            </a:r>
            <a:r>
              <a:rPr lang="en-US" altLang="en-US" b="1" dirty="0">
                <a:latin typeface="Courier New" panose="02070309020205020404" pitchFamily="49" charset="0"/>
              </a:rPr>
              <a:t> &gt;&gt; </a:t>
            </a:r>
            <a:r>
              <a:rPr lang="en-US" altLang="en-US" b="1" dirty="0" err="1">
                <a:latin typeface="Courier New" panose="02070309020205020404" pitchFamily="49" charset="0"/>
              </a:rPr>
              <a:t>tempStu.gpa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</a:t>
            </a:r>
            <a:r>
              <a:rPr lang="en-US" altLang="en-US" b="1" dirty="0"/>
              <a:t> 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return</a:t>
            </a:r>
            <a:r>
              <a:rPr lang="en-US" altLang="en-US" b="1" dirty="0">
                <a:latin typeface="Courier New" panose="02070309020205020404" pitchFamily="49" charset="0"/>
              </a:rPr>
              <a:t> </a:t>
            </a:r>
            <a:r>
              <a:rPr lang="en-US" altLang="en-US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tempStu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}</a:t>
            </a:r>
          </a:p>
          <a:p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D6EE05-6092-C2D5-0721-191E2FCEC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4AFDCD-1A43-7453-F6BD-F7E96573D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271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06C2B-6F17-48F0-9A61-37D33388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struct Declaration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F4F03-EEC5-8797-3B1A-7B57D1EDB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buFontTx/>
              <a:buNone/>
            </a:pP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</a:rPr>
              <a:t>struct</a:t>
            </a:r>
            <a:r>
              <a:rPr lang="en-US" altLang="en-US" b="1" dirty="0">
                <a:latin typeface="Courier New" panose="02070309020205020404" pitchFamily="49" charset="0"/>
              </a:rPr>
              <a:t> Student</a:t>
            </a:r>
          </a:p>
          <a:p>
            <a:pPr lvl="1"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{</a:t>
            </a:r>
          </a:p>
          <a:p>
            <a:pPr lvl="1"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	int </a:t>
            </a:r>
            <a:r>
              <a:rPr lang="en-US" altLang="en-US" b="1" dirty="0" err="1">
                <a:latin typeface="Courier New" panose="02070309020205020404" pitchFamily="49" charset="0"/>
              </a:rPr>
              <a:t>studentID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  <a:p>
            <a:pPr lvl="1"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	string name;</a:t>
            </a:r>
          </a:p>
          <a:p>
            <a:pPr lvl="1"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 short </a:t>
            </a:r>
            <a:r>
              <a:rPr lang="en-US" altLang="en-US" b="1" dirty="0" err="1">
                <a:latin typeface="Courier New" panose="02070309020205020404" pitchFamily="49" charset="0"/>
              </a:rPr>
              <a:t>yearInSchool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  <a:p>
            <a:pPr lvl="1"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	double </a:t>
            </a:r>
            <a:r>
              <a:rPr lang="en-US" altLang="en-US" b="1" dirty="0" err="1">
                <a:latin typeface="Courier New" panose="02070309020205020404" pitchFamily="49" charset="0"/>
              </a:rPr>
              <a:t>gpa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  <a:p>
            <a:pPr lvl="1"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};</a:t>
            </a:r>
          </a:p>
          <a:p>
            <a:pPr lvl="1">
              <a:buFontTx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 lvl="1" algn="just"/>
            <a:r>
              <a:rPr lang="en-US" altLang="en-PK" dirty="0"/>
              <a:t>Organize related data (variables) into a </a:t>
            </a:r>
            <a:r>
              <a:rPr lang="en-US" altLang="en-PK" dirty="0">
                <a:solidFill>
                  <a:srgbClr val="0070C0"/>
                </a:solidFill>
              </a:rPr>
              <a:t>nice neat package (single unit)</a:t>
            </a:r>
            <a:endParaRPr lang="en-US" alt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DC6B21-8BD2-E5E3-B199-688B41299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F6C384-A28D-45EB-DE69-EC64EFB1C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39EB3465-7DDB-4A2A-8C8D-4B63384A58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7618" y="2011680"/>
            <a:ext cx="20367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rgbClr val="FA8218"/>
                </a:solidFill>
              </a:rPr>
              <a:t>structure name</a:t>
            </a:r>
          </a:p>
        </p:txBody>
      </p:sp>
      <p:sp>
        <p:nvSpPr>
          <p:cNvPr id="7" name="Line 5">
            <a:extLst>
              <a:ext uri="{FF2B5EF4-FFF2-40B4-BE49-F238E27FC236}">
                <a16:creationId xmlns:a16="http://schemas.microsoft.com/office/drawing/2014/main" id="{4EA857A5-568F-85F9-CE0A-6DBBD24420F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87091" y="2199726"/>
            <a:ext cx="2286000" cy="0"/>
          </a:xfrm>
          <a:prstGeom prst="line">
            <a:avLst/>
          </a:prstGeom>
          <a:noFill/>
          <a:ln w="25400">
            <a:solidFill>
              <a:srgbClr val="FA821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K"/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9CAB65E0-CC28-09C6-1C39-7105A1A9F5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3091" y="3364550"/>
            <a:ext cx="27193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rgbClr val="FA8218"/>
                </a:solidFill>
              </a:rPr>
              <a:t>structure</a:t>
            </a:r>
            <a:r>
              <a:rPr lang="en-US" altLang="en-US" sz="2000" dirty="0">
                <a:solidFill>
                  <a:srgbClr val="FA8218"/>
                </a:solidFill>
              </a:rPr>
              <a:t> </a:t>
            </a:r>
            <a:r>
              <a:rPr lang="en-US" altLang="en-US" sz="2000" b="1" dirty="0">
                <a:solidFill>
                  <a:srgbClr val="FA8218"/>
                </a:solidFill>
              </a:rPr>
              <a:t>members</a:t>
            </a:r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D27C73F3-9619-AF8D-7253-A35D730FF54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12541" y="2992900"/>
            <a:ext cx="1808163" cy="0"/>
          </a:xfrm>
          <a:prstGeom prst="line">
            <a:avLst/>
          </a:prstGeom>
          <a:noFill/>
          <a:ln w="25400">
            <a:solidFill>
              <a:srgbClr val="FA821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K"/>
          </a:p>
        </p:txBody>
      </p:sp>
      <p:sp>
        <p:nvSpPr>
          <p:cNvPr id="10" name="Line 8">
            <a:extLst>
              <a:ext uri="{FF2B5EF4-FFF2-40B4-BE49-F238E27FC236}">
                <a16:creationId xmlns:a16="http://schemas.microsoft.com/office/drawing/2014/main" id="{5BCB6789-92B9-5C13-5665-79D4576F7A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87091" y="3418927"/>
            <a:ext cx="2233613" cy="0"/>
          </a:xfrm>
          <a:prstGeom prst="line">
            <a:avLst/>
          </a:prstGeom>
          <a:noFill/>
          <a:ln w="25400">
            <a:solidFill>
              <a:srgbClr val="FA821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K"/>
          </a:p>
        </p:txBody>
      </p:sp>
      <p:sp>
        <p:nvSpPr>
          <p:cNvPr id="11" name="Line 9">
            <a:extLst>
              <a:ext uri="{FF2B5EF4-FFF2-40B4-BE49-F238E27FC236}">
                <a16:creationId xmlns:a16="http://schemas.microsoft.com/office/drawing/2014/main" id="{432D44B7-7F14-6A22-3DC5-97679D10BC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63454" y="3851880"/>
            <a:ext cx="857250" cy="0"/>
          </a:xfrm>
          <a:prstGeom prst="line">
            <a:avLst/>
          </a:prstGeom>
          <a:noFill/>
          <a:ln w="25400">
            <a:solidFill>
              <a:srgbClr val="FA821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K"/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EE6C27B7-6B42-ED8A-B9FA-D08F25F82D0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20704" y="2992898"/>
            <a:ext cx="0" cy="1226127"/>
          </a:xfrm>
          <a:prstGeom prst="line">
            <a:avLst/>
          </a:prstGeom>
          <a:noFill/>
          <a:ln w="25400">
            <a:solidFill>
              <a:srgbClr val="FA821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K"/>
          </a:p>
        </p:txBody>
      </p:sp>
      <p:sp>
        <p:nvSpPr>
          <p:cNvPr id="13" name="Line 11">
            <a:extLst>
              <a:ext uri="{FF2B5EF4-FFF2-40B4-BE49-F238E27FC236}">
                <a16:creationId xmlns:a16="http://schemas.microsoft.com/office/drawing/2014/main" id="{8952BA22-FB5E-B0F8-0E9E-2DCB15C00D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63254" y="4219026"/>
            <a:ext cx="2457450" cy="0"/>
          </a:xfrm>
          <a:prstGeom prst="line">
            <a:avLst/>
          </a:prstGeom>
          <a:noFill/>
          <a:ln w="25400">
            <a:solidFill>
              <a:srgbClr val="FA821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87895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55085-4495-CAFC-78CD-DC1D7C2F0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Definition Syntax</a:t>
            </a: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B5E2F1-079C-CF7C-00D4-A8E3CD0A7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9DA0BA-4243-C10F-CC40-91B23DC01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51799A17-4A45-8F62-6537-99058A0E3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73629" y="1454635"/>
            <a:ext cx="7844742" cy="4901717"/>
          </a:xfrm>
          <a:prstGeom prst="rect">
            <a:avLst/>
          </a:prstGeom>
          <a:solidFill>
            <a:schemeClr val="accent2"/>
          </a:solidFill>
          <a:ln w="9525">
            <a:solidFill>
              <a:srgbClr val="FF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02109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98173-D83C-9712-F9CC-383412990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 Declaration Notes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56D4B-6164-7348-696D-1AD57BE6C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defRPr/>
            </a:pPr>
            <a:r>
              <a:rPr lang="en-US" altLang="en-US" dirty="0"/>
              <a:t>Made in </a:t>
            </a:r>
            <a:r>
              <a:rPr lang="en-US" altLang="en-US" dirty="0">
                <a:solidFill>
                  <a:srgbClr val="0070C0"/>
                </a:solidFill>
              </a:rPr>
              <a:t>global scope usually</a:t>
            </a:r>
            <a:r>
              <a:rPr lang="en-US" altLang="en-US" dirty="0"/>
              <a:t>, so can access the user-defined datatype in all functions</a:t>
            </a:r>
          </a:p>
          <a:p>
            <a:pPr algn="just">
              <a:defRPr/>
            </a:pPr>
            <a:endParaRPr lang="en-US" altLang="en-US" dirty="0"/>
          </a:p>
          <a:p>
            <a:pPr algn="just">
              <a:defRPr/>
            </a:pPr>
            <a:r>
              <a:rPr lang="en-US" altLang="en-US" dirty="0"/>
              <a:t>Must have 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  <a:r>
              <a:rPr lang="en-US" altLang="en-US" dirty="0"/>
              <a:t> after closing </a:t>
            </a:r>
            <a:r>
              <a:rPr lang="en-US" altLang="en-US" b="1" dirty="0">
                <a:latin typeface="Courier New" panose="02070309020205020404" pitchFamily="49" charset="0"/>
              </a:rPr>
              <a:t>}</a:t>
            </a:r>
          </a:p>
          <a:p>
            <a:pPr algn="just">
              <a:defRPr/>
            </a:pPr>
            <a:endParaRPr lang="en-US" altLang="en-US" dirty="0"/>
          </a:p>
          <a:p>
            <a:pPr algn="just">
              <a:defRPr/>
            </a:pPr>
            <a:r>
              <a:rPr lang="en-US" altLang="en-US" b="1" dirty="0">
                <a:latin typeface="Courier New" panose="02070309020205020404" pitchFamily="49" charset="0"/>
              </a:rPr>
              <a:t>struct</a:t>
            </a:r>
            <a:r>
              <a:rPr lang="en-US" altLang="en-US" dirty="0"/>
              <a:t> names commonly begin with uppercase letter</a:t>
            </a:r>
          </a:p>
          <a:p>
            <a:pPr algn="just">
              <a:defRPr/>
            </a:pPr>
            <a:endParaRPr lang="en-US" altLang="en-US" dirty="0"/>
          </a:p>
          <a:p>
            <a:pPr algn="just">
              <a:defRPr/>
            </a:pPr>
            <a:r>
              <a:rPr lang="en-US" altLang="en-US" dirty="0"/>
              <a:t>Multiple fields of same type can be in comma-separated list:</a:t>
            </a:r>
          </a:p>
          <a:p>
            <a:pPr marL="0" indent="0" algn="just">
              <a:buFont typeface="Arial" panose="020B0604020202020204" pitchFamily="34" charset="0"/>
              <a:buNone/>
              <a:defRPr/>
            </a:pPr>
            <a:endParaRPr lang="en-US" altLang="en-US" dirty="0"/>
          </a:p>
          <a:p>
            <a:pPr lvl="1" algn="just">
              <a:buClr>
                <a:srgbClr val="3333CC"/>
              </a:buClr>
              <a:buFontTx/>
              <a:buNone/>
              <a:defRPr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b="1" dirty="0">
                <a:latin typeface="Courier New" panose="02070309020205020404" pitchFamily="49" charset="0"/>
              </a:rPr>
              <a:t>string name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b="1" dirty="0">
                <a:latin typeface="Courier New" panose="02070309020205020404" pitchFamily="49" charset="0"/>
              </a:rPr>
              <a:t>address;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5AC4FC-8CF6-BC3D-BCDA-000A9C7B3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0D1027-E9B1-1A2B-E190-0AC8AC3C7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740726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RegularSeedRightStep">
      <a:dk1>
        <a:srgbClr val="000000"/>
      </a:dk1>
      <a:lt1>
        <a:srgbClr val="FFFFFF"/>
      </a:lt1>
      <a:dk2>
        <a:srgbClr val="412724"/>
      </a:dk2>
      <a:lt2>
        <a:srgbClr val="E2E8E4"/>
      </a:lt2>
      <a:accent1>
        <a:srgbClr val="D739AE"/>
      </a:accent1>
      <a:accent2>
        <a:srgbClr val="C5275A"/>
      </a:accent2>
      <a:accent3>
        <a:srgbClr val="D74839"/>
      </a:accent3>
      <a:accent4>
        <a:srgbClr val="C57827"/>
      </a:accent4>
      <a:accent5>
        <a:srgbClr val="B0A72F"/>
      </a:accent5>
      <a:accent6>
        <a:srgbClr val="81B223"/>
      </a:accent6>
      <a:hlink>
        <a:srgbClr val="31944B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1684</TotalTime>
  <Words>3159</Words>
  <Application>Microsoft Office PowerPoint</Application>
  <PresentationFormat>Widescreen</PresentationFormat>
  <Paragraphs>646</Paragraphs>
  <Slides>61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8" baseType="lpstr">
      <vt:lpstr>Arial</vt:lpstr>
      <vt:lpstr>Calibri</vt:lpstr>
      <vt:lpstr>Century Gothic</vt:lpstr>
      <vt:lpstr>Courier New</vt:lpstr>
      <vt:lpstr>Elephant</vt:lpstr>
      <vt:lpstr>Wingdings</vt:lpstr>
      <vt:lpstr>BrushVTI</vt:lpstr>
      <vt:lpstr>Object Oriented Programming</vt:lpstr>
      <vt:lpstr>Abstract Data Type</vt:lpstr>
      <vt:lpstr>Abstract Data Type</vt:lpstr>
      <vt:lpstr>Abstract Data Type</vt:lpstr>
      <vt:lpstr>Combining Data into Structures</vt:lpstr>
      <vt:lpstr>Introducing Structures</vt:lpstr>
      <vt:lpstr>Example struct Declaration</vt:lpstr>
      <vt:lpstr>Structure Definition Syntax</vt:lpstr>
      <vt:lpstr>struct Declaration Notes</vt:lpstr>
      <vt:lpstr>Creating struct Variables</vt:lpstr>
      <vt:lpstr>Creating struct Variables</vt:lpstr>
      <vt:lpstr>Structure Members In Memory</vt:lpstr>
      <vt:lpstr>Creating struct Variables – Another way</vt:lpstr>
      <vt:lpstr>Creating struct Variables Two Ways</vt:lpstr>
      <vt:lpstr>Initializing a Structure</vt:lpstr>
      <vt:lpstr>Initializing a Structure</vt:lpstr>
      <vt:lpstr>Accessing Structure Members</vt:lpstr>
      <vt:lpstr>Assigning Values to Structure Variables</vt:lpstr>
      <vt:lpstr>More on Initializing a Structure</vt:lpstr>
      <vt:lpstr>More on Initializing a Structure</vt:lpstr>
      <vt:lpstr>Accessing Structure Members</vt:lpstr>
      <vt:lpstr>Assigning one Structure Variable to another</vt:lpstr>
      <vt:lpstr>Comparing struct Variables</vt:lpstr>
      <vt:lpstr>Practice Question </vt:lpstr>
      <vt:lpstr>Array of Structures</vt:lpstr>
      <vt:lpstr>Initialization of Array of Structures</vt:lpstr>
      <vt:lpstr>Initialization of Array of Structures</vt:lpstr>
      <vt:lpstr>Partial Initialization of Array of Structures</vt:lpstr>
      <vt:lpstr>Practice Question </vt:lpstr>
      <vt:lpstr>Practice Question </vt:lpstr>
      <vt:lpstr>Array as Member of Structures</vt:lpstr>
      <vt:lpstr>Array as Member of Structures</vt:lpstr>
      <vt:lpstr>Array as Member of Structures</vt:lpstr>
      <vt:lpstr>Array as Member of Structures</vt:lpstr>
      <vt:lpstr>Nested Structure</vt:lpstr>
      <vt:lpstr>Initializing/Assigning to a Nested Structure</vt:lpstr>
      <vt:lpstr>Practice Question </vt:lpstr>
      <vt:lpstr>Practice Question </vt:lpstr>
      <vt:lpstr>Pointers to Structures</vt:lpstr>
      <vt:lpstr>Accessing Structures with Pointers</vt:lpstr>
      <vt:lpstr>Accessing Structures with Pointers</vt:lpstr>
      <vt:lpstr>Accessing Structures with Pointers</vt:lpstr>
      <vt:lpstr>Dynamic Memory Allocation</vt:lpstr>
      <vt:lpstr>Pointer as Structure Member</vt:lpstr>
      <vt:lpstr>Pointer as Structure Member</vt:lpstr>
      <vt:lpstr>PowerPoint Presentation</vt:lpstr>
      <vt:lpstr>Anonymous Structure</vt:lpstr>
      <vt:lpstr>Other Stuff You Can Do With a struct</vt:lpstr>
      <vt:lpstr>Quick Example</vt:lpstr>
      <vt:lpstr>Using a Member Function</vt:lpstr>
      <vt:lpstr>Structures as Function Arguments</vt:lpstr>
      <vt:lpstr>Structures as Function Arguments</vt:lpstr>
      <vt:lpstr>Structures as Function Arguments – Pass by Value</vt:lpstr>
      <vt:lpstr>Structures as Function Arguments – Pass by Value</vt:lpstr>
      <vt:lpstr>Structures as Function Arguments – Pass by Reference</vt:lpstr>
      <vt:lpstr>Structures as Function Arguments – Pass by Reference</vt:lpstr>
      <vt:lpstr>Structures as Function Arguments - Notes</vt:lpstr>
      <vt:lpstr>Structures as Function Arguments – Pass by const Reference</vt:lpstr>
      <vt:lpstr>Structures as Function Arguments – Pass by const Reference</vt:lpstr>
      <vt:lpstr>Returning a Structure from a Function</vt:lpstr>
      <vt:lpstr>Returning a Structure from a Function -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MARIUM HIDA</dc:creator>
  <cp:lastModifiedBy>MARIUM HIDA</cp:lastModifiedBy>
  <cp:revision>369</cp:revision>
  <cp:lastPrinted>2023-01-23T10:34:20Z</cp:lastPrinted>
  <dcterms:created xsi:type="dcterms:W3CDTF">2023-01-20T09:57:02Z</dcterms:created>
  <dcterms:modified xsi:type="dcterms:W3CDTF">2023-02-20T18:52:47Z</dcterms:modified>
</cp:coreProperties>
</file>