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9"/>
  </p:notesMasterIdLst>
  <p:sldIdLst>
    <p:sldId id="257" r:id="rId4"/>
    <p:sldId id="259" r:id="rId5"/>
    <p:sldId id="303" r:id="rId6"/>
    <p:sldId id="258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B2C4-B5ED-4A90-BFA9-D426BE1C3FAD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8C9C2-5B64-44DF-B8BD-360C7C29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2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39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SANDBOX VPC and IAM ACCOUNT</a:t>
            </a:r>
          </a:p>
        </p:txBody>
      </p:sp>
    </p:spTree>
    <p:extLst>
      <p:ext uri="{BB962C8B-B14F-4D97-AF65-F5344CB8AC3E}">
        <p14:creationId xmlns:p14="http://schemas.microsoft.com/office/powerpoint/2010/main" val="238130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AE59-227A-4F3A-AA93-E8D4E8CF1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B6A5-0209-4DBE-91E7-6FDDB3F4F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0F9C-D85A-4C70-963E-C52554FC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23568-7943-4430-8985-E99A50B9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4C44-4494-41B0-951E-7210C467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9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6C59-C6F2-4521-9A15-FF3750C1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DBBAD-C28E-453E-9F8E-050C78EF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A2BD-EA2C-4195-AFCF-AE11C3CE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DC08-6C2E-4FEF-8C5C-BFBEE896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69D5-C583-4967-8B45-532E4711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4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6F967-09E7-464C-821E-E1D8C3823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F95BF-17AF-4206-8AC5-532373A32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BC12-7BBC-4EAC-BCE2-B08F8C3E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7DFA9-AFCA-4912-948F-3C78440D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F646-77FC-4889-B54D-3852CAF9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4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3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8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50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5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31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47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14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A06F-D69F-4BD9-B208-D8AB7FF6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6FCD-E426-4257-AEBF-8307ABE4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E760-3515-45B9-87DE-DE766327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4661-0DA4-447C-8D92-10873B13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AF05-0EA6-47F8-88F1-C189CD09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71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8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8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414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512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8211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74681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99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48313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5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791960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58943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9B43-ADDB-4808-BB13-81993898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3B1AB-D5E2-4683-AA22-1715F14D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4F11-43EE-4E92-BC28-43F3471D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3678-0779-4972-97A1-3D021930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9E77-3731-4158-BFDE-EC7A6937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785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743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6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6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05742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975307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916948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79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5702575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574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86C7-5AF3-4934-9C28-AE319207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B0D4-3D11-4DC3-8629-E5269C55B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8CADB-5000-47F3-B29B-EEC5E69BE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DE29A-329B-4681-9FA3-05B9B730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C427D-E685-423C-8450-98161115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71B66-526C-4DB3-8C81-40064854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DD1A-10A1-4B63-A018-F3B1187A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9076F-2D0C-44CB-AE6C-6529E5D9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DD6B5-6E89-4306-A6FD-3BA815DDB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851B8-4AF6-4776-AB4B-D9866F1F8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FE1DB-7006-4E93-9189-803A96736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C2B96-D408-4035-82FB-B1CE310A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0E927-55DD-4D83-A0C5-B65378F3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2A0E5-A36F-47F4-9DC9-353E1778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17B3-C3FE-40C1-8FC9-72704F62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26C5D-DA4F-4614-B494-FF8175C7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35A0A-535B-4E79-A343-77B31F92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694C8-A062-4BED-BB51-41B34090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7F252-47E4-49D5-8FCE-6D3ED58A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64280-9A73-43AA-A0C8-E9B238D8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2ECAB-A717-469A-B0F7-B9C1BD35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8E9-5FFE-4EF0-BA50-549F1D47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E408-721C-4E93-9E6F-98D228E1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12AF4-193C-4F57-9EC4-21A1B53F7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783A9-14B7-4E4A-B6E4-50FA37D2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DE050-0DEE-4392-B2E8-476A1B9F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D9BBB-BFDF-4D87-A372-2BA9DDD0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8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17E-8B64-481B-B9DC-0677FB2A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926FD-4C74-4FD0-B726-B7ED9A6B2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3ED95-4BB3-4145-B524-797AF1175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C114-6E53-4757-B4F0-2E399012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09C31-802C-4EB7-AE17-A8C13EBE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F7091-1152-488C-B519-CDE304C7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6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257C0-2AF2-444F-9326-D12BC53E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155B3-B696-43A3-8AFC-C787BA0D6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CEAF-D3F1-4DC9-8761-57047EC76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CA81-612C-40DE-9DD5-7AE6FD6D9AA6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6687-A764-453D-A9B6-69EEA57FE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8E2CD-1655-4CA2-9DFE-794E5995A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CFA58-1A5E-496D-AA58-0EF739511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8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50E52A-7715-48DA-918B-69D09BDED34A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ED9309-93BD-45B4-A49B-A57A39B722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58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7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05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spcFirstLastPara="1" vert="horz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dirty="0">
                <a:solidFill>
                  <a:schemeClr val="bg2"/>
                </a:solidFill>
              </a:rPr>
              <a:t>AWS STATIC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  <a:prstGeom prst="rect">
            <a:avLst/>
          </a:prstGeom>
        </p:spPr>
        <p:txBody>
          <a:bodyPr spcFirstLastPara="1" vert="horz" lIns="121900" tIns="121900" rIns="121900" bIns="121900" rtlCol="0" anchorCtr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err="1"/>
              <a:t>Cloudandbeyond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323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1531-0541-46DA-8564-9C6A2821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1BB3-8DAD-453C-8564-99B6378C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The AWS EC2 course is broken down into four different projects.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Static Hosting on EC2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Building and Managing Databases on EC2.  AWS RDS is introduced as well.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Managing Apps on EC2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Managing Security on EC2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C250-6801-45AD-BA4E-72796545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04" y="112872"/>
            <a:ext cx="11360800" cy="643709"/>
          </a:xfrm>
        </p:spPr>
        <p:txBody>
          <a:bodyPr>
            <a:normAutofit fontScale="90000"/>
          </a:bodyPr>
          <a:lstStyle/>
          <a:p>
            <a:r>
              <a:rPr lang="en-US" sz="3733" b="1" dirty="0"/>
              <a:t>Building Static Hosting on EC2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F706-2437-4138-829A-04939CAD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413" y="4279075"/>
            <a:ext cx="3920987" cy="18265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67" dirty="0"/>
              <a:t>IAM</a:t>
            </a:r>
          </a:p>
          <a:p>
            <a:pPr>
              <a:lnSpc>
                <a:spcPct val="100000"/>
              </a:lnSpc>
            </a:pPr>
            <a:r>
              <a:rPr lang="en-US" sz="1867" dirty="0"/>
              <a:t>Bastion Host (</a:t>
            </a:r>
            <a:r>
              <a:rPr lang="en-US" sz="1867" dirty="0" err="1"/>
              <a:t>MyIp</a:t>
            </a:r>
            <a:r>
              <a:rPr lang="en-US" sz="1867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867" dirty="0"/>
              <a:t>Server Role s3</a:t>
            </a:r>
          </a:p>
          <a:p>
            <a:pPr>
              <a:lnSpc>
                <a:spcPct val="100000"/>
              </a:lnSpc>
            </a:pPr>
            <a:r>
              <a:rPr lang="en-US" sz="1867" dirty="0"/>
              <a:t>Physical Redundancy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9B429-C675-4198-8FA5-76AC0A8A74E6}"/>
              </a:ext>
            </a:extLst>
          </p:cNvPr>
          <p:cNvSpPr/>
          <p:nvPr/>
        </p:nvSpPr>
        <p:spPr>
          <a:xfrm>
            <a:off x="393862" y="1716873"/>
            <a:ext cx="7243477" cy="45086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1467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6" name="Picture 5" descr="VPC-Cloud.png">
            <a:extLst>
              <a:ext uri="{FF2B5EF4-FFF2-40B4-BE49-F238E27FC236}">
                <a16:creationId xmlns:a16="http://schemas.microsoft.com/office/drawing/2014/main" id="{3F15E65C-7C47-451F-8B70-B201393E4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" y="1292125"/>
            <a:ext cx="628952" cy="628952"/>
          </a:xfrm>
          <a:prstGeom prst="rect">
            <a:avLst/>
          </a:prstGeom>
        </p:spPr>
      </p:pic>
      <p:pic>
        <p:nvPicPr>
          <p:cNvPr id="7" name="Picture 6" descr="AWS-Management-Console.png">
            <a:extLst>
              <a:ext uri="{FF2B5EF4-FFF2-40B4-BE49-F238E27FC236}">
                <a16:creationId xmlns:a16="http://schemas.microsoft.com/office/drawing/2014/main" id="{C0F6F9A6-9AE7-48B2-80C7-69F87C26F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43" y="1209567"/>
            <a:ext cx="975360" cy="975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9797B0-5202-4399-A039-F2C1413DC511}"/>
              </a:ext>
            </a:extLst>
          </p:cNvPr>
          <p:cNvSpPr txBox="1"/>
          <p:nvPr/>
        </p:nvSpPr>
        <p:spPr>
          <a:xfrm>
            <a:off x="8622708" y="2253894"/>
            <a:ext cx="1640229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585"/>
            <a:r>
              <a:rPr lang="en-US" sz="1333" dirty="0">
                <a:solidFill>
                  <a:srgbClr val="000000"/>
                </a:solidFill>
                <a:latin typeface="Helvetica Neue"/>
                <a:cs typeface="Helvetica Neue"/>
              </a:rPr>
              <a:t>AWS Management Console</a:t>
            </a:r>
          </a:p>
        </p:txBody>
      </p:sp>
      <p:pic>
        <p:nvPicPr>
          <p:cNvPr id="9" name="Picture 8" descr="Users.png">
            <a:extLst>
              <a:ext uri="{FF2B5EF4-FFF2-40B4-BE49-F238E27FC236}">
                <a16:creationId xmlns:a16="http://schemas.microsoft.com/office/drawing/2014/main" id="{5C54E5A7-F244-4E9F-B3DA-02C76C7E5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13" y="2755412"/>
            <a:ext cx="975360" cy="975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8CB6D7-6864-4D51-84BB-B24A437800B5}"/>
              </a:ext>
            </a:extLst>
          </p:cNvPr>
          <p:cNvSpPr txBox="1"/>
          <p:nvPr/>
        </p:nvSpPr>
        <p:spPr>
          <a:xfrm>
            <a:off x="8032255" y="3766065"/>
            <a:ext cx="628984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585"/>
            <a:r>
              <a:rPr lang="en-US" sz="1333" dirty="0">
                <a:solidFill>
                  <a:srgbClr val="000000"/>
                </a:solidFill>
                <a:latin typeface="Helvetica Neue"/>
                <a:cs typeface="Helvetica Neue"/>
              </a:rPr>
              <a:t>users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90A40-C45C-4667-8A49-A3A3FB3D151F}"/>
              </a:ext>
            </a:extLst>
          </p:cNvPr>
          <p:cNvGrpSpPr/>
          <p:nvPr/>
        </p:nvGrpSpPr>
        <p:grpSpPr>
          <a:xfrm>
            <a:off x="677772" y="3429000"/>
            <a:ext cx="2252133" cy="1935035"/>
            <a:chOff x="2549525" y="760413"/>
            <a:chExt cx="1689100" cy="1733550"/>
          </a:xfrm>
        </p:grpSpPr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F7C6E6A6-9AA9-470F-A37F-9D3B7ACC9E65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TextBox 32">
              <a:extLst>
                <a:ext uri="{FF2B5EF4-FFF2-40B4-BE49-F238E27FC236}">
                  <a16:creationId xmlns:a16="http://schemas.microsoft.com/office/drawing/2014/main" id="{76FD3F66-6DA8-4527-90F8-B079CCCA5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173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609585"/>
              <a:r>
                <a:rPr lang="en-US" sz="12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5834A1-585E-49EE-83C6-B8FC9DC88608}"/>
              </a:ext>
            </a:extLst>
          </p:cNvPr>
          <p:cNvGrpSpPr/>
          <p:nvPr/>
        </p:nvGrpSpPr>
        <p:grpSpPr>
          <a:xfrm>
            <a:off x="475832" y="3169327"/>
            <a:ext cx="2746741" cy="2859927"/>
            <a:chOff x="4629150" y="2990015"/>
            <a:chExt cx="1752600" cy="1567698"/>
          </a:xfrm>
        </p:grpSpPr>
        <p:sp>
          <p:nvSpPr>
            <p:cNvPr id="15" name="Rounded Rectangle 21">
              <a:extLst>
                <a:ext uri="{FF2B5EF4-FFF2-40B4-BE49-F238E27FC236}">
                  <a16:creationId xmlns:a16="http://schemas.microsoft.com/office/drawing/2014/main" id="{D4D5D9B0-64E7-48A2-952A-FEBD9093C680}"/>
                </a:ext>
              </a:extLst>
            </p:cNvPr>
            <p:cNvSpPr/>
            <p:nvPr/>
          </p:nvSpPr>
          <p:spPr>
            <a:xfrm>
              <a:off x="4629150" y="2990015"/>
              <a:ext cx="1752600" cy="1567698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TextBox 37">
              <a:extLst>
                <a:ext uri="{FF2B5EF4-FFF2-40B4-BE49-F238E27FC236}">
                  <a16:creationId xmlns:a16="http://schemas.microsoft.com/office/drawing/2014/main" id="{55BB8709-CDD0-4172-80E4-11A3446F8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786" y="4343771"/>
              <a:ext cx="955782" cy="18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09585"/>
              <a:r>
                <a:rPr lang="en-US" sz="1200" dirty="0">
                  <a:solidFill>
                    <a:srgbClr val="000000"/>
                  </a:solidFill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  <a:p>
              <a:pPr algn="ctr" defTabSz="609585"/>
              <a:r>
                <a:rPr lang="en-US" sz="1200" dirty="0">
                  <a:solidFill>
                    <a:srgbClr val="000000"/>
                  </a:solidFill>
                  <a:latin typeface="Helvetica Neue"/>
                  <a:ea typeface="Verdana" pitchFamily="34" charset="0"/>
                  <a:cs typeface="Helvetica Neue"/>
                </a:rPr>
                <a:t>172.16.1.0/24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FF087DA-51B0-4F73-82D2-F02B9F4C3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62" y="2786975"/>
            <a:ext cx="312012" cy="51696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2297010-2578-48FE-BC13-0FDAAEF16701}"/>
              </a:ext>
            </a:extLst>
          </p:cNvPr>
          <p:cNvGrpSpPr/>
          <p:nvPr/>
        </p:nvGrpSpPr>
        <p:grpSpPr>
          <a:xfrm>
            <a:off x="4370532" y="3429000"/>
            <a:ext cx="2252133" cy="1897428"/>
            <a:chOff x="2549525" y="760413"/>
            <a:chExt cx="1689100" cy="1733550"/>
          </a:xfrm>
        </p:grpSpPr>
        <p:sp>
          <p:nvSpPr>
            <p:cNvPr id="43" name="Rounded Rectangle 6">
              <a:extLst>
                <a:ext uri="{FF2B5EF4-FFF2-40B4-BE49-F238E27FC236}">
                  <a16:creationId xmlns:a16="http://schemas.microsoft.com/office/drawing/2014/main" id="{BC5F4309-76F7-4BE4-A508-6F4B24FC0BF9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id="{70FE0135-475A-4772-93D3-7DAEEB912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164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609585"/>
              <a:r>
                <a:rPr lang="en-US" sz="12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7C8F2-2F48-4015-99FB-E20CD8BBC64D}"/>
              </a:ext>
            </a:extLst>
          </p:cNvPr>
          <p:cNvGrpSpPr/>
          <p:nvPr/>
        </p:nvGrpSpPr>
        <p:grpSpPr>
          <a:xfrm>
            <a:off x="4102538" y="3169327"/>
            <a:ext cx="2746741" cy="2791666"/>
            <a:chOff x="4629150" y="3291601"/>
            <a:chExt cx="1752600" cy="1266112"/>
          </a:xfrm>
        </p:grpSpPr>
        <p:sp>
          <p:nvSpPr>
            <p:cNvPr id="46" name="Rounded Rectangle 21">
              <a:extLst>
                <a:ext uri="{FF2B5EF4-FFF2-40B4-BE49-F238E27FC236}">
                  <a16:creationId xmlns:a16="http://schemas.microsoft.com/office/drawing/2014/main" id="{AEA90622-DE7E-4F53-847A-810F3CEBDE37}"/>
                </a:ext>
              </a:extLst>
            </p:cNvPr>
            <p:cNvSpPr/>
            <p:nvPr/>
          </p:nvSpPr>
          <p:spPr>
            <a:xfrm>
              <a:off x="4629150" y="3291601"/>
              <a:ext cx="1752600" cy="1266112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585">
                <a:defRPr/>
              </a:pPr>
              <a:endParaRPr lang="en-US" sz="24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7" name="TextBox 37">
              <a:extLst>
                <a:ext uri="{FF2B5EF4-FFF2-40B4-BE49-F238E27FC236}">
                  <a16:creationId xmlns:a16="http://schemas.microsoft.com/office/drawing/2014/main" id="{AA1A5A4F-0CA8-4687-BFD0-031AFACB0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4084" y="4348450"/>
              <a:ext cx="827025" cy="186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609585"/>
              <a:r>
                <a:rPr lang="en-US" sz="1200" dirty="0">
                  <a:solidFill>
                    <a:srgbClr val="000000"/>
                  </a:solidFill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  <a:p>
              <a:pPr algn="ctr" defTabSz="609585"/>
              <a:r>
                <a:rPr lang="en-US" sz="1200" dirty="0">
                  <a:solidFill>
                    <a:srgbClr val="000000"/>
                  </a:solidFill>
                  <a:latin typeface="Helvetica Neue"/>
                  <a:ea typeface="Verdana" pitchFamily="34" charset="0"/>
                  <a:cs typeface="Helvetica Neue"/>
                </a:rPr>
                <a:t>172.16.2.0/24</a:t>
              </a: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B3FD0034-8C91-461D-B4DD-B102E7012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014" y="2782200"/>
            <a:ext cx="312012" cy="516963"/>
          </a:xfrm>
          <a:prstGeom prst="rect">
            <a:avLst/>
          </a:prstGeom>
        </p:spPr>
      </p:pic>
      <p:pic>
        <p:nvPicPr>
          <p:cNvPr id="49" name="Picture 48" descr="IAM.png">
            <a:extLst>
              <a:ext uri="{FF2B5EF4-FFF2-40B4-BE49-F238E27FC236}">
                <a16:creationId xmlns:a16="http://schemas.microsoft.com/office/drawing/2014/main" id="{DA0AB438-1E2A-4BFB-920F-035918EBCF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59" y="1223899"/>
            <a:ext cx="975360" cy="97536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8C1D1B6-8E84-45F0-B6BB-0532541CD0AA}"/>
              </a:ext>
            </a:extLst>
          </p:cNvPr>
          <p:cNvSpPr txBox="1"/>
          <p:nvPr/>
        </p:nvSpPr>
        <p:spPr>
          <a:xfrm>
            <a:off x="7855413" y="2290409"/>
            <a:ext cx="553931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585"/>
            <a:r>
              <a:rPr lang="en-US" sz="1333" dirty="0">
                <a:solidFill>
                  <a:srgbClr val="000000"/>
                </a:solidFill>
                <a:latin typeface="Helvetica Neue"/>
                <a:cs typeface="Helvetica Neue"/>
              </a:rPr>
              <a:t>IAM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A59AD-D59F-46C5-9E3D-6E53AAABC6EF}"/>
              </a:ext>
            </a:extLst>
          </p:cNvPr>
          <p:cNvSpPr/>
          <p:nvPr/>
        </p:nvSpPr>
        <p:spPr>
          <a:xfrm>
            <a:off x="398574" y="6278129"/>
            <a:ext cx="7859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endParaRPr lang="en-US" sz="2400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27" name="Picture 26" descr="EC2-Instance.png">
            <a:extLst>
              <a:ext uri="{FF2B5EF4-FFF2-40B4-BE49-F238E27FC236}">
                <a16:creationId xmlns:a16="http://schemas.microsoft.com/office/drawing/2014/main" id="{0AB85DE0-7904-4835-B8E9-82667000C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85" y="4258880"/>
            <a:ext cx="612560" cy="612560"/>
          </a:xfrm>
          <a:prstGeom prst="rect">
            <a:avLst/>
          </a:prstGeom>
        </p:spPr>
      </p:pic>
      <p:sp>
        <p:nvSpPr>
          <p:cNvPr id="28" name="TextBox 37">
            <a:extLst>
              <a:ext uri="{FF2B5EF4-FFF2-40B4-BE49-F238E27FC236}">
                <a16:creationId xmlns:a16="http://schemas.microsoft.com/office/drawing/2014/main" id="{930D25D5-9021-4241-A30F-3681426F3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414" y="4812049"/>
            <a:ext cx="13683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09585"/>
            <a:r>
              <a:rPr lang="en-US" sz="1200" dirty="0">
                <a:solidFill>
                  <a:srgbClr val="000000"/>
                </a:solidFill>
                <a:latin typeface="Calibri" panose="020F0502020204030204"/>
              </a:rPr>
              <a:t>server-01</a:t>
            </a:r>
            <a:endParaRPr lang="en-US" sz="1200" dirty="0">
              <a:solidFill>
                <a:srgbClr val="000000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30" name="Picture 29" descr="VPC-Internet-Gateway.png">
            <a:extLst>
              <a:ext uri="{FF2B5EF4-FFF2-40B4-BE49-F238E27FC236}">
                <a16:creationId xmlns:a16="http://schemas.microsoft.com/office/drawing/2014/main" id="{7D3512FF-EAAC-4DD2-AC34-56461B45B9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35" y="1054788"/>
            <a:ext cx="975360" cy="975360"/>
          </a:xfrm>
          <a:prstGeom prst="rect">
            <a:avLst/>
          </a:prstGeom>
        </p:spPr>
      </p:pic>
      <p:pic>
        <p:nvPicPr>
          <p:cNvPr id="31" name="Picture 30" descr="S3-Bucket.png">
            <a:extLst>
              <a:ext uri="{FF2B5EF4-FFF2-40B4-BE49-F238E27FC236}">
                <a16:creationId xmlns:a16="http://schemas.microsoft.com/office/drawing/2014/main" id="{F3521C8D-2F10-41E3-A8F0-67AD5C2F7A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23" y="2941320"/>
            <a:ext cx="975360" cy="975360"/>
          </a:xfrm>
          <a:prstGeom prst="rect">
            <a:avLst/>
          </a:prstGeom>
        </p:spPr>
      </p:pic>
      <p:sp>
        <p:nvSpPr>
          <p:cNvPr id="32" name="TextBox 37">
            <a:extLst>
              <a:ext uri="{FF2B5EF4-FFF2-40B4-BE49-F238E27FC236}">
                <a16:creationId xmlns:a16="http://schemas.microsoft.com/office/drawing/2014/main" id="{F11339E2-13D1-4B10-B0AB-A812C917D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45" y="1679225"/>
            <a:ext cx="12589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09585"/>
            <a:r>
              <a:rPr lang="en-US" sz="1200" dirty="0">
                <a:solidFill>
                  <a:srgbClr val="000000"/>
                </a:solidFill>
                <a:latin typeface="Helvetica Neue"/>
                <a:ea typeface="Verdana" pitchFamily="34" charset="0"/>
                <a:cs typeface="Helvetica Neue"/>
              </a:rPr>
              <a:t>172.16.0.0/16</a:t>
            </a:r>
          </a:p>
        </p:txBody>
      </p:sp>
      <p:pic>
        <p:nvPicPr>
          <p:cNvPr id="33" name="Picture 32" descr="Amazon-Elastic-Load-Balacing.png">
            <a:extLst>
              <a:ext uri="{FF2B5EF4-FFF2-40B4-BE49-F238E27FC236}">
                <a16:creationId xmlns:a16="http://schemas.microsoft.com/office/drawing/2014/main" id="{3B830DC6-1E9C-4A55-8FB8-B6DA9E0793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43" y="2184927"/>
            <a:ext cx="714541" cy="731520"/>
          </a:xfrm>
          <a:prstGeom prst="rect">
            <a:avLst/>
          </a:prstGeom>
        </p:spPr>
      </p:pic>
      <p:sp>
        <p:nvSpPr>
          <p:cNvPr id="34" name="TextBox 39">
            <a:extLst>
              <a:ext uri="{FF2B5EF4-FFF2-40B4-BE49-F238E27FC236}">
                <a16:creationId xmlns:a16="http://schemas.microsoft.com/office/drawing/2014/main" id="{68FB4185-6983-4F74-9464-41283328C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752" y="2864884"/>
            <a:ext cx="9257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>
                <a:latin typeface="Helvetica Neue"/>
                <a:ea typeface="Verdana" pitchFamily="34" charset="0"/>
                <a:cs typeface="Helvetica Neue"/>
              </a:rPr>
              <a:t>Elastic Load</a:t>
            </a:r>
          </a:p>
          <a:p>
            <a:pPr algn="ctr"/>
            <a:r>
              <a:rPr lang="en-US" sz="1000" dirty="0">
                <a:latin typeface="Helvetica Neue"/>
                <a:ea typeface="Verdana" pitchFamily="34" charset="0"/>
                <a:cs typeface="Helvetica Neue"/>
              </a:rPr>
              <a:t>Balancing</a:t>
            </a:r>
          </a:p>
        </p:txBody>
      </p:sp>
      <p:pic>
        <p:nvPicPr>
          <p:cNvPr id="35" name="Picture 34" descr="EC2-Instance.png">
            <a:extLst>
              <a:ext uri="{FF2B5EF4-FFF2-40B4-BE49-F238E27FC236}">
                <a16:creationId xmlns:a16="http://schemas.microsoft.com/office/drawing/2014/main" id="{11EC1F81-C561-4606-BF48-DFBC5D03E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21" y="4223999"/>
            <a:ext cx="612560" cy="612560"/>
          </a:xfrm>
          <a:prstGeom prst="rect">
            <a:avLst/>
          </a:prstGeom>
        </p:spPr>
      </p:pic>
      <p:sp>
        <p:nvSpPr>
          <p:cNvPr id="36" name="TextBox 37">
            <a:extLst>
              <a:ext uri="{FF2B5EF4-FFF2-40B4-BE49-F238E27FC236}">
                <a16:creationId xmlns:a16="http://schemas.microsoft.com/office/drawing/2014/main" id="{542D1F4F-6F30-4008-8793-0FE04A01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750" y="4777168"/>
            <a:ext cx="13683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09585"/>
            <a:r>
              <a:rPr lang="en-US" sz="1200" dirty="0">
                <a:solidFill>
                  <a:srgbClr val="000000"/>
                </a:solidFill>
                <a:latin typeface="Calibri" panose="020F0502020204030204"/>
              </a:rPr>
              <a:t>server-02</a:t>
            </a:r>
            <a:endParaRPr lang="en-US" sz="1200" dirty="0">
              <a:solidFill>
                <a:srgbClr val="000000"/>
              </a:solidFill>
              <a:latin typeface="Helvetica Neue"/>
              <a:ea typeface="Verdana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7149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A747-6F2A-4340-9652-B1A345CA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Building databases in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C19B-0C10-4478-B9CE-C4521699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28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Define minimum release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backlog for nice to have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GIT Repository(code commit)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triggers deployment?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Who triggers deployment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/>
              <a:t>Use code pipline</a:t>
            </a:r>
            <a:r>
              <a:rPr lang="en-US" dirty="0"/>
              <a:t> one click release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Define SDLC review/test lifecycle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s3 versioning simple rollback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does this impact releases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tracks release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32315-8DBB-41DE-95CB-8AC248740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73" y="2014358"/>
            <a:ext cx="952500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33DFA-6725-4991-BF7E-F12CD57AA573}"/>
              </a:ext>
            </a:extLst>
          </p:cNvPr>
          <p:cNvSpPr txBox="1"/>
          <p:nvPr/>
        </p:nvSpPr>
        <p:spPr>
          <a:xfrm>
            <a:off x="5264339" y="2963278"/>
            <a:ext cx="12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AWS Deploy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06A5A-B815-4749-A8A2-587C14FBE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08" y="4574131"/>
            <a:ext cx="952500" cy="95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4502D2-87BE-40D8-865A-9BDE1896BB0D}"/>
              </a:ext>
            </a:extLst>
          </p:cNvPr>
          <p:cNvSpPr txBox="1"/>
          <p:nvPr/>
        </p:nvSpPr>
        <p:spPr>
          <a:xfrm>
            <a:off x="5365621" y="5508926"/>
            <a:ext cx="12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AWS </a:t>
            </a:r>
            <a:r>
              <a:rPr lang="en-US" sz="1000" dirty="0" err="1">
                <a:latin typeface="Helvetica Neue"/>
                <a:cs typeface="Helvetica Neue"/>
              </a:rPr>
              <a:t>CodeCommit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70265-C4EC-4225-B742-DB3A2ECAFC4B}"/>
              </a:ext>
            </a:extLst>
          </p:cNvPr>
          <p:cNvSpPr txBox="1"/>
          <p:nvPr/>
        </p:nvSpPr>
        <p:spPr>
          <a:xfrm>
            <a:off x="5416207" y="4258497"/>
            <a:ext cx="12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 Neue"/>
                <a:cs typeface="Helvetica Neue"/>
              </a:rPr>
              <a:t>AWS </a:t>
            </a:r>
            <a:r>
              <a:rPr lang="en-US" sz="1000" dirty="0" err="1">
                <a:latin typeface="Helvetica Neue"/>
                <a:cs typeface="Helvetica Neue"/>
              </a:rPr>
              <a:t>CodeBuild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24F6F-ECBA-4A77-9351-E2FBF7AD6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73" y="314425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F7B3-30D4-4F15-8568-ED08E542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C606B-3161-4AE4-83B4-C620F63B4B4D}"/>
              </a:ext>
            </a:extLst>
          </p:cNvPr>
          <p:cNvSpPr/>
          <p:nvPr/>
        </p:nvSpPr>
        <p:spPr>
          <a:xfrm>
            <a:off x="1172781" y="22484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161</Words>
  <Application>Microsoft Office PowerPoint</Application>
  <PresentationFormat>Widescreen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Verdana</vt:lpstr>
      <vt:lpstr>Wingdings</vt:lpstr>
      <vt:lpstr>Office Theme</vt:lpstr>
      <vt:lpstr>Retrospect</vt:lpstr>
      <vt:lpstr>1_Retrospect</vt:lpstr>
      <vt:lpstr>AWS STATIC</vt:lpstr>
      <vt:lpstr>AWS EC2 Overview</vt:lpstr>
      <vt:lpstr>Building Static Hosting on EC2</vt:lpstr>
      <vt:lpstr>EC2 Building databases in EC2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ARCHITECT-EC2</dc:title>
  <dc:creator>David Benna</dc:creator>
  <cp:lastModifiedBy>David Benna</cp:lastModifiedBy>
  <cp:revision>8</cp:revision>
  <dcterms:created xsi:type="dcterms:W3CDTF">2018-10-23T23:36:12Z</dcterms:created>
  <dcterms:modified xsi:type="dcterms:W3CDTF">2018-11-21T15:14:26Z</dcterms:modified>
</cp:coreProperties>
</file>