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8CD-B1CE-B56B-6F91-9672F59CE962}"/>
              </a:ext>
            </a:extLst>
          </p:cNvPr>
          <p:cNvSpPr>
            <a:spLocks noGrp="1"/>
          </p:cNvSpPr>
          <p:nvPr>
            <p:ph type="ctrTitle"/>
          </p:nvPr>
        </p:nvSpPr>
        <p:spPr>
          <a:xfrm>
            <a:off x="2705366" y="1737661"/>
            <a:ext cx="8791575" cy="2387600"/>
          </a:xfrm>
        </p:spPr>
        <p:txBody>
          <a:bodyPr/>
          <a:lstStyle/>
          <a:p>
            <a:r>
              <a:rPr lang="en-US" dirty="0"/>
              <a:t>INTRODUCTION TO COMP SCI/ PROGRAMMING PARIDIGM &amp; MURACH CHP 1-9 REVIEW</a:t>
            </a:r>
          </a:p>
        </p:txBody>
      </p:sp>
    </p:spTree>
    <p:extLst>
      <p:ext uri="{BB962C8B-B14F-4D97-AF65-F5344CB8AC3E}">
        <p14:creationId xmlns:p14="http://schemas.microsoft.com/office/powerpoint/2010/main" val="79745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E9B0-0DBF-D86B-D81B-CF68D2BA3B69}"/>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74D9781E-4F83-6B03-7638-619558614AB6}"/>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DATA TYPES &amp; VARIABLES</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SCOPE</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BOOLEAN EXPRESSIONS (TRUE/FALSE)</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CONDITIONAL STATEMENTS (IF/ELSE)</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LOOPS (FOR/WHILE)</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METHODS &amp; EVENT HANDLERS (FUNCTIONS)</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EXCEPTION HANDLING (TRY/CATCH)</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DATA VALIDATION</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ARRAYS [ ]</a:t>
            </a:r>
          </a:p>
          <a:p>
            <a:pPr marL="342900" marR="0" lvl="0" indent="-342900">
              <a:lnSpc>
                <a:spcPct val="107000"/>
              </a:lnSpc>
              <a:spcBef>
                <a:spcPts val="0"/>
              </a:spcBef>
              <a:spcAft>
                <a:spcPts val="0"/>
              </a:spcAft>
              <a:buFont typeface="+mj-lt"/>
              <a:buAutoNum type="arabicPeriod"/>
            </a:pPr>
            <a:r>
              <a:rPr lang="en-US" sz="1800" dirty="0">
                <a:effectLst/>
                <a:ea typeface="Calibri" panose="020F0502020204030204" pitchFamily="34" charset="0"/>
              </a:rPr>
              <a:t>   DATES</a:t>
            </a:r>
          </a:p>
          <a:p>
            <a:pPr marL="342900" marR="0" lvl="0" indent="-342900">
              <a:lnSpc>
                <a:spcPct val="107000"/>
              </a:lnSpc>
              <a:spcBef>
                <a:spcPts val="0"/>
              </a:spcBef>
              <a:spcAft>
                <a:spcPts val="800"/>
              </a:spcAft>
              <a:buFont typeface="+mj-lt"/>
              <a:buAutoNum type="arabicPeriod"/>
            </a:pPr>
            <a:r>
              <a:rPr lang="en-US" sz="1800" dirty="0">
                <a:effectLst/>
                <a:ea typeface="Calibri" panose="020F0502020204030204" pitchFamily="34" charset="0"/>
              </a:rPr>
              <a:t>   STRING &amp; DATE FORMATING</a:t>
            </a:r>
          </a:p>
          <a:p>
            <a:endParaRPr lang="en-US" dirty="0"/>
          </a:p>
        </p:txBody>
      </p:sp>
    </p:spTree>
    <p:extLst>
      <p:ext uri="{BB962C8B-B14F-4D97-AF65-F5344CB8AC3E}">
        <p14:creationId xmlns:p14="http://schemas.microsoft.com/office/powerpoint/2010/main" val="109108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4" name="Group 23">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5"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9"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4"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6"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80" name="Group 79">
            <a:extLst>
              <a:ext uri="{FF2B5EF4-FFF2-40B4-BE49-F238E27FC236}">
                <a16:creationId xmlns:a16="http://schemas.microsoft.com/office/drawing/2014/main" id="{4D50C3BF-4EC6-4075-8C5A-BB4D936693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1" name="Rectangle 80">
              <a:extLst>
                <a:ext uri="{FF2B5EF4-FFF2-40B4-BE49-F238E27FC236}">
                  <a16:creationId xmlns:a16="http://schemas.microsoft.com/office/drawing/2014/main" id="{AAD5EEF9-647D-437D-909D-552158996D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2">
              <a:extLst>
                <a:ext uri="{FF2B5EF4-FFF2-40B4-BE49-F238E27FC236}">
                  <a16:creationId xmlns:a16="http://schemas.microsoft.com/office/drawing/2014/main" id="{AD572E06-C69D-4C73-907F-E960818C982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4E324C3-2C0E-5558-7DAE-76E2E1EAA4E3}"/>
              </a:ext>
            </a:extLst>
          </p:cNvPr>
          <p:cNvSpPr>
            <a:spLocks noGrp="1"/>
          </p:cNvSpPr>
          <p:nvPr>
            <p:ph type="title"/>
          </p:nvPr>
        </p:nvSpPr>
        <p:spPr>
          <a:xfrm>
            <a:off x="5088715" y="252754"/>
            <a:ext cx="5799889" cy="548594"/>
          </a:xfrm>
        </p:spPr>
        <p:txBody>
          <a:bodyPr vert="horz" lIns="91440" tIns="45720" rIns="91440" bIns="45720" rtlCol="0" anchor="b">
            <a:noAutofit/>
          </a:bodyPr>
          <a:lstStyle/>
          <a:p>
            <a:r>
              <a:rPr lang="en-US" dirty="0">
                <a:solidFill>
                  <a:srgbClr val="00B0F0"/>
                </a:solidFill>
              </a:rPr>
              <a:t>Programming paradigm</a:t>
            </a:r>
          </a:p>
        </p:txBody>
      </p:sp>
      <p:sp>
        <p:nvSpPr>
          <p:cNvPr id="14" name="Content Placeholder 13">
            <a:extLst>
              <a:ext uri="{FF2B5EF4-FFF2-40B4-BE49-F238E27FC236}">
                <a16:creationId xmlns:a16="http://schemas.microsoft.com/office/drawing/2014/main" id="{3FE2433E-3727-F498-2D09-1D5E538DDB0E}"/>
              </a:ext>
            </a:extLst>
          </p:cNvPr>
          <p:cNvSpPr>
            <a:spLocks noGrp="1"/>
          </p:cNvSpPr>
          <p:nvPr>
            <p:ph idx="1"/>
          </p:nvPr>
        </p:nvSpPr>
        <p:spPr>
          <a:xfrm>
            <a:off x="5190259" y="1054103"/>
            <a:ext cx="5596803" cy="5386385"/>
          </a:xfrm>
        </p:spPr>
        <p:txBody>
          <a:bodyPr vert="horz" lIns="91440" tIns="45720" rIns="91440" bIns="45720" rtlCol="0">
            <a:normAutofit lnSpcReduction="10000"/>
          </a:bodyPr>
          <a:lstStyle/>
          <a:p>
            <a:pPr marL="0" indent="0">
              <a:lnSpc>
                <a:spcPct val="100000"/>
              </a:lnSpc>
              <a:spcBef>
                <a:spcPts val="0"/>
              </a:spcBef>
              <a:buNone/>
            </a:pPr>
            <a:r>
              <a:rPr lang="en-US" sz="2000" cap="all" dirty="0">
                <a:highlight>
                  <a:srgbClr val="000000"/>
                </a:highlight>
              </a:rPr>
              <a:t>Black</a:t>
            </a:r>
            <a:r>
              <a:rPr lang="en-US" sz="2000" cap="all" dirty="0"/>
              <a:t> : </a:t>
            </a:r>
            <a:r>
              <a:rPr lang="en-US" sz="2000" cap="all" dirty="0">
                <a:solidFill>
                  <a:srgbClr val="00B0F0"/>
                </a:solidFill>
              </a:rPr>
              <a:t>Main Function() </a:t>
            </a:r>
            <a:r>
              <a:rPr lang="en-US" sz="2000" cap="all" dirty="0"/>
              <a:t>{</a:t>
            </a:r>
          </a:p>
          <a:p>
            <a:pPr marL="0" indent="0">
              <a:lnSpc>
                <a:spcPct val="100000"/>
              </a:lnSpc>
              <a:spcBef>
                <a:spcPts val="0"/>
              </a:spcBef>
              <a:spcAft>
                <a:spcPts val="1200"/>
              </a:spcAft>
              <a:buNone/>
            </a:pPr>
            <a:r>
              <a:rPr lang="en-US" sz="2000" cap="all" dirty="0"/>
              <a:t>	     * for the time being, this will be 	     where all our code lies within }</a:t>
            </a:r>
          </a:p>
          <a:p>
            <a:pPr marL="0" indent="0">
              <a:lnSpc>
                <a:spcPct val="100000"/>
              </a:lnSpc>
              <a:spcBef>
                <a:spcPts val="0"/>
              </a:spcBef>
              <a:buNone/>
            </a:pPr>
            <a:r>
              <a:rPr lang="en-US" sz="2000" cap="all" dirty="0">
                <a:solidFill>
                  <a:schemeClr val="bg2"/>
                </a:solidFill>
                <a:highlight>
                  <a:srgbClr val="FFFF00"/>
                </a:highlight>
              </a:rPr>
              <a:t>Yellow</a:t>
            </a:r>
            <a:r>
              <a:rPr lang="en-US" sz="2000" cap="all" dirty="0"/>
              <a:t> : </a:t>
            </a:r>
            <a:r>
              <a:rPr lang="en-US" sz="2000" cap="all" dirty="0">
                <a:solidFill>
                  <a:srgbClr val="00B0F0"/>
                </a:solidFill>
              </a:rPr>
              <a:t>data type/ variable declarations </a:t>
            </a:r>
            <a:r>
              <a:rPr lang="en-US" sz="2000" cap="all" dirty="0"/>
              <a:t>=</a:t>
            </a:r>
          </a:p>
          <a:p>
            <a:pPr marL="0" indent="0">
              <a:lnSpc>
                <a:spcPct val="100000"/>
              </a:lnSpc>
              <a:spcBef>
                <a:spcPts val="0"/>
              </a:spcBef>
              <a:spcAft>
                <a:spcPts val="600"/>
              </a:spcAft>
              <a:buNone/>
            </a:pPr>
            <a:r>
              <a:rPr lang="en-US" sz="2000" cap="all" dirty="0"/>
              <a:t>	     * This will always be the first 	     part of your program/ scope. </a:t>
            </a:r>
          </a:p>
          <a:p>
            <a:pPr marL="0" indent="0">
              <a:lnSpc>
                <a:spcPct val="100000"/>
              </a:lnSpc>
              <a:spcBef>
                <a:spcPts val="0"/>
              </a:spcBef>
              <a:spcAft>
                <a:spcPts val="600"/>
              </a:spcAft>
              <a:buNone/>
            </a:pPr>
            <a:r>
              <a:rPr lang="en-US" sz="2000" cap="all" dirty="0"/>
              <a:t>	     * If you need to declare 		     constants they should be listed 	     first. </a:t>
            </a:r>
          </a:p>
          <a:p>
            <a:pPr marL="0" indent="0">
              <a:lnSpc>
                <a:spcPct val="100000"/>
              </a:lnSpc>
              <a:spcBef>
                <a:spcPts val="0"/>
              </a:spcBef>
              <a:spcAft>
                <a:spcPts val="600"/>
              </a:spcAft>
              <a:buNone/>
            </a:pPr>
            <a:r>
              <a:rPr lang="en-US" sz="2000" cap="all" dirty="0"/>
              <a:t>	     * you do not have to set values 	     here, ex: ( </a:t>
            </a:r>
            <a:r>
              <a:rPr lang="en-US" sz="2000" cap="all" dirty="0">
                <a:solidFill>
                  <a:srgbClr val="00B0F0"/>
                </a:solidFill>
              </a:rPr>
              <a:t>double</a:t>
            </a:r>
            <a:r>
              <a:rPr lang="en-US" sz="2000" cap="all" dirty="0"/>
              <a:t> </a:t>
            </a:r>
            <a:r>
              <a:rPr lang="en-US" sz="2000" cap="all" dirty="0">
                <a:solidFill>
                  <a:schemeClr val="accent3"/>
                </a:solidFill>
              </a:rPr>
              <a:t>price</a:t>
            </a:r>
            <a:r>
              <a:rPr lang="en-US" sz="2000" cap="all" dirty="0"/>
              <a:t>; ) is a valid 	     declaration.</a:t>
            </a:r>
          </a:p>
          <a:p>
            <a:pPr marL="0" indent="0">
              <a:lnSpc>
                <a:spcPct val="100000"/>
              </a:lnSpc>
              <a:spcBef>
                <a:spcPts val="0"/>
              </a:spcBef>
              <a:buNone/>
            </a:pPr>
            <a:r>
              <a:rPr lang="en-US" sz="2000" cap="all" dirty="0"/>
              <a:t>	     * You do not need to add any 	     letters after your number     	     declarations, because they are 	     simply no longer useful often. </a:t>
            </a:r>
          </a:p>
          <a:p>
            <a:pPr marL="0" indent="0">
              <a:buNone/>
            </a:pPr>
            <a:r>
              <a:rPr lang="en-US" sz="2000" cap="all" dirty="0"/>
              <a:t> </a:t>
            </a:r>
          </a:p>
          <a:p>
            <a:pPr marL="0" indent="0">
              <a:buNone/>
            </a:pPr>
            <a:endParaRPr lang="en-US" sz="2000" cap="all" dirty="0"/>
          </a:p>
        </p:txBody>
      </p:sp>
      <p:pic>
        <p:nvPicPr>
          <p:cNvPr id="7" name="Content Placeholder 6" descr="Graphical user interface, text, application&#10;&#10;Description automatically generated">
            <a:extLst>
              <a:ext uri="{FF2B5EF4-FFF2-40B4-BE49-F238E27FC236}">
                <a16:creationId xmlns:a16="http://schemas.microsoft.com/office/drawing/2014/main" id="{42037529-85A4-D3B8-A720-3FD5C1FE1B15}"/>
              </a:ext>
            </a:extLst>
          </p:cNvPr>
          <p:cNvPicPr>
            <a:picLocks noChangeAspect="1"/>
          </p:cNvPicPr>
          <p:nvPr/>
        </p:nvPicPr>
        <p:blipFill rotWithShape="1">
          <a:blip r:embed="rId4"/>
          <a:srcRect t="4847" b="9347"/>
          <a:stretch/>
        </p:blipFill>
        <p:spPr>
          <a:xfrm>
            <a:off x="-5597" y="10"/>
            <a:ext cx="4635583" cy="6857990"/>
          </a:xfrm>
          <a:prstGeom prst="rect">
            <a:avLst/>
          </a:prstGeom>
        </p:spPr>
      </p:pic>
      <p:grpSp>
        <p:nvGrpSpPr>
          <p:cNvPr id="84" name="Group 83">
            <a:extLst>
              <a:ext uri="{FF2B5EF4-FFF2-40B4-BE49-F238E27FC236}">
                <a16:creationId xmlns:a16="http://schemas.microsoft.com/office/drawing/2014/main" id="{5C427DC4-D0C8-4AD1-971C-C179999E4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5" name="Rectangle 5">
              <a:extLst>
                <a:ext uri="{FF2B5EF4-FFF2-40B4-BE49-F238E27FC236}">
                  <a16:creationId xmlns:a16="http://schemas.microsoft.com/office/drawing/2014/main" id="{11827C78-913D-484C-8C41-03DA314252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6" name="Freeform 6">
              <a:extLst>
                <a:ext uri="{FF2B5EF4-FFF2-40B4-BE49-F238E27FC236}">
                  <a16:creationId xmlns:a16="http://schemas.microsoft.com/office/drawing/2014/main" id="{B6F8B17C-D826-4328-938A-3EA29923DD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7">
              <a:extLst>
                <a:ext uri="{FF2B5EF4-FFF2-40B4-BE49-F238E27FC236}">
                  <a16:creationId xmlns:a16="http://schemas.microsoft.com/office/drawing/2014/main" id="{39D88DB7-6249-4F7B-BE6A-FCC6D49786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Rectangle 8">
              <a:extLst>
                <a:ext uri="{FF2B5EF4-FFF2-40B4-BE49-F238E27FC236}">
                  <a16:creationId xmlns:a16="http://schemas.microsoft.com/office/drawing/2014/main" id="{756D5198-7167-4B16-AB98-5B4E36925F4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89" name="Freeform 9">
              <a:extLst>
                <a:ext uri="{FF2B5EF4-FFF2-40B4-BE49-F238E27FC236}">
                  <a16:creationId xmlns:a16="http://schemas.microsoft.com/office/drawing/2014/main" id="{DA8DAFD5-0534-4B77-9BDA-835065CBA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10">
              <a:extLst>
                <a:ext uri="{FF2B5EF4-FFF2-40B4-BE49-F238E27FC236}">
                  <a16:creationId xmlns:a16="http://schemas.microsoft.com/office/drawing/2014/main" id="{7CA8B15F-CF03-4D11-8AEC-82E80157B1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11">
              <a:extLst>
                <a:ext uri="{FF2B5EF4-FFF2-40B4-BE49-F238E27FC236}">
                  <a16:creationId xmlns:a16="http://schemas.microsoft.com/office/drawing/2014/main" id="{459FF9F8-7A9B-4AA7-A132-383AF3485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12">
              <a:extLst>
                <a:ext uri="{FF2B5EF4-FFF2-40B4-BE49-F238E27FC236}">
                  <a16:creationId xmlns:a16="http://schemas.microsoft.com/office/drawing/2014/main" id="{CBA02FB8-E42C-45DA-AAF7-3397620DAD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13">
              <a:extLst>
                <a:ext uri="{FF2B5EF4-FFF2-40B4-BE49-F238E27FC236}">
                  <a16:creationId xmlns:a16="http://schemas.microsoft.com/office/drawing/2014/main" id="{9929394A-93E2-4CC7-BE87-C83F6A8E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14">
              <a:extLst>
                <a:ext uri="{FF2B5EF4-FFF2-40B4-BE49-F238E27FC236}">
                  <a16:creationId xmlns:a16="http://schemas.microsoft.com/office/drawing/2014/main" id="{0D9C5509-FF48-4A4B-93E5-54BB49A4A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15">
              <a:extLst>
                <a:ext uri="{FF2B5EF4-FFF2-40B4-BE49-F238E27FC236}">
                  <a16:creationId xmlns:a16="http://schemas.microsoft.com/office/drawing/2014/main" id="{8D8D120B-EEA9-48FD-8996-23C6C46E1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16">
              <a:extLst>
                <a:ext uri="{FF2B5EF4-FFF2-40B4-BE49-F238E27FC236}">
                  <a16:creationId xmlns:a16="http://schemas.microsoft.com/office/drawing/2014/main" id="{3C6F42D5-B202-46C6-8515-D98407842B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17">
              <a:extLst>
                <a:ext uri="{FF2B5EF4-FFF2-40B4-BE49-F238E27FC236}">
                  <a16:creationId xmlns:a16="http://schemas.microsoft.com/office/drawing/2014/main" id="{63970DAE-ED0B-4C16-A738-7D472097C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18">
              <a:extLst>
                <a:ext uri="{FF2B5EF4-FFF2-40B4-BE49-F238E27FC236}">
                  <a16:creationId xmlns:a16="http://schemas.microsoft.com/office/drawing/2014/main" id="{3057B46C-1C3D-49B0-BFA0-F8C5242339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19">
              <a:extLst>
                <a:ext uri="{FF2B5EF4-FFF2-40B4-BE49-F238E27FC236}">
                  <a16:creationId xmlns:a16="http://schemas.microsoft.com/office/drawing/2014/main" id="{48CF20C5-3838-4173-A8B8-B2F2C98F1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20">
              <a:extLst>
                <a:ext uri="{FF2B5EF4-FFF2-40B4-BE49-F238E27FC236}">
                  <a16:creationId xmlns:a16="http://schemas.microsoft.com/office/drawing/2014/main" id="{ECE30E10-7578-4E62-ACBF-10C479060C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21">
              <a:extLst>
                <a:ext uri="{FF2B5EF4-FFF2-40B4-BE49-F238E27FC236}">
                  <a16:creationId xmlns:a16="http://schemas.microsoft.com/office/drawing/2014/main" id="{944967BD-A875-4678-99F4-7F57BB00D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22">
              <a:extLst>
                <a:ext uri="{FF2B5EF4-FFF2-40B4-BE49-F238E27FC236}">
                  <a16:creationId xmlns:a16="http://schemas.microsoft.com/office/drawing/2014/main" id="{39B8890D-782F-4441-99F8-24D555ADB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23">
              <a:extLst>
                <a:ext uri="{FF2B5EF4-FFF2-40B4-BE49-F238E27FC236}">
                  <a16:creationId xmlns:a16="http://schemas.microsoft.com/office/drawing/2014/main" id="{BD2843C9-86AC-4823-8D89-66B62F94E2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24">
              <a:extLst>
                <a:ext uri="{FF2B5EF4-FFF2-40B4-BE49-F238E27FC236}">
                  <a16:creationId xmlns:a16="http://schemas.microsoft.com/office/drawing/2014/main" id="{1B519EA3-915E-4EAD-A40F-32168E8E1F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25">
              <a:extLst>
                <a:ext uri="{FF2B5EF4-FFF2-40B4-BE49-F238E27FC236}">
                  <a16:creationId xmlns:a16="http://schemas.microsoft.com/office/drawing/2014/main" id="{7A321902-1E1D-4964-AF8F-D133DEA58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26">
              <a:extLst>
                <a:ext uri="{FF2B5EF4-FFF2-40B4-BE49-F238E27FC236}">
                  <a16:creationId xmlns:a16="http://schemas.microsoft.com/office/drawing/2014/main" id="{112E54C4-91A4-40EC-9182-578C6684F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27">
              <a:extLst>
                <a:ext uri="{FF2B5EF4-FFF2-40B4-BE49-F238E27FC236}">
                  <a16:creationId xmlns:a16="http://schemas.microsoft.com/office/drawing/2014/main" id="{8FA627D4-711B-43E1-956F-E83777F1E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28">
              <a:extLst>
                <a:ext uri="{FF2B5EF4-FFF2-40B4-BE49-F238E27FC236}">
                  <a16:creationId xmlns:a16="http://schemas.microsoft.com/office/drawing/2014/main" id="{A52861B4-1F11-4F96-B2C6-6CF1ABF3EA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29">
              <a:extLst>
                <a:ext uri="{FF2B5EF4-FFF2-40B4-BE49-F238E27FC236}">
                  <a16:creationId xmlns:a16="http://schemas.microsoft.com/office/drawing/2014/main" id="{8B08E382-69A6-4F49-B9D0-30282ABF2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30">
              <a:extLst>
                <a:ext uri="{FF2B5EF4-FFF2-40B4-BE49-F238E27FC236}">
                  <a16:creationId xmlns:a16="http://schemas.microsoft.com/office/drawing/2014/main" id="{C90814EC-520D-44F5-86DC-EC86DC654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31">
              <a:extLst>
                <a:ext uri="{FF2B5EF4-FFF2-40B4-BE49-F238E27FC236}">
                  <a16:creationId xmlns:a16="http://schemas.microsoft.com/office/drawing/2014/main" id="{F912B22F-31DB-46D6-8E4E-54EBED6B9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32">
              <a:extLst>
                <a:ext uri="{FF2B5EF4-FFF2-40B4-BE49-F238E27FC236}">
                  <a16:creationId xmlns:a16="http://schemas.microsoft.com/office/drawing/2014/main" id="{051A22F2-66B3-4FF2-89BD-CD02C26814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Rectangle 33">
              <a:extLst>
                <a:ext uri="{FF2B5EF4-FFF2-40B4-BE49-F238E27FC236}">
                  <a16:creationId xmlns:a16="http://schemas.microsoft.com/office/drawing/2014/main" id="{4C2C276D-BE72-4024-971D-6777F9524CB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4" name="Freeform 34">
              <a:extLst>
                <a:ext uri="{FF2B5EF4-FFF2-40B4-BE49-F238E27FC236}">
                  <a16:creationId xmlns:a16="http://schemas.microsoft.com/office/drawing/2014/main" id="{6AFDDC6B-3AFC-48D7-95CF-5FBB511D8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35">
              <a:extLst>
                <a:ext uri="{FF2B5EF4-FFF2-40B4-BE49-F238E27FC236}">
                  <a16:creationId xmlns:a16="http://schemas.microsoft.com/office/drawing/2014/main" id="{FFAA444D-5CF5-4864-A37F-A111C8FF8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36">
              <a:extLst>
                <a:ext uri="{FF2B5EF4-FFF2-40B4-BE49-F238E27FC236}">
                  <a16:creationId xmlns:a16="http://schemas.microsoft.com/office/drawing/2014/main" id="{5FF79462-E4F2-48A6-A56D-0D6025638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37">
              <a:extLst>
                <a:ext uri="{FF2B5EF4-FFF2-40B4-BE49-F238E27FC236}">
                  <a16:creationId xmlns:a16="http://schemas.microsoft.com/office/drawing/2014/main" id="{966D2CEE-D08F-46BC-B14C-93765B5B5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38">
              <a:extLst>
                <a:ext uri="{FF2B5EF4-FFF2-40B4-BE49-F238E27FC236}">
                  <a16:creationId xmlns:a16="http://schemas.microsoft.com/office/drawing/2014/main" id="{599A4AD6-C27F-4336-9E88-8C647A23C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39">
              <a:extLst>
                <a:ext uri="{FF2B5EF4-FFF2-40B4-BE49-F238E27FC236}">
                  <a16:creationId xmlns:a16="http://schemas.microsoft.com/office/drawing/2014/main" id="{44DF8341-5042-4DC0-BAEF-E3D91FF7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40">
              <a:extLst>
                <a:ext uri="{FF2B5EF4-FFF2-40B4-BE49-F238E27FC236}">
                  <a16:creationId xmlns:a16="http://schemas.microsoft.com/office/drawing/2014/main" id="{71762CC7-CB05-40DA-A00C-4E2E2480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41">
              <a:extLst>
                <a:ext uri="{FF2B5EF4-FFF2-40B4-BE49-F238E27FC236}">
                  <a16:creationId xmlns:a16="http://schemas.microsoft.com/office/drawing/2014/main" id="{4F9045FC-8914-48C8-A36C-AAA35E3F4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42">
              <a:extLst>
                <a:ext uri="{FF2B5EF4-FFF2-40B4-BE49-F238E27FC236}">
                  <a16:creationId xmlns:a16="http://schemas.microsoft.com/office/drawing/2014/main" id="{2B8DF617-2AF1-45FE-A0B8-E36B9580A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43">
              <a:extLst>
                <a:ext uri="{FF2B5EF4-FFF2-40B4-BE49-F238E27FC236}">
                  <a16:creationId xmlns:a16="http://schemas.microsoft.com/office/drawing/2014/main" id="{492D7FF8-46B6-4679-9439-2057238D5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44">
              <a:extLst>
                <a:ext uri="{FF2B5EF4-FFF2-40B4-BE49-F238E27FC236}">
                  <a16:creationId xmlns:a16="http://schemas.microsoft.com/office/drawing/2014/main" id="{33DDE513-207C-49C7-BF67-7526AAAA15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Rectangle 45">
              <a:extLst>
                <a:ext uri="{FF2B5EF4-FFF2-40B4-BE49-F238E27FC236}">
                  <a16:creationId xmlns:a16="http://schemas.microsoft.com/office/drawing/2014/main" id="{ABEE1802-DF83-4775-831C-512B9B0B15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26" name="Freeform 46">
              <a:extLst>
                <a:ext uri="{FF2B5EF4-FFF2-40B4-BE49-F238E27FC236}">
                  <a16:creationId xmlns:a16="http://schemas.microsoft.com/office/drawing/2014/main" id="{3882C4EF-F620-4972-8FB9-B856D2B6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7" name="Freeform 47">
              <a:extLst>
                <a:ext uri="{FF2B5EF4-FFF2-40B4-BE49-F238E27FC236}">
                  <a16:creationId xmlns:a16="http://schemas.microsoft.com/office/drawing/2014/main" id="{531F85E7-F63E-4D39-8088-8195AD2274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8" name="Freeform 48">
              <a:extLst>
                <a:ext uri="{FF2B5EF4-FFF2-40B4-BE49-F238E27FC236}">
                  <a16:creationId xmlns:a16="http://schemas.microsoft.com/office/drawing/2014/main" id="{9ADD32DD-B096-4677-80F8-B92AA01E6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49">
              <a:extLst>
                <a:ext uri="{FF2B5EF4-FFF2-40B4-BE49-F238E27FC236}">
                  <a16:creationId xmlns:a16="http://schemas.microsoft.com/office/drawing/2014/main" id="{9F1863D8-139F-4C40-BF00-40B6EA0F30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50">
              <a:extLst>
                <a:ext uri="{FF2B5EF4-FFF2-40B4-BE49-F238E27FC236}">
                  <a16:creationId xmlns:a16="http://schemas.microsoft.com/office/drawing/2014/main" id="{41C88777-539F-4497-8ACD-DB5EB48C8C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51">
              <a:extLst>
                <a:ext uri="{FF2B5EF4-FFF2-40B4-BE49-F238E27FC236}">
                  <a16:creationId xmlns:a16="http://schemas.microsoft.com/office/drawing/2014/main" id="{502CEC28-4F28-4576-B919-7262CCC1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52">
              <a:extLst>
                <a:ext uri="{FF2B5EF4-FFF2-40B4-BE49-F238E27FC236}">
                  <a16:creationId xmlns:a16="http://schemas.microsoft.com/office/drawing/2014/main" id="{C9E5198A-7C53-4D62-BA3D-A3AC6FD0F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53">
              <a:extLst>
                <a:ext uri="{FF2B5EF4-FFF2-40B4-BE49-F238E27FC236}">
                  <a16:creationId xmlns:a16="http://schemas.microsoft.com/office/drawing/2014/main" id="{E9A854AB-3F74-4287-87DC-AF5A568859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54">
              <a:extLst>
                <a:ext uri="{FF2B5EF4-FFF2-40B4-BE49-F238E27FC236}">
                  <a16:creationId xmlns:a16="http://schemas.microsoft.com/office/drawing/2014/main" id="{4AB0057E-B3A6-4026-9957-95F85AEE5C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55">
              <a:extLst>
                <a:ext uri="{FF2B5EF4-FFF2-40B4-BE49-F238E27FC236}">
                  <a16:creationId xmlns:a16="http://schemas.microsoft.com/office/drawing/2014/main" id="{3EE41E05-F297-4026-836E-28493C070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56">
              <a:extLst>
                <a:ext uri="{FF2B5EF4-FFF2-40B4-BE49-F238E27FC236}">
                  <a16:creationId xmlns:a16="http://schemas.microsoft.com/office/drawing/2014/main" id="{C92C5E3B-704D-4F3E-8093-7CA684C41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Freeform 57">
              <a:extLst>
                <a:ext uri="{FF2B5EF4-FFF2-40B4-BE49-F238E27FC236}">
                  <a16:creationId xmlns:a16="http://schemas.microsoft.com/office/drawing/2014/main" id="{825CD6F0-AF7C-4FF4-97CB-67456D1D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58">
              <a:extLst>
                <a:ext uri="{FF2B5EF4-FFF2-40B4-BE49-F238E27FC236}">
                  <a16:creationId xmlns:a16="http://schemas.microsoft.com/office/drawing/2014/main" id="{C4DD64A4-C034-4789-BB5E-F569044A3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40" name="Group 139">
            <a:extLst>
              <a:ext uri="{FF2B5EF4-FFF2-40B4-BE49-F238E27FC236}">
                <a16:creationId xmlns:a16="http://schemas.microsoft.com/office/drawing/2014/main" id="{B683E0DB-6F21-4C3E-8305-9450FD8D69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1" name="Freeform 32">
              <a:extLst>
                <a:ext uri="{FF2B5EF4-FFF2-40B4-BE49-F238E27FC236}">
                  <a16:creationId xmlns:a16="http://schemas.microsoft.com/office/drawing/2014/main" id="{F0A05D6A-7B96-4CC8-AE3F-7FD9D8AD9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33">
              <a:extLst>
                <a:ext uri="{FF2B5EF4-FFF2-40B4-BE49-F238E27FC236}">
                  <a16:creationId xmlns:a16="http://schemas.microsoft.com/office/drawing/2014/main" id="{5D804E2E-555D-4400-AF17-C855839CB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34">
              <a:extLst>
                <a:ext uri="{FF2B5EF4-FFF2-40B4-BE49-F238E27FC236}">
                  <a16:creationId xmlns:a16="http://schemas.microsoft.com/office/drawing/2014/main" id="{18D98775-8A76-44FB-B847-48847A7B51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35">
              <a:extLst>
                <a:ext uri="{FF2B5EF4-FFF2-40B4-BE49-F238E27FC236}">
                  <a16:creationId xmlns:a16="http://schemas.microsoft.com/office/drawing/2014/main" id="{81718D4D-D78C-49F6-A8D0-9BFA8281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36">
              <a:extLst>
                <a:ext uri="{FF2B5EF4-FFF2-40B4-BE49-F238E27FC236}">
                  <a16:creationId xmlns:a16="http://schemas.microsoft.com/office/drawing/2014/main" id="{77635061-C105-40C2-B344-85AFF348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37">
              <a:extLst>
                <a:ext uri="{FF2B5EF4-FFF2-40B4-BE49-F238E27FC236}">
                  <a16:creationId xmlns:a16="http://schemas.microsoft.com/office/drawing/2014/main" id="{8AC7657B-8096-43B1-8064-66D26AD3E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38">
              <a:extLst>
                <a:ext uri="{FF2B5EF4-FFF2-40B4-BE49-F238E27FC236}">
                  <a16:creationId xmlns:a16="http://schemas.microsoft.com/office/drawing/2014/main" id="{53E7728E-84D6-4409-8B01-362F9C83C5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Freeform 39">
              <a:extLst>
                <a:ext uri="{FF2B5EF4-FFF2-40B4-BE49-F238E27FC236}">
                  <a16:creationId xmlns:a16="http://schemas.microsoft.com/office/drawing/2014/main" id="{4AC472D4-CE53-4329-A993-58B6E842D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Freeform 40">
              <a:extLst>
                <a:ext uri="{FF2B5EF4-FFF2-40B4-BE49-F238E27FC236}">
                  <a16:creationId xmlns:a16="http://schemas.microsoft.com/office/drawing/2014/main" id="{26159CF8-0326-4216-A837-F6D30FE966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Rectangle 41">
              <a:extLst>
                <a:ext uri="{FF2B5EF4-FFF2-40B4-BE49-F238E27FC236}">
                  <a16:creationId xmlns:a16="http://schemas.microsoft.com/office/drawing/2014/main" id="{9BC6B81B-A802-4A4A-A808-00EB7698527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22571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02D14FE2-F248-2A81-552B-D573F8BAAA84}"/>
              </a:ext>
            </a:extLst>
          </p:cNvPr>
          <p:cNvSpPr>
            <a:spLocks noGrp="1"/>
          </p:cNvSpPr>
          <p:nvPr>
            <p:ph type="title"/>
          </p:nvPr>
        </p:nvSpPr>
        <p:spPr>
          <a:xfrm>
            <a:off x="4910974" y="30653"/>
            <a:ext cx="7214351" cy="992795"/>
          </a:xfrm>
        </p:spPr>
        <p:txBody>
          <a:bodyPr>
            <a:normAutofit/>
          </a:bodyPr>
          <a:lstStyle/>
          <a:p>
            <a:r>
              <a:rPr lang="en-US" sz="3600" dirty="0">
                <a:solidFill>
                  <a:srgbClr val="00B0F0"/>
                </a:solidFill>
              </a:rPr>
              <a:t>Programming paradigm cont.</a:t>
            </a:r>
            <a:endParaRPr lang="en-US" dirty="0">
              <a:solidFill>
                <a:srgbClr val="00B0F0"/>
              </a:solidFill>
            </a:endParaRPr>
          </a:p>
        </p:txBody>
      </p:sp>
      <p:pic>
        <p:nvPicPr>
          <p:cNvPr id="4" name="Content Placeholder 6" descr="Graphical user interface, text, application&#10;&#10;Description automatically generated">
            <a:extLst>
              <a:ext uri="{FF2B5EF4-FFF2-40B4-BE49-F238E27FC236}">
                <a16:creationId xmlns:a16="http://schemas.microsoft.com/office/drawing/2014/main" id="{D31E8EB9-5476-AD57-7FC5-00739BB4EEF5}"/>
              </a:ext>
            </a:extLst>
          </p:cNvPr>
          <p:cNvPicPr>
            <a:picLocks noChangeAspect="1"/>
          </p:cNvPicPr>
          <p:nvPr/>
        </p:nvPicPr>
        <p:blipFill rotWithShape="1">
          <a:blip r:embed="rId4"/>
          <a:srcRect t="4847" b="9347"/>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14379373-49C3-DD1C-CE5E-63C7CAFD8422}"/>
              </a:ext>
            </a:extLst>
          </p:cNvPr>
          <p:cNvSpPr>
            <a:spLocks noGrp="1"/>
          </p:cNvSpPr>
          <p:nvPr>
            <p:ph idx="1"/>
          </p:nvPr>
        </p:nvSpPr>
        <p:spPr>
          <a:xfrm>
            <a:off x="4925260" y="821831"/>
            <a:ext cx="6528551" cy="5918603"/>
          </a:xfrm>
        </p:spPr>
        <p:txBody>
          <a:bodyPr>
            <a:normAutofit fontScale="77500" lnSpcReduction="20000"/>
          </a:bodyPr>
          <a:lstStyle/>
          <a:p>
            <a:pPr marL="0" indent="0">
              <a:buNone/>
            </a:pPr>
            <a:r>
              <a:rPr lang="en-US" sz="2000" cap="all" dirty="0">
                <a:highlight>
                  <a:srgbClr val="00FF00"/>
                </a:highlight>
              </a:rPr>
              <a:t>Green</a:t>
            </a:r>
            <a:r>
              <a:rPr lang="en-US" sz="2000" cap="all" dirty="0"/>
              <a:t> : </a:t>
            </a:r>
            <a:r>
              <a:rPr lang="en-US" sz="2000" cap="all" dirty="0">
                <a:solidFill>
                  <a:srgbClr val="00B0F0"/>
                </a:solidFill>
              </a:rPr>
              <a:t>loops {</a:t>
            </a:r>
          </a:p>
          <a:p>
            <a:pPr marL="457200" lvl="1" indent="0">
              <a:lnSpc>
                <a:spcPct val="100000"/>
              </a:lnSpc>
              <a:spcBef>
                <a:spcPts val="0"/>
              </a:spcBef>
              <a:spcAft>
                <a:spcPts val="600"/>
              </a:spcAft>
              <a:buNone/>
            </a:pPr>
            <a:r>
              <a:rPr lang="en-US" cap="all" dirty="0"/>
              <a:t>	     * in this program I wrote each of our 		     console.writelines() only when the user enters a 	     valid entry that = 0; instead of partly each time &amp; 	     fully only when the user types 0, for which I 	     received </a:t>
            </a:r>
            <a:r>
              <a:rPr lang="en-US" cap="all" dirty="0">
                <a:solidFill>
                  <a:srgbClr val="FF0000"/>
                </a:solidFill>
              </a:rPr>
              <a:t>-4</a:t>
            </a:r>
            <a:r>
              <a:rPr lang="en-US" cap="all" dirty="0"/>
              <a:t> points.</a:t>
            </a:r>
          </a:p>
          <a:p>
            <a:pPr marL="457200" lvl="1" indent="0">
              <a:lnSpc>
                <a:spcPct val="100000"/>
              </a:lnSpc>
              <a:spcBef>
                <a:spcPts val="1200"/>
              </a:spcBef>
              <a:spcAft>
                <a:spcPts val="1200"/>
              </a:spcAft>
              <a:buNone/>
            </a:pPr>
            <a:r>
              <a:rPr lang="en-US" cap="all" dirty="0"/>
              <a:t>	     * Each case is different but in general,	    	     the following is a list of loops and 	     	     when you should use them:</a:t>
            </a:r>
          </a:p>
          <a:p>
            <a:pPr marL="457200" lvl="1" indent="0">
              <a:lnSpc>
                <a:spcPct val="100000"/>
              </a:lnSpc>
              <a:spcBef>
                <a:spcPts val="0"/>
              </a:spcBef>
              <a:buNone/>
            </a:pPr>
            <a:r>
              <a:rPr lang="en-US" cap="all" dirty="0"/>
              <a:t>		</a:t>
            </a:r>
            <a:r>
              <a:rPr lang="en-US" cap="all" dirty="0">
                <a:solidFill>
                  <a:srgbClr val="92D050"/>
                </a:solidFill>
              </a:rPr>
              <a:t>while loop</a:t>
            </a:r>
            <a:r>
              <a:rPr lang="en-US" cap="all" dirty="0"/>
              <a:t>: </a:t>
            </a:r>
            <a:r>
              <a:rPr lang="en-US" cap="all" dirty="0">
                <a:solidFill>
                  <a:schemeClr val="accent3"/>
                </a:solidFill>
              </a:rPr>
              <a:t>while</a:t>
            </a:r>
            <a:r>
              <a:rPr lang="en-US" cap="all" dirty="0">
                <a:solidFill>
                  <a:srgbClr val="00B0F0"/>
                </a:solidFill>
              </a:rPr>
              <a:t> (condition) { 			   </a:t>
            </a:r>
            <a:r>
              <a:rPr lang="en-US" cap="all" dirty="0"/>
              <a:t>loops through a block of 			   code if a specified condition 			   is True. ex: </a:t>
            </a:r>
          </a:p>
          <a:p>
            <a:pPr marL="457200" lvl="1" indent="0">
              <a:lnSpc>
                <a:spcPct val="100000"/>
              </a:lnSpc>
              <a:spcBef>
                <a:spcPts val="0"/>
              </a:spcBef>
              <a:buNone/>
            </a:pPr>
            <a:r>
              <a:rPr lang="en-US" cap="all" dirty="0"/>
              <a:t>			   x = 0;</a:t>
            </a:r>
          </a:p>
          <a:p>
            <a:pPr marL="457200" lvl="1" indent="0">
              <a:lnSpc>
                <a:spcPct val="100000"/>
              </a:lnSpc>
              <a:spcBef>
                <a:spcPts val="0"/>
              </a:spcBef>
              <a:spcAft>
                <a:spcPts val="600"/>
              </a:spcAft>
              <a:buNone/>
            </a:pPr>
            <a:r>
              <a:rPr lang="en-US" cap="all" dirty="0"/>
              <a:t>			   </a:t>
            </a:r>
            <a:r>
              <a:rPr lang="en-US" cap="all" dirty="0">
                <a:solidFill>
                  <a:schemeClr val="accent3"/>
                </a:solidFill>
              </a:rPr>
              <a:t>while</a:t>
            </a:r>
            <a:r>
              <a:rPr lang="en-US" cap="all" dirty="0">
                <a:solidFill>
                  <a:srgbClr val="00B0F0"/>
                </a:solidFill>
              </a:rPr>
              <a:t> ( </a:t>
            </a:r>
            <a:r>
              <a:rPr lang="en-US" cap="all" dirty="0"/>
              <a:t>x &lt; </a:t>
            </a:r>
            <a:r>
              <a:rPr lang="en-US" cap="all" dirty="0">
                <a:solidFill>
                  <a:srgbClr val="FFC000"/>
                </a:solidFill>
              </a:rPr>
              <a:t>5</a:t>
            </a:r>
            <a:r>
              <a:rPr lang="en-US" cap="all" dirty="0">
                <a:solidFill>
                  <a:srgbClr val="00B0F0"/>
                </a:solidFill>
              </a:rPr>
              <a:t>; ) { </a:t>
            </a:r>
            <a:r>
              <a:rPr lang="en-US" cap="all" dirty="0"/>
              <a:t>x++; </a:t>
            </a:r>
            <a:r>
              <a:rPr lang="en-US" cap="all" dirty="0">
                <a:solidFill>
                  <a:srgbClr val="00B0F0"/>
                </a:solidFill>
              </a:rPr>
              <a:t>}</a:t>
            </a:r>
          </a:p>
          <a:p>
            <a:pPr marL="457200" lvl="1" indent="0">
              <a:lnSpc>
                <a:spcPct val="100000"/>
              </a:lnSpc>
              <a:spcBef>
                <a:spcPts val="0"/>
              </a:spcBef>
              <a:buNone/>
            </a:pPr>
            <a:r>
              <a:rPr lang="en-US" cap="all" dirty="0"/>
              <a:t>		</a:t>
            </a:r>
            <a:r>
              <a:rPr lang="en-US" cap="all" dirty="0">
                <a:solidFill>
                  <a:srgbClr val="92D050"/>
                </a:solidFill>
              </a:rPr>
              <a:t>do-while loop</a:t>
            </a:r>
            <a:r>
              <a:rPr lang="en-US" cap="all" dirty="0"/>
              <a:t>: </a:t>
            </a:r>
            <a:r>
              <a:rPr lang="en-US" cap="all" dirty="0">
                <a:solidFill>
                  <a:srgbClr val="00B0F0"/>
                </a:solidFill>
              </a:rPr>
              <a:t>do { } while {   </a:t>
            </a:r>
            <a:r>
              <a:rPr lang="en-US" cap="all" dirty="0"/>
              <a:t>This 			   loop will execute the code 			   block once, before checking 			   if the condition is true, then 			   it will repeat the loop if the 			   condition is true. Ex: </a:t>
            </a:r>
          </a:p>
          <a:p>
            <a:pPr marL="457200" lvl="1" indent="0">
              <a:lnSpc>
                <a:spcPct val="100000"/>
              </a:lnSpc>
              <a:spcBef>
                <a:spcPts val="0"/>
              </a:spcBef>
              <a:buNone/>
            </a:pPr>
            <a:r>
              <a:rPr lang="en-US" cap="all" dirty="0">
                <a:solidFill>
                  <a:srgbClr val="00B0F0"/>
                </a:solidFill>
              </a:rPr>
              <a:t>			</a:t>
            </a:r>
            <a:r>
              <a:rPr lang="en-US" cap="all" dirty="0">
                <a:solidFill>
                  <a:schemeClr val="accent3"/>
                </a:solidFill>
              </a:rPr>
              <a:t>  do { </a:t>
            </a:r>
            <a:r>
              <a:rPr lang="en-US" cap="all" dirty="0"/>
              <a:t>x++; </a:t>
            </a:r>
            <a:r>
              <a:rPr lang="en-US" cap="all" dirty="0">
                <a:solidFill>
                  <a:schemeClr val="accent3"/>
                </a:solidFill>
              </a:rPr>
              <a:t>} </a:t>
            </a:r>
          </a:p>
          <a:p>
            <a:pPr marL="457200" lvl="1" indent="0">
              <a:lnSpc>
                <a:spcPct val="100000"/>
              </a:lnSpc>
              <a:spcBef>
                <a:spcPts val="0"/>
              </a:spcBef>
              <a:buNone/>
            </a:pPr>
            <a:r>
              <a:rPr lang="en-US" cap="all" dirty="0">
                <a:solidFill>
                  <a:schemeClr val="accent3"/>
                </a:solidFill>
              </a:rPr>
              <a:t>			  while </a:t>
            </a:r>
            <a:r>
              <a:rPr lang="en-US" cap="all" dirty="0">
                <a:solidFill>
                  <a:srgbClr val="00B0F0"/>
                </a:solidFill>
              </a:rPr>
              <a:t>( </a:t>
            </a:r>
            <a:r>
              <a:rPr lang="en-US" cap="all" dirty="0"/>
              <a:t>x</a:t>
            </a:r>
            <a:r>
              <a:rPr lang="en-US" cap="all" dirty="0">
                <a:solidFill>
                  <a:srgbClr val="00B0F0"/>
                </a:solidFill>
              </a:rPr>
              <a:t> &lt;= </a:t>
            </a:r>
            <a:r>
              <a:rPr lang="en-US" cap="all" dirty="0">
                <a:solidFill>
                  <a:srgbClr val="FFC000"/>
                </a:solidFill>
              </a:rPr>
              <a:t>5</a:t>
            </a:r>
            <a:r>
              <a:rPr lang="en-US" cap="all">
                <a:solidFill>
                  <a:srgbClr val="00B0F0"/>
                </a:solidFill>
              </a:rPr>
              <a:t>; ) }</a:t>
            </a:r>
            <a:r>
              <a:rPr lang="en-US" cap="all" dirty="0">
                <a:solidFill>
                  <a:srgbClr val="00B0F0"/>
                </a:solidFill>
              </a:rPr>
              <a:t>			</a:t>
            </a:r>
          </a:p>
          <a:p>
            <a:pPr marL="457200" lvl="1" indent="0">
              <a:lnSpc>
                <a:spcPct val="100000"/>
              </a:lnSpc>
              <a:spcBef>
                <a:spcPts val="0"/>
              </a:spcBef>
              <a:buNone/>
            </a:pPr>
            <a:r>
              <a:rPr lang="en-US" cap="all" dirty="0">
                <a:solidFill>
                  <a:srgbClr val="00B0F0"/>
                </a:solidFill>
              </a:rPr>
              <a:t>	     </a:t>
            </a:r>
            <a:r>
              <a:rPr lang="en-US" cap="all" dirty="0"/>
              <a:t>* rule of thumb: use a do-while loop when you 	     know you want a piece of code to run at least one 	     time, but possibly many times. </a:t>
            </a:r>
            <a:endParaRPr lang="en-US" sz="2000" cap="all" dirty="0">
              <a:highlight>
                <a:srgbClr val="FF0000"/>
              </a:highlight>
            </a:endParaRPr>
          </a:p>
          <a:p>
            <a:pPr marL="0" indent="0">
              <a:buNone/>
            </a:pPr>
            <a:endParaRPr lang="en-US" sz="2000" dirty="0"/>
          </a:p>
        </p:txBody>
      </p:sp>
    </p:spTree>
    <p:extLst>
      <p:ext uri="{BB962C8B-B14F-4D97-AF65-F5344CB8AC3E}">
        <p14:creationId xmlns:p14="http://schemas.microsoft.com/office/powerpoint/2010/main" val="240655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892E53C8-C6CC-29B6-1B1E-9B439AD3F567}"/>
              </a:ext>
            </a:extLst>
          </p:cNvPr>
          <p:cNvSpPr>
            <a:spLocks noGrp="1"/>
          </p:cNvSpPr>
          <p:nvPr>
            <p:ph type="title"/>
          </p:nvPr>
        </p:nvSpPr>
        <p:spPr>
          <a:xfrm>
            <a:off x="4968958" y="176685"/>
            <a:ext cx="6808704" cy="661642"/>
          </a:xfrm>
        </p:spPr>
        <p:txBody>
          <a:bodyPr>
            <a:normAutofit fontScale="90000"/>
          </a:bodyPr>
          <a:lstStyle/>
          <a:p>
            <a:r>
              <a:rPr lang="en-US" sz="3600" dirty="0">
                <a:solidFill>
                  <a:srgbClr val="00B0F0"/>
                </a:solidFill>
              </a:rPr>
              <a:t>Programming paradigm cont.</a:t>
            </a:r>
            <a:endParaRPr lang="en-US" dirty="0"/>
          </a:p>
        </p:txBody>
      </p:sp>
      <p:pic>
        <p:nvPicPr>
          <p:cNvPr id="4" name="Content Placeholder 6" descr="Graphical user interface, text, application&#10;&#10;Description automatically generated">
            <a:extLst>
              <a:ext uri="{FF2B5EF4-FFF2-40B4-BE49-F238E27FC236}">
                <a16:creationId xmlns:a16="http://schemas.microsoft.com/office/drawing/2014/main" id="{4711CC5A-0A66-A5B2-8662-5B54DFC78A19}"/>
              </a:ext>
            </a:extLst>
          </p:cNvPr>
          <p:cNvPicPr>
            <a:picLocks noChangeAspect="1"/>
          </p:cNvPicPr>
          <p:nvPr/>
        </p:nvPicPr>
        <p:blipFill rotWithShape="1">
          <a:blip r:embed="rId4"/>
          <a:srcRect t="4847" b="9347"/>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6636D176-8D77-5568-A48A-EBA3377E97CF}"/>
              </a:ext>
            </a:extLst>
          </p:cNvPr>
          <p:cNvSpPr>
            <a:spLocks noGrp="1"/>
          </p:cNvSpPr>
          <p:nvPr>
            <p:ph idx="1"/>
          </p:nvPr>
        </p:nvSpPr>
        <p:spPr>
          <a:xfrm>
            <a:off x="4982411" y="786605"/>
            <a:ext cx="6971464" cy="5894709"/>
          </a:xfrm>
        </p:spPr>
        <p:txBody>
          <a:bodyPr>
            <a:normAutofit/>
          </a:bodyPr>
          <a:lstStyle/>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lang="en-US" sz="2000" cap="all" dirty="0"/>
              <a:t>	     </a:t>
            </a:r>
            <a:r>
              <a:rPr kumimoji="0" lang="en-US" sz="1700" b="0" i="0" u="none" strike="noStrike" kern="1200" cap="all" spc="0" normalizeH="0" baseline="0" noProof="0" dirty="0">
                <a:ln>
                  <a:noFill/>
                </a:ln>
                <a:solidFill>
                  <a:srgbClr val="92D050"/>
                </a:solidFill>
                <a:effectLst/>
                <a:uLnTx/>
                <a:uFillTx/>
                <a:latin typeface="Tw Cen MT" panose="020B0602020104020603"/>
                <a:ea typeface="+mn-ea"/>
                <a:cs typeface="+mn-cs"/>
              </a:rPr>
              <a:t>for loop</a:t>
            </a:r>
            <a:r>
              <a:rPr kumimoji="0" lang="en-US" sz="1700" b="0" i="0" u="none" strike="noStrike" kern="1200" cap="all" spc="0" normalizeH="0" baseline="0" noProof="0" dirty="0">
                <a:ln>
                  <a:noFill/>
                </a:ln>
                <a:solidFill>
                  <a:prstClr val="white"/>
                </a:solidFill>
                <a:effectLst/>
                <a:uLnTx/>
                <a:uFillTx/>
                <a:latin typeface="Tw Cen MT" panose="020B0602020104020603"/>
                <a:ea typeface="+mn-ea"/>
                <a:cs typeface="+mn-cs"/>
              </a:rPr>
              <a:t>: </a:t>
            </a:r>
            <a:r>
              <a:rPr kumimoji="0" lang="en-US" sz="1700" b="0" i="0" u="none" strike="noStrike" kern="1200" cap="all" spc="0" normalizeH="0" baseline="0" noProof="0" dirty="0">
                <a:ln>
                  <a:noFill/>
                </a:ln>
                <a:solidFill>
                  <a:schemeClr val="accent3"/>
                </a:solidFill>
                <a:effectLst/>
                <a:uLnTx/>
                <a:uFillTx/>
                <a:latin typeface="Tw Cen MT" panose="020B0602020104020603"/>
                <a:ea typeface="+mn-ea"/>
                <a:cs typeface="+mn-cs"/>
              </a:rPr>
              <a:t>for</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 ( int </a:t>
            </a:r>
            <a:r>
              <a:rPr kumimoji="0" lang="en-US" sz="1700" b="0" i="0" u="none" strike="noStrike" kern="1200" cap="all" spc="0" normalizeH="0" baseline="0" noProof="0" dirty="0">
                <a:ln>
                  <a:noFill/>
                </a:ln>
                <a:effectLst/>
                <a:uLnTx/>
                <a:uFillTx/>
                <a:latin typeface="Tw Cen MT" panose="020B0602020104020603"/>
                <a:ea typeface="+mn-ea"/>
                <a:cs typeface="+mn-cs"/>
              </a:rPr>
              <a:t>x = n;  x &lt; m;  x++;</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 ) { </a:t>
            </a: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lang="en-US" sz="1700" cap="all" dirty="0">
                <a:solidFill>
                  <a:srgbClr val="00B0F0"/>
                </a:solidFill>
                <a:latin typeface="Tw Cen MT" panose="020B0602020104020603"/>
              </a:rPr>
              <a:t>		</a:t>
            </a:r>
            <a:r>
              <a:rPr lang="en-US" sz="1700" cap="all" dirty="0">
                <a:latin typeface="Tw Cen MT" panose="020B0602020104020603"/>
              </a:rPr>
              <a:t>*</a:t>
            </a:r>
            <a:r>
              <a:rPr lang="en-US" sz="1700" cap="all" dirty="0">
                <a:solidFill>
                  <a:srgbClr val="00B0F0"/>
                </a:solidFill>
                <a:latin typeface="Tw Cen MT" panose="020B0602020104020603"/>
              </a:rPr>
              <a:t> </a:t>
            </a:r>
            <a:r>
              <a:rPr lang="en-US" sz="1700" cap="all" dirty="0">
                <a:latin typeface="Tw Cen MT" panose="020B0602020104020603"/>
              </a:rPr>
              <a:t>When you know exactly how many times you 		want to loop through a block of code, use 		the for loop instead of a while loop. EX:</a:t>
            </a: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lang="en-US" sz="1700" cap="all" dirty="0">
                <a:latin typeface="Tw Cen MT" panose="020B0602020104020603"/>
              </a:rPr>
              <a:t>			</a:t>
            </a:r>
            <a:r>
              <a:rPr kumimoji="0" lang="en-US" sz="1700" b="0" i="0" u="none" strike="noStrike" kern="1200" cap="all" spc="0" normalizeH="0" baseline="0" noProof="0" dirty="0">
                <a:ln>
                  <a:noFill/>
                </a:ln>
                <a:solidFill>
                  <a:srgbClr val="7030A0"/>
                </a:solidFill>
                <a:effectLst/>
                <a:uLnTx/>
                <a:uFillTx/>
                <a:latin typeface="Tw Cen MT" panose="020B0602020104020603"/>
                <a:ea typeface="+mn-ea"/>
                <a:cs typeface="+mn-cs"/>
              </a:rPr>
              <a:t> </a:t>
            </a:r>
            <a:r>
              <a:rPr kumimoji="0" lang="en-US" sz="1700" b="0" i="0" u="none" strike="noStrike" kern="1200" cap="all" spc="0" normalizeH="0" baseline="0" noProof="0" dirty="0">
                <a:ln>
                  <a:noFill/>
                </a:ln>
                <a:solidFill>
                  <a:schemeClr val="accent3"/>
                </a:solidFill>
                <a:effectLst/>
                <a:uLnTx/>
                <a:uFillTx/>
                <a:latin typeface="Tw Cen MT" panose="020B0602020104020603"/>
                <a:ea typeface="+mn-ea"/>
                <a:cs typeface="+mn-cs"/>
              </a:rPr>
              <a:t>for</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 ( int </a:t>
            </a:r>
            <a:r>
              <a:rPr kumimoji="0" lang="en-US" sz="1700" b="0" i="0" u="none" strike="noStrike" kern="1200" cap="all" spc="0" normalizeH="0" baseline="0" noProof="0" dirty="0">
                <a:ln>
                  <a:noFill/>
                </a:ln>
                <a:effectLst/>
                <a:uLnTx/>
                <a:uFillTx/>
                <a:latin typeface="Tw Cen MT" panose="020B0602020104020603"/>
                <a:ea typeface="+mn-ea"/>
                <a:cs typeface="+mn-cs"/>
              </a:rPr>
              <a:t>x = 0;  x &lt; 5;  x++;</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 ) { </a:t>
            </a: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lang="en-US" sz="1700" cap="all" dirty="0">
                <a:solidFill>
                  <a:srgbClr val="00B0F0"/>
                </a:solidFill>
                <a:latin typeface="Tw Cen MT" panose="020B0602020104020603"/>
              </a:rPr>
              <a:t>			    	 </a:t>
            </a:r>
            <a:r>
              <a:rPr lang="en-US" sz="1700" cap="all" dirty="0">
                <a:latin typeface="Tw Cen MT" panose="020B0602020104020603"/>
              </a:rPr>
              <a:t>Console.WriteLine(</a:t>
            </a:r>
            <a:r>
              <a:rPr lang="en-US" sz="1700" cap="all" dirty="0" err="1">
                <a:latin typeface="Tw Cen MT" panose="020B0602020104020603"/>
              </a:rPr>
              <a:t>i</a:t>
            </a:r>
            <a:r>
              <a:rPr lang="en-US" sz="1700" cap="all" dirty="0">
                <a:latin typeface="Tw Cen MT" panose="020B0602020104020603"/>
              </a:rPr>
              <a:t>);</a:t>
            </a:r>
          </a:p>
          <a:p>
            <a:pPr marL="457200" marR="0" lvl="1" indent="0" algn="l" defTabSz="914400" rtl="0" eaLnBrk="1" fontAlgn="auto" latinLnBrk="0" hangingPunct="1">
              <a:lnSpc>
                <a:spcPct val="100000"/>
              </a:lnSpc>
              <a:spcBef>
                <a:spcPts val="0"/>
              </a:spcBef>
              <a:spcAft>
                <a:spcPts val="600"/>
              </a:spcAft>
              <a:buClrTx/>
              <a:buSzPct val="125000"/>
              <a:buFont typeface="Arial" panose="020B0604020202020204" pitchFamily="34" charset="0"/>
              <a:buNone/>
              <a:tabLst/>
              <a:defRPr/>
            </a:pPr>
            <a:r>
              <a:rPr lang="en-US" sz="1700" cap="all" dirty="0">
                <a:solidFill>
                  <a:srgbClr val="00B0F0"/>
                </a:solidFill>
                <a:latin typeface="Tw Cen MT" panose="020B0602020104020603"/>
              </a:rPr>
              <a:t>			 	};</a:t>
            </a:r>
            <a:endParaRPr lang="en-US" sz="1700" cap="all" dirty="0">
              <a:latin typeface="Tw Cen MT" panose="020B0602020104020603"/>
            </a:endParaRP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	</a:t>
            </a:r>
            <a:r>
              <a:rPr lang="en-US" sz="1700" cap="all" dirty="0">
                <a:solidFill>
                  <a:srgbClr val="00B0F0"/>
                </a:solidFill>
                <a:latin typeface="Tw Cen MT" panose="020B0602020104020603"/>
              </a:rPr>
              <a:t>      </a:t>
            </a:r>
            <a:r>
              <a:rPr lang="en-US" sz="1700" cap="all" dirty="0">
                <a:solidFill>
                  <a:srgbClr val="92D050"/>
                </a:solidFill>
                <a:latin typeface="Tw Cen MT" panose="020B0602020104020603"/>
              </a:rPr>
              <a:t>for-each loop: </a:t>
            </a:r>
            <a:r>
              <a:rPr lang="en-US" sz="1700" cap="all" dirty="0">
                <a:solidFill>
                  <a:schemeClr val="accent3"/>
                </a:solidFill>
                <a:latin typeface="Tw Cen MT" panose="020B0602020104020603"/>
              </a:rPr>
              <a:t>foreach</a:t>
            </a:r>
            <a:r>
              <a:rPr lang="en-US" sz="1700" cap="all" dirty="0">
                <a:solidFill>
                  <a:srgbClr val="7030A0"/>
                </a:solidFill>
                <a:latin typeface="Tw Cen MT" panose="020B0602020104020603"/>
              </a:rPr>
              <a:t> </a:t>
            </a:r>
            <a:r>
              <a:rPr lang="en-US" sz="1700" cap="all" dirty="0">
                <a:solidFill>
                  <a:srgbClr val="00B0F0"/>
                </a:solidFill>
                <a:latin typeface="Tw Cen MT" panose="020B0602020104020603"/>
              </a:rPr>
              <a:t>( string </a:t>
            </a:r>
            <a:r>
              <a:rPr lang="en-US" sz="1700" cap="all" dirty="0">
                <a:latin typeface="Tw Cen MT" panose="020B0602020104020603"/>
              </a:rPr>
              <a:t>I </a:t>
            </a:r>
            <a:r>
              <a:rPr lang="en-US" sz="1700" cap="all" dirty="0">
                <a:solidFill>
                  <a:srgbClr val="FFC000"/>
                </a:solidFill>
                <a:latin typeface="Tw Cen MT" panose="020B0602020104020603"/>
              </a:rPr>
              <a:t>in</a:t>
            </a:r>
            <a:r>
              <a:rPr lang="en-US" sz="1700" cap="all" dirty="0">
                <a:latin typeface="Tw Cen MT" panose="020B0602020104020603"/>
              </a:rPr>
              <a:t> cars; </a:t>
            </a:r>
            <a:r>
              <a:rPr lang="en-US" sz="1700" cap="all" dirty="0">
                <a:solidFill>
                  <a:srgbClr val="00B0F0"/>
                </a:solidFill>
                <a:latin typeface="Tw Cen MT" panose="020B0602020104020603"/>
              </a:rPr>
              <a:t>) {</a:t>
            </a: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lang="en-US" sz="1700" cap="all" dirty="0">
                <a:solidFill>
                  <a:srgbClr val="00B0F0"/>
                </a:solidFill>
                <a:latin typeface="Tw Cen MT" panose="020B0602020104020603"/>
              </a:rPr>
              <a:t>		</a:t>
            </a:r>
            <a:r>
              <a:rPr lang="en-US" sz="1700" cap="all" dirty="0">
                <a:latin typeface="Tw Cen MT" panose="020B0602020104020603"/>
              </a:rPr>
              <a:t>*  There is also a foreach loop, which is used 		exclusively to loop through elements in an 		array. Ex:</a:t>
            </a: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		     string</a:t>
            </a:r>
            <a:r>
              <a:rPr kumimoji="0" lang="en-US" sz="1700" b="0" i="0" u="none" strike="noStrike" kern="1200" cap="all" spc="0" normalizeH="0" baseline="0" noProof="0" dirty="0">
                <a:ln>
                  <a:noFill/>
                </a:ln>
                <a:effectLst/>
                <a:uLnTx/>
                <a:uFillTx/>
                <a:latin typeface="Tw Cen MT" panose="020B0602020104020603"/>
                <a:ea typeface="+mn-ea"/>
                <a:cs typeface="+mn-cs"/>
              </a:rPr>
              <a:t>[ ] cars = </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a:t>
            </a:r>
            <a:r>
              <a:rPr kumimoji="0" lang="en-US" sz="1700" b="0" i="0" u="none" strike="noStrike" kern="1200" cap="all" spc="0" normalizeH="0" baseline="0" noProof="0" dirty="0">
                <a:ln>
                  <a:noFill/>
                </a:ln>
                <a:effectLst/>
                <a:uLnTx/>
                <a:uFillTx/>
                <a:latin typeface="Tw Cen MT" panose="020B0602020104020603"/>
                <a:ea typeface="+mn-ea"/>
                <a:cs typeface="+mn-cs"/>
              </a:rPr>
              <a:t>"Volvo", "BMW", "Ford", 					  "Mazda"</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a:t>
            </a: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kumimoji="0" lang="en-US" sz="1700" b="0" i="0" u="none" strike="noStrike" kern="1200" cap="all" spc="0" normalizeH="0" baseline="0" noProof="0" dirty="0">
                <a:ln>
                  <a:noFill/>
                </a:ln>
                <a:effectLst/>
                <a:uLnTx/>
                <a:uFillTx/>
                <a:latin typeface="Tw Cen MT" panose="020B0602020104020603"/>
                <a:ea typeface="+mn-ea"/>
                <a:cs typeface="+mn-cs"/>
              </a:rPr>
              <a:t>		     </a:t>
            </a:r>
            <a:r>
              <a:rPr kumimoji="0" lang="en-US" sz="1700" b="0" i="0" u="none" strike="noStrike" kern="1200" cap="all" spc="0" normalizeH="0" baseline="0" noProof="0" dirty="0">
                <a:ln>
                  <a:noFill/>
                </a:ln>
                <a:solidFill>
                  <a:schemeClr val="accent3"/>
                </a:solidFill>
                <a:effectLst/>
                <a:uLnTx/>
                <a:uFillTx/>
                <a:latin typeface="Tw Cen MT" panose="020B0602020104020603"/>
                <a:ea typeface="+mn-ea"/>
                <a:cs typeface="+mn-cs"/>
              </a:rPr>
              <a:t>foreach</a:t>
            </a:r>
            <a:r>
              <a:rPr kumimoji="0" lang="en-US" sz="1700" b="0" i="0" u="none" strike="noStrike" kern="1200" cap="all" spc="0" normalizeH="0" baseline="0" noProof="0" dirty="0">
                <a:ln>
                  <a:noFill/>
                </a:ln>
                <a:effectLst/>
                <a:uLnTx/>
                <a:uFillTx/>
                <a:latin typeface="Tw Cen MT" panose="020B0602020104020603"/>
                <a:ea typeface="+mn-ea"/>
                <a:cs typeface="+mn-cs"/>
              </a:rPr>
              <a:t> (</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string</a:t>
            </a:r>
            <a:r>
              <a:rPr kumimoji="0" lang="en-US" sz="1700" b="0" i="0" u="none" strike="noStrike" kern="1200" cap="all" spc="0" normalizeH="0" baseline="0" noProof="0" dirty="0">
                <a:ln>
                  <a:noFill/>
                </a:ln>
                <a:effectLst/>
                <a:uLnTx/>
                <a:uFillTx/>
                <a:latin typeface="Tw Cen MT" panose="020B0602020104020603"/>
                <a:ea typeface="+mn-ea"/>
                <a:cs typeface="+mn-cs"/>
              </a:rPr>
              <a:t> I </a:t>
            </a:r>
            <a:r>
              <a:rPr kumimoji="0" lang="en-US" sz="1700" b="0" i="0" u="none" strike="noStrike" kern="1200" cap="all" spc="0" normalizeH="0" baseline="0" noProof="0" dirty="0">
                <a:ln>
                  <a:noFill/>
                </a:ln>
                <a:solidFill>
                  <a:srgbClr val="FFC000"/>
                </a:solidFill>
                <a:effectLst/>
                <a:uLnTx/>
                <a:uFillTx/>
                <a:latin typeface="Tw Cen MT" panose="020B0602020104020603"/>
                <a:ea typeface="+mn-ea"/>
                <a:cs typeface="+mn-cs"/>
              </a:rPr>
              <a:t>in</a:t>
            </a:r>
            <a:r>
              <a:rPr kumimoji="0" lang="en-US" sz="1700" b="0" i="0" u="none" strike="noStrike" kern="1200" cap="all" spc="0" normalizeH="0" baseline="0" noProof="0" dirty="0">
                <a:ln>
                  <a:noFill/>
                </a:ln>
                <a:effectLst/>
                <a:uLnTx/>
                <a:uFillTx/>
                <a:latin typeface="Tw Cen MT" panose="020B0602020104020603"/>
                <a:ea typeface="+mn-ea"/>
                <a:cs typeface="+mn-cs"/>
              </a:rPr>
              <a:t> cars) </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a:t>
            </a: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kumimoji="0" lang="en-US" sz="1700" b="0" i="0" u="none" strike="noStrike" kern="1200" cap="all" spc="0" normalizeH="0" baseline="0" noProof="0" dirty="0">
                <a:ln>
                  <a:noFill/>
                </a:ln>
                <a:effectLst/>
                <a:uLnTx/>
                <a:uFillTx/>
                <a:latin typeface="Tw Cen MT" panose="020B0602020104020603"/>
                <a:ea typeface="+mn-ea"/>
                <a:cs typeface="+mn-cs"/>
              </a:rPr>
              <a:t>  		         Console.WriteLine(I);</a:t>
            </a:r>
          </a:p>
          <a:p>
            <a:pPr marL="457200" marR="0" lvl="1" indent="0" algn="l" defTabSz="914400" rtl="0" eaLnBrk="1" fontAlgn="auto" latinLnBrk="0" hangingPunct="1">
              <a:lnSpc>
                <a:spcPct val="100000"/>
              </a:lnSpc>
              <a:spcBef>
                <a:spcPts val="0"/>
              </a:spcBef>
              <a:spcAft>
                <a:spcPts val="600"/>
              </a:spcAft>
              <a:buClrTx/>
              <a:buSzPct val="125000"/>
              <a:buFont typeface="Arial" panose="020B0604020202020204" pitchFamily="34" charset="0"/>
              <a:buNone/>
              <a:tabLst/>
              <a:defRPr/>
            </a:pPr>
            <a:r>
              <a:rPr lang="en-US" sz="1700" cap="all" dirty="0">
                <a:latin typeface="Tw Cen MT" panose="020B0602020104020603"/>
              </a:rPr>
              <a:t>		     </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a:t>
            </a:r>
            <a:r>
              <a:rPr kumimoji="0" lang="en-US" sz="1700" b="0" i="0" u="none" strike="noStrike" kern="1200" cap="all" spc="0" normalizeH="0" baseline="0" noProof="0" dirty="0">
                <a:ln>
                  <a:noFill/>
                </a:ln>
                <a:effectLst/>
                <a:uLnTx/>
                <a:uFillTx/>
                <a:latin typeface="Tw Cen MT" panose="020B0602020104020603"/>
                <a:ea typeface="+mn-ea"/>
                <a:cs typeface="+mn-cs"/>
              </a:rPr>
              <a:t>	</a:t>
            </a:r>
          </a:p>
          <a:p>
            <a:pPr marL="457200" marR="0" lvl="1" indent="0" algn="l" defTabSz="914400" rtl="0" eaLnBrk="1" fontAlgn="auto" latinLnBrk="0" hangingPunct="1">
              <a:lnSpc>
                <a:spcPct val="100000"/>
              </a:lnSpc>
              <a:spcBef>
                <a:spcPts val="0"/>
              </a:spcBef>
              <a:spcAft>
                <a:spcPts val="0"/>
              </a:spcAft>
              <a:buClrTx/>
              <a:buSzPct val="125000"/>
              <a:buFont typeface="Arial" panose="020B0604020202020204" pitchFamily="34" charset="0"/>
              <a:buNone/>
              <a:tabLst/>
              <a:defRPr/>
            </a:pP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	</a:t>
            </a:r>
            <a:r>
              <a:rPr lang="en-US" sz="1700" cap="all" dirty="0">
                <a:solidFill>
                  <a:srgbClr val="00B0F0"/>
                </a:solidFill>
                <a:latin typeface="Tw Cen MT" panose="020B0602020104020603"/>
              </a:rPr>
              <a:t>      </a:t>
            </a:r>
            <a:r>
              <a:rPr lang="en-US" sz="1700" cap="all" dirty="0">
                <a:latin typeface="Tw Cen MT" panose="020B0602020104020603"/>
              </a:rPr>
              <a:t>* rule of thumb: you should use a for loop when a 	      while loop just isn’t enough. The for loop is 		      technically just a while loop with a counter and a 	      set variable.</a:t>
            </a:r>
            <a:r>
              <a:rPr kumimoji="0" lang="en-US" sz="1700" b="0" i="0" u="none" strike="noStrike" kern="1200" cap="all" spc="0" normalizeH="0" baseline="0" noProof="0" dirty="0">
                <a:ln>
                  <a:noFill/>
                </a:ln>
                <a:solidFill>
                  <a:srgbClr val="00B0F0"/>
                </a:solidFill>
                <a:effectLst/>
                <a:uLnTx/>
                <a:uFillTx/>
                <a:latin typeface="Tw Cen MT" panose="020B0602020104020603"/>
                <a:ea typeface="+mn-ea"/>
                <a:cs typeface="+mn-cs"/>
              </a:rPr>
              <a:t>		</a:t>
            </a:r>
            <a:endParaRPr lang="en-US" sz="2000" dirty="0"/>
          </a:p>
        </p:txBody>
      </p:sp>
    </p:spTree>
    <p:extLst>
      <p:ext uri="{BB962C8B-B14F-4D97-AF65-F5344CB8AC3E}">
        <p14:creationId xmlns:p14="http://schemas.microsoft.com/office/powerpoint/2010/main" val="309887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522F6F2-D276-4B44-927D-595B62E8F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CE1A8443-DFAD-4C8E-A1D1-B1FFC23A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7C16C621-4F51-4093-B639-5E04CF0EA567}"/>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70677C45-BC3A-0E5D-47DA-B57BB19F993B}"/>
              </a:ext>
            </a:extLst>
          </p:cNvPr>
          <p:cNvSpPr>
            <a:spLocks noGrp="1"/>
          </p:cNvSpPr>
          <p:nvPr>
            <p:ph type="title"/>
          </p:nvPr>
        </p:nvSpPr>
        <p:spPr>
          <a:xfrm>
            <a:off x="4968958" y="201732"/>
            <a:ext cx="6430562" cy="764195"/>
          </a:xfrm>
        </p:spPr>
        <p:txBody>
          <a:bodyPr>
            <a:normAutofit fontScale="90000"/>
          </a:bodyPr>
          <a:lstStyle/>
          <a:p>
            <a:r>
              <a:rPr lang="en-US" dirty="0">
                <a:solidFill>
                  <a:srgbClr val="00B0F0"/>
                </a:solidFill>
              </a:rPr>
              <a:t>Programming paradigm cont.</a:t>
            </a:r>
          </a:p>
        </p:txBody>
      </p:sp>
      <p:pic>
        <p:nvPicPr>
          <p:cNvPr id="4" name="Content Placeholder 6" descr="Graphical user interface, text, application&#10;&#10;Description automatically generated">
            <a:extLst>
              <a:ext uri="{FF2B5EF4-FFF2-40B4-BE49-F238E27FC236}">
                <a16:creationId xmlns:a16="http://schemas.microsoft.com/office/drawing/2014/main" id="{D8D6AFC3-7FB7-88D5-8FCC-63DDF7FB9DAF}"/>
              </a:ext>
            </a:extLst>
          </p:cNvPr>
          <p:cNvPicPr>
            <a:picLocks noChangeAspect="1"/>
          </p:cNvPicPr>
          <p:nvPr/>
        </p:nvPicPr>
        <p:blipFill rotWithShape="1">
          <a:blip r:embed="rId4"/>
          <a:srcRect t="4847" b="9347"/>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9A210947-19DD-4D82-9001-EB4FD3CA8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308BA069-8E59-4A52-9D81-F41BB255CC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3F647F8A-2464-4A5A-BC19-757CDB00F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56E9E8F0-C005-4002-A7CC-050F4E163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6F73DD6E-B3F0-4263-B349-EF6F73438A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819862A2-B765-4A89-A229-6D1389781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80B74F06-F12D-48F0-9469-1B41C8676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90B9E938-2C10-4FD4-A44B-AC2C6CCB5B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F9EFD92F-C67D-4998-BF9E-78AE28DF54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0A102B9-B463-49AA-80B5-DED0B2E43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D8FE84BD-D175-437D-B860-3715158CF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1577D13D-8777-48FE-8799-57CBDEA2AC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ADE86DE6-4A59-4BE5-B2C8-CB7C0FB96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5FD7F01E-86AB-47C1-81B1-419856314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953EB852-7AA6-40F7-A805-0FF04FAE8E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A283238-23CF-4994-8E02-4EB5D97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AE2F0444-3560-46A9-85C6-AD9C4D700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B69EAEB1-1086-4684-B20B-C6E250A90E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4C869530-8A60-4306-BC67-63294F9D5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EEBC3BC8-0066-4FFF-936E-746B47A0C3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7951EC55-DA0C-46F0-BF98-427078A66D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F40CBDE4-9D9D-471D-9C7E-D000C060B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4E63F3FC-5BCB-400B-8CBB-DB58CF61D6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CBE4FF3F-9B00-4479-9EC8-BADD8C77E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6BA6A1A3-FE7E-46C6-96C1-693C2E018A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114DA81D-9A00-4EB7-A592-23911BB14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DB83C953-DA56-415B-943C-6669B401A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1B3F681-1B14-43A9-AD7C-3337BF646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9FFEE267-6F5A-4942-9CCD-93E0FD722B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D473DF80-FE50-4F0F-9AF3-BE37ACE6B91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2426B62-A33A-419E-B4DF-42543C4CC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1790CDFA-5E0D-467A-B0CA-637136309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54F41241-7241-4D2A-BDEA-28406C41D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351E54C3-3D62-48EA-A2DC-D1570769C2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F08D2F28-5814-4CA4-A46E-C82FE6EF5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D308FFD9-83B2-4D86-8A5B-CE9F07E8E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E6A3BE28-5E73-44F0-AA57-58DAD5DD05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7ACED00D-535A-4494-8BFA-78E58A2D5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0C7D7BCF-768E-4C0D-857A-63BBA8F9BF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29401C0B-5EF6-49A6-A9F6-DAC32B3B6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F6DF5234-BC86-4ABB-A7ED-575143C6A4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E4863625-8438-4877-9681-839C192C61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8A1D47CD-E2C4-4AD2-B105-655BB0905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4D816259-D8E8-4E5C-A2CF-8C8AFB8057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6377A258-3874-44DB-99C9-C4EA6F7A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A3902333-5178-425F-AA5F-14ABBEDAE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090FF72C-8743-4B55-99A4-E62D6A4B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BFCE6B39-2A20-4DB5-BA8E-2FA60B46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A9F068E0-CF7F-474D-9118-50619A6E1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CEE9ADFF-5205-4783-ADA2-655A73DB47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B28123C4-0A50-4115-936C-C659A9129A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09B49DB9-536F-45DE-9352-5095C8D838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43C4B12A-C5E9-47A5-9B04-5D2186A074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A01B0DF5-9122-4E62-BF5B-0CCE0A545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3ED6B441-A89D-4565-949B-4C4AB6DC95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33A35B78-B787-755A-DC41-B66E1676B9BA}"/>
              </a:ext>
            </a:extLst>
          </p:cNvPr>
          <p:cNvSpPr>
            <a:spLocks noGrp="1"/>
          </p:cNvSpPr>
          <p:nvPr>
            <p:ph idx="1"/>
          </p:nvPr>
        </p:nvSpPr>
        <p:spPr>
          <a:xfrm>
            <a:off x="4958598" y="1120774"/>
            <a:ext cx="6952413" cy="5535494"/>
          </a:xfrm>
        </p:spPr>
        <p:txBody>
          <a:bodyPr>
            <a:normAutofit lnSpcReduction="10000"/>
          </a:bodyPr>
          <a:lstStyle/>
          <a:p>
            <a:pPr marL="0" indent="0">
              <a:lnSpc>
                <a:spcPct val="100000"/>
              </a:lnSpc>
              <a:spcBef>
                <a:spcPts val="0"/>
              </a:spcBef>
              <a:buNone/>
            </a:pPr>
            <a:r>
              <a:rPr lang="en-US" sz="2000" cap="all" dirty="0">
                <a:highlight>
                  <a:srgbClr val="FF0000"/>
                </a:highlight>
              </a:rPr>
              <a:t>red</a:t>
            </a:r>
            <a:r>
              <a:rPr lang="en-US" sz="2000" cap="all" dirty="0"/>
              <a:t> : 	</a:t>
            </a:r>
            <a:r>
              <a:rPr lang="en-US" sz="2000" cap="all">
                <a:solidFill>
                  <a:srgbClr val="00B0F0"/>
                </a:solidFill>
              </a:rPr>
              <a:t>data validation </a:t>
            </a:r>
            <a:r>
              <a:rPr lang="en-US" sz="2000" cap="all" dirty="0">
                <a:solidFill>
                  <a:srgbClr val="00B0F0"/>
                </a:solidFill>
              </a:rPr>
              <a:t>(</a:t>
            </a:r>
            <a:r>
              <a:rPr lang="en-US" sz="2000" cap="all" dirty="0">
                <a:solidFill>
                  <a:schemeClr val="accent3"/>
                </a:solidFill>
              </a:rPr>
              <a:t>if/else</a:t>
            </a:r>
            <a:r>
              <a:rPr lang="en-US" sz="2000" cap="all" dirty="0">
                <a:solidFill>
                  <a:srgbClr val="00B0F0"/>
                </a:solidFill>
              </a:rPr>
              <a:t>) </a:t>
            </a:r>
            <a:r>
              <a:rPr lang="en-US" sz="2000" cap="all" dirty="0"/>
              <a:t>{</a:t>
            </a:r>
          </a:p>
          <a:p>
            <a:pPr marL="0" indent="0">
              <a:lnSpc>
                <a:spcPct val="100000"/>
              </a:lnSpc>
              <a:spcBef>
                <a:spcPts val="0"/>
              </a:spcBef>
              <a:spcAft>
                <a:spcPts val="1200"/>
              </a:spcAft>
              <a:buNone/>
            </a:pPr>
            <a:r>
              <a:rPr lang="en-US" sz="2000" cap="all" dirty="0"/>
              <a:t>	     * Use the if statement to specify a 		     	     block of C# code to be executed if a 	     	     condition is True. Ex:</a:t>
            </a:r>
          </a:p>
          <a:p>
            <a:pPr marL="0" indent="0">
              <a:lnSpc>
                <a:spcPct val="100000"/>
              </a:lnSpc>
              <a:spcBef>
                <a:spcPts val="0"/>
              </a:spcBef>
              <a:buNone/>
            </a:pPr>
            <a:r>
              <a:rPr lang="en-US" sz="2000" cap="all" dirty="0"/>
              <a:t>	     </a:t>
            </a:r>
            <a:r>
              <a:rPr lang="en-US" sz="2000" cap="all" dirty="0">
                <a:solidFill>
                  <a:srgbClr val="00B0F0"/>
                </a:solidFill>
              </a:rPr>
              <a:t>int</a:t>
            </a:r>
            <a:r>
              <a:rPr lang="en-US" sz="2000" cap="all" dirty="0"/>
              <a:t> x = 20;</a:t>
            </a:r>
          </a:p>
          <a:p>
            <a:pPr marL="0" indent="0">
              <a:lnSpc>
                <a:spcPct val="100000"/>
              </a:lnSpc>
              <a:spcBef>
                <a:spcPts val="0"/>
              </a:spcBef>
              <a:buNone/>
            </a:pPr>
            <a:r>
              <a:rPr lang="en-US" sz="2000" cap="all" dirty="0"/>
              <a:t>	    </a:t>
            </a:r>
            <a:r>
              <a:rPr lang="en-US" sz="2000" cap="all" dirty="0">
                <a:solidFill>
                  <a:srgbClr val="00B0F0"/>
                </a:solidFill>
              </a:rPr>
              <a:t> int </a:t>
            </a:r>
            <a:r>
              <a:rPr lang="en-US" sz="2000" cap="all" dirty="0"/>
              <a:t>y = 18;</a:t>
            </a:r>
          </a:p>
          <a:p>
            <a:pPr marL="0" indent="0">
              <a:lnSpc>
                <a:spcPct val="100000"/>
              </a:lnSpc>
              <a:spcBef>
                <a:spcPts val="0"/>
              </a:spcBef>
              <a:buNone/>
            </a:pPr>
            <a:r>
              <a:rPr lang="en-US" sz="2000" cap="all" dirty="0"/>
              <a:t>               </a:t>
            </a:r>
            <a:r>
              <a:rPr lang="en-US" sz="2000" cap="all" dirty="0">
                <a:solidFill>
                  <a:schemeClr val="accent3"/>
                </a:solidFill>
              </a:rPr>
              <a:t>   if </a:t>
            </a:r>
            <a:r>
              <a:rPr lang="en-US" sz="2000" cap="all" dirty="0">
                <a:solidFill>
                  <a:srgbClr val="00B0F0"/>
                </a:solidFill>
              </a:rPr>
              <a:t>(</a:t>
            </a:r>
            <a:r>
              <a:rPr lang="en-US" sz="2000" cap="all" dirty="0"/>
              <a:t>x &gt; y</a:t>
            </a:r>
            <a:r>
              <a:rPr lang="en-US" sz="2000" cap="all" dirty="0">
                <a:solidFill>
                  <a:srgbClr val="00B0F0"/>
                </a:solidFill>
              </a:rPr>
              <a:t>)</a:t>
            </a:r>
            <a:r>
              <a:rPr lang="en-US" sz="2000" cap="all" dirty="0"/>
              <a:t> {</a:t>
            </a:r>
          </a:p>
          <a:p>
            <a:pPr marL="0" indent="0">
              <a:lnSpc>
                <a:spcPct val="100000"/>
              </a:lnSpc>
              <a:spcBef>
                <a:spcPts val="0"/>
              </a:spcBef>
              <a:buNone/>
            </a:pPr>
            <a:r>
              <a:rPr lang="en-US" sz="2000" cap="all" dirty="0"/>
              <a:t>  	        Console.WriteLine</a:t>
            </a:r>
            <a:r>
              <a:rPr lang="en-US" sz="2000" cap="all" dirty="0">
                <a:solidFill>
                  <a:srgbClr val="00B0F0"/>
                </a:solidFill>
              </a:rPr>
              <a:t>(</a:t>
            </a:r>
            <a:r>
              <a:rPr lang="en-US" sz="2000" cap="all" dirty="0"/>
              <a:t>"x is greater 		        	        than y"</a:t>
            </a:r>
            <a:r>
              <a:rPr lang="en-US" sz="2000" cap="all" dirty="0">
                <a:solidFill>
                  <a:srgbClr val="00B0F0"/>
                </a:solidFill>
              </a:rPr>
              <a:t>)</a:t>
            </a:r>
            <a:r>
              <a:rPr lang="en-US" sz="2000" cap="all" dirty="0"/>
              <a:t>;  }</a:t>
            </a:r>
          </a:p>
          <a:p>
            <a:pPr marL="0" indent="0">
              <a:lnSpc>
                <a:spcPct val="100000"/>
              </a:lnSpc>
              <a:spcBef>
                <a:spcPts val="1200"/>
              </a:spcBef>
              <a:buNone/>
            </a:pPr>
            <a:r>
              <a:rPr lang="en-US" sz="2000" cap="all" dirty="0"/>
              <a:t>	     * the reason we used our </a:t>
            </a:r>
            <a:r>
              <a:rPr lang="en-US" sz="2000" cap="all" dirty="0">
                <a:solidFill>
                  <a:schemeClr val="accent3"/>
                </a:solidFill>
              </a:rPr>
              <a:t>if/else </a:t>
            </a:r>
            <a:r>
              <a:rPr lang="en-US" sz="2000" cap="all" dirty="0"/>
              <a:t>inside of 	   	     our </a:t>
            </a:r>
            <a:r>
              <a:rPr lang="en-US" sz="2000" cap="all" dirty="0">
                <a:solidFill>
                  <a:schemeClr val="accent3"/>
                </a:solidFill>
              </a:rPr>
              <a:t>do-while loop </a:t>
            </a:r>
            <a:r>
              <a:rPr lang="en-US" sz="2000" cap="all" dirty="0"/>
              <a:t>is because we want the 	     program to check the if else statement every 	     time the price entered does not equal zero. If 	     we only needed to check price for one entry, 	     the loop would be unnecessary. </a:t>
            </a:r>
          </a:p>
          <a:p>
            <a:pPr marL="0" indent="0">
              <a:lnSpc>
                <a:spcPct val="100000"/>
              </a:lnSpc>
              <a:spcBef>
                <a:spcPts val="1200"/>
              </a:spcBef>
              <a:buNone/>
            </a:pPr>
            <a:r>
              <a:rPr lang="en-US" sz="2000" cap="all" dirty="0"/>
              <a:t>	     * </a:t>
            </a:r>
            <a:r>
              <a:rPr lang="en-US" sz="2000" cap="all" dirty="0">
                <a:solidFill>
                  <a:schemeClr val="accent3"/>
                </a:solidFill>
              </a:rPr>
              <a:t>Loops</a:t>
            </a:r>
            <a:r>
              <a:rPr lang="en-US" sz="2000" cap="all" dirty="0"/>
              <a:t> are for doing things multiple times, 	     and </a:t>
            </a:r>
            <a:r>
              <a:rPr lang="en-US" sz="2000" cap="all" dirty="0">
                <a:solidFill>
                  <a:schemeClr val="accent3"/>
                </a:solidFill>
              </a:rPr>
              <a:t>if/else </a:t>
            </a:r>
            <a:r>
              <a:rPr lang="en-US" sz="2000" cap="all" dirty="0"/>
              <a:t>statements check if something 	     is true or false.</a:t>
            </a:r>
          </a:p>
        </p:txBody>
      </p:sp>
    </p:spTree>
    <p:extLst>
      <p:ext uri="{BB962C8B-B14F-4D97-AF65-F5344CB8AC3E}">
        <p14:creationId xmlns:p14="http://schemas.microsoft.com/office/powerpoint/2010/main" val="1125622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405</TotalTime>
  <Words>911</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Circuit</vt:lpstr>
      <vt:lpstr>INTRODUCTION TO COMP SCI/ PROGRAMMING PARIDIGM &amp; MURACH CHP 1-9 REVIEW</vt:lpstr>
      <vt:lpstr>TOPICS</vt:lpstr>
      <vt:lpstr>Programming paradigm</vt:lpstr>
      <vt:lpstr>Programming paradigm cont.</vt:lpstr>
      <vt:lpstr>Programming paradigm cont.</vt:lpstr>
      <vt:lpstr>Programming paradigm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 SCI/ PROGRAMMING PARIDIGM &amp; MURACH CHP 1-9 REVIEW</dc:title>
  <dc:creator>Zackary Seger</dc:creator>
  <cp:lastModifiedBy>Zackary Seger</cp:lastModifiedBy>
  <cp:revision>17</cp:revision>
  <dcterms:created xsi:type="dcterms:W3CDTF">2022-09-30T17:52:56Z</dcterms:created>
  <dcterms:modified xsi:type="dcterms:W3CDTF">2022-10-01T01:11:47Z</dcterms:modified>
</cp:coreProperties>
</file>