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7" r:id="rId2"/>
    <p:sldId id="262" r:id="rId3"/>
    <p:sldId id="265" r:id="rId4"/>
    <p:sldId id="268" r:id="rId5"/>
    <p:sldId id="271" r:id="rId6"/>
    <p:sldId id="272" r:id="rId7"/>
    <p:sldId id="278" r:id="rId8"/>
    <p:sldId id="279" r:id="rId9"/>
    <p:sldId id="282" r:id="rId10"/>
    <p:sldId id="287" r:id="rId11"/>
    <p:sldId id="288" r:id="rId12"/>
    <p:sldId id="290" r:id="rId13"/>
    <p:sldId id="293" r:id="rId14"/>
    <p:sldId id="295" r:id="rId15"/>
    <p:sldId id="296" r:id="rId16"/>
    <p:sldId id="30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EA054D-D8A9-4559-AC94-536E56258D1A}">
  <a:tblStyle styleId="{CCEA054D-D8A9-4559-AC94-536E56258D1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42"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630bf7f81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630bf7f81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72bb3e5ece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72bb3e5e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72bb3e5ece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72bb3e5ec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72bb3e5ece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72bb3e5ece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72bb3e5ece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72bb3e5ece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72bb3e5ece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72bb3e5ece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72bb3e5ec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72bb3e5ece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bb3e5ece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b3e5ece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f99ef6066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f99ef6066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99ef60660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99ef60660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a06e3c20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a06e3c20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facdcaa9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facdcaa92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facdcaa9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facdcaa9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facdcaa922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facdcaa92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facdcaa92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facdcaa92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facdcaa92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facdcaa92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13" name="Google Shape;13;p2"/>
          <p:cNvPicPr preferRelativeResize="0"/>
          <p:nvPr/>
        </p:nvPicPr>
        <p:blipFill>
          <a:blip r:embed="rId2">
            <a:alphaModFix/>
          </a:blip>
          <a:stretch>
            <a:fillRect/>
          </a:stretch>
        </p:blipFill>
        <p:spPr>
          <a:xfrm>
            <a:off x="8228578" y="-84975"/>
            <a:ext cx="792570" cy="792600"/>
          </a:xfrm>
          <a:prstGeom prst="rect">
            <a:avLst/>
          </a:prstGeom>
          <a:noFill/>
          <a:ln>
            <a:noFill/>
          </a:ln>
        </p:spPr>
      </p:pic>
      <p:pic>
        <p:nvPicPr>
          <p:cNvPr id="14" name="Google Shape;14;p2"/>
          <p:cNvPicPr preferRelativeResize="0"/>
          <p:nvPr/>
        </p:nvPicPr>
        <p:blipFill>
          <a:blip r:embed="rId3">
            <a:alphaModFix/>
          </a:blip>
          <a:stretch>
            <a:fillRect/>
          </a:stretch>
        </p:blipFill>
        <p:spPr>
          <a:xfrm>
            <a:off x="0" y="0"/>
            <a:ext cx="1029450" cy="857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p:nvPr/>
        </p:nvSpPr>
        <p:spPr>
          <a:xfrm>
            <a:off x="166254" y="413550"/>
            <a:ext cx="8811491"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 game is:</a:t>
            </a:r>
          </a:p>
          <a:p>
            <a:pPr marL="228600" lvl="0" indent="-228600" algn="l" rtl="0">
              <a:spcBef>
                <a:spcPts val="0"/>
              </a:spcBef>
              <a:spcAft>
                <a:spcPts val="0"/>
              </a:spcAft>
              <a:buFont typeface="+mj-lt"/>
              <a:buAutoNum type="arabicPeriod"/>
            </a:pPr>
            <a:r>
              <a:rPr lang="en" sz="1200" dirty="0">
                <a:solidFill>
                  <a:schemeClr val="dk1"/>
                </a:solidFill>
                <a:latin typeface="Times New Roman"/>
                <a:ea typeface="Times New Roman"/>
                <a:cs typeface="Times New Roman"/>
                <a:sym typeface="Times New Roman"/>
              </a:rPr>
              <a:t>An adversarial search problem</a:t>
            </a:r>
            <a:endParaRPr sz="1200" dirty="0">
              <a:solidFill>
                <a:schemeClr val="dk1"/>
              </a:solidFill>
              <a:latin typeface="Times New Roman"/>
              <a:ea typeface="Times New Roman"/>
              <a:cs typeface="Times New Roman"/>
              <a:sym typeface="Times New Roman"/>
            </a:endParaRPr>
          </a:p>
          <a:p>
            <a:pPr marL="228600" lvl="0" indent="-228600" algn="l" rtl="0">
              <a:spcBef>
                <a:spcPts val="0"/>
              </a:spcBef>
              <a:spcAft>
                <a:spcPts val="0"/>
              </a:spcAft>
              <a:buFont typeface="+mj-lt"/>
              <a:buAutoNum type="arabicPeriod"/>
            </a:pPr>
            <a:r>
              <a:rPr lang="en" sz="1200" dirty="0">
                <a:solidFill>
                  <a:schemeClr val="dk1"/>
                </a:solidFill>
                <a:latin typeface="Times New Roman"/>
                <a:ea typeface="Times New Roman"/>
                <a:cs typeface="Times New Roman"/>
                <a:sym typeface="Times New Roman"/>
              </a:rPr>
              <a:t>A interactive decision problem where</a:t>
            </a:r>
            <a:endParaRPr sz="12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ct val="1490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The solution is not built exclusively by a single strategy</a:t>
            </a:r>
            <a:endParaRPr sz="1200" dirty="0">
              <a:solidFill>
                <a:schemeClr val="dk1"/>
              </a:solidFill>
              <a:latin typeface="Times New Roman"/>
              <a:ea typeface="Times New Roman"/>
              <a:cs typeface="Times New Roman"/>
              <a:sym typeface="Times New Roman"/>
            </a:endParaRPr>
          </a:p>
          <a:p>
            <a:pPr marL="457200" lvl="0" indent="-381000" algn="l" rtl="0">
              <a:spcBef>
                <a:spcPts val="0"/>
              </a:spcBef>
              <a:spcAft>
                <a:spcPts val="0"/>
              </a:spcAft>
              <a:buClr>
                <a:schemeClr val="dk1"/>
              </a:buClr>
              <a:buSzPct val="1490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Not all final states are desirable</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A Game always has:</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 starting state (the game instance)</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At least one state which determines the end of the game if reached </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At least one goal for each player (not necessarily an end state)</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Rules for each player (not always the same)</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At least two sources determining changes to the current state</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Zero sum games:</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Something won by a player is lost by the other(s).</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Also called strictly competitive games.</a:t>
            </a:r>
          </a:p>
          <a:p>
            <a:pPr marL="285750" lvl="0" indent="-171450" algn="l" rtl="0">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Many games are not zero-sum!</a:t>
            </a:r>
          </a:p>
          <a:p>
            <a:pPr marL="45720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Non zero-sum game: </a:t>
            </a: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I have </a:t>
            </a:r>
            <a:r>
              <a:rPr lang="en-GB" sz="1200" i="1" dirty="0">
                <a:solidFill>
                  <a:schemeClr val="dk1"/>
                </a:solidFill>
                <a:latin typeface="Times New Roman"/>
                <a:ea typeface="Times New Roman"/>
                <a:cs typeface="Times New Roman"/>
                <a:sym typeface="Times New Roman"/>
              </a:rPr>
              <a:t>n</a:t>
            </a:r>
            <a:r>
              <a:rPr lang="en-GB" sz="1200" dirty="0">
                <a:solidFill>
                  <a:schemeClr val="dk1"/>
                </a:solidFill>
                <a:latin typeface="Times New Roman"/>
                <a:ea typeface="Times New Roman"/>
                <a:cs typeface="Times New Roman"/>
                <a:sym typeface="Times New Roman"/>
              </a:rPr>
              <a:t> money and I want to give it to a group of </a:t>
            </a:r>
            <a:r>
              <a:rPr lang="en-GB" sz="1200" i="1" dirty="0">
                <a:solidFill>
                  <a:schemeClr val="dk1"/>
                </a:solidFill>
                <a:latin typeface="Times New Roman"/>
                <a:ea typeface="Times New Roman"/>
                <a:cs typeface="Times New Roman"/>
                <a:sym typeface="Times New Roman"/>
              </a:rPr>
              <a:t>m</a:t>
            </a:r>
            <a:r>
              <a:rPr lang="en-GB" sz="1200" dirty="0">
                <a:solidFill>
                  <a:schemeClr val="dk1"/>
                </a:solidFill>
                <a:latin typeface="Times New Roman"/>
                <a:ea typeface="Times New Roman"/>
                <a:cs typeface="Times New Roman"/>
                <a:sym typeface="Times New Roman"/>
              </a:rPr>
              <a:t> players. Each of the </a:t>
            </a:r>
            <a:r>
              <a:rPr lang="en-GB" sz="1200" i="1" dirty="0">
                <a:solidFill>
                  <a:schemeClr val="dk1"/>
                </a:solidFill>
                <a:latin typeface="Times New Roman"/>
                <a:ea typeface="Times New Roman"/>
                <a:cs typeface="Times New Roman"/>
                <a:sym typeface="Times New Roman"/>
              </a:rPr>
              <a:t>m</a:t>
            </a:r>
            <a:r>
              <a:rPr lang="en-GB" sz="1200" dirty="0">
                <a:solidFill>
                  <a:schemeClr val="dk1"/>
                </a:solidFill>
                <a:latin typeface="Times New Roman"/>
                <a:ea typeface="Times New Roman"/>
                <a:cs typeface="Times New Roman"/>
                <a:sym typeface="Times New Roman"/>
              </a:rPr>
              <a:t>  players has to write a sum on a piece of  paper visible only to them. I collect all pieces of paper and total the sums. If the total is at most as much as </a:t>
            </a:r>
            <a:r>
              <a:rPr lang="en-GB" sz="1200" i="1" dirty="0">
                <a:solidFill>
                  <a:schemeClr val="dk1"/>
                </a:solidFill>
                <a:latin typeface="Times New Roman"/>
                <a:ea typeface="Times New Roman"/>
                <a:cs typeface="Times New Roman"/>
                <a:sym typeface="Times New Roman"/>
              </a:rPr>
              <a:t>n</a:t>
            </a:r>
            <a:r>
              <a:rPr lang="en-GB" sz="1200" dirty="0">
                <a:solidFill>
                  <a:schemeClr val="dk1"/>
                </a:solidFill>
                <a:latin typeface="Times New Roman"/>
                <a:ea typeface="Times New Roman"/>
                <a:cs typeface="Times New Roman"/>
                <a:sym typeface="Times New Roman"/>
              </a:rPr>
              <a:t>, each player gets the written amount, otherwise nobody gets anything.</a:t>
            </a: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44"/>
          <p:cNvSpPr txBox="1"/>
          <p:nvPr/>
        </p:nvSpPr>
        <p:spPr>
          <a:xfrm>
            <a:off x="223804" y="95916"/>
            <a:ext cx="8671946" cy="452748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b="1" dirty="0">
                <a:solidFill>
                  <a:schemeClr val="dk1"/>
                </a:solidFill>
                <a:latin typeface="Times New Roman"/>
                <a:ea typeface="Times New Roman"/>
                <a:cs typeface="Times New Roman"/>
                <a:sym typeface="Times New Roman"/>
              </a:rPr>
              <a:t>Dominant strategy</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171450" lvl="0" indent="-171450" algn="l" rtl="0">
              <a:spcBef>
                <a:spcPts val="0"/>
              </a:spcBef>
              <a:spcAft>
                <a:spcPts val="0"/>
              </a:spcAft>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 strategy is </a:t>
            </a:r>
            <a:r>
              <a:rPr lang="en-GB" sz="1200" b="1" dirty="0">
                <a:solidFill>
                  <a:schemeClr val="dk1"/>
                </a:solidFill>
                <a:latin typeface="Times New Roman"/>
                <a:ea typeface="Times New Roman"/>
                <a:cs typeface="Times New Roman"/>
                <a:sym typeface="Times New Roman"/>
              </a:rPr>
              <a:t>dominant</a:t>
            </a:r>
            <a:r>
              <a:rPr lang="en-GB" sz="1200" dirty="0">
                <a:solidFill>
                  <a:schemeClr val="dk1"/>
                </a:solidFill>
                <a:latin typeface="Times New Roman"/>
                <a:ea typeface="Times New Roman"/>
                <a:cs typeface="Times New Roman"/>
                <a:sym typeface="Times New Roman"/>
              </a:rPr>
              <a:t> if it always provides payoffs at least as good as any other strategy. </a:t>
            </a:r>
          </a:p>
          <a:p>
            <a:pPr marL="171450" lvl="0" indent="-171450" algn="l" rtl="0">
              <a:spcBef>
                <a:spcPts val="0"/>
              </a:spcBef>
              <a:spcAft>
                <a:spcPts val="0"/>
              </a:spcAft>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 strategy is strictly dominant is the payoffs are always better than any other strategy.</a:t>
            </a:r>
          </a:p>
          <a:p>
            <a:pPr marL="171450" lvl="0" indent="-171450" algn="l" rtl="0">
              <a:spcBef>
                <a:spcPts val="0"/>
              </a:spcBef>
              <a:spcAft>
                <a:spcPts val="0"/>
              </a:spcAft>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Is there a dominant strategy for Prisoner’s Dilemma? Yes, “Confess” is a strictly dominant strategy.</a:t>
            </a:r>
          </a:p>
          <a:p>
            <a:pPr marL="171450" lvl="0" indent="-171450" algn="l" rtl="0">
              <a:spcBef>
                <a:spcPts val="0"/>
              </a:spcBef>
              <a:spcAft>
                <a:spcPts val="0"/>
              </a:spcAft>
              <a:buFont typeface="Arial" panose="020B0604020202020204" pitchFamily="34" charset="0"/>
              <a:buChar char="•"/>
            </a:pPr>
            <a:endParaRPr lang="en-GB" sz="1200" dirty="0">
              <a:solidFill>
                <a:schemeClr val="dk1"/>
              </a:solidFill>
              <a:latin typeface="Times New Roman"/>
              <a:ea typeface="Times New Roman"/>
              <a:cs typeface="Times New Roman"/>
              <a:sym typeface="Times New Roman"/>
            </a:endParaRPr>
          </a:p>
          <a:p>
            <a:pPr lvl="0" algn="l" rtl="0">
              <a:spcBef>
                <a:spcPts val="0"/>
              </a:spcBef>
              <a:spcAft>
                <a:spcPts val="0"/>
              </a:spcAft>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b="1" dirty="0">
                <a:solidFill>
                  <a:schemeClr val="dk1"/>
                </a:solidFill>
                <a:latin typeface="Times New Roman"/>
                <a:ea typeface="Times New Roman"/>
                <a:cs typeface="Times New Roman"/>
                <a:sym typeface="Times New Roman"/>
              </a:rPr>
              <a:t>Pareto optimality</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 strategy is Pareto optimal if no change can be made to it in order to improve the players’ payoff without diminishing the other players payoffs.</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Times New Roman"/>
                <a:ea typeface="Times New Roman"/>
                <a:cs typeface="Times New Roman"/>
                <a:sym typeface="Times New Roman"/>
              </a:rPr>
              <a:t>(Deny/Deny) is Pareto optimal, as well as (Deny/Confess) and (Confess/Deny).  (Confess/Confess) is not optimal as if either player changes decision to improve outcome the outcome for the other player will decrease.</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What about the game below?</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(X/X) or (X/Y) or (Y/X) are not Paretto optimal, (Y/Y) is.</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graphicFrame>
        <p:nvGraphicFramePr>
          <p:cNvPr id="363" name="Google Shape;363;p44"/>
          <p:cNvGraphicFramePr/>
          <p:nvPr>
            <p:extLst>
              <p:ext uri="{D42A27DB-BD31-4B8C-83A1-F6EECF244321}">
                <p14:modId xmlns:p14="http://schemas.microsoft.com/office/powerpoint/2010/main" val="794978010"/>
              </p:ext>
            </p:extLst>
          </p:nvPr>
        </p:nvGraphicFramePr>
        <p:xfrm>
          <a:off x="537949" y="3558282"/>
          <a:ext cx="7239000" cy="1188630"/>
        </p:xfrm>
        <a:graphic>
          <a:graphicData uri="http://schemas.openxmlformats.org/drawingml/2006/table">
            <a:tbl>
              <a:tblPr>
                <a:noFill/>
                <a:tableStyleId>{CCEA054D-D8A9-4559-AC94-536E56258D1A}</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                      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                      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solidFill>
                            <a:schemeClr val="dk1"/>
                          </a:solidFill>
                        </a:rPr>
                        <a:t>X</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1                                        1</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2                                        2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solidFill>
                            <a:schemeClr val="dk1"/>
                          </a:solidFill>
                        </a:rPr>
                        <a:t>Y</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2                                        2</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dirty="0"/>
                        <a:t>2                                        3</a:t>
                      </a:r>
                      <a:endParaRPr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cxnSp>
        <p:nvCxnSpPr>
          <p:cNvPr id="364" name="Google Shape;364;p44"/>
          <p:cNvCxnSpPr/>
          <p:nvPr/>
        </p:nvCxnSpPr>
        <p:spPr>
          <a:xfrm>
            <a:off x="2950524" y="3954032"/>
            <a:ext cx="2443500" cy="408600"/>
          </a:xfrm>
          <a:prstGeom prst="straightConnector1">
            <a:avLst/>
          </a:prstGeom>
          <a:noFill/>
          <a:ln w="9525" cap="flat" cmpd="sng">
            <a:solidFill>
              <a:schemeClr val="dk2"/>
            </a:solidFill>
            <a:prstDash val="solid"/>
            <a:round/>
            <a:headEnd type="none" w="med" len="med"/>
            <a:tailEnd type="none" w="med" len="med"/>
          </a:ln>
        </p:spPr>
      </p:cxnSp>
      <p:cxnSp>
        <p:nvCxnSpPr>
          <p:cNvPr id="365" name="Google Shape;365;p44"/>
          <p:cNvCxnSpPr/>
          <p:nvPr/>
        </p:nvCxnSpPr>
        <p:spPr>
          <a:xfrm>
            <a:off x="5370049" y="3962057"/>
            <a:ext cx="2419500" cy="368400"/>
          </a:xfrm>
          <a:prstGeom prst="straightConnector1">
            <a:avLst/>
          </a:prstGeom>
          <a:noFill/>
          <a:ln w="9525" cap="flat" cmpd="sng">
            <a:solidFill>
              <a:schemeClr val="dk2"/>
            </a:solidFill>
            <a:prstDash val="solid"/>
            <a:round/>
            <a:headEnd type="none" w="med" len="med"/>
            <a:tailEnd type="none" w="med" len="med"/>
          </a:ln>
        </p:spPr>
      </p:cxnSp>
      <p:cxnSp>
        <p:nvCxnSpPr>
          <p:cNvPr id="366" name="Google Shape;366;p44"/>
          <p:cNvCxnSpPr/>
          <p:nvPr/>
        </p:nvCxnSpPr>
        <p:spPr>
          <a:xfrm>
            <a:off x="2942524" y="4362632"/>
            <a:ext cx="2419500" cy="376500"/>
          </a:xfrm>
          <a:prstGeom prst="straightConnector1">
            <a:avLst/>
          </a:prstGeom>
          <a:noFill/>
          <a:ln w="9525" cap="flat" cmpd="sng">
            <a:solidFill>
              <a:schemeClr val="dk2"/>
            </a:solidFill>
            <a:prstDash val="solid"/>
            <a:round/>
            <a:headEnd type="none" w="med" len="med"/>
            <a:tailEnd type="none" w="med" len="med"/>
          </a:ln>
        </p:spPr>
      </p:cxnSp>
      <p:cxnSp>
        <p:nvCxnSpPr>
          <p:cNvPr id="367" name="Google Shape;367;p44"/>
          <p:cNvCxnSpPr/>
          <p:nvPr/>
        </p:nvCxnSpPr>
        <p:spPr>
          <a:xfrm>
            <a:off x="5370049" y="4354632"/>
            <a:ext cx="2419500" cy="3927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5"/>
          <p:cNvSpPr txBox="1"/>
          <p:nvPr/>
        </p:nvSpPr>
        <p:spPr>
          <a:xfrm>
            <a:off x="248250" y="229055"/>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Times New Roman"/>
                <a:ea typeface="Times New Roman"/>
                <a:cs typeface="Times New Roman"/>
                <a:sym typeface="Times New Roman"/>
              </a:rPr>
              <a:t>Nash Equilibrium</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If in a game all players obey the game rules and aim to maximize their payoffs, there is at least one strategy for each player which guarantees maximum payoffs for each player. </a:t>
            </a: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That strategy is called Nash optimum or equilibrium.</a:t>
            </a: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No player has a reason to change an equilibrium as long as anybody follows one.</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 dominant and Paretto optimal strategy is always an equilibrium. However, for most games no dominant strategies exist.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Equilibria work only if all players obey the game rules and aim to maximize their payoffs. </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Minimax is an equilibria for all two player zero-sum game.</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7"/>
          <p:cNvSpPr txBox="1"/>
          <p:nvPr/>
        </p:nvSpPr>
        <p:spPr>
          <a:xfrm>
            <a:off x="179370" y="89662"/>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Times New Roman"/>
                <a:ea typeface="Times New Roman"/>
                <a:cs typeface="Times New Roman"/>
                <a:sym typeface="Times New Roman"/>
              </a:rPr>
              <a:t>Hunting game</a:t>
            </a:r>
            <a:endParaRPr sz="24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Are there any dominant strategies? NO</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Are there any equilibria? YES: (Stag, Stag) and (Rabbit, Rabbit)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Equilibria are dependent on the other players behaving as expected!</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aphicFrame>
        <p:nvGraphicFramePr>
          <p:cNvPr id="388" name="Google Shape;388;p47"/>
          <p:cNvGraphicFramePr/>
          <p:nvPr>
            <p:extLst>
              <p:ext uri="{D42A27DB-BD31-4B8C-83A1-F6EECF244321}">
                <p14:modId xmlns:p14="http://schemas.microsoft.com/office/powerpoint/2010/main" val="885408239"/>
              </p:ext>
            </p:extLst>
          </p:nvPr>
        </p:nvGraphicFramePr>
        <p:xfrm>
          <a:off x="1570433" y="242575"/>
          <a:ext cx="4699575" cy="1463425"/>
        </p:xfrm>
        <a:graphic>
          <a:graphicData uri="http://schemas.openxmlformats.org/drawingml/2006/table">
            <a:tbl>
              <a:tblPr>
                <a:noFill/>
                <a:tableStyleId>{CCEA054D-D8A9-4559-AC94-536E56258D1A}</a:tableStyleId>
              </a:tblPr>
              <a:tblGrid>
                <a:gridCol w="1566525">
                  <a:extLst>
                    <a:ext uri="{9D8B030D-6E8A-4147-A177-3AD203B41FA5}">
                      <a16:colId xmlns:a16="http://schemas.microsoft.com/office/drawing/2014/main" val="20000"/>
                    </a:ext>
                  </a:extLst>
                </a:gridCol>
                <a:gridCol w="1566525">
                  <a:extLst>
                    <a:ext uri="{9D8B030D-6E8A-4147-A177-3AD203B41FA5}">
                      <a16:colId xmlns:a16="http://schemas.microsoft.com/office/drawing/2014/main" val="20001"/>
                    </a:ext>
                  </a:extLst>
                </a:gridCol>
                <a:gridCol w="1566525">
                  <a:extLst>
                    <a:ext uri="{9D8B030D-6E8A-4147-A177-3AD203B41FA5}">
                      <a16:colId xmlns:a16="http://schemas.microsoft.com/office/drawing/2014/main" val="20002"/>
                    </a:ext>
                  </a:extLst>
                </a:gridCol>
              </a:tblGrid>
              <a:tr h="530525">
                <a:tc>
                  <a:txBody>
                    <a:bodyPr/>
                    <a:lstStyle/>
                    <a:p>
                      <a:pPr marL="0" lvl="0" indent="0" algn="l" rtl="0">
                        <a:spcBef>
                          <a:spcPts val="0"/>
                        </a:spcBef>
                        <a:spcAft>
                          <a:spcPts val="0"/>
                        </a:spcAft>
                        <a:buNone/>
                      </a:pPr>
                      <a:r>
                        <a:rPr lang="en" dirty="0"/>
                        <a:t>                     </a:t>
                      </a:r>
                      <a:endParaRPr dirty="0"/>
                    </a:p>
                  </a:txBody>
                  <a:tcPr marL="91425" marR="91425" marT="91425" marB="91425"/>
                </a:tc>
                <a:tc>
                  <a:txBody>
                    <a:bodyPr/>
                    <a:lstStyle/>
                    <a:p>
                      <a:pPr marL="0" lvl="0" indent="0" algn="l" rtl="0">
                        <a:spcBef>
                          <a:spcPts val="0"/>
                        </a:spcBef>
                        <a:spcAft>
                          <a:spcPts val="0"/>
                        </a:spcAft>
                        <a:buNone/>
                      </a:pPr>
                      <a:r>
                        <a:rPr lang="en"/>
                        <a:t>         Stag</a:t>
                      </a:r>
                      <a:endParaRPr/>
                    </a:p>
                  </a:txBody>
                  <a:tcPr marL="91425" marR="91425" marT="91425" marB="91425"/>
                </a:tc>
                <a:tc>
                  <a:txBody>
                    <a:bodyPr/>
                    <a:lstStyle/>
                    <a:p>
                      <a:pPr marL="0" lvl="0" indent="0" algn="l" rtl="0">
                        <a:spcBef>
                          <a:spcPts val="0"/>
                        </a:spcBef>
                        <a:spcAft>
                          <a:spcPts val="0"/>
                        </a:spcAft>
                        <a:buNone/>
                      </a:pPr>
                      <a:r>
                        <a:rPr lang="en" dirty="0"/>
                        <a:t>       Rabbit</a:t>
                      </a:r>
                      <a:endParaRPr dirty="0"/>
                    </a:p>
                  </a:txBody>
                  <a:tcPr marL="91425" marR="91425" marT="91425" marB="91425"/>
                </a:tc>
                <a:extLst>
                  <a:ext uri="{0D108BD9-81ED-4DB2-BD59-A6C34878D82A}">
                    <a16:rowId xmlns:a16="http://schemas.microsoft.com/office/drawing/2014/main" val="10000"/>
                  </a:ext>
                </a:extLst>
              </a:tr>
              <a:tr h="466450">
                <a:tc>
                  <a:txBody>
                    <a:bodyPr/>
                    <a:lstStyle/>
                    <a:p>
                      <a:pPr marL="0" lvl="0" indent="0" algn="ctr" rtl="0">
                        <a:spcBef>
                          <a:spcPts val="0"/>
                        </a:spcBef>
                        <a:spcAft>
                          <a:spcPts val="0"/>
                        </a:spcAft>
                        <a:buNone/>
                      </a:pPr>
                      <a:r>
                        <a:rPr lang="en">
                          <a:solidFill>
                            <a:schemeClr val="dk1"/>
                          </a:solidFill>
                        </a:rPr>
                        <a:t>Stag</a:t>
                      </a:r>
                      <a:endParaRPr/>
                    </a:p>
                  </a:txBody>
                  <a:tcPr marL="91425" marR="91425" marT="91425" marB="91425"/>
                </a:tc>
                <a:tc>
                  <a:txBody>
                    <a:bodyPr/>
                    <a:lstStyle/>
                    <a:p>
                      <a:pPr marL="0" lvl="0" indent="0" algn="l" rtl="0">
                        <a:spcBef>
                          <a:spcPts val="0"/>
                        </a:spcBef>
                        <a:spcAft>
                          <a:spcPts val="0"/>
                        </a:spcAft>
                        <a:buNone/>
                      </a:pPr>
                      <a:r>
                        <a:rPr lang="en" dirty="0"/>
                        <a:t>5                       5</a:t>
                      </a:r>
                      <a:endParaRPr dirty="0"/>
                    </a:p>
                  </a:txBody>
                  <a:tcPr marL="91425" marR="91425" marT="91425" marB="91425"/>
                </a:tc>
                <a:tc>
                  <a:txBody>
                    <a:bodyPr/>
                    <a:lstStyle/>
                    <a:p>
                      <a:pPr marL="0" lvl="0" indent="0" algn="l" rtl="0">
                        <a:spcBef>
                          <a:spcPts val="0"/>
                        </a:spcBef>
                        <a:spcAft>
                          <a:spcPts val="0"/>
                        </a:spcAft>
                        <a:buNone/>
                      </a:pPr>
                      <a:r>
                        <a:rPr lang="en"/>
                        <a:t>0                       3</a:t>
                      </a:r>
                      <a:endParaRPr/>
                    </a:p>
                  </a:txBody>
                  <a:tcPr marL="91425" marR="91425" marT="91425" marB="91425"/>
                </a:tc>
                <a:extLst>
                  <a:ext uri="{0D108BD9-81ED-4DB2-BD59-A6C34878D82A}">
                    <a16:rowId xmlns:a16="http://schemas.microsoft.com/office/drawing/2014/main" val="10001"/>
                  </a:ext>
                </a:extLst>
              </a:tr>
              <a:tr h="466450">
                <a:tc>
                  <a:txBody>
                    <a:bodyPr/>
                    <a:lstStyle/>
                    <a:p>
                      <a:pPr marL="0" lvl="0" indent="0" algn="ctr" rtl="0">
                        <a:spcBef>
                          <a:spcPts val="0"/>
                        </a:spcBef>
                        <a:spcAft>
                          <a:spcPts val="0"/>
                        </a:spcAft>
                        <a:buNone/>
                      </a:pPr>
                      <a:r>
                        <a:rPr lang="en">
                          <a:solidFill>
                            <a:schemeClr val="dk1"/>
                          </a:solidFill>
                        </a:rPr>
                        <a:t>Rabbit</a:t>
                      </a:r>
                      <a:endParaRPr/>
                    </a:p>
                  </a:txBody>
                  <a:tcPr marL="91425" marR="91425" marT="91425" marB="91425"/>
                </a:tc>
                <a:tc>
                  <a:txBody>
                    <a:bodyPr/>
                    <a:lstStyle/>
                    <a:p>
                      <a:pPr marL="0" lvl="0" indent="0" algn="l" rtl="0">
                        <a:spcBef>
                          <a:spcPts val="0"/>
                        </a:spcBef>
                        <a:spcAft>
                          <a:spcPts val="0"/>
                        </a:spcAft>
                        <a:buNone/>
                      </a:pPr>
                      <a:r>
                        <a:rPr lang="en"/>
                        <a:t>3                       0</a:t>
                      </a:r>
                      <a:endParaRPr/>
                    </a:p>
                  </a:txBody>
                  <a:tcPr marL="91425" marR="91425" marT="91425" marB="91425"/>
                </a:tc>
                <a:tc>
                  <a:txBody>
                    <a:bodyPr/>
                    <a:lstStyle/>
                    <a:p>
                      <a:pPr marL="0" lvl="0" indent="0" algn="l" rtl="0">
                        <a:spcBef>
                          <a:spcPts val="0"/>
                        </a:spcBef>
                        <a:spcAft>
                          <a:spcPts val="0"/>
                        </a:spcAft>
                        <a:buNone/>
                      </a:pPr>
                      <a:r>
                        <a:rPr lang="en" dirty="0"/>
                        <a:t>4                       4</a:t>
                      </a:r>
                      <a:endParaRPr dirty="0"/>
                    </a:p>
                  </a:txBody>
                  <a:tcPr marL="91425" marR="91425" marT="91425" marB="91425"/>
                </a:tc>
                <a:extLst>
                  <a:ext uri="{0D108BD9-81ED-4DB2-BD59-A6C34878D82A}">
                    <a16:rowId xmlns:a16="http://schemas.microsoft.com/office/drawing/2014/main" val="10002"/>
                  </a:ext>
                </a:extLst>
              </a:tr>
            </a:tbl>
          </a:graphicData>
        </a:graphic>
      </p:graphicFrame>
      <p:cxnSp>
        <p:nvCxnSpPr>
          <p:cNvPr id="389" name="Google Shape;389;p47"/>
          <p:cNvCxnSpPr>
            <a:cxnSpLocks/>
          </p:cNvCxnSpPr>
          <p:nvPr/>
        </p:nvCxnSpPr>
        <p:spPr>
          <a:xfrm>
            <a:off x="3137608" y="793950"/>
            <a:ext cx="1586400" cy="456600"/>
          </a:xfrm>
          <a:prstGeom prst="straightConnector1">
            <a:avLst/>
          </a:prstGeom>
          <a:noFill/>
          <a:ln w="9525" cap="flat" cmpd="sng">
            <a:solidFill>
              <a:schemeClr val="dk2"/>
            </a:solidFill>
            <a:prstDash val="solid"/>
            <a:round/>
            <a:headEnd type="none" w="med" len="med"/>
            <a:tailEnd type="none" w="med" len="med"/>
          </a:ln>
        </p:spPr>
      </p:cxnSp>
      <p:cxnSp>
        <p:nvCxnSpPr>
          <p:cNvPr id="390" name="Google Shape;390;p47"/>
          <p:cNvCxnSpPr>
            <a:cxnSpLocks/>
          </p:cNvCxnSpPr>
          <p:nvPr/>
        </p:nvCxnSpPr>
        <p:spPr>
          <a:xfrm>
            <a:off x="4715908" y="1250625"/>
            <a:ext cx="1562100" cy="448800"/>
          </a:xfrm>
          <a:prstGeom prst="straightConnector1">
            <a:avLst/>
          </a:prstGeom>
          <a:noFill/>
          <a:ln w="9525" cap="flat" cmpd="sng">
            <a:solidFill>
              <a:schemeClr val="dk2"/>
            </a:solidFill>
            <a:prstDash val="solid"/>
            <a:round/>
            <a:headEnd type="none" w="med" len="med"/>
            <a:tailEnd type="none" w="med" len="med"/>
          </a:ln>
        </p:spPr>
      </p:cxnSp>
      <p:cxnSp>
        <p:nvCxnSpPr>
          <p:cNvPr id="391" name="Google Shape;391;p47"/>
          <p:cNvCxnSpPr>
            <a:cxnSpLocks/>
          </p:cNvCxnSpPr>
          <p:nvPr/>
        </p:nvCxnSpPr>
        <p:spPr>
          <a:xfrm>
            <a:off x="4710983" y="790600"/>
            <a:ext cx="1571400" cy="441000"/>
          </a:xfrm>
          <a:prstGeom prst="straightConnector1">
            <a:avLst/>
          </a:prstGeom>
          <a:noFill/>
          <a:ln w="9525" cap="flat" cmpd="sng">
            <a:solidFill>
              <a:schemeClr val="dk2"/>
            </a:solidFill>
            <a:prstDash val="solid"/>
            <a:round/>
            <a:headEnd type="none" w="med" len="med"/>
            <a:tailEnd type="none" w="med" len="med"/>
          </a:ln>
        </p:spPr>
      </p:cxnSp>
      <p:cxnSp>
        <p:nvCxnSpPr>
          <p:cNvPr id="392" name="Google Shape;392;p47"/>
          <p:cNvCxnSpPr>
            <a:cxnSpLocks/>
          </p:cNvCxnSpPr>
          <p:nvPr/>
        </p:nvCxnSpPr>
        <p:spPr>
          <a:xfrm>
            <a:off x="3161658" y="1250625"/>
            <a:ext cx="1570500" cy="456600"/>
          </a:xfrm>
          <a:prstGeom prst="straightConnector1">
            <a:avLst/>
          </a:prstGeom>
          <a:noFill/>
          <a:ln w="9525" cap="flat" cmpd="sng">
            <a:solidFill>
              <a:schemeClr val="dk2"/>
            </a:solidFill>
            <a:prstDash val="solid"/>
            <a:round/>
            <a:headEnd type="none" w="med" len="med"/>
            <a:tailEnd type="none" w="med" len="med"/>
          </a:ln>
        </p:spPr>
      </p:cxnSp>
      <p:sp>
        <p:nvSpPr>
          <p:cNvPr id="17" name="TextBox 16">
            <a:extLst>
              <a:ext uri="{FF2B5EF4-FFF2-40B4-BE49-F238E27FC236}">
                <a16:creationId xmlns:a16="http://schemas.microsoft.com/office/drawing/2014/main" id="{E59851C1-2866-05B3-44F3-31972ABA74C2}"/>
              </a:ext>
            </a:extLst>
          </p:cNvPr>
          <p:cNvSpPr txBox="1"/>
          <p:nvPr/>
        </p:nvSpPr>
        <p:spPr>
          <a:xfrm>
            <a:off x="128214" y="2942062"/>
            <a:ext cx="9015786" cy="2677656"/>
          </a:xfrm>
          <a:prstGeom prst="rect">
            <a:avLst/>
          </a:prstGeom>
          <a:noFill/>
        </p:spPr>
        <p:txBody>
          <a:bodyPr wrap="square">
            <a:spAutoFit/>
          </a:bodyPr>
          <a:lstStyle/>
          <a:p>
            <a:pPr marL="0" lvl="0" indent="0" algn="l" rtl="0">
              <a:spcBef>
                <a:spcPts val="0"/>
              </a:spcBef>
              <a:spcAft>
                <a:spcPts val="0"/>
              </a:spcAft>
              <a:buNone/>
            </a:pPr>
            <a:r>
              <a:rPr lang="en-GB" sz="1200" b="1" dirty="0">
                <a:solidFill>
                  <a:schemeClr val="dk1"/>
                </a:solidFill>
                <a:latin typeface="Times New Roman"/>
                <a:ea typeface="Times New Roman"/>
                <a:cs typeface="Times New Roman"/>
                <a:sym typeface="Times New Roman"/>
              </a:rPr>
              <a:t>Chicken game</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The two equilibria (Straight, Turn) and (Turn, Straight) are very dependent on the opponent’s strategy, otherwise both players get worse results.  </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p:txBody>
      </p:sp>
      <p:graphicFrame>
        <p:nvGraphicFramePr>
          <p:cNvPr id="18" name="Google Shape;398;p48">
            <a:extLst>
              <a:ext uri="{FF2B5EF4-FFF2-40B4-BE49-F238E27FC236}">
                <a16:creationId xmlns:a16="http://schemas.microsoft.com/office/drawing/2014/main" id="{6C687C60-0C0C-87C4-7933-291946DEA31E}"/>
              </a:ext>
            </a:extLst>
          </p:cNvPr>
          <p:cNvGraphicFramePr/>
          <p:nvPr>
            <p:extLst>
              <p:ext uri="{D42A27DB-BD31-4B8C-83A1-F6EECF244321}">
                <p14:modId xmlns:p14="http://schemas.microsoft.com/office/powerpoint/2010/main" val="2380540363"/>
              </p:ext>
            </p:extLst>
          </p:nvPr>
        </p:nvGraphicFramePr>
        <p:xfrm>
          <a:off x="1835550" y="2942062"/>
          <a:ext cx="4699575" cy="1463425"/>
        </p:xfrm>
        <a:graphic>
          <a:graphicData uri="http://schemas.openxmlformats.org/drawingml/2006/table">
            <a:tbl>
              <a:tblPr>
                <a:noFill/>
                <a:tableStyleId>{CCEA054D-D8A9-4559-AC94-536E56258D1A}</a:tableStyleId>
              </a:tblPr>
              <a:tblGrid>
                <a:gridCol w="1566525">
                  <a:extLst>
                    <a:ext uri="{9D8B030D-6E8A-4147-A177-3AD203B41FA5}">
                      <a16:colId xmlns:a16="http://schemas.microsoft.com/office/drawing/2014/main" val="20000"/>
                    </a:ext>
                  </a:extLst>
                </a:gridCol>
                <a:gridCol w="1566525">
                  <a:extLst>
                    <a:ext uri="{9D8B030D-6E8A-4147-A177-3AD203B41FA5}">
                      <a16:colId xmlns:a16="http://schemas.microsoft.com/office/drawing/2014/main" val="20001"/>
                    </a:ext>
                  </a:extLst>
                </a:gridCol>
                <a:gridCol w="1566525">
                  <a:extLst>
                    <a:ext uri="{9D8B030D-6E8A-4147-A177-3AD203B41FA5}">
                      <a16:colId xmlns:a16="http://schemas.microsoft.com/office/drawing/2014/main" val="20002"/>
                    </a:ext>
                  </a:extLst>
                </a:gridCol>
              </a:tblGrid>
              <a:tr h="530525">
                <a:tc>
                  <a:txBody>
                    <a:bodyPr/>
                    <a:lstStyle/>
                    <a:p>
                      <a:pPr marL="0" lvl="0" indent="0" algn="l" rtl="0">
                        <a:spcBef>
                          <a:spcPts val="0"/>
                        </a:spcBef>
                        <a:spcAft>
                          <a:spcPts val="0"/>
                        </a:spcAft>
                        <a:buNone/>
                      </a:pPr>
                      <a:r>
                        <a:rPr lang="en"/>
                        <a:t> </a:t>
                      </a:r>
                      <a:endParaRPr/>
                    </a:p>
                  </a:txBody>
                  <a:tcPr marL="91425" marR="91425" marT="91425" marB="91425"/>
                </a:tc>
                <a:tc>
                  <a:txBody>
                    <a:bodyPr/>
                    <a:lstStyle/>
                    <a:p>
                      <a:pPr marL="0" lvl="0" indent="0" algn="l" rtl="0">
                        <a:spcBef>
                          <a:spcPts val="0"/>
                        </a:spcBef>
                        <a:spcAft>
                          <a:spcPts val="0"/>
                        </a:spcAft>
                        <a:buNone/>
                      </a:pPr>
                      <a:r>
                        <a:rPr lang="en"/>
                        <a:t>         Straight</a:t>
                      </a:r>
                      <a:endParaRPr/>
                    </a:p>
                  </a:txBody>
                  <a:tcPr marL="91425" marR="91425" marT="91425" marB="91425"/>
                </a:tc>
                <a:tc>
                  <a:txBody>
                    <a:bodyPr/>
                    <a:lstStyle/>
                    <a:p>
                      <a:pPr marL="0" lvl="0" indent="0" algn="l" rtl="0">
                        <a:spcBef>
                          <a:spcPts val="0"/>
                        </a:spcBef>
                        <a:spcAft>
                          <a:spcPts val="0"/>
                        </a:spcAft>
                        <a:buNone/>
                      </a:pPr>
                      <a:r>
                        <a:rPr lang="en" dirty="0"/>
                        <a:t>         Turn</a:t>
                      </a:r>
                      <a:endParaRPr dirty="0"/>
                    </a:p>
                  </a:txBody>
                  <a:tcPr marL="91425" marR="91425" marT="91425" marB="91425"/>
                </a:tc>
                <a:extLst>
                  <a:ext uri="{0D108BD9-81ED-4DB2-BD59-A6C34878D82A}">
                    <a16:rowId xmlns:a16="http://schemas.microsoft.com/office/drawing/2014/main" val="10000"/>
                  </a:ext>
                </a:extLst>
              </a:tr>
              <a:tr h="466450">
                <a:tc>
                  <a:txBody>
                    <a:bodyPr/>
                    <a:lstStyle/>
                    <a:p>
                      <a:pPr marL="0" lvl="0" indent="0" algn="ctr" rtl="0">
                        <a:spcBef>
                          <a:spcPts val="0"/>
                        </a:spcBef>
                        <a:spcAft>
                          <a:spcPts val="0"/>
                        </a:spcAft>
                        <a:buNone/>
                      </a:pPr>
                      <a:r>
                        <a:rPr lang="en">
                          <a:solidFill>
                            <a:schemeClr val="dk1"/>
                          </a:solidFill>
                        </a:rPr>
                        <a:t>Straight</a:t>
                      </a:r>
                      <a:endParaRPr/>
                    </a:p>
                  </a:txBody>
                  <a:tcPr marL="91425" marR="91425" marT="91425" marB="91425"/>
                </a:tc>
                <a:tc>
                  <a:txBody>
                    <a:bodyPr/>
                    <a:lstStyle/>
                    <a:p>
                      <a:pPr marL="0" lvl="0" indent="0" algn="l" rtl="0">
                        <a:spcBef>
                          <a:spcPts val="0"/>
                        </a:spcBef>
                        <a:spcAft>
                          <a:spcPts val="0"/>
                        </a:spcAft>
                        <a:buNone/>
                      </a:pPr>
                      <a:r>
                        <a:rPr lang="en"/>
                        <a:t>-3                     -3</a:t>
                      </a:r>
                      <a:endParaRPr/>
                    </a:p>
                  </a:txBody>
                  <a:tcPr marL="91425" marR="91425" marT="91425" marB="91425"/>
                </a:tc>
                <a:tc>
                  <a:txBody>
                    <a:bodyPr/>
                    <a:lstStyle/>
                    <a:p>
                      <a:pPr marL="0" lvl="0" indent="0" algn="l" rtl="0">
                        <a:spcBef>
                          <a:spcPts val="0"/>
                        </a:spcBef>
                        <a:spcAft>
                          <a:spcPts val="0"/>
                        </a:spcAft>
                        <a:buNone/>
                      </a:pPr>
                      <a:r>
                        <a:rPr lang="en"/>
                        <a:t>3                      -2</a:t>
                      </a:r>
                      <a:endParaRPr/>
                    </a:p>
                  </a:txBody>
                  <a:tcPr marL="91425" marR="91425" marT="91425" marB="91425"/>
                </a:tc>
                <a:extLst>
                  <a:ext uri="{0D108BD9-81ED-4DB2-BD59-A6C34878D82A}">
                    <a16:rowId xmlns:a16="http://schemas.microsoft.com/office/drawing/2014/main" val="10001"/>
                  </a:ext>
                </a:extLst>
              </a:tr>
              <a:tr h="466450">
                <a:tc>
                  <a:txBody>
                    <a:bodyPr/>
                    <a:lstStyle/>
                    <a:p>
                      <a:pPr marL="0" lvl="0" indent="0" algn="ctr" rtl="0">
                        <a:spcBef>
                          <a:spcPts val="0"/>
                        </a:spcBef>
                        <a:spcAft>
                          <a:spcPts val="0"/>
                        </a:spcAft>
                        <a:buNone/>
                      </a:pPr>
                      <a:r>
                        <a:rPr lang="en">
                          <a:solidFill>
                            <a:schemeClr val="dk1"/>
                          </a:solidFill>
                        </a:rPr>
                        <a:t>Turn</a:t>
                      </a:r>
                      <a:endParaRPr/>
                    </a:p>
                  </a:txBody>
                  <a:tcPr marL="91425" marR="91425" marT="91425" marB="91425"/>
                </a:tc>
                <a:tc>
                  <a:txBody>
                    <a:bodyPr/>
                    <a:lstStyle/>
                    <a:p>
                      <a:pPr marL="0" lvl="0" indent="0" algn="l" rtl="0">
                        <a:spcBef>
                          <a:spcPts val="0"/>
                        </a:spcBef>
                        <a:spcAft>
                          <a:spcPts val="0"/>
                        </a:spcAft>
                        <a:buNone/>
                      </a:pPr>
                      <a:r>
                        <a:rPr lang="en"/>
                        <a:t>-2                      3</a:t>
                      </a:r>
                      <a:endParaRPr/>
                    </a:p>
                  </a:txBody>
                  <a:tcPr marL="91425" marR="91425" marT="91425" marB="91425"/>
                </a:tc>
                <a:tc>
                  <a:txBody>
                    <a:bodyPr/>
                    <a:lstStyle/>
                    <a:p>
                      <a:pPr marL="0" lvl="0" indent="0" algn="l" rtl="0">
                        <a:spcBef>
                          <a:spcPts val="0"/>
                        </a:spcBef>
                        <a:spcAft>
                          <a:spcPts val="0"/>
                        </a:spcAft>
                        <a:buNone/>
                      </a:pPr>
                      <a:r>
                        <a:rPr lang="en" dirty="0"/>
                        <a:t>-3                     -3</a:t>
                      </a:r>
                      <a:endParaRPr dirty="0"/>
                    </a:p>
                  </a:txBody>
                  <a:tcPr marL="91425" marR="91425" marT="91425" marB="91425"/>
                </a:tc>
                <a:extLst>
                  <a:ext uri="{0D108BD9-81ED-4DB2-BD59-A6C34878D82A}">
                    <a16:rowId xmlns:a16="http://schemas.microsoft.com/office/drawing/2014/main" val="10002"/>
                  </a:ext>
                </a:extLst>
              </a:tr>
            </a:tbl>
          </a:graphicData>
        </a:graphic>
      </p:graphicFrame>
      <p:cxnSp>
        <p:nvCxnSpPr>
          <p:cNvPr id="19" name="Google Shape;399;p48">
            <a:extLst>
              <a:ext uri="{FF2B5EF4-FFF2-40B4-BE49-F238E27FC236}">
                <a16:creationId xmlns:a16="http://schemas.microsoft.com/office/drawing/2014/main" id="{B3CF8C85-C967-7BA8-4EB2-AFB0694965FF}"/>
              </a:ext>
            </a:extLst>
          </p:cNvPr>
          <p:cNvCxnSpPr/>
          <p:nvPr/>
        </p:nvCxnSpPr>
        <p:spPr>
          <a:xfrm>
            <a:off x="3402725" y="3493437"/>
            <a:ext cx="1586400" cy="456600"/>
          </a:xfrm>
          <a:prstGeom prst="straightConnector1">
            <a:avLst/>
          </a:prstGeom>
          <a:noFill/>
          <a:ln w="9525" cap="flat" cmpd="sng">
            <a:solidFill>
              <a:schemeClr val="dk2"/>
            </a:solidFill>
            <a:prstDash val="solid"/>
            <a:round/>
            <a:headEnd type="none" w="med" len="med"/>
            <a:tailEnd type="none" w="med" len="med"/>
          </a:ln>
        </p:spPr>
      </p:cxnSp>
      <p:cxnSp>
        <p:nvCxnSpPr>
          <p:cNvPr id="20" name="Google Shape;400;p48">
            <a:extLst>
              <a:ext uri="{FF2B5EF4-FFF2-40B4-BE49-F238E27FC236}">
                <a16:creationId xmlns:a16="http://schemas.microsoft.com/office/drawing/2014/main" id="{56219783-9086-F127-A6B3-ACD667B83C9D}"/>
              </a:ext>
            </a:extLst>
          </p:cNvPr>
          <p:cNvCxnSpPr/>
          <p:nvPr/>
        </p:nvCxnSpPr>
        <p:spPr>
          <a:xfrm>
            <a:off x="4981025" y="3950112"/>
            <a:ext cx="1562100" cy="448800"/>
          </a:xfrm>
          <a:prstGeom prst="straightConnector1">
            <a:avLst/>
          </a:prstGeom>
          <a:noFill/>
          <a:ln w="9525" cap="flat" cmpd="sng">
            <a:solidFill>
              <a:schemeClr val="dk2"/>
            </a:solidFill>
            <a:prstDash val="solid"/>
            <a:round/>
            <a:headEnd type="none" w="med" len="med"/>
            <a:tailEnd type="none" w="med" len="med"/>
          </a:ln>
        </p:spPr>
      </p:cxnSp>
      <p:cxnSp>
        <p:nvCxnSpPr>
          <p:cNvPr id="21" name="Google Shape;401;p48">
            <a:extLst>
              <a:ext uri="{FF2B5EF4-FFF2-40B4-BE49-F238E27FC236}">
                <a16:creationId xmlns:a16="http://schemas.microsoft.com/office/drawing/2014/main" id="{0A7C310A-EB14-FDB6-F123-27CCA3C9B65F}"/>
              </a:ext>
            </a:extLst>
          </p:cNvPr>
          <p:cNvCxnSpPr/>
          <p:nvPr/>
        </p:nvCxnSpPr>
        <p:spPr>
          <a:xfrm>
            <a:off x="4964800" y="3467487"/>
            <a:ext cx="1537500" cy="463500"/>
          </a:xfrm>
          <a:prstGeom prst="straightConnector1">
            <a:avLst/>
          </a:prstGeom>
          <a:noFill/>
          <a:ln w="9525" cap="flat" cmpd="sng">
            <a:solidFill>
              <a:schemeClr val="dk2"/>
            </a:solidFill>
            <a:prstDash val="solid"/>
            <a:round/>
            <a:headEnd type="none" w="med" len="med"/>
            <a:tailEnd type="none" w="med" len="med"/>
          </a:ln>
        </p:spPr>
      </p:cxnSp>
      <p:cxnSp>
        <p:nvCxnSpPr>
          <p:cNvPr id="22" name="Google Shape;402;p48">
            <a:extLst>
              <a:ext uri="{FF2B5EF4-FFF2-40B4-BE49-F238E27FC236}">
                <a16:creationId xmlns:a16="http://schemas.microsoft.com/office/drawing/2014/main" id="{546D5E41-A6FD-FAB3-505D-29DA3C7F9E9D}"/>
              </a:ext>
            </a:extLst>
          </p:cNvPr>
          <p:cNvCxnSpPr/>
          <p:nvPr/>
        </p:nvCxnSpPr>
        <p:spPr>
          <a:xfrm>
            <a:off x="3426775" y="3950112"/>
            <a:ext cx="1570500" cy="456600"/>
          </a:xfrm>
          <a:prstGeom prst="straightConnector1">
            <a:avLst/>
          </a:prstGeom>
          <a:noFill/>
          <a:ln w="9525" cap="flat" cmpd="sng">
            <a:solidFill>
              <a:schemeClr val="dk2"/>
            </a:solidFill>
            <a:prstDash val="solid"/>
            <a:round/>
            <a:headEnd type="none" w="med" len="med"/>
            <a:tailEnd type="none" w="med" len="med"/>
          </a:ln>
        </p:spPr>
      </p:cxnSp>
      <p:cxnSp>
        <p:nvCxnSpPr>
          <p:cNvPr id="12" name="Straight Connector 11">
            <a:extLst>
              <a:ext uri="{FF2B5EF4-FFF2-40B4-BE49-F238E27FC236}">
                <a16:creationId xmlns:a16="http://schemas.microsoft.com/office/drawing/2014/main" id="{5CF6DCA5-0524-41B2-EE38-BE979B60A74E}"/>
              </a:ext>
            </a:extLst>
          </p:cNvPr>
          <p:cNvCxnSpPr/>
          <p:nvPr/>
        </p:nvCxnSpPr>
        <p:spPr>
          <a:xfrm>
            <a:off x="-121494" y="2660073"/>
            <a:ext cx="9438143" cy="0"/>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0"/>
          <p:cNvSpPr txBox="1"/>
          <p:nvPr/>
        </p:nvSpPr>
        <p:spPr>
          <a:xfrm>
            <a:off x="147397" y="152323"/>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chemeClr val="dk1"/>
                </a:solidFill>
                <a:latin typeface="Times New Roman"/>
                <a:ea typeface="Times New Roman"/>
                <a:cs typeface="Times New Roman"/>
                <a:sym typeface="Times New Roman"/>
              </a:rPr>
              <a:t>The money game</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I have </a:t>
            </a:r>
            <a:r>
              <a:rPr lang="en" sz="1200" i="1" dirty="0">
                <a:solidFill>
                  <a:schemeClr val="dk1"/>
                </a:solidFill>
                <a:latin typeface="Times New Roman"/>
                <a:ea typeface="Times New Roman"/>
                <a:cs typeface="Times New Roman"/>
                <a:sym typeface="Times New Roman"/>
              </a:rPr>
              <a:t>n</a:t>
            </a:r>
            <a:r>
              <a:rPr lang="en" sz="1200" dirty="0">
                <a:solidFill>
                  <a:schemeClr val="dk1"/>
                </a:solidFill>
                <a:latin typeface="Times New Roman"/>
                <a:ea typeface="Times New Roman"/>
                <a:cs typeface="Times New Roman"/>
                <a:sym typeface="Times New Roman"/>
              </a:rPr>
              <a:t> money and I want to give it to a group of </a:t>
            </a:r>
            <a:r>
              <a:rPr lang="en" sz="1200" i="1" dirty="0">
                <a:solidFill>
                  <a:schemeClr val="dk1"/>
                </a:solidFill>
                <a:latin typeface="Times New Roman"/>
                <a:ea typeface="Times New Roman"/>
                <a:cs typeface="Times New Roman"/>
                <a:sym typeface="Times New Roman"/>
              </a:rPr>
              <a:t>m</a:t>
            </a:r>
            <a:r>
              <a:rPr lang="en" sz="1200" dirty="0">
                <a:solidFill>
                  <a:schemeClr val="dk1"/>
                </a:solidFill>
                <a:latin typeface="Times New Roman"/>
                <a:ea typeface="Times New Roman"/>
                <a:cs typeface="Times New Roman"/>
                <a:sym typeface="Times New Roman"/>
              </a:rPr>
              <a:t> players. Each of the </a:t>
            </a:r>
            <a:r>
              <a:rPr lang="en" sz="1200" i="1" dirty="0">
                <a:solidFill>
                  <a:schemeClr val="dk1"/>
                </a:solidFill>
                <a:latin typeface="Times New Roman"/>
                <a:ea typeface="Times New Roman"/>
                <a:cs typeface="Times New Roman"/>
                <a:sym typeface="Times New Roman"/>
              </a:rPr>
              <a:t>m</a:t>
            </a:r>
            <a:r>
              <a:rPr lang="en" sz="1200" dirty="0">
                <a:solidFill>
                  <a:schemeClr val="dk1"/>
                </a:solidFill>
                <a:latin typeface="Times New Roman"/>
                <a:ea typeface="Times New Roman"/>
                <a:cs typeface="Times New Roman"/>
                <a:sym typeface="Times New Roman"/>
              </a:rPr>
              <a:t> players has to write a sum on a piece of paper visible only to them. I collect all pieces of paper and total the sums. If the total is at most as much as </a:t>
            </a:r>
            <a:r>
              <a:rPr lang="en" sz="1200" i="1" dirty="0">
                <a:solidFill>
                  <a:schemeClr val="dk1"/>
                </a:solidFill>
                <a:latin typeface="Times New Roman"/>
                <a:ea typeface="Times New Roman"/>
                <a:cs typeface="Times New Roman"/>
                <a:sym typeface="Times New Roman"/>
              </a:rPr>
              <a:t>n</a:t>
            </a:r>
            <a:r>
              <a:rPr lang="en" sz="1200" dirty="0">
                <a:solidFill>
                  <a:schemeClr val="dk1"/>
                </a:solidFill>
                <a:latin typeface="Times New Roman"/>
                <a:ea typeface="Times New Roman"/>
                <a:cs typeface="Times New Roman"/>
                <a:sym typeface="Times New Roman"/>
              </a:rPr>
              <a:t>, each player gets the written amount, otherwise nobody gets anything.</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Is there any dominant strategy? NO</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What is the equilibrium?</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Each player writes n/m.</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
        <p:nvSpPr>
          <p:cNvPr id="3" name="Google Shape;417;p51">
            <a:extLst>
              <a:ext uri="{FF2B5EF4-FFF2-40B4-BE49-F238E27FC236}">
                <a16:creationId xmlns:a16="http://schemas.microsoft.com/office/drawing/2014/main" id="{6AFAC475-C3BF-0B2F-77A3-B8E1EBDBAC10}"/>
              </a:ext>
            </a:extLst>
          </p:cNvPr>
          <p:cNvSpPr txBox="1"/>
          <p:nvPr/>
        </p:nvSpPr>
        <p:spPr>
          <a:xfrm>
            <a:off x="157535" y="2310523"/>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The Goalkeeper game</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There is no pure strategy equilibria.</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What is the actual equilibria? </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graphicFrame>
        <p:nvGraphicFramePr>
          <p:cNvPr id="4" name="Google Shape;418;p51">
            <a:extLst>
              <a:ext uri="{FF2B5EF4-FFF2-40B4-BE49-F238E27FC236}">
                <a16:creationId xmlns:a16="http://schemas.microsoft.com/office/drawing/2014/main" id="{6F8EFF02-99C5-BDCC-D629-37EFF4F33896}"/>
              </a:ext>
            </a:extLst>
          </p:cNvPr>
          <p:cNvGraphicFramePr/>
          <p:nvPr>
            <p:extLst>
              <p:ext uri="{D42A27DB-BD31-4B8C-83A1-F6EECF244321}">
                <p14:modId xmlns:p14="http://schemas.microsoft.com/office/powerpoint/2010/main" val="4154410355"/>
              </p:ext>
            </p:extLst>
          </p:nvPr>
        </p:nvGraphicFramePr>
        <p:xfrm>
          <a:off x="212374" y="2705509"/>
          <a:ext cx="4699575" cy="1463425"/>
        </p:xfrm>
        <a:graphic>
          <a:graphicData uri="http://schemas.openxmlformats.org/drawingml/2006/table">
            <a:tbl>
              <a:tblPr>
                <a:noFill/>
                <a:tableStyleId>{CCEA054D-D8A9-4559-AC94-536E56258D1A}</a:tableStyleId>
              </a:tblPr>
              <a:tblGrid>
                <a:gridCol w="1566525">
                  <a:extLst>
                    <a:ext uri="{9D8B030D-6E8A-4147-A177-3AD203B41FA5}">
                      <a16:colId xmlns:a16="http://schemas.microsoft.com/office/drawing/2014/main" val="20000"/>
                    </a:ext>
                  </a:extLst>
                </a:gridCol>
                <a:gridCol w="1566525">
                  <a:extLst>
                    <a:ext uri="{9D8B030D-6E8A-4147-A177-3AD203B41FA5}">
                      <a16:colId xmlns:a16="http://schemas.microsoft.com/office/drawing/2014/main" val="20001"/>
                    </a:ext>
                  </a:extLst>
                </a:gridCol>
                <a:gridCol w="1566525">
                  <a:extLst>
                    <a:ext uri="{9D8B030D-6E8A-4147-A177-3AD203B41FA5}">
                      <a16:colId xmlns:a16="http://schemas.microsoft.com/office/drawing/2014/main" val="20002"/>
                    </a:ext>
                  </a:extLst>
                </a:gridCol>
              </a:tblGrid>
              <a:tr h="530525">
                <a:tc>
                  <a:txBody>
                    <a:bodyPr/>
                    <a:lstStyle/>
                    <a:p>
                      <a:pPr marL="0" lvl="0" indent="0" algn="l" rtl="0">
                        <a:spcBef>
                          <a:spcPts val="0"/>
                        </a:spcBef>
                        <a:spcAft>
                          <a:spcPts val="0"/>
                        </a:spcAft>
                        <a:buNone/>
                      </a:pPr>
                      <a:r>
                        <a:rPr lang="en" dirty="0"/>
                        <a:t>Shooter   Keeper               </a:t>
                      </a:r>
                      <a:endParaRPr dirty="0"/>
                    </a:p>
                  </a:txBody>
                  <a:tcPr marL="91425" marR="91425" marT="91425" marB="91425"/>
                </a:tc>
                <a:tc>
                  <a:txBody>
                    <a:bodyPr/>
                    <a:lstStyle/>
                    <a:p>
                      <a:pPr marL="0" lvl="0" indent="0" algn="l" rtl="0">
                        <a:spcBef>
                          <a:spcPts val="0"/>
                        </a:spcBef>
                        <a:spcAft>
                          <a:spcPts val="0"/>
                        </a:spcAft>
                        <a:buNone/>
                      </a:pPr>
                      <a:r>
                        <a:rPr lang="en" dirty="0"/>
                        <a:t>         Left</a:t>
                      </a:r>
                      <a:endParaRPr dirty="0"/>
                    </a:p>
                  </a:txBody>
                  <a:tcPr marL="91425" marR="91425" marT="91425" marB="91425"/>
                </a:tc>
                <a:tc>
                  <a:txBody>
                    <a:bodyPr/>
                    <a:lstStyle/>
                    <a:p>
                      <a:pPr marL="0" lvl="0" indent="0" algn="l" rtl="0">
                        <a:spcBef>
                          <a:spcPts val="0"/>
                        </a:spcBef>
                        <a:spcAft>
                          <a:spcPts val="0"/>
                        </a:spcAft>
                        <a:buNone/>
                      </a:pPr>
                      <a:r>
                        <a:rPr lang="en"/>
                        <a:t>         Right</a:t>
                      </a:r>
                      <a:endParaRPr/>
                    </a:p>
                  </a:txBody>
                  <a:tcPr marL="91425" marR="91425" marT="91425" marB="91425"/>
                </a:tc>
                <a:extLst>
                  <a:ext uri="{0D108BD9-81ED-4DB2-BD59-A6C34878D82A}">
                    <a16:rowId xmlns:a16="http://schemas.microsoft.com/office/drawing/2014/main" val="10000"/>
                  </a:ext>
                </a:extLst>
              </a:tr>
              <a:tr h="466450">
                <a:tc>
                  <a:txBody>
                    <a:bodyPr/>
                    <a:lstStyle/>
                    <a:p>
                      <a:pPr marL="0" lvl="0" indent="0" algn="ctr" rtl="0">
                        <a:spcBef>
                          <a:spcPts val="0"/>
                        </a:spcBef>
                        <a:spcAft>
                          <a:spcPts val="0"/>
                        </a:spcAft>
                        <a:buNone/>
                      </a:pPr>
                      <a:r>
                        <a:rPr lang="en">
                          <a:solidFill>
                            <a:schemeClr val="dk1"/>
                          </a:solidFill>
                        </a:rPr>
                        <a:t>Left</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extLst>
                  <a:ext uri="{0D108BD9-81ED-4DB2-BD59-A6C34878D82A}">
                    <a16:rowId xmlns:a16="http://schemas.microsoft.com/office/drawing/2014/main" val="10001"/>
                  </a:ext>
                </a:extLst>
              </a:tr>
              <a:tr h="466450">
                <a:tc>
                  <a:txBody>
                    <a:bodyPr/>
                    <a:lstStyle/>
                    <a:p>
                      <a:pPr marL="0" lvl="0" indent="0" algn="ctr" rtl="0">
                        <a:spcBef>
                          <a:spcPts val="0"/>
                        </a:spcBef>
                        <a:spcAft>
                          <a:spcPts val="0"/>
                        </a:spcAft>
                        <a:buNone/>
                      </a:pPr>
                      <a:r>
                        <a:rPr lang="en">
                          <a:solidFill>
                            <a:schemeClr val="dk1"/>
                          </a:solidFill>
                        </a:rPr>
                        <a:t>Right</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tc>
                  <a:txBody>
                    <a:bodyPr/>
                    <a:lstStyle/>
                    <a:p>
                      <a:pPr marL="0" lvl="0" indent="0" algn="l" rtl="0">
                        <a:spcBef>
                          <a:spcPts val="0"/>
                        </a:spcBef>
                        <a:spcAft>
                          <a:spcPts val="0"/>
                        </a:spcAft>
                        <a:buNone/>
                      </a:pPr>
                      <a:r>
                        <a:rPr lang="en" dirty="0"/>
                        <a:t>-1                      1</a:t>
                      </a:r>
                      <a:endParaRPr dirty="0"/>
                    </a:p>
                  </a:txBody>
                  <a:tcPr marL="91425" marR="91425" marT="91425" marB="91425"/>
                </a:tc>
                <a:extLst>
                  <a:ext uri="{0D108BD9-81ED-4DB2-BD59-A6C34878D82A}">
                    <a16:rowId xmlns:a16="http://schemas.microsoft.com/office/drawing/2014/main" val="10002"/>
                  </a:ext>
                </a:extLst>
              </a:tr>
            </a:tbl>
          </a:graphicData>
        </a:graphic>
      </p:graphicFrame>
      <p:cxnSp>
        <p:nvCxnSpPr>
          <p:cNvPr id="5" name="Google Shape;419;p51">
            <a:extLst>
              <a:ext uri="{FF2B5EF4-FFF2-40B4-BE49-F238E27FC236}">
                <a16:creationId xmlns:a16="http://schemas.microsoft.com/office/drawing/2014/main" id="{5CE3D6C4-F902-E5AD-8B4C-13CCCD89A4EB}"/>
              </a:ext>
            </a:extLst>
          </p:cNvPr>
          <p:cNvCxnSpPr/>
          <p:nvPr/>
        </p:nvCxnSpPr>
        <p:spPr>
          <a:xfrm>
            <a:off x="233299" y="2720109"/>
            <a:ext cx="1546200" cy="504900"/>
          </a:xfrm>
          <a:prstGeom prst="straightConnector1">
            <a:avLst/>
          </a:prstGeom>
          <a:noFill/>
          <a:ln w="9525" cap="flat" cmpd="sng">
            <a:solidFill>
              <a:schemeClr val="dk2"/>
            </a:solidFill>
            <a:prstDash val="solid"/>
            <a:round/>
            <a:headEnd type="none" w="med" len="med"/>
            <a:tailEnd type="none" w="med" len="med"/>
          </a:ln>
        </p:spPr>
      </p:cxnSp>
      <p:cxnSp>
        <p:nvCxnSpPr>
          <p:cNvPr id="6" name="Google Shape;420;p51">
            <a:extLst>
              <a:ext uri="{FF2B5EF4-FFF2-40B4-BE49-F238E27FC236}">
                <a16:creationId xmlns:a16="http://schemas.microsoft.com/office/drawing/2014/main" id="{07D54896-ED5F-B494-E6C1-9FB85EBB28E7}"/>
              </a:ext>
            </a:extLst>
          </p:cNvPr>
          <p:cNvCxnSpPr/>
          <p:nvPr/>
        </p:nvCxnSpPr>
        <p:spPr>
          <a:xfrm>
            <a:off x="1779549" y="3256884"/>
            <a:ext cx="1586400" cy="456600"/>
          </a:xfrm>
          <a:prstGeom prst="straightConnector1">
            <a:avLst/>
          </a:prstGeom>
          <a:noFill/>
          <a:ln w="9525" cap="flat" cmpd="sng">
            <a:solidFill>
              <a:schemeClr val="dk2"/>
            </a:solidFill>
            <a:prstDash val="solid"/>
            <a:round/>
            <a:headEnd type="none" w="med" len="med"/>
            <a:tailEnd type="none" w="med" len="med"/>
          </a:ln>
        </p:spPr>
      </p:cxnSp>
      <p:cxnSp>
        <p:nvCxnSpPr>
          <p:cNvPr id="7" name="Google Shape;421;p51">
            <a:extLst>
              <a:ext uri="{FF2B5EF4-FFF2-40B4-BE49-F238E27FC236}">
                <a16:creationId xmlns:a16="http://schemas.microsoft.com/office/drawing/2014/main" id="{52461ADE-BFAF-C8E5-CB43-C43038913215}"/>
              </a:ext>
            </a:extLst>
          </p:cNvPr>
          <p:cNvCxnSpPr/>
          <p:nvPr/>
        </p:nvCxnSpPr>
        <p:spPr>
          <a:xfrm>
            <a:off x="3357849" y="3713559"/>
            <a:ext cx="1562100" cy="448800"/>
          </a:xfrm>
          <a:prstGeom prst="straightConnector1">
            <a:avLst/>
          </a:prstGeom>
          <a:noFill/>
          <a:ln w="9525" cap="flat" cmpd="sng">
            <a:solidFill>
              <a:schemeClr val="dk2"/>
            </a:solidFill>
            <a:prstDash val="solid"/>
            <a:round/>
            <a:headEnd type="none" w="med" len="med"/>
            <a:tailEnd type="none" w="med" len="med"/>
          </a:ln>
        </p:spPr>
      </p:cxnSp>
      <p:cxnSp>
        <p:nvCxnSpPr>
          <p:cNvPr id="8" name="Google Shape;422;p51">
            <a:extLst>
              <a:ext uri="{FF2B5EF4-FFF2-40B4-BE49-F238E27FC236}">
                <a16:creationId xmlns:a16="http://schemas.microsoft.com/office/drawing/2014/main" id="{CEF53460-D176-A727-7D66-53434FDBB406}"/>
              </a:ext>
            </a:extLst>
          </p:cNvPr>
          <p:cNvCxnSpPr/>
          <p:nvPr/>
        </p:nvCxnSpPr>
        <p:spPr>
          <a:xfrm>
            <a:off x="3341824" y="3240884"/>
            <a:ext cx="1570200" cy="432600"/>
          </a:xfrm>
          <a:prstGeom prst="straightConnector1">
            <a:avLst/>
          </a:prstGeom>
          <a:noFill/>
          <a:ln w="9525" cap="flat" cmpd="sng">
            <a:solidFill>
              <a:schemeClr val="dk2"/>
            </a:solidFill>
            <a:prstDash val="solid"/>
            <a:round/>
            <a:headEnd type="none" w="med" len="med"/>
            <a:tailEnd type="none" w="med" len="med"/>
          </a:ln>
        </p:spPr>
      </p:cxnSp>
      <p:cxnSp>
        <p:nvCxnSpPr>
          <p:cNvPr id="9" name="Google Shape;423;p51">
            <a:extLst>
              <a:ext uri="{FF2B5EF4-FFF2-40B4-BE49-F238E27FC236}">
                <a16:creationId xmlns:a16="http://schemas.microsoft.com/office/drawing/2014/main" id="{9CB362B4-6365-A61A-C92E-A7AE01D2AE5E}"/>
              </a:ext>
            </a:extLst>
          </p:cNvPr>
          <p:cNvCxnSpPr/>
          <p:nvPr/>
        </p:nvCxnSpPr>
        <p:spPr>
          <a:xfrm>
            <a:off x="1803599" y="3713559"/>
            <a:ext cx="1570500" cy="456600"/>
          </a:xfrm>
          <a:prstGeom prst="straightConnector1">
            <a:avLst/>
          </a:prstGeom>
          <a:noFill/>
          <a:ln w="9525" cap="flat" cmpd="sng">
            <a:solidFill>
              <a:schemeClr val="dk2"/>
            </a:solidFill>
            <a:prstDash val="solid"/>
            <a:round/>
            <a:headEnd type="none" w="med" len="med"/>
            <a:tailEnd type="none" w="med" len="med"/>
          </a:ln>
        </p:spPr>
      </p:cxnSp>
      <p:cxnSp>
        <p:nvCxnSpPr>
          <p:cNvPr id="10" name="Straight Connector 9">
            <a:extLst>
              <a:ext uri="{FF2B5EF4-FFF2-40B4-BE49-F238E27FC236}">
                <a16:creationId xmlns:a16="http://schemas.microsoft.com/office/drawing/2014/main" id="{646CC846-F5AF-ED95-73B3-115EF3D847F6}"/>
              </a:ext>
            </a:extLst>
          </p:cNvPr>
          <p:cNvCxnSpPr/>
          <p:nvPr/>
        </p:nvCxnSpPr>
        <p:spPr>
          <a:xfrm flipV="1">
            <a:off x="-95916" y="2206070"/>
            <a:ext cx="9323043" cy="44761"/>
          </a:xfrm>
          <a:prstGeom prst="line">
            <a:avLst/>
          </a:prstGeom>
          <a:ln w="127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2"/>
          <p:cNvSpPr txBox="1"/>
          <p:nvPr/>
        </p:nvSpPr>
        <p:spPr>
          <a:xfrm>
            <a:off x="248250" y="516804"/>
            <a:ext cx="8647500" cy="43164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GB" sz="1200" b="1" dirty="0" err="1">
                <a:solidFill>
                  <a:schemeClr val="dk1"/>
                </a:solidFill>
                <a:latin typeface="Times New Roman"/>
                <a:ea typeface="Times New Roman"/>
                <a:cs typeface="Times New Roman"/>
                <a:sym typeface="Times New Roman"/>
              </a:rPr>
              <a:t>Parrondo's</a:t>
            </a:r>
            <a:r>
              <a:rPr lang="en-GB" sz="1200" b="1" dirty="0">
                <a:solidFill>
                  <a:schemeClr val="dk1"/>
                </a:solidFill>
                <a:latin typeface="Times New Roman"/>
                <a:ea typeface="Times New Roman"/>
                <a:cs typeface="Times New Roman"/>
                <a:sym typeface="Times New Roman"/>
              </a:rPr>
              <a:t> paradox</a:t>
            </a:r>
            <a:endParaRPr lang="en-GB" sz="1200" b="1" dirty="0">
              <a:solidFill>
                <a:schemeClr val="dk1"/>
              </a:solidFill>
              <a:latin typeface="Georgia"/>
              <a:ea typeface="Georgia"/>
              <a:cs typeface="Georgia"/>
              <a:sym typeface="Georgia"/>
            </a:endParaRPr>
          </a:p>
          <a:p>
            <a:pPr marL="0" lvl="0" indent="0" algn="l" rtl="0">
              <a:spcBef>
                <a:spcPts val="600"/>
              </a:spcBef>
              <a:spcAft>
                <a:spcPts val="0"/>
              </a:spcAft>
              <a:buNone/>
            </a:pPr>
            <a:r>
              <a:rPr lang="en-GB" sz="1200" dirty="0">
                <a:solidFill>
                  <a:schemeClr val="dk1"/>
                </a:solidFill>
                <a:latin typeface="Times New Roman"/>
                <a:ea typeface="Times New Roman"/>
                <a:cs typeface="Times New Roman"/>
                <a:sym typeface="Times New Roman"/>
              </a:rPr>
              <a:t>There is at least one winning strategy which can be built using two losing strategies alternatively.</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Game: add or </a:t>
            </a:r>
            <a:r>
              <a:rPr lang="en-GB" sz="1200" dirty="0" err="1">
                <a:solidFill>
                  <a:schemeClr val="dk1"/>
                </a:solidFill>
                <a:latin typeface="Times New Roman"/>
                <a:ea typeface="Times New Roman"/>
                <a:cs typeface="Times New Roman"/>
                <a:sym typeface="Times New Roman"/>
              </a:rPr>
              <a:t>substract</a:t>
            </a:r>
            <a:r>
              <a:rPr lang="en-GB" sz="1200" dirty="0">
                <a:solidFill>
                  <a:schemeClr val="dk1"/>
                </a:solidFill>
                <a:latin typeface="Times New Roman"/>
                <a:ea typeface="Times New Roman"/>
                <a:cs typeface="Times New Roman"/>
                <a:sym typeface="Times New Roman"/>
              </a:rPr>
              <a:t> money. Game ends if sum at or below zero.</a:t>
            </a:r>
          </a:p>
          <a:p>
            <a:pPr marL="0" lvl="0" indent="0" algn="l" rtl="0">
              <a:spcBef>
                <a:spcPts val="0"/>
              </a:spcBef>
              <a:spcAft>
                <a:spcPts val="0"/>
              </a:spcAft>
              <a:buNone/>
            </a:pPr>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S1: If you have an even sum, add 3. Otherwise </a:t>
            </a:r>
            <a:r>
              <a:rPr lang="en-GB" sz="1200" dirty="0" err="1">
                <a:solidFill>
                  <a:schemeClr val="dk1"/>
                </a:solidFill>
                <a:latin typeface="Times New Roman"/>
                <a:ea typeface="Times New Roman"/>
                <a:cs typeface="Times New Roman"/>
                <a:sym typeface="Times New Roman"/>
              </a:rPr>
              <a:t>substract</a:t>
            </a:r>
            <a:r>
              <a:rPr lang="en-GB" sz="1200" dirty="0">
                <a:solidFill>
                  <a:schemeClr val="dk1"/>
                </a:solidFill>
                <a:latin typeface="Times New Roman"/>
                <a:ea typeface="Times New Roman"/>
                <a:cs typeface="Times New Roman"/>
                <a:sym typeface="Times New Roman"/>
              </a:rPr>
              <a:t> 5.</a:t>
            </a: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S2: If you have an odd sum, </a:t>
            </a:r>
            <a:r>
              <a:rPr lang="en-GB" sz="1200" dirty="0" err="1">
                <a:solidFill>
                  <a:schemeClr val="dk1"/>
                </a:solidFill>
                <a:latin typeface="Times New Roman"/>
                <a:ea typeface="Times New Roman"/>
                <a:cs typeface="Times New Roman"/>
                <a:sym typeface="Times New Roman"/>
              </a:rPr>
              <a:t>substract</a:t>
            </a:r>
            <a:r>
              <a:rPr lang="en-GB" sz="1200" dirty="0">
                <a:solidFill>
                  <a:schemeClr val="dk1"/>
                </a:solidFill>
                <a:latin typeface="Times New Roman"/>
                <a:ea typeface="Times New Roman"/>
                <a:cs typeface="Times New Roman"/>
                <a:sym typeface="Times New Roman"/>
              </a:rPr>
              <a:t> 1.</a:t>
            </a: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S1,S2,S1,S2,... is dominant for both S1 and S2.</a:t>
            </a:r>
          </a:p>
          <a:p>
            <a:pPr marL="0" lvl="0" indent="0" algn="l" rtl="0">
              <a:spcBef>
                <a:spcPts val="0"/>
              </a:spcBef>
              <a:spcAft>
                <a:spcPts val="0"/>
              </a:spcAft>
              <a:buNone/>
            </a:pPr>
            <a:r>
              <a:rPr lang="en-GB" sz="1200" dirty="0">
                <a:solidFill>
                  <a:schemeClr val="dk1"/>
                </a:solidFill>
                <a:latin typeface="Times New Roman"/>
                <a:ea typeface="Times New Roman"/>
                <a:cs typeface="Times New Roman"/>
                <a:sym typeface="Times New Roman"/>
              </a:rPr>
              <a:t> </a:t>
            </a:r>
          </a:p>
          <a:p>
            <a:pPr marL="0" lvl="0" indent="0" algn="l" rtl="0">
              <a:spcBef>
                <a:spcPts val="0"/>
              </a:spcBef>
              <a:spcAft>
                <a:spcPts val="0"/>
              </a:spcAft>
              <a:buNone/>
            </a:pPr>
            <a:endParaRPr lang="en"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b="1" dirty="0">
                <a:solidFill>
                  <a:schemeClr val="dk1"/>
                </a:solidFill>
                <a:latin typeface="Times New Roman"/>
                <a:ea typeface="Times New Roman"/>
                <a:cs typeface="Times New Roman"/>
                <a:sym typeface="Times New Roman"/>
              </a:rPr>
              <a:t>Mixed strategies</a:t>
            </a:r>
            <a:endParaRPr sz="1200"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Strategies which are not pure are called mixed.</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For most games, pure strategies are not equilibria.</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Mixed strategies are usually non-deterministic, making some random decisions (stochastic or probabilistic).</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How can we compute the equilibria for the goalkeeper game?</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3"/>
          <p:cNvSpPr txBox="1"/>
          <p:nvPr/>
        </p:nvSpPr>
        <p:spPr>
          <a:xfrm>
            <a:off x="339229" y="337761"/>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Computing equilibria as a mixed strategy</a:t>
            </a:r>
            <a:endParaRPr b="1"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The equilibria (EQS and EQK) must provide equal payoffs for all possible opponent decisions.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EQS(Left) payoff is -1*EQK(Left)+1*EQK(Right)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EQS(Right) payoff is 1*EQK(Left)-1*EQK(Right)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Equal payoff means that -1*EQK(Left)+1*EQK(Right)=1*EQK(Left)-1*EQK(Right)</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So EQK(Left)=EQK(Right)=0.5 since EQK(Right)+EQK(Left)=1. Equilibria is reached when both choices are as probable. </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p:txBody>
      </p:sp>
      <p:cxnSp>
        <p:nvCxnSpPr>
          <p:cNvPr id="434" name="Google Shape;434;p53"/>
          <p:cNvCxnSpPr/>
          <p:nvPr/>
        </p:nvCxnSpPr>
        <p:spPr>
          <a:xfrm>
            <a:off x="2167862" y="1204635"/>
            <a:ext cx="1546200" cy="504900"/>
          </a:xfrm>
          <a:prstGeom prst="straightConnector1">
            <a:avLst/>
          </a:prstGeom>
          <a:noFill/>
          <a:ln w="9525" cap="flat" cmpd="sng">
            <a:solidFill>
              <a:schemeClr val="dk2"/>
            </a:solidFill>
            <a:prstDash val="solid"/>
            <a:round/>
            <a:headEnd type="none" w="med" len="med"/>
            <a:tailEnd type="none" w="med" len="med"/>
          </a:ln>
        </p:spPr>
      </p:cxnSp>
      <p:cxnSp>
        <p:nvCxnSpPr>
          <p:cNvPr id="435" name="Google Shape;435;p53"/>
          <p:cNvCxnSpPr/>
          <p:nvPr/>
        </p:nvCxnSpPr>
        <p:spPr>
          <a:xfrm>
            <a:off x="3714112" y="1741410"/>
            <a:ext cx="1586400" cy="456600"/>
          </a:xfrm>
          <a:prstGeom prst="straightConnector1">
            <a:avLst/>
          </a:prstGeom>
          <a:noFill/>
          <a:ln w="9525" cap="flat" cmpd="sng">
            <a:solidFill>
              <a:schemeClr val="dk2"/>
            </a:solidFill>
            <a:prstDash val="solid"/>
            <a:round/>
            <a:headEnd type="none" w="med" len="med"/>
            <a:tailEnd type="none" w="med" len="med"/>
          </a:ln>
        </p:spPr>
      </p:cxnSp>
      <p:cxnSp>
        <p:nvCxnSpPr>
          <p:cNvPr id="436" name="Google Shape;436;p53"/>
          <p:cNvCxnSpPr/>
          <p:nvPr/>
        </p:nvCxnSpPr>
        <p:spPr>
          <a:xfrm>
            <a:off x="5292412" y="2198085"/>
            <a:ext cx="1562100" cy="448800"/>
          </a:xfrm>
          <a:prstGeom prst="straightConnector1">
            <a:avLst/>
          </a:prstGeom>
          <a:noFill/>
          <a:ln w="9525" cap="flat" cmpd="sng">
            <a:solidFill>
              <a:schemeClr val="dk2"/>
            </a:solidFill>
            <a:prstDash val="solid"/>
            <a:round/>
            <a:headEnd type="none" w="med" len="med"/>
            <a:tailEnd type="none" w="med" len="med"/>
          </a:ln>
        </p:spPr>
      </p:cxnSp>
      <p:cxnSp>
        <p:nvCxnSpPr>
          <p:cNvPr id="437" name="Google Shape;437;p53"/>
          <p:cNvCxnSpPr/>
          <p:nvPr/>
        </p:nvCxnSpPr>
        <p:spPr>
          <a:xfrm>
            <a:off x="5276387" y="1725410"/>
            <a:ext cx="1570200" cy="432600"/>
          </a:xfrm>
          <a:prstGeom prst="straightConnector1">
            <a:avLst/>
          </a:prstGeom>
          <a:noFill/>
          <a:ln w="9525" cap="flat" cmpd="sng">
            <a:solidFill>
              <a:schemeClr val="dk2"/>
            </a:solidFill>
            <a:prstDash val="solid"/>
            <a:round/>
            <a:headEnd type="none" w="med" len="med"/>
            <a:tailEnd type="none" w="med" len="med"/>
          </a:ln>
        </p:spPr>
      </p:cxnSp>
      <p:cxnSp>
        <p:nvCxnSpPr>
          <p:cNvPr id="438" name="Google Shape;438;p53"/>
          <p:cNvCxnSpPr/>
          <p:nvPr/>
        </p:nvCxnSpPr>
        <p:spPr>
          <a:xfrm>
            <a:off x="3738162" y="2198085"/>
            <a:ext cx="1570500" cy="456600"/>
          </a:xfrm>
          <a:prstGeom prst="straightConnector1">
            <a:avLst/>
          </a:prstGeom>
          <a:noFill/>
          <a:ln w="9525" cap="flat" cmpd="sng">
            <a:solidFill>
              <a:schemeClr val="dk2"/>
            </a:solidFill>
            <a:prstDash val="solid"/>
            <a:round/>
            <a:headEnd type="none" w="med" len="med"/>
            <a:tailEnd type="none" w="med" len="med"/>
          </a:ln>
        </p:spPr>
      </p:cxnSp>
      <p:graphicFrame>
        <p:nvGraphicFramePr>
          <p:cNvPr id="439" name="Google Shape;439;p53"/>
          <p:cNvGraphicFramePr/>
          <p:nvPr>
            <p:extLst>
              <p:ext uri="{D42A27DB-BD31-4B8C-83A1-F6EECF244321}">
                <p14:modId xmlns:p14="http://schemas.microsoft.com/office/powerpoint/2010/main" val="2896673765"/>
              </p:ext>
            </p:extLst>
          </p:nvPr>
        </p:nvGraphicFramePr>
        <p:xfrm>
          <a:off x="2146937" y="1190035"/>
          <a:ext cx="4699575" cy="1463425"/>
        </p:xfrm>
        <a:graphic>
          <a:graphicData uri="http://schemas.openxmlformats.org/drawingml/2006/table">
            <a:tbl>
              <a:tblPr>
                <a:noFill/>
                <a:tableStyleId>{CCEA054D-D8A9-4559-AC94-536E56258D1A}</a:tableStyleId>
              </a:tblPr>
              <a:tblGrid>
                <a:gridCol w="1566525">
                  <a:extLst>
                    <a:ext uri="{9D8B030D-6E8A-4147-A177-3AD203B41FA5}">
                      <a16:colId xmlns:a16="http://schemas.microsoft.com/office/drawing/2014/main" val="20000"/>
                    </a:ext>
                  </a:extLst>
                </a:gridCol>
                <a:gridCol w="1566525">
                  <a:extLst>
                    <a:ext uri="{9D8B030D-6E8A-4147-A177-3AD203B41FA5}">
                      <a16:colId xmlns:a16="http://schemas.microsoft.com/office/drawing/2014/main" val="20001"/>
                    </a:ext>
                  </a:extLst>
                </a:gridCol>
                <a:gridCol w="1566525">
                  <a:extLst>
                    <a:ext uri="{9D8B030D-6E8A-4147-A177-3AD203B41FA5}">
                      <a16:colId xmlns:a16="http://schemas.microsoft.com/office/drawing/2014/main" val="20002"/>
                    </a:ext>
                  </a:extLst>
                </a:gridCol>
              </a:tblGrid>
              <a:tr h="530525">
                <a:tc>
                  <a:txBody>
                    <a:bodyPr/>
                    <a:lstStyle/>
                    <a:p>
                      <a:pPr marL="0" lvl="0" indent="0" algn="l" rtl="0">
                        <a:spcBef>
                          <a:spcPts val="0"/>
                        </a:spcBef>
                        <a:spcAft>
                          <a:spcPts val="0"/>
                        </a:spcAft>
                        <a:buNone/>
                      </a:pPr>
                      <a:r>
                        <a:rPr lang="en" dirty="0"/>
                        <a:t>Shooter   Keeper               </a:t>
                      </a:r>
                      <a:endParaRPr dirty="0"/>
                    </a:p>
                  </a:txBody>
                  <a:tcPr marL="91425" marR="91425" marT="91425" marB="91425"/>
                </a:tc>
                <a:tc>
                  <a:txBody>
                    <a:bodyPr/>
                    <a:lstStyle/>
                    <a:p>
                      <a:pPr marL="0" lvl="0" indent="0" algn="l" rtl="0">
                        <a:spcBef>
                          <a:spcPts val="0"/>
                        </a:spcBef>
                        <a:spcAft>
                          <a:spcPts val="0"/>
                        </a:spcAft>
                        <a:buNone/>
                      </a:pPr>
                      <a:r>
                        <a:rPr lang="en"/>
                        <a:t>         Left</a:t>
                      </a:r>
                      <a:endParaRPr/>
                    </a:p>
                  </a:txBody>
                  <a:tcPr marL="91425" marR="91425" marT="91425" marB="91425"/>
                </a:tc>
                <a:tc>
                  <a:txBody>
                    <a:bodyPr/>
                    <a:lstStyle/>
                    <a:p>
                      <a:pPr marL="0" lvl="0" indent="0" algn="l" rtl="0">
                        <a:spcBef>
                          <a:spcPts val="0"/>
                        </a:spcBef>
                        <a:spcAft>
                          <a:spcPts val="0"/>
                        </a:spcAft>
                        <a:buNone/>
                      </a:pPr>
                      <a:r>
                        <a:rPr lang="en"/>
                        <a:t>         Right</a:t>
                      </a:r>
                      <a:endParaRPr/>
                    </a:p>
                  </a:txBody>
                  <a:tcPr marL="91425" marR="91425" marT="91425" marB="91425"/>
                </a:tc>
                <a:extLst>
                  <a:ext uri="{0D108BD9-81ED-4DB2-BD59-A6C34878D82A}">
                    <a16:rowId xmlns:a16="http://schemas.microsoft.com/office/drawing/2014/main" val="10000"/>
                  </a:ext>
                </a:extLst>
              </a:tr>
              <a:tr h="466450">
                <a:tc>
                  <a:txBody>
                    <a:bodyPr/>
                    <a:lstStyle/>
                    <a:p>
                      <a:pPr marL="0" lvl="0" indent="0" algn="ctr" rtl="0">
                        <a:spcBef>
                          <a:spcPts val="0"/>
                        </a:spcBef>
                        <a:spcAft>
                          <a:spcPts val="0"/>
                        </a:spcAft>
                        <a:buNone/>
                      </a:pPr>
                      <a:r>
                        <a:rPr lang="en">
                          <a:solidFill>
                            <a:schemeClr val="dk1"/>
                          </a:solidFill>
                        </a:rPr>
                        <a:t>Left</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extLst>
                  <a:ext uri="{0D108BD9-81ED-4DB2-BD59-A6C34878D82A}">
                    <a16:rowId xmlns:a16="http://schemas.microsoft.com/office/drawing/2014/main" val="10001"/>
                  </a:ext>
                </a:extLst>
              </a:tr>
              <a:tr h="466450">
                <a:tc>
                  <a:txBody>
                    <a:bodyPr/>
                    <a:lstStyle/>
                    <a:p>
                      <a:pPr marL="0" lvl="0" indent="0" algn="ctr" rtl="0">
                        <a:spcBef>
                          <a:spcPts val="0"/>
                        </a:spcBef>
                        <a:spcAft>
                          <a:spcPts val="0"/>
                        </a:spcAft>
                        <a:buNone/>
                      </a:pPr>
                      <a:r>
                        <a:rPr lang="en">
                          <a:solidFill>
                            <a:schemeClr val="dk1"/>
                          </a:solidFill>
                        </a:rPr>
                        <a:t>Right</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tc>
                  <a:txBody>
                    <a:bodyPr/>
                    <a:lstStyle/>
                    <a:p>
                      <a:pPr marL="0" lvl="0" indent="0" algn="l" rtl="0">
                        <a:spcBef>
                          <a:spcPts val="0"/>
                        </a:spcBef>
                        <a:spcAft>
                          <a:spcPts val="0"/>
                        </a:spcAft>
                        <a:buNone/>
                      </a:pPr>
                      <a:r>
                        <a:rPr lang="en" dirty="0"/>
                        <a:t>-1                      1</a:t>
                      </a:r>
                      <a:endParaRPr dirty="0"/>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57"/>
          <p:cNvSpPr txBox="1"/>
          <p:nvPr/>
        </p:nvSpPr>
        <p:spPr>
          <a:xfrm>
            <a:off x="248250" y="413550"/>
            <a:ext cx="8647500" cy="4316400"/>
          </a:xfrm>
          <a:prstGeom prst="rect">
            <a:avLst/>
          </a:prstGeom>
          <a:noFill/>
          <a:ln>
            <a:noFill/>
          </a:ln>
        </p:spPr>
        <p:txBody>
          <a:bodyPr spcFirstLastPara="1" wrap="square" lIns="91425" tIns="91425" rIns="91425" bIns="91425" anchor="t" anchorCtr="0">
            <a:noAutofit/>
          </a:bodyPr>
          <a:lstStyle/>
          <a:p>
            <a:pPr marL="0" lvl="0" indent="0" algn="l" rtl="0">
              <a:lnSpc>
                <a:spcPct val="130000"/>
              </a:lnSpc>
              <a:spcBef>
                <a:spcPts val="0"/>
              </a:spcBef>
              <a:spcAft>
                <a:spcPts val="0"/>
              </a:spcAft>
              <a:buClr>
                <a:schemeClr val="dk1"/>
              </a:buClr>
              <a:buSzPts val="1100"/>
              <a:buFont typeface="Arial"/>
              <a:buNone/>
            </a:pPr>
            <a:r>
              <a:rPr lang="en-GB" sz="1200" b="1" dirty="0">
                <a:solidFill>
                  <a:schemeClr val="dk1"/>
                </a:solidFill>
                <a:latin typeface="Times New Roman"/>
                <a:ea typeface="Times New Roman"/>
                <a:cs typeface="Times New Roman"/>
                <a:sym typeface="Times New Roman"/>
              </a:rPr>
              <a:t>Overall considerations about strategies</a:t>
            </a:r>
          </a:p>
          <a:p>
            <a:pPr marL="285750" lvl="0" indent="-171450" algn="l" rtl="0">
              <a:lnSpc>
                <a:spcPct val="130000"/>
              </a:lnSpc>
              <a:spcBef>
                <a:spcPts val="60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Strategies should have to have a way of estimating the missing information (</a:t>
            </a:r>
            <a:r>
              <a:rPr lang="en-GB" sz="1200" dirty="0" err="1">
                <a:solidFill>
                  <a:schemeClr val="dk1"/>
                </a:solidFill>
                <a:latin typeface="Times New Roman"/>
                <a:ea typeface="Times New Roman"/>
                <a:cs typeface="Times New Roman"/>
                <a:sym typeface="Times New Roman"/>
              </a:rPr>
              <a:t>eg.</a:t>
            </a:r>
            <a:r>
              <a:rPr lang="en-GB" sz="1200" dirty="0">
                <a:solidFill>
                  <a:schemeClr val="dk1"/>
                </a:solidFill>
                <a:latin typeface="Times New Roman"/>
                <a:ea typeface="Times New Roman"/>
                <a:cs typeface="Times New Roman"/>
                <a:sym typeface="Times New Roman"/>
              </a:rPr>
              <a:t> other player’s decisions)</a:t>
            </a:r>
          </a:p>
          <a:p>
            <a:pPr marL="285750" lvl="0" indent="-171450" algn="l" rtl="0">
              <a:lnSpc>
                <a:spcPct val="130000"/>
              </a:lnSpc>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Strategies have to be unpredictable: many use either random steps or select randomly between two or more strategies</a:t>
            </a:r>
          </a:p>
          <a:p>
            <a:pPr marL="285750" lvl="0" indent="-171450" algn="l" rtl="0">
              <a:lnSpc>
                <a:spcPct val="130000"/>
              </a:lnSpc>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You can prove that some strategies are better than others</a:t>
            </a:r>
          </a:p>
          <a:p>
            <a:pPr marL="285750" lvl="0" indent="-171450" algn="l" rtl="0">
              <a:lnSpc>
                <a:spcPct val="130000"/>
              </a:lnSpc>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If a there is a strategy better than all others then it’s not a game, it’s a puzzle</a:t>
            </a:r>
          </a:p>
          <a:p>
            <a:pPr marL="285750" lvl="0" indent="-171450" algn="l" rtl="0">
              <a:lnSpc>
                <a:spcPct val="130000"/>
              </a:lnSpc>
              <a:spcBef>
                <a:spcPts val="0"/>
              </a:spcBef>
              <a:spcAft>
                <a:spcPts val="0"/>
              </a:spcAft>
              <a:buClr>
                <a:schemeClr val="dk1"/>
              </a:buClr>
              <a:buSzPts val="18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An useful benchmark strategy is the equilibria which exists and can be determined for all games</a:t>
            </a:r>
          </a:p>
          <a:p>
            <a:pPr marL="0" lvl="0" indent="0" algn="l" rtl="0">
              <a:lnSpc>
                <a:spcPct val="130000"/>
              </a:lnSpc>
              <a:spcBef>
                <a:spcPts val="0"/>
              </a:spcBef>
              <a:spcAft>
                <a:spcPts val="0"/>
              </a:spcAft>
              <a:buClr>
                <a:schemeClr val="dk1"/>
              </a:buClr>
              <a:buSzPts val="1100"/>
              <a:buFont typeface="Arial"/>
              <a:buNone/>
            </a:pPr>
            <a:endParaRPr lang="en" sz="1200" dirty="0">
              <a:solidFill>
                <a:schemeClr val="dk1"/>
              </a:solidFill>
              <a:latin typeface="Times New Roman"/>
              <a:ea typeface="Times New Roman"/>
              <a:cs typeface="Times New Roman"/>
              <a:sym typeface="Times New Roman"/>
            </a:endParaRPr>
          </a:p>
          <a:p>
            <a:pPr marL="0" lvl="0" indent="0" algn="l" rtl="0">
              <a:lnSpc>
                <a:spcPct val="130000"/>
              </a:lnSpc>
              <a:spcBef>
                <a:spcPts val="0"/>
              </a:spcBef>
              <a:spcAft>
                <a:spcPts val="0"/>
              </a:spcAft>
              <a:buClr>
                <a:schemeClr val="dk1"/>
              </a:buClr>
              <a:buSzPts val="1100"/>
              <a:buFont typeface="Arial"/>
              <a:buNone/>
            </a:pPr>
            <a:r>
              <a:rPr lang="en" sz="1200" b="1" dirty="0">
                <a:solidFill>
                  <a:schemeClr val="dk1"/>
                </a:solidFill>
                <a:latin typeface="Times New Roman"/>
                <a:ea typeface="Times New Roman"/>
                <a:cs typeface="Times New Roman"/>
                <a:sym typeface="Times New Roman"/>
              </a:rPr>
              <a:t>Monte-Carlo strategies</a:t>
            </a:r>
            <a:endParaRPr sz="1200" b="1" dirty="0">
              <a:solidFill>
                <a:schemeClr val="dk1"/>
              </a:solidFill>
              <a:latin typeface="Times New Roman"/>
              <a:ea typeface="Times New Roman"/>
              <a:cs typeface="Times New Roman"/>
              <a:sym typeface="Times New Roman"/>
            </a:endParaRPr>
          </a:p>
          <a:p>
            <a:pPr marL="298450" lvl="0" indent="-171450" algn="l" rtl="0">
              <a:lnSpc>
                <a:spcPct val="130000"/>
              </a:lnSpc>
              <a:spcBef>
                <a:spcPts val="60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Generate all neighbours of the current state and add them to the graph until a set depth has been reached OR until enough final states have been reached</a:t>
            </a:r>
            <a:endParaRPr sz="1200" dirty="0">
              <a:solidFill>
                <a:schemeClr val="dk1"/>
              </a:solidFill>
              <a:latin typeface="Times New Roman"/>
              <a:ea typeface="Times New Roman"/>
              <a:cs typeface="Times New Roman"/>
              <a:sym typeface="Times New Roman"/>
            </a:endParaRPr>
          </a:p>
          <a:p>
            <a:pPr marL="298450" lvl="0"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Run a simulation for all unexplored states in the graph</a:t>
            </a:r>
            <a:endParaRPr sz="1200" dirty="0">
              <a:solidFill>
                <a:schemeClr val="dk1"/>
              </a:solidFill>
              <a:latin typeface="Times New Roman"/>
              <a:ea typeface="Times New Roman"/>
              <a:cs typeface="Times New Roman"/>
              <a:sym typeface="Times New Roman"/>
            </a:endParaRPr>
          </a:p>
          <a:p>
            <a:pPr marL="755650" lvl="1"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Until n final states are reached OR</a:t>
            </a:r>
            <a:endParaRPr sz="1200" dirty="0">
              <a:solidFill>
                <a:schemeClr val="dk1"/>
              </a:solidFill>
              <a:latin typeface="Times New Roman"/>
              <a:ea typeface="Times New Roman"/>
              <a:cs typeface="Times New Roman"/>
              <a:sym typeface="Times New Roman"/>
            </a:endParaRPr>
          </a:p>
          <a:p>
            <a:pPr marL="755650" lvl="1"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Up to depth m</a:t>
            </a:r>
            <a:endParaRPr sz="1200" dirty="0">
              <a:solidFill>
                <a:schemeClr val="dk1"/>
              </a:solidFill>
              <a:latin typeface="Times New Roman"/>
              <a:ea typeface="Times New Roman"/>
              <a:cs typeface="Times New Roman"/>
              <a:sym typeface="Times New Roman"/>
            </a:endParaRPr>
          </a:p>
          <a:p>
            <a:pPr marL="298450" lvl="0"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Compute a score for each state after each simulation (for example (positive-negative)/n))</a:t>
            </a:r>
            <a:endParaRPr sz="1200" dirty="0">
              <a:solidFill>
                <a:schemeClr val="dk1"/>
              </a:solidFill>
              <a:latin typeface="Times New Roman"/>
              <a:ea typeface="Times New Roman"/>
              <a:cs typeface="Times New Roman"/>
              <a:sym typeface="Times New Roman"/>
            </a:endParaRPr>
          </a:p>
          <a:p>
            <a:pPr marL="298450" lvl="0"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Update the scores of all nodes above the current one using the newly computed score</a:t>
            </a:r>
            <a:endParaRPr sz="1200" dirty="0">
              <a:solidFill>
                <a:schemeClr val="dk1"/>
              </a:solidFill>
              <a:latin typeface="Times New Roman"/>
              <a:ea typeface="Times New Roman"/>
              <a:cs typeface="Times New Roman"/>
              <a:sym typeface="Times New Roman"/>
            </a:endParaRPr>
          </a:p>
          <a:p>
            <a:pPr marL="298450" lvl="0"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Return to the first step</a:t>
            </a:r>
            <a:endParaRPr sz="1200" dirty="0">
              <a:solidFill>
                <a:schemeClr val="dk1"/>
              </a:solidFill>
              <a:latin typeface="Times New Roman"/>
              <a:ea typeface="Times New Roman"/>
              <a:cs typeface="Times New Roman"/>
              <a:sym typeface="Times New Roman"/>
            </a:endParaRPr>
          </a:p>
          <a:p>
            <a:pPr marL="298450" lvl="0" indent="-171450" algn="l" rtl="0">
              <a:lnSpc>
                <a:spcPct val="130000"/>
              </a:lnSpc>
              <a:spcBef>
                <a:spcPts val="0"/>
              </a:spcBef>
              <a:spcAft>
                <a:spcPts val="0"/>
              </a:spcAft>
              <a:buClr>
                <a:schemeClr val="dk1"/>
              </a:buClr>
              <a:buSzPts val="16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Select the neighbour of the starting state with the best score</a:t>
            </a:r>
            <a:endParaRPr sz="1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p:nvPr/>
        </p:nvSpPr>
        <p:spPr>
          <a:xfrm>
            <a:off x="320664" y="827100"/>
            <a:ext cx="8369331"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Single player games:</a:t>
            </a:r>
            <a:endParaRPr dirty="0">
              <a:solidFill>
                <a:schemeClr val="dk1"/>
              </a:solidFill>
              <a:latin typeface="Times New Roman"/>
              <a:ea typeface="Times New Roman"/>
              <a:cs typeface="Times New Roman"/>
              <a:sym typeface="Times New Roman"/>
            </a:endParaRPr>
          </a:p>
          <a:p>
            <a:pPr marL="285750" lvl="0" indent="-171450" algn="l" rtl="0">
              <a:spcBef>
                <a:spcPts val="0"/>
              </a:spcBef>
              <a:spcAft>
                <a:spcPts val="0"/>
              </a:spcAft>
              <a:buClr>
                <a:schemeClr val="dk1"/>
              </a:buClr>
              <a:buSzPts val="1800"/>
              <a:buFont typeface="Arial" panose="020B0604020202020204" pitchFamily="34" charset="0"/>
              <a:buChar char="•"/>
            </a:pPr>
            <a:r>
              <a:rPr lang="en" dirty="0">
                <a:solidFill>
                  <a:schemeClr val="dk1"/>
                </a:solidFill>
                <a:latin typeface="Times New Roman"/>
                <a:ea typeface="Times New Roman"/>
                <a:cs typeface="Times New Roman"/>
                <a:sym typeface="Times New Roman"/>
              </a:rPr>
              <a:t>One active player - one controlling strategy</a:t>
            </a:r>
            <a:endParaRPr dirty="0">
              <a:solidFill>
                <a:schemeClr val="dk1"/>
              </a:solidFill>
              <a:latin typeface="Times New Roman"/>
              <a:ea typeface="Times New Roman"/>
              <a:cs typeface="Times New Roman"/>
              <a:sym typeface="Times New Roman"/>
            </a:endParaRPr>
          </a:p>
          <a:p>
            <a:pPr marL="285750" lvl="0" indent="-171450" algn="l" rtl="0">
              <a:spcBef>
                <a:spcPts val="0"/>
              </a:spcBef>
              <a:spcAft>
                <a:spcPts val="0"/>
              </a:spcAft>
              <a:buClr>
                <a:schemeClr val="dk1"/>
              </a:buClr>
              <a:buSzPts val="1800"/>
              <a:buFont typeface="Arial" panose="020B0604020202020204" pitchFamily="34" charset="0"/>
              <a:buChar char="•"/>
            </a:pPr>
            <a:r>
              <a:rPr lang="en" dirty="0">
                <a:solidFill>
                  <a:schemeClr val="dk1"/>
                </a:solidFill>
                <a:latin typeface="Times New Roman"/>
                <a:ea typeface="Times New Roman"/>
                <a:cs typeface="Times New Roman"/>
                <a:sym typeface="Times New Roman"/>
              </a:rPr>
              <a:t>At least one additional source of information</a:t>
            </a:r>
            <a:endParaRPr dirty="0">
              <a:solidFill>
                <a:schemeClr val="dk1"/>
              </a:solidFill>
              <a:latin typeface="Times New Roman"/>
              <a:ea typeface="Times New Roman"/>
              <a:cs typeface="Times New Roman"/>
              <a:sym typeface="Times New Roman"/>
            </a:endParaRPr>
          </a:p>
          <a:p>
            <a:pPr marL="285750" lvl="0" indent="-171450" algn="l" rtl="0">
              <a:spcBef>
                <a:spcPts val="0"/>
              </a:spcBef>
              <a:spcAft>
                <a:spcPts val="0"/>
              </a:spcAft>
              <a:buClr>
                <a:schemeClr val="dk1"/>
              </a:buClr>
              <a:buSzPts val="1800"/>
              <a:buFont typeface="Arial" panose="020B0604020202020204" pitchFamily="34" charset="0"/>
              <a:buChar char="•"/>
            </a:pPr>
            <a:r>
              <a:rPr lang="en" dirty="0">
                <a:solidFill>
                  <a:schemeClr val="dk1"/>
                </a:solidFill>
                <a:latin typeface="Times New Roman"/>
                <a:ea typeface="Times New Roman"/>
                <a:cs typeface="Times New Roman"/>
                <a:sym typeface="Times New Roman"/>
              </a:rPr>
              <a:t>Cannot be zero-sum games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dirty="0">
                <a:solidFill>
                  <a:schemeClr val="dk1"/>
                </a:solidFill>
                <a:latin typeface="Times New Roman"/>
                <a:ea typeface="Times New Roman"/>
                <a:cs typeface="Times New Roman"/>
                <a:sym typeface="Times New Roman"/>
              </a:rPr>
              <a:t>Multiple player games:</a:t>
            </a:r>
            <a:endParaRPr dirty="0">
              <a:solidFill>
                <a:schemeClr val="dk1"/>
              </a:solidFill>
              <a:latin typeface="Times New Roman"/>
              <a:ea typeface="Times New Roman"/>
              <a:cs typeface="Times New Roman"/>
              <a:sym typeface="Times New Roman"/>
            </a:endParaRPr>
          </a:p>
          <a:p>
            <a:pPr marL="285750" lvl="0" indent="-171450" algn="l" rtl="0">
              <a:spcBef>
                <a:spcPts val="0"/>
              </a:spcBef>
              <a:spcAft>
                <a:spcPts val="0"/>
              </a:spcAft>
              <a:buClr>
                <a:schemeClr val="dk1"/>
              </a:buClr>
              <a:buSzPts val="1800"/>
              <a:buFont typeface="Arial" panose="020B0604020202020204" pitchFamily="34" charset="0"/>
              <a:buChar char="•"/>
            </a:pPr>
            <a:r>
              <a:rPr lang="en" dirty="0">
                <a:solidFill>
                  <a:schemeClr val="dk1"/>
                </a:solidFill>
                <a:latin typeface="Times New Roman"/>
                <a:ea typeface="Times New Roman"/>
                <a:cs typeface="Times New Roman"/>
                <a:sym typeface="Times New Roman"/>
              </a:rPr>
              <a:t>Can have different rules and goals for all players.</a:t>
            </a:r>
            <a:endParaRPr dirty="0">
              <a:solidFill>
                <a:schemeClr val="dk1"/>
              </a:solidFill>
              <a:latin typeface="Times New Roman"/>
              <a:ea typeface="Times New Roman"/>
              <a:cs typeface="Times New Roman"/>
              <a:sym typeface="Times New Roman"/>
            </a:endParaRPr>
          </a:p>
          <a:p>
            <a:pPr marL="285750" lvl="0" indent="-171450" algn="l" rtl="0">
              <a:spcBef>
                <a:spcPts val="0"/>
              </a:spcBef>
              <a:spcAft>
                <a:spcPts val="0"/>
              </a:spcAft>
              <a:buClr>
                <a:schemeClr val="dk1"/>
              </a:buClr>
              <a:buSzPts val="1800"/>
              <a:buFont typeface="Arial" panose="020B0604020202020204" pitchFamily="34" charset="0"/>
              <a:buChar char="•"/>
            </a:pPr>
            <a:r>
              <a:rPr lang="en" dirty="0">
                <a:solidFill>
                  <a:schemeClr val="dk1"/>
                </a:solidFill>
                <a:latin typeface="Times New Roman"/>
                <a:ea typeface="Times New Roman"/>
                <a:cs typeface="Times New Roman"/>
                <a:sym typeface="Times New Roman"/>
              </a:rPr>
              <a:t>Symmetrical games: all rules and goals are the same for all players.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lvl="0"/>
            <a:r>
              <a:rPr lang="en-GB" dirty="0">
                <a:solidFill>
                  <a:schemeClr val="dk1"/>
                </a:solidFill>
                <a:latin typeface="Times New Roman"/>
                <a:ea typeface="Times New Roman"/>
                <a:cs typeface="Times New Roman"/>
                <a:sym typeface="Times New Roman"/>
              </a:rPr>
              <a:t>Other types of games:</a:t>
            </a:r>
          </a:p>
          <a:p>
            <a:pPr marL="285750" lvl="0" indent="-171450">
              <a:buClr>
                <a:schemeClr val="dk1"/>
              </a:buClr>
              <a:buSzPts val="1800"/>
              <a:buFont typeface="Arial" panose="020B0604020202020204" pitchFamily="34" charset="0"/>
              <a:buChar char="•"/>
            </a:pPr>
            <a:r>
              <a:rPr lang="en-GB" dirty="0">
                <a:solidFill>
                  <a:schemeClr val="dk1"/>
                </a:solidFill>
                <a:latin typeface="Times New Roman"/>
                <a:ea typeface="Times New Roman"/>
                <a:cs typeface="Times New Roman"/>
                <a:sym typeface="Times New Roman"/>
              </a:rPr>
              <a:t>If the state change is determined by multiple player decisions at the same time, the game is </a:t>
            </a:r>
            <a:r>
              <a:rPr lang="en-GB" b="1" dirty="0">
                <a:solidFill>
                  <a:schemeClr val="dk1"/>
                </a:solidFill>
                <a:latin typeface="Times New Roman"/>
                <a:ea typeface="Times New Roman"/>
                <a:cs typeface="Times New Roman"/>
                <a:sym typeface="Times New Roman"/>
              </a:rPr>
              <a:t>simultaneous</a:t>
            </a:r>
            <a:r>
              <a:rPr lang="en-GB" dirty="0">
                <a:solidFill>
                  <a:schemeClr val="dk1"/>
                </a:solidFill>
                <a:latin typeface="Times New Roman"/>
                <a:ea typeface="Times New Roman"/>
                <a:cs typeface="Times New Roman"/>
                <a:sym typeface="Times New Roman"/>
              </a:rPr>
              <a:t>. </a:t>
            </a:r>
          </a:p>
          <a:p>
            <a:pPr marL="285750" lvl="0" indent="-171450">
              <a:buClr>
                <a:schemeClr val="dk1"/>
              </a:buClr>
              <a:buSzPts val="1800"/>
              <a:buFont typeface="Arial" panose="020B0604020202020204" pitchFamily="34" charset="0"/>
              <a:buChar char="•"/>
            </a:pPr>
            <a:r>
              <a:rPr lang="en-GB" dirty="0">
                <a:solidFill>
                  <a:schemeClr val="dk1"/>
                </a:solidFill>
                <a:latin typeface="Times New Roman"/>
                <a:ea typeface="Times New Roman"/>
                <a:cs typeface="Times New Roman"/>
                <a:sym typeface="Times New Roman"/>
              </a:rPr>
              <a:t>If the state change is determined in alternative turns by each player, the game has </a:t>
            </a:r>
            <a:r>
              <a:rPr lang="en-GB" b="1" dirty="0">
                <a:solidFill>
                  <a:schemeClr val="dk1"/>
                </a:solidFill>
                <a:latin typeface="Times New Roman"/>
                <a:ea typeface="Times New Roman"/>
                <a:cs typeface="Times New Roman"/>
                <a:sym typeface="Times New Roman"/>
              </a:rPr>
              <a:t>alternate</a:t>
            </a:r>
            <a:r>
              <a:rPr lang="en-GB" dirty="0">
                <a:solidFill>
                  <a:schemeClr val="dk1"/>
                </a:solidFill>
                <a:latin typeface="Times New Roman"/>
                <a:ea typeface="Times New Roman"/>
                <a:cs typeface="Times New Roman"/>
                <a:sym typeface="Times New Roman"/>
              </a:rPr>
              <a:t> moves. </a:t>
            </a:r>
          </a:p>
          <a:p>
            <a:pPr marL="285750" lvl="0" indent="-171450">
              <a:buClr>
                <a:schemeClr val="dk1"/>
              </a:buClr>
              <a:buSzPts val="1800"/>
              <a:buFont typeface="Arial" panose="020B0604020202020204" pitchFamily="34" charset="0"/>
              <a:buChar char="•"/>
            </a:pPr>
            <a:r>
              <a:rPr lang="en-GB" dirty="0">
                <a:solidFill>
                  <a:schemeClr val="dk1"/>
                </a:solidFill>
                <a:latin typeface="Times New Roman"/>
                <a:ea typeface="Times New Roman"/>
                <a:cs typeface="Times New Roman"/>
                <a:sym typeface="Times New Roman"/>
              </a:rPr>
              <a:t>If each player knows everything about the current state of the game, all previous decisions made by all players and all rules and goals of all players, the game has </a:t>
            </a:r>
            <a:r>
              <a:rPr lang="en-GB" b="1" dirty="0">
                <a:solidFill>
                  <a:schemeClr val="dk1"/>
                </a:solidFill>
                <a:latin typeface="Times New Roman"/>
                <a:ea typeface="Times New Roman"/>
                <a:cs typeface="Times New Roman"/>
                <a:sym typeface="Times New Roman"/>
              </a:rPr>
              <a:t>perfect information</a:t>
            </a:r>
            <a:r>
              <a:rPr lang="en-GB" dirty="0">
                <a:solidFill>
                  <a:schemeClr val="dk1"/>
                </a:solidFill>
                <a:latin typeface="Times New Roman"/>
                <a:ea typeface="Times New Roman"/>
                <a:cs typeface="Times New Roman"/>
                <a:sym typeface="Times New Roman"/>
              </a:rPr>
              <a:t>. </a:t>
            </a:r>
          </a:p>
          <a:p>
            <a:pPr marL="285750" lvl="0" indent="-171450">
              <a:buClr>
                <a:schemeClr val="dk1"/>
              </a:buClr>
              <a:buSzPts val="1800"/>
              <a:buFont typeface="Arial" panose="020B0604020202020204" pitchFamily="34" charset="0"/>
              <a:buChar char="•"/>
            </a:pPr>
            <a:r>
              <a:rPr lang="en-GB" b="1" dirty="0">
                <a:solidFill>
                  <a:schemeClr val="dk1"/>
                </a:solidFill>
                <a:latin typeface="Times New Roman"/>
                <a:ea typeface="Times New Roman"/>
                <a:cs typeface="Times New Roman"/>
                <a:sym typeface="Times New Roman"/>
              </a:rPr>
              <a:t>Imperfect information</a:t>
            </a:r>
            <a:r>
              <a:rPr lang="en-GB" dirty="0">
                <a:solidFill>
                  <a:schemeClr val="dk1"/>
                </a:solidFill>
                <a:latin typeface="Times New Roman"/>
                <a:ea typeface="Times New Roman"/>
                <a:cs typeface="Times New Roman"/>
                <a:sym typeface="Times New Roman"/>
              </a:rPr>
              <a:t> games: card games</a:t>
            </a:r>
          </a:p>
          <a:p>
            <a:pPr marL="457200" lvl="0"/>
            <a:endParaRPr lang="en-GB"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p:nvPr/>
        </p:nvSpPr>
        <p:spPr>
          <a:xfrm>
            <a:off x="496500" y="413549"/>
            <a:ext cx="8647500" cy="4316400"/>
          </a:xfrm>
          <a:prstGeom prst="rect">
            <a:avLst/>
          </a:prstGeom>
          <a:noFill/>
          <a:ln>
            <a:noFill/>
          </a:ln>
        </p:spPr>
        <p:txBody>
          <a:bodyPr spcFirstLastPara="1" wrap="square" lIns="91425" tIns="91425" rIns="91425" bIns="91425" anchor="t" anchorCtr="0">
            <a:noAutofit/>
          </a:bodyPr>
          <a:lstStyle/>
          <a:p>
            <a:r>
              <a:rPr lang="en" sz="1200" dirty="0">
                <a:solidFill>
                  <a:schemeClr val="dk1"/>
                </a:solidFill>
                <a:latin typeface="Times New Roman"/>
                <a:ea typeface="Times New Roman"/>
                <a:cs typeface="Times New Roman"/>
                <a:sym typeface="Times New Roman"/>
              </a:rPr>
              <a:t>Describing a state of </a:t>
            </a:r>
            <a:r>
              <a:rPr lang="en-US" sz="1200" dirty="0">
                <a:solidFill>
                  <a:schemeClr val="dk1"/>
                </a:solidFill>
                <a:latin typeface="Times New Roman"/>
                <a:ea typeface="Times New Roman"/>
                <a:cs typeface="Times New Roman"/>
                <a:sym typeface="Times New Roman"/>
              </a:rPr>
              <a:t>Tic-Tac-Toe game:</a:t>
            </a:r>
          </a:p>
          <a:p>
            <a:endParaRPr sz="1200" dirty="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r>
              <a:rPr lang="en" sz="1200" dirty="0">
                <a:solidFill>
                  <a:schemeClr val="dk1"/>
                </a:solidFill>
                <a:latin typeface="Times New Roman"/>
                <a:ea typeface="Times New Roman"/>
                <a:cs typeface="Times New Roman"/>
                <a:sym typeface="Times New Roman"/>
              </a:rPr>
              <a:t>(p, b</a:t>
            </a:r>
            <a:r>
              <a:rPr lang="en" sz="1200" baseline="-25000" dirty="0">
                <a:solidFill>
                  <a:schemeClr val="dk1"/>
                </a:solidFill>
                <a:latin typeface="Times New Roman"/>
                <a:ea typeface="Times New Roman"/>
                <a:cs typeface="Times New Roman"/>
                <a:sym typeface="Times New Roman"/>
              </a:rPr>
              <a:t>11</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12</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13</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21</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22</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23</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31</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32</a:t>
            </a:r>
            <a:r>
              <a:rPr lang="en" sz="1200" dirty="0">
                <a:solidFill>
                  <a:schemeClr val="dk1"/>
                </a:solidFill>
                <a:latin typeface="Times New Roman"/>
                <a:ea typeface="Times New Roman"/>
                <a:cs typeface="Times New Roman"/>
                <a:sym typeface="Times New Roman"/>
              </a:rPr>
              <a:t>, b</a:t>
            </a:r>
            <a:r>
              <a:rPr lang="en" sz="1200" baseline="-25000" dirty="0">
                <a:solidFill>
                  <a:schemeClr val="dk1"/>
                </a:solidFill>
                <a:latin typeface="Times New Roman"/>
                <a:ea typeface="Times New Roman"/>
                <a:cs typeface="Times New Roman"/>
                <a:sym typeface="Times New Roman"/>
              </a:rPr>
              <a:t>33</a:t>
            </a: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247650" lvl="0" indent="-171450" algn="l" rtl="0">
              <a:spcBef>
                <a:spcPts val="0"/>
              </a:spcBef>
              <a:spcAft>
                <a:spcPts val="0"/>
              </a:spcAft>
              <a:buClr>
                <a:schemeClr val="dk1"/>
              </a:buClr>
              <a:buSzPts val="24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p𝞊{1,2}, 1 if we are next to move, 2 if the opponent;</a:t>
            </a:r>
            <a:endParaRPr sz="1200" dirty="0">
              <a:solidFill>
                <a:schemeClr val="dk1"/>
              </a:solidFill>
              <a:latin typeface="Times New Roman"/>
              <a:ea typeface="Times New Roman"/>
              <a:cs typeface="Times New Roman"/>
              <a:sym typeface="Times New Roman"/>
            </a:endParaRPr>
          </a:p>
          <a:p>
            <a:pPr marL="247650" lvl="0" indent="-171450" algn="l" rtl="0">
              <a:spcBef>
                <a:spcPts val="0"/>
              </a:spcBef>
              <a:spcAft>
                <a:spcPts val="0"/>
              </a:spcAft>
              <a:buClr>
                <a:schemeClr val="dk1"/>
              </a:buClr>
              <a:buSzPts val="2400"/>
              <a:buFont typeface="Arial" panose="020B0604020202020204" pitchFamily="34" charset="0"/>
              <a:buChar char="•"/>
            </a:pPr>
            <a:r>
              <a:rPr lang="en" sz="1200" dirty="0">
                <a:solidFill>
                  <a:schemeClr val="dk1"/>
                </a:solidFill>
                <a:latin typeface="Times New Roman"/>
                <a:ea typeface="Times New Roman"/>
                <a:cs typeface="Times New Roman"/>
                <a:sym typeface="Times New Roman"/>
              </a:rPr>
              <a:t>b</a:t>
            </a:r>
            <a:r>
              <a:rPr lang="en" sz="1200" baseline="-25000" dirty="0">
                <a:solidFill>
                  <a:schemeClr val="dk1"/>
                </a:solidFill>
                <a:latin typeface="Times New Roman"/>
                <a:ea typeface="Times New Roman"/>
                <a:cs typeface="Times New Roman"/>
                <a:sym typeface="Times New Roman"/>
              </a:rPr>
              <a:t>ij</a:t>
            </a:r>
            <a:r>
              <a:rPr lang="en" sz="1200" dirty="0">
                <a:solidFill>
                  <a:schemeClr val="dk1"/>
                </a:solidFill>
                <a:latin typeface="Times New Roman"/>
                <a:ea typeface="Times New Roman"/>
                <a:cs typeface="Times New Roman"/>
                <a:sym typeface="Times New Roman"/>
              </a:rPr>
              <a:t>𝞊{0,1,2}, 0 if the b</a:t>
            </a:r>
            <a:r>
              <a:rPr lang="en" sz="1200" baseline="-25000" dirty="0">
                <a:solidFill>
                  <a:schemeClr val="dk1"/>
                </a:solidFill>
                <a:latin typeface="Times New Roman"/>
                <a:ea typeface="Times New Roman"/>
                <a:cs typeface="Times New Roman"/>
                <a:sym typeface="Times New Roman"/>
              </a:rPr>
              <a:t>ij </a:t>
            </a:r>
            <a:r>
              <a:rPr lang="en" sz="1200" dirty="0">
                <a:solidFill>
                  <a:schemeClr val="dk1"/>
                </a:solidFill>
                <a:latin typeface="Times New Roman"/>
                <a:ea typeface="Times New Roman"/>
                <a:cs typeface="Times New Roman"/>
                <a:sym typeface="Times New Roman"/>
              </a:rPr>
              <a:t>position is empty, 1 if it’s occupied by one of our pieces and 2 if it’s one of the opponents.</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			                is  (1, 2, 1, 2, 2, 2, 1, 1, 2, 1)   </a:t>
            </a: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 sz="1200" dirty="0">
              <a:solidFill>
                <a:schemeClr val="dk1"/>
              </a:solidFill>
              <a:latin typeface="Times New Roman"/>
              <a:ea typeface="Times New Roman"/>
              <a:cs typeface="Times New Roman"/>
              <a:sym typeface="Times New Roman"/>
            </a:endParaRPr>
          </a:p>
          <a:p>
            <a:pPr lvl="0"/>
            <a:r>
              <a:rPr lang="en-GB" sz="1200" dirty="0">
                <a:solidFill>
                  <a:schemeClr val="dk1"/>
                </a:solidFill>
                <a:latin typeface="Times New Roman"/>
                <a:ea typeface="Times New Roman"/>
                <a:cs typeface="Times New Roman"/>
                <a:sym typeface="Times New Roman"/>
              </a:rPr>
              <a:t>Game initialisation</a:t>
            </a:r>
          </a:p>
          <a:p>
            <a:pPr lvl="0"/>
            <a:endParaRPr lang="en-GB" sz="1200" dirty="0">
              <a:solidFill>
                <a:schemeClr val="dk1"/>
              </a:solidFill>
              <a:latin typeface="Times New Roman"/>
              <a:ea typeface="Times New Roman"/>
              <a:cs typeface="Times New Roman"/>
              <a:sym typeface="Times New Roman"/>
            </a:endParaRPr>
          </a:p>
          <a:p>
            <a:pPr lvl="0"/>
            <a:r>
              <a:rPr lang="en-GB" sz="1200" dirty="0">
                <a:solidFill>
                  <a:schemeClr val="dk1"/>
                </a:solidFill>
                <a:latin typeface="Times New Roman"/>
                <a:ea typeface="Times New Roman"/>
                <a:cs typeface="Times New Roman"/>
                <a:sym typeface="Times New Roman"/>
              </a:rPr>
              <a:t>State initialisation (int </a:t>
            </a:r>
            <a:r>
              <a:rPr lang="en-GB" sz="1200" dirty="0" err="1">
                <a:solidFill>
                  <a:schemeClr val="dk1"/>
                </a:solidFill>
                <a:latin typeface="Times New Roman"/>
                <a:ea typeface="Times New Roman"/>
                <a:cs typeface="Times New Roman"/>
                <a:sym typeface="Times New Roman"/>
              </a:rPr>
              <a:t>first_player</a:t>
            </a:r>
            <a:r>
              <a:rPr lang="en-GB" sz="1200" dirty="0">
                <a:solidFill>
                  <a:schemeClr val="dk1"/>
                </a:solidFill>
                <a:latin typeface="Times New Roman"/>
                <a:ea typeface="Times New Roman"/>
                <a:cs typeface="Times New Roman"/>
                <a:sym typeface="Times New Roman"/>
              </a:rPr>
              <a:t>)</a:t>
            </a:r>
          </a:p>
          <a:p>
            <a:pPr lvl="0"/>
            <a:r>
              <a:rPr lang="en-GB" sz="1200" dirty="0">
                <a:solidFill>
                  <a:schemeClr val="dk1"/>
                </a:solidFill>
                <a:latin typeface="Times New Roman"/>
                <a:ea typeface="Times New Roman"/>
                <a:cs typeface="Times New Roman"/>
                <a:sym typeface="Times New Roman"/>
              </a:rPr>
              <a:t>{</a:t>
            </a:r>
          </a:p>
          <a:p>
            <a:pPr lvl="0" indent="457200"/>
            <a:r>
              <a:rPr lang="en-GB" sz="1200" dirty="0">
                <a:solidFill>
                  <a:schemeClr val="dk1"/>
                </a:solidFill>
                <a:latin typeface="Times New Roman"/>
                <a:ea typeface="Times New Roman"/>
                <a:cs typeface="Times New Roman"/>
                <a:sym typeface="Times New Roman"/>
              </a:rPr>
              <a:t>return (</a:t>
            </a:r>
            <a:r>
              <a:rPr lang="en-GB" sz="1200" dirty="0" err="1">
                <a:solidFill>
                  <a:schemeClr val="dk1"/>
                </a:solidFill>
                <a:latin typeface="Times New Roman"/>
                <a:ea typeface="Times New Roman"/>
                <a:cs typeface="Times New Roman"/>
                <a:sym typeface="Times New Roman"/>
              </a:rPr>
              <a:t>first_player</a:t>
            </a:r>
            <a:r>
              <a:rPr lang="en-GB" sz="1200" dirty="0">
                <a:solidFill>
                  <a:schemeClr val="dk1"/>
                </a:solidFill>
                <a:latin typeface="Times New Roman"/>
                <a:ea typeface="Times New Roman"/>
                <a:cs typeface="Times New Roman"/>
                <a:sym typeface="Times New Roman"/>
              </a:rPr>
              <a:t>, 0, 0, 0, 0, 0, 0, 0, 0, 0) ;</a:t>
            </a:r>
          </a:p>
          <a:p>
            <a:pPr lvl="0"/>
            <a:r>
              <a:rPr lang="en-GB" sz="1200" dirty="0">
                <a:solidFill>
                  <a:schemeClr val="dk1"/>
                </a:solidFill>
                <a:latin typeface="Times New Roman"/>
                <a:ea typeface="Times New Roman"/>
                <a:cs typeface="Times New Roman"/>
                <a:sym typeface="Times New Roman"/>
              </a:rPr>
              <a:t>}</a:t>
            </a: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pic>
        <p:nvPicPr>
          <p:cNvPr id="112" name="Google Shape;112;p22"/>
          <p:cNvPicPr preferRelativeResize="0"/>
          <p:nvPr/>
        </p:nvPicPr>
        <p:blipFill>
          <a:blip r:embed="rId3">
            <a:alphaModFix/>
          </a:blip>
          <a:stretch>
            <a:fillRect/>
          </a:stretch>
        </p:blipFill>
        <p:spPr>
          <a:xfrm flipH="1">
            <a:off x="2097312" y="1945536"/>
            <a:ext cx="1647950" cy="1252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p:nvPr/>
        </p:nvSpPr>
        <p:spPr>
          <a:xfrm>
            <a:off x="541261" y="316679"/>
            <a:ext cx="8647500" cy="451014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Transition and validation:</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State move (State S, int position)</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    S[position]=S[0]; S[0]=3-S[0]; return S;</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Boolean Validate (State S, int position)</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    return (S[position]==0);</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lang="en-US" sz="1200" dirty="0">
              <a:solidFill>
                <a:schemeClr val="dk1"/>
              </a:solidFill>
              <a:latin typeface="Times New Roman"/>
              <a:ea typeface="Times New Roman"/>
              <a:cs typeface="Times New Roman"/>
              <a:sym typeface="Times New Roman"/>
            </a:endParaRPr>
          </a:p>
          <a:p>
            <a:pPr lvl="0">
              <a:buClr>
                <a:schemeClr val="dk1"/>
              </a:buClr>
              <a:buSzPts val="1100"/>
            </a:pPr>
            <a:r>
              <a:rPr lang="en-GB" sz="1200" dirty="0">
                <a:solidFill>
                  <a:schemeClr val="dk1"/>
                </a:solidFill>
                <a:latin typeface="Times New Roman"/>
                <a:ea typeface="Times New Roman"/>
                <a:cs typeface="Times New Roman"/>
                <a:sym typeface="Times New Roman"/>
              </a:rPr>
              <a:t>Void strategy(State s)</a:t>
            </a:r>
          </a:p>
          <a:p>
            <a:pPr lvl="0">
              <a:buClr>
                <a:schemeClr val="dk1"/>
              </a:buClr>
              <a:buSzPts val="1100"/>
            </a:pPr>
            <a:r>
              <a:rPr lang="en-GB" sz="1200" dirty="0">
                <a:solidFill>
                  <a:schemeClr val="dk1"/>
                </a:solidFill>
                <a:latin typeface="Times New Roman"/>
                <a:ea typeface="Times New Roman"/>
                <a:cs typeface="Times New Roman"/>
                <a:sym typeface="Times New Roman"/>
              </a:rPr>
              <a:t>{</a:t>
            </a:r>
          </a:p>
          <a:p>
            <a:pPr lvl="0">
              <a:buClr>
                <a:schemeClr val="dk1"/>
              </a:buClr>
              <a:buSzPts val="1100"/>
            </a:pPr>
            <a:r>
              <a:rPr lang="en-GB" sz="1200" dirty="0">
                <a:solidFill>
                  <a:schemeClr val="dk1"/>
                </a:solidFill>
                <a:latin typeface="Times New Roman"/>
                <a:ea typeface="Times New Roman"/>
                <a:cs typeface="Times New Roman"/>
                <a:sym typeface="Times New Roman"/>
              </a:rPr>
              <a:t>    While (!</a:t>
            </a:r>
            <a:r>
              <a:rPr lang="en-GB" sz="1200" dirty="0" err="1">
                <a:solidFill>
                  <a:schemeClr val="dk1"/>
                </a:solidFill>
                <a:latin typeface="Times New Roman"/>
                <a:ea typeface="Times New Roman"/>
                <a:cs typeface="Times New Roman"/>
                <a:sym typeface="Times New Roman"/>
              </a:rPr>
              <a:t>isFinal</a:t>
            </a:r>
            <a:r>
              <a:rPr lang="en-GB" sz="1200" dirty="0">
                <a:solidFill>
                  <a:schemeClr val="dk1"/>
                </a:solidFill>
                <a:latin typeface="Times New Roman"/>
                <a:ea typeface="Times New Roman"/>
                <a:cs typeface="Times New Roman"/>
                <a:sym typeface="Times New Roman"/>
              </a:rPr>
              <a:t>(s))</a:t>
            </a:r>
          </a:p>
          <a:p>
            <a:pPr lvl="0">
              <a:buClr>
                <a:schemeClr val="dk1"/>
              </a:buClr>
              <a:buSzPts val="1100"/>
            </a:pPr>
            <a:r>
              <a:rPr lang="en-GB" sz="1200" dirty="0">
                <a:solidFill>
                  <a:schemeClr val="dk1"/>
                </a:solidFill>
                <a:latin typeface="Times New Roman"/>
                <a:ea typeface="Times New Roman"/>
                <a:cs typeface="Times New Roman"/>
                <a:sym typeface="Times New Roman"/>
              </a:rPr>
              <a:t>    {</a:t>
            </a:r>
          </a:p>
          <a:p>
            <a:pPr lvl="0"/>
            <a:r>
              <a:rPr lang="en-GB" sz="1200" dirty="0">
                <a:solidFill>
                  <a:srgbClr val="FF0000"/>
                </a:solidFill>
                <a:latin typeface="Times New Roman"/>
                <a:ea typeface="Times New Roman"/>
                <a:cs typeface="Times New Roman"/>
                <a:sym typeface="Times New Roman"/>
              </a:rPr>
              <a:t>        </a:t>
            </a:r>
            <a:r>
              <a:rPr lang="en-GB" sz="1200" dirty="0">
                <a:solidFill>
                  <a:schemeClr val="dk1"/>
                </a:solidFill>
                <a:highlight>
                  <a:srgbClr val="9E9E9E"/>
                </a:highlight>
                <a:latin typeface="Times New Roman"/>
                <a:ea typeface="Times New Roman"/>
                <a:cs typeface="Times New Roman"/>
                <a:sym typeface="Times New Roman"/>
              </a:rPr>
              <a:t>If it’s my turn</a:t>
            </a:r>
          </a:p>
          <a:p>
            <a:pPr lvl="0"/>
            <a:r>
              <a:rPr lang="en-GB" sz="1200" dirty="0">
                <a:solidFill>
                  <a:schemeClr val="dk1"/>
                </a:solidFill>
                <a:latin typeface="Times New Roman"/>
                <a:ea typeface="Times New Roman"/>
                <a:cs typeface="Times New Roman"/>
                <a:sym typeface="Times New Roman"/>
              </a:rPr>
              <a:t>            </a:t>
            </a:r>
            <a:r>
              <a:rPr lang="en-GB" sz="1200" dirty="0">
                <a:solidFill>
                  <a:schemeClr val="dk1"/>
                </a:solidFill>
                <a:highlight>
                  <a:srgbClr val="FFFFFF"/>
                </a:highlight>
                <a:latin typeface="Times New Roman"/>
                <a:ea typeface="Times New Roman"/>
                <a:cs typeface="Times New Roman"/>
                <a:sym typeface="Times New Roman"/>
              </a:rPr>
              <a:t>Choose</a:t>
            </a:r>
            <a:r>
              <a:rPr lang="en-GB" sz="1200" dirty="0">
                <a:solidFill>
                  <a:schemeClr val="dk1"/>
                </a:solidFill>
                <a:latin typeface="Times New Roman"/>
                <a:ea typeface="Times New Roman"/>
                <a:cs typeface="Times New Roman"/>
                <a:sym typeface="Times New Roman"/>
              </a:rPr>
              <a:t> position;</a:t>
            </a:r>
          </a:p>
          <a:p>
            <a:pPr lvl="0" indent="457200">
              <a:buClr>
                <a:schemeClr val="dk1"/>
              </a:buClr>
              <a:buSzPts val="1100"/>
            </a:pPr>
            <a:r>
              <a:rPr lang="en-GB" sz="1200" dirty="0">
                <a:solidFill>
                  <a:schemeClr val="dk1"/>
                </a:solidFill>
                <a:latin typeface="Times New Roman"/>
                <a:ea typeface="Times New Roman"/>
                <a:cs typeface="Times New Roman"/>
                <a:sym typeface="Times New Roman"/>
              </a:rPr>
              <a:t>If (Validate (s, position)) </a:t>
            </a:r>
          </a:p>
          <a:p>
            <a:pPr lvl="0" indent="457200">
              <a:buClr>
                <a:schemeClr val="dk1"/>
              </a:buClr>
              <a:buSzPts val="1100"/>
            </a:pPr>
            <a:r>
              <a:rPr lang="en-GB" sz="1200" dirty="0">
                <a:solidFill>
                  <a:schemeClr val="dk1"/>
                </a:solidFill>
                <a:latin typeface="Times New Roman"/>
                <a:ea typeface="Times New Roman"/>
                <a:cs typeface="Times New Roman"/>
                <a:sym typeface="Times New Roman"/>
              </a:rPr>
              <a:t>    s = Transition(s, position);</a:t>
            </a:r>
          </a:p>
          <a:p>
            <a:pPr lvl="0">
              <a:buClr>
                <a:schemeClr val="dk1"/>
              </a:buClr>
              <a:buSzPts val="1100"/>
            </a:pPr>
            <a:r>
              <a:rPr lang="en-GB" sz="1200" dirty="0">
                <a:solidFill>
                  <a:schemeClr val="dk1"/>
                </a:solidFill>
                <a:latin typeface="Times New Roman"/>
                <a:ea typeface="Times New Roman"/>
                <a:cs typeface="Times New Roman"/>
                <a:sym typeface="Times New Roman"/>
              </a:rPr>
              <a:t>        </a:t>
            </a:r>
            <a:r>
              <a:rPr lang="en-GB" sz="1200" dirty="0">
                <a:solidFill>
                  <a:schemeClr val="dk1"/>
                </a:solidFill>
                <a:highlight>
                  <a:srgbClr val="9E9E9E"/>
                </a:highlight>
                <a:latin typeface="Times New Roman"/>
                <a:ea typeface="Times New Roman"/>
                <a:cs typeface="Times New Roman"/>
                <a:sym typeface="Times New Roman"/>
              </a:rPr>
              <a:t>Else get other player(s) decisions and change s</a:t>
            </a:r>
          </a:p>
          <a:p>
            <a:pPr lvl="0">
              <a:buClr>
                <a:schemeClr val="dk1"/>
              </a:buClr>
              <a:buSzPts val="1100"/>
            </a:pPr>
            <a:r>
              <a:rPr lang="en-GB" sz="1200" dirty="0">
                <a:solidFill>
                  <a:schemeClr val="dk1"/>
                </a:solidFill>
                <a:latin typeface="Times New Roman"/>
                <a:ea typeface="Times New Roman"/>
                <a:cs typeface="Times New Roman"/>
                <a:sym typeface="Times New Roman"/>
              </a:rPr>
              <a:t>    }</a:t>
            </a:r>
          </a:p>
          <a:p>
            <a:pPr lvl="0">
              <a:buClr>
                <a:schemeClr val="dk1"/>
              </a:buClr>
              <a:buSzPts val="1100"/>
            </a:pPr>
            <a:r>
              <a:rPr lang="en-GB" sz="1200" dirty="0">
                <a:solidFill>
                  <a:schemeClr val="dk1"/>
                </a:solidFill>
                <a:latin typeface="Times New Roman"/>
                <a:ea typeface="Times New Roman"/>
                <a:cs typeface="Times New Roman"/>
                <a:sym typeface="Times New Roman"/>
              </a:rPr>
              <a:t>}</a:t>
            </a:r>
          </a:p>
          <a:p>
            <a:pPr lvl="0"/>
            <a:endParaRPr lang="en-GB" sz="1200" dirty="0">
              <a:solidFill>
                <a:schemeClr val="dk1"/>
              </a:solidFill>
              <a:latin typeface="Times New Roman"/>
              <a:ea typeface="Times New Roman"/>
              <a:cs typeface="Times New Roman"/>
              <a:sym typeface="Times New Roman"/>
            </a:endParaRPr>
          </a:p>
          <a:p>
            <a:pPr marL="457200" lvl="0"/>
            <a:endParaRPr lang="en-GB" sz="1200" dirty="0">
              <a:solidFill>
                <a:schemeClr val="dk1"/>
              </a:solidFill>
              <a:latin typeface="Times New Roman"/>
              <a:ea typeface="Times New Roman"/>
              <a:cs typeface="Times New Roman"/>
              <a:sym typeface="Times New Roman"/>
            </a:endParaRPr>
          </a:p>
          <a:p>
            <a:pPr lvl="0"/>
            <a:endParaRPr lang="en-GB" sz="1600" dirty="0">
              <a:solidFill>
                <a:schemeClr val="dk1"/>
              </a:solidFill>
              <a:latin typeface="Times New Roman"/>
              <a:ea typeface="Times New Roman"/>
              <a:cs typeface="Times New Roman"/>
              <a:sym typeface="Times New Roman"/>
            </a:endParaRPr>
          </a:p>
          <a:p>
            <a:pPr lvl="0"/>
            <a:endParaRPr lang="en-GB" sz="1600" dirty="0">
              <a:solidFill>
                <a:schemeClr val="dk1"/>
              </a:solidFill>
              <a:latin typeface="Times New Roman"/>
              <a:ea typeface="Times New Roman"/>
              <a:cs typeface="Times New Roman"/>
              <a:sym typeface="Times New Roman"/>
            </a:endParaRPr>
          </a:p>
          <a:p>
            <a:pPr lvl="0"/>
            <a:endParaRPr lang="en-GB" sz="16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p:nvPr/>
        </p:nvSpPr>
        <p:spPr>
          <a:xfrm>
            <a:off x="248250" y="261027"/>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The MINIMAX strategy</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200" dirty="0">
                <a:solidFill>
                  <a:schemeClr val="dk1"/>
                </a:solidFill>
                <a:latin typeface="Times New Roman"/>
                <a:ea typeface="Times New Roman"/>
                <a:cs typeface="Times New Roman"/>
                <a:sym typeface="Times New Roman"/>
              </a:rPr>
              <a:t>Select a </a:t>
            </a:r>
            <a:r>
              <a:rPr lang="en" sz="1200" b="1" dirty="0">
                <a:solidFill>
                  <a:schemeClr val="dk1"/>
                </a:solidFill>
                <a:latin typeface="Times New Roman"/>
                <a:ea typeface="Times New Roman"/>
                <a:cs typeface="Times New Roman"/>
                <a:sym typeface="Times New Roman"/>
              </a:rPr>
              <a:t>depth</a:t>
            </a:r>
            <a:r>
              <a:rPr lang="en" sz="1200" dirty="0">
                <a:solidFill>
                  <a:schemeClr val="dk1"/>
                </a:solidFill>
                <a:latin typeface="Times New Roman"/>
                <a:ea typeface="Times New Roman"/>
                <a:cs typeface="Times New Roman"/>
                <a:sym typeface="Times New Roman"/>
              </a:rPr>
              <a:t> for exploration, at the minimum it has to include a full step for all other players. </a:t>
            </a:r>
            <a:endParaRPr sz="12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200" dirty="0">
                <a:solidFill>
                  <a:schemeClr val="dk1"/>
                </a:solidFill>
                <a:latin typeface="Times New Roman"/>
                <a:ea typeface="Times New Roman"/>
                <a:cs typeface="Times New Roman"/>
                <a:sym typeface="Times New Roman"/>
              </a:rPr>
              <a:t>Select a </a:t>
            </a:r>
            <a:r>
              <a:rPr lang="en" sz="1200" b="1" dirty="0">
                <a:solidFill>
                  <a:schemeClr val="dk1"/>
                </a:solidFill>
                <a:latin typeface="Times New Roman"/>
                <a:ea typeface="Times New Roman"/>
                <a:cs typeface="Times New Roman"/>
                <a:sym typeface="Times New Roman"/>
              </a:rPr>
              <a:t>score </a:t>
            </a:r>
            <a:r>
              <a:rPr lang="en" sz="1200" dirty="0">
                <a:solidFill>
                  <a:schemeClr val="dk1"/>
                </a:solidFill>
                <a:latin typeface="Times New Roman"/>
                <a:ea typeface="Times New Roman"/>
                <a:cs typeface="Times New Roman"/>
                <a:sym typeface="Times New Roman"/>
              </a:rPr>
              <a:t>function (heuristic) which evaluates a state as to its value for the other player(s). The better the score, the less desirable that state is from your perspective. The opponent should either be the maximising player (higher score is better) or minimising player (lower score is better).</a:t>
            </a:r>
            <a:endParaRPr sz="12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Courier New"/>
                <a:ea typeface="Courier New"/>
                <a:cs typeface="Courier New"/>
                <a:sym typeface="Courier New"/>
              </a:rPr>
              <a:t>score minimax(depth, state, next_player)</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200" dirty="0">
                <a:solidFill>
                  <a:schemeClr val="dk1"/>
                </a:solidFill>
                <a:latin typeface="Courier New"/>
                <a:ea typeface="Courier New"/>
                <a:cs typeface="Courier New"/>
                <a:sym typeface="Courier New"/>
              </a:rPr>
              <a:t>if(final(state)||(depth==0))</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200" dirty="0">
                <a:solidFill>
                  <a:schemeClr val="dk1"/>
                </a:solidFill>
                <a:latin typeface="Courier New"/>
                <a:ea typeface="Courier New"/>
                <a:cs typeface="Courier New"/>
                <a:sym typeface="Courier New"/>
              </a:rPr>
              <a:t>	return score(state);</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dirty="0">
                <a:solidFill>
                  <a:schemeClr val="dk1"/>
                </a:solidFill>
                <a:latin typeface="Courier New"/>
                <a:ea typeface="Courier New"/>
                <a:cs typeface="Courier New"/>
                <a:sym typeface="Courier New"/>
              </a:rPr>
              <a:t>	else if (next_player is the minimising one)</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dirty="0">
                <a:solidFill>
                  <a:schemeClr val="dk1"/>
                </a:solidFill>
                <a:latin typeface="Courier New"/>
                <a:ea typeface="Courier New"/>
                <a:cs typeface="Courier New"/>
                <a:sym typeface="Courier New"/>
              </a:rPr>
              <a:t>	    return min(minimax(depth-1,each neighbour state,next_player);</a:t>
            </a:r>
            <a:endParaRPr sz="1200" dirty="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200" dirty="0">
                <a:solidFill>
                  <a:schemeClr val="dk1"/>
                </a:solidFill>
                <a:latin typeface="Courier New"/>
                <a:ea typeface="Courier New"/>
                <a:cs typeface="Courier New"/>
                <a:sym typeface="Courier New"/>
              </a:rPr>
              <a:t>else 	</a:t>
            </a:r>
          </a:p>
          <a:p>
            <a:pPr marL="457200" lvl="0" indent="457200" algn="l" rtl="0">
              <a:spcBef>
                <a:spcPts val="0"/>
              </a:spcBef>
              <a:spcAft>
                <a:spcPts val="0"/>
              </a:spcAft>
              <a:buNone/>
            </a:pPr>
            <a:r>
              <a:rPr lang="en" sz="1200" dirty="0">
                <a:solidFill>
                  <a:schemeClr val="dk1"/>
                </a:solidFill>
                <a:latin typeface="Courier New"/>
                <a:ea typeface="Courier New"/>
                <a:cs typeface="Courier New"/>
                <a:sym typeface="Courier New"/>
              </a:rPr>
              <a:t>    return max(minimax(depth-1,each neighbour state,next_player);</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lvl="0"/>
            <a:r>
              <a:rPr lang="en-GB" sz="1200" dirty="0">
                <a:solidFill>
                  <a:schemeClr val="dk1"/>
                </a:solidFill>
                <a:latin typeface="Times New Roman"/>
                <a:ea typeface="Times New Roman"/>
                <a:cs typeface="Times New Roman"/>
                <a:sym typeface="Times New Roman"/>
              </a:rPr>
              <a:t>MINIMAX considerations:</a:t>
            </a:r>
          </a:p>
          <a:p>
            <a:pPr marL="247650" lvl="0" indent="-171450">
              <a:buClr>
                <a:schemeClr val="dk1"/>
              </a:buClr>
              <a:buSzPts val="24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The objective of MINIMAX is to allow the opponent to make the worst possible moves, assuming it will always choose the best move available.</a:t>
            </a:r>
          </a:p>
          <a:p>
            <a:pPr marL="247650" lvl="0" indent="-171450">
              <a:buClr>
                <a:schemeClr val="dk1"/>
              </a:buClr>
              <a:buSzPts val="24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The depth of exploration is crucial to the MINIMAX accuracy.</a:t>
            </a:r>
          </a:p>
          <a:p>
            <a:pPr marL="247650" lvl="0" indent="-171450">
              <a:buClr>
                <a:schemeClr val="dk1"/>
              </a:buClr>
              <a:buSzPts val="24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The depth of exploration is limited by the necessity to store every explored state. </a:t>
            </a:r>
          </a:p>
          <a:p>
            <a:pPr marL="247650" lvl="0" indent="-171450">
              <a:buClr>
                <a:schemeClr val="dk1"/>
              </a:buClr>
              <a:buSzPts val="2400"/>
              <a:buFont typeface="Arial" panose="020B0604020202020204" pitchFamily="34" charset="0"/>
              <a:buChar char="•"/>
            </a:pPr>
            <a:r>
              <a:rPr lang="en-GB" sz="1200" dirty="0">
                <a:solidFill>
                  <a:schemeClr val="dk1"/>
                </a:solidFill>
                <a:latin typeface="Times New Roman"/>
                <a:ea typeface="Times New Roman"/>
                <a:cs typeface="Times New Roman"/>
                <a:sym typeface="Times New Roman"/>
              </a:rPr>
              <a:t>MINIMAX is predictable and assumes predictable opponents.</a:t>
            </a:r>
          </a:p>
          <a:p>
            <a:pPr marL="457200"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marL="457200"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lvl="0"/>
            <a:endParaRPr lang="en-GB"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45720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p:nvPr/>
        </p:nvSpPr>
        <p:spPr>
          <a:xfrm>
            <a:off x="172975" y="721425"/>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Times New Roman"/>
                <a:ea typeface="Times New Roman"/>
                <a:cs typeface="Times New Roman"/>
                <a:sym typeface="Times New Roman"/>
              </a:rPr>
              <a:t>The MINIMAX strategy example</a:t>
            </a: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minimax(2, S, AI) = min (score (minimax (1, A, OP)), score (minimax (1, B, OP)), </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score (minimax (1, C, OP))) = min (max (1, 5, 9), max (8), max (3, 9, 2)) = 8 (choice B)</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165" name="Google Shape;165;p29"/>
          <p:cNvSpPr/>
          <p:nvPr/>
        </p:nvSpPr>
        <p:spPr>
          <a:xfrm>
            <a:off x="3469225" y="12984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t>
            </a:r>
            <a:endParaRPr/>
          </a:p>
        </p:txBody>
      </p:sp>
      <p:sp>
        <p:nvSpPr>
          <p:cNvPr id="166" name="Google Shape;166;p29"/>
          <p:cNvSpPr/>
          <p:nvPr/>
        </p:nvSpPr>
        <p:spPr>
          <a:xfrm>
            <a:off x="222757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a:t>
            </a:r>
            <a:endParaRPr dirty="0"/>
          </a:p>
        </p:txBody>
      </p:sp>
      <p:sp>
        <p:nvSpPr>
          <p:cNvPr id="167" name="Google Shape;167;p29"/>
          <p:cNvSpPr/>
          <p:nvPr/>
        </p:nvSpPr>
        <p:spPr>
          <a:xfrm>
            <a:off x="346922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168" name="Google Shape;168;p29"/>
          <p:cNvSpPr/>
          <p:nvPr/>
        </p:nvSpPr>
        <p:spPr>
          <a:xfrm>
            <a:off x="471087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169" name="Google Shape;169;p29"/>
          <p:cNvSpPr/>
          <p:nvPr/>
        </p:nvSpPr>
        <p:spPr>
          <a:xfrm>
            <a:off x="17949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170" name="Google Shape;170;p29"/>
          <p:cNvSpPr/>
          <p:nvPr/>
        </p:nvSpPr>
        <p:spPr>
          <a:xfrm>
            <a:off x="26601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9</a:t>
            </a:r>
            <a:endParaRPr/>
          </a:p>
        </p:txBody>
      </p:sp>
      <p:sp>
        <p:nvSpPr>
          <p:cNvPr id="171" name="Google Shape;171;p29"/>
          <p:cNvSpPr/>
          <p:nvPr/>
        </p:nvSpPr>
        <p:spPr>
          <a:xfrm>
            <a:off x="3469225"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sp>
        <p:nvSpPr>
          <p:cNvPr id="172" name="Google Shape;172;p29"/>
          <p:cNvSpPr/>
          <p:nvPr/>
        </p:nvSpPr>
        <p:spPr>
          <a:xfrm>
            <a:off x="4306350"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173" name="Google Shape;173;p29"/>
          <p:cNvSpPr/>
          <p:nvPr/>
        </p:nvSpPr>
        <p:spPr>
          <a:xfrm>
            <a:off x="5143475"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9</a:t>
            </a:r>
            <a:endParaRPr/>
          </a:p>
        </p:txBody>
      </p:sp>
      <p:cxnSp>
        <p:nvCxnSpPr>
          <p:cNvPr id="174" name="Google Shape;174;p29"/>
          <p:cNvCxnSpPr>
            <a:stCxn id="165" idx="3"/>
            <a:endCxn id="166" idx="7"/>
          </p:cNvCxnSpPr>
          <p:nvPr/>
        </p:nvCxnSpPr>
        <p:spPr>
          <a:xfrm flipH="1">
            <a:off x="2596878" y="1647187"/>
            <a:ext cx="935700" cy="52860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29"/>
          <p:cNvCxnSpPr>
            <a:stCxn id="165" idx="4"/>
            <a:endCxn id="167" idx="0"/>
          </p:cNvCxnSpPr>
          <p:nvPr/>
        </p:nvCxnSpPr>
        <p:spPr>
          <a:xfrm>
            <a:off x="3685525" y="1707025"/>
            <a:ext cx="0" cy="40890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p29"/>
          <p:cNvCxnSpPr>
            <a:stCxn id="165" idx="5"/>
            <a:endCxn id="168" idx="1"/>
          </p:cNvCxnSpPr>
          <p:nvPr/>
        </p:nvCxnSpPr>
        <p:spPr>
          <a:xfrm>
            <a:off x="3838472" y="1647187"/>
            <a:ext cx="935700" cy="52860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29"/>
          <p:cNvCxnSpPr>
            <a:stCxn id="166" idx="3"/>
            <a:endCxn id="169" idx="0"/>
          </p:cNvCxnSpPr>
          <p:nvPr/>
        </p:nvCxnSpPr>
        <p:spPr>
          <a:xfrm flipH="1">
            <a:off x="2011328" y="2464562"/>
            <a:ext cx="279600" cy="74130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p29"/>
          <p:cNvCxnSpPr>
            <a:stCxn id="166" idx="5"/>
            <a:endCxn id="170" idx="0"/>
          </p:cNvCxnSpPr>
          <p:nvPr/>
        </p:nvCxnSpPr>
        <p:spPr>
          <a:xfrm>
            <a:off x="2596822" y="2464562"/>
            <a:ext cx="279600" cy="741300"/>
          </a:xfrm>
          <a:prstGeom prst="straightConnector1">
            <a:avLst/>
          </a:prstGeom>
          <a:noFill/>
          <a:ln w="9525" cap="flat" cmpd="sng">
            <a:solidFill>
              <a:schemeClr val="dk2"/>
            </a:solidFill>
            <a:prstDash val="solid"/>
            <a:round/>
            <a:headEnd type="none" w="med" len="med"/>
            <a:tailEnd type="triangle" w="med" len="med"/>
          </a:ln>
        </p:spPr>
      </p:cxnSp>
      <p:cxnSp>
        <p:nvCxnSpPr>
          <p:cNvPr id="179" name="Google Shape;179;p29"/>
          <p:cNvCxnSpPr>
            <a:cxnSpLocks/>
            <a:stCxn id="167" idx="4"/>
            <a:endCxn id="171" idx="0"/>
          </p:cNvCxnSpPr>
          <p:nvPr/>
        </p:nvCxnSpPr>
        <p:spPr>
          <a:xfrm>
            <a:off x="3685525" y="2524400"/>
            <a:ext cx="0" cy="721800"/>
          </a:xfrm>
          <a:prstGeom prst="straightConnector1">
            <a:avLst/>
          </a:prstGeom>
          <a:noFill/>
          <a:ln w="9525" cap="flat" cmpd="sng">
            <a:solidFill>
              <a:schemeClr val="dk2"/>
            </a:solidFill>
            <a:prstDash val="solid"/>
            <a:round/>
            <a:headEnd type="none" w="med" len="med"/>
            <a:tailEnd type="triangle" w="med" len="med"/>
          </a:ln>
        </p:spPr>
      </p:cxnSp>
      <p:cxnSp>
        <p:nvCxnSpPr>
          <p:cNvPr id="180" name="Google Shape;180;p29"/>
          <p:cNvCxnSpPr>
            <a:stCxn id="168" idx="3"/>
            <a:endCxn id="172" idx="0"/>
          </p:cNvCxnSpPr>
          <p:nvPr/>
        </p:nvCxnSpPr>
        <p:spPr>
          <a:xfrm flipH="1">
            <a:off x="4522528" y="2464562"/>
            <a:ext cx="251700" cy="781800"/>
          </a:xfrm>
          <a:prstGeom prst="straightConnector1">
            <a:avLst/>
          </a:prstGeom>
          <a:noFill/>
          <a:ln w="9525" cap="flat" cmpd="sng">
            <a:solidFill>
              <a:schemeClr val="dk2"/>
            </a:solidFill>
            <a:prstDash val="solid"/>
            <a:round/>
            <a:headEnd type="none" w="med" len="med"/>
            <a:tailEnd type="triangle" w="med" len="med"/>
          </a:ln>
        </p:spPr>
      </p:cxnSp>
      <p:cxnSp>
        <p:nvCxnSpPr>
          <p:cNvPr id="181" name="Google Shape;181;p29"/>
          <p:cNvCxnSpPr>
            <a:stCxn id="168" idx="5"/>
            <a:endCxn id="173" idx="0"/>
          </p:cNvCxnSpPr>
          <p:nvPr/>
        </p:nvCxnSpPr>
        <p:spPr>
          <a:xfrm>
            <a:off x="5080122" y="2464562"/>
            <a:ext cx="279600" cy="781800"/>
          </a:xfrm>
          <a:prstGeom prst="straightConnector1">
            <a:avLst/>
          </a:prstGeom>
          <a:noFill/>
          <a:ln w="9525" cap="flat" cmpd="sng">
            <a:solidFill>
              <a:schemeClr val="dk2"/>
            </a:solidFill>
            <a:prstDash val="solid"/>
            <a:round/>
            <a:headEnd type="none" w="med" len="med"/>
            <a:tailEnd type="triangle" w="med" len="med"/>
          </a:ln>
        </p:spPr>
      </p:cxnSp>
      <p:sp>
        <p:nvSpPr>
          <p:cNvPr id="182" name="Google Shape;182;p29"/>
          <p:cNvSpPr/>
          <p:nvPr/>
        </p:nvSpPr>
        <p:spPr>
          <a:xfrm>
            <a:off x="9297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183" name="Google Shape;183;p29"/>
          <p:cNvSpPr/>
          <p:nvPr/>
        </p:nvSpPr>
        <p:spPr>
          <a:xfrm>
            <a:off x="6145650"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cxnSp>
        <p:nvCxnSpPr>
          <p:cNvPr id="184" name="Google Shape;184;p29"/>
          <p:cNvCxnSpPr>
            <a:stCxn id="166" idx="2"/>
            <a:endCxn id="182" idx="7"/>
          </p:cNvCxnSpPr>
          <p:nvPr/>
        </p:nvCxnSpPr>
        <p:spPr>
          <a:xfrm flipH="1">
            <a:off x="1299075" y="2320100"/>
            <a:ext cx="928500" cy="945600"/>
          </a:xfrm>
          <a:prstGeom prst="straightConnector1">
            <a:avLst/>
          </a:prstGeom>
          <a:noFill/>
          <a:ln w="9525" cap="flat" cmpd="sng">
            <a:solidFill>
              <a:schemeClr val="dk2"/>
            </a:solidFill>
            <a:prstDash val="solid"/>
            <a:round/>
            <a:headEnd type="none" w="med" len="med"/>
            <a:tailEnd type="triangle" w="med" len="med"/>
          </a:ln>
        </p:spPr>
      </p:cxnSp>
      <p:cxnSp>
        <p:nvCxnSpPr>
          <p:cNvPr id="185" name="Google Shape;185;p29"/>
          <p:cNvCxnSpPr>
            <a:stCxn id="168" idx="6"/>
            <a:endCxn id="183" idx="1"/>
          </p:cNvCxnSpPr>
          <p:nvPr/>
        </p:nvCxnSpPr>
        <p:spPr>
          <a:xfrm>
            <a:off x="5143475" y="2320100"/>
            <a:ext cx="1065600" cy="986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5"/>
          <p:cNvSpPr txBox="1"/>
          <p:nvPr/>
        </p:nvSpPr>
        <p:spPr>
          <a:xfrm>
            <a:off x="166580" y="167336"/>
            <a:ext cx="8647500" cy="44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Times New Roman"/>
                <a:ea typeface="Times New Roman"/>
                <a:cs typeface="Times New Roman"/>
                <a:sym typeface="Times New Roman"/>
              </a:rPr>
              <a:t>The ALPHA-BETA optimisation</a:t>
            </a: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For each state up to (but not including) the selected depth, keep two values (</a:t>
            </a:r>
            <a:r>
              <a:rPr lang="en" i="1" dirty="0">
                <a:solidFill>
                  <a:schemeClr val="dk1"/>
                </a:solidFill>
                <a:latin typeface="Times New Roman"/>
                <a:ea typeface="Times New Roman"/>
                <a:cs typeface="Times New Roman"/>
                <a:sym typeface="Times New Roman"/>
              </a:rPr>
              <a:t>alpha</a:t>
            </a:r>
            <a:r>
              <a:rPr lang="en" dirty="0">
                <a:solidFill>
                  <a:schemeClr val="dk1"/>
                </a:solidFill>
                <a:latin typeface="Times New Roman"/>
                <a:ea typeface="Times New Roman"/>
                <a:cs typeface="Times New Roman"/>
                <a:sym typeface="Times New Roman"/>
              </a:rPr>
              <a:t> and </a:t>
            </a:r>
            <a:r>
              <a:rPr lang="en" i="1" dirty="0">
                <a:solidFill>
                  <a:schemeClr val="dk1"/>
                </a:solidFill>
                <a:latin typeface="Times New Roman"/>
                <a:ea typeface="Times New Roman"/>
                <a:cs typeface="Times New Roman"/>
                <a:sym typeface="Times New Roman"/>
              </a:rPr>
              <a:t>beta</a:t>
            </a:r>
            <a:r>
              <a:rPr lang="en" dirty="0">
                <a:solidFill>
                  <a:schemeClr val="dk1"/>
                </a:solidFill>
                <a:latin typeface="Times New Roman"/>
                <a:ea typeface="Times New Roman"/>
                <a:cs typeface="Times New Roman"/>
                <a:sym typeface="Times New Roman"/>
              </a:rPr>
              <a:t>), </a:t>
            </a:r>
            <a:r>
              <a:rPr lang="en" i="1" dirty="0">
                <a:solidFill>
                  <a:schemeClr val="dk1"/>
                </a:solidFill>
                <a:latin typeface="Times New Roman"/>
                <a:ea typeface="Times New Roman"/>
                <a:cs typeface="Times New Roman"/>
                <a:sym typeface="Times New Roman"/>
              </a:rPr>
              <a:t>alpha </a:t>
            </a:r>
            <a:r>
              <a:rPr lang="en" dirty="0">
                <a:solidFill>
                  <a:schemeClr val="dk1"/>
                </a:solidFill>
                <a:latin typeface="Times New Roman"/>
                <a:ea typeface="Times New Roman"/>
                <a:cs typeface="Times New Roman"/>
                <a:sym typeface="Times New Roman"/>
              </a:rPr>
              <a:t>being the minimum maximum up to that depth and </a:t>
            </a:r>
            <a:r>
              <a:rPr lang="en" i="1" dirty="0">
                <a:solidFill>
                  <a:schemeClr val="dk1"/>
                </a:solidFill>
                <a:latin typeface="Times New Roman"/>
                <a:ea typeface="Times New Roman"/>
                <a:cs typeface="Times New Roman"/>
                <a:sym typeface="Times New Roman"/>
              </a:rPr>
              <a:t>beta </a:t>
            </a:r>
            <a:r>
              <a:rPr lang="en" dirty="0">
                <a:solidFill>
                  <a:schemeClr val="dk1"/>
                </a:solidFill>
                <a:latin typeface="Times New Roman"/>
                <a:ea typeface="Times New Roman"/>
                <a:cs typeface="Times New Roman"/>
                <a:sym typeface="Times New Roman"/>
              </a:rPr>
              <a:t>being the maximum score up to that depth.</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If for a state </a:t>
            </a:r>
            <a:r>
              <a:rPr lang="en" i="1" dirty="0">
                <a:solidFill>
                  <a:schemeClr val="dk1"/>
                </a:solidFill>
                <a:latin typeface="Times New Roman"/>
                <a:ea typeface="Times New Roman"/>
                <a:cs typeface="Times New Roman"/>
                <a:sym typeface="Times New Roman"/>
              </a:rPr>
              <a:t>alpha </a:t>
            </a:r>
            <a:r>
              <a:rPr lang="en" dirty="0">
                <a:solidFill>
                  <a:schemeClr val="dk1"/>
                </a:solidFill>
                <a:latin typeface="Times New Roman"/>
                <a:ea typeface="Times New Roman"/>
                <a:cs typeface="Times New Roman"/>
                <a:sym typeface="Times New Roman"/>
              </a:rPr>
              <a:t>is greater or equal than </a:t>
            </a:r>
            <a:r>
              <a:rPr lang="en" i="1" dirty="0">
                <a:solidFill>
                  <a:schemeClr val="dk1"/>
                </a:solidFill>
                <a:latin typeface="Times New Roman"/>
                <a:ea typeface="Times New Roman"/>
                <a:cs typeface="Times New Roman"/>
                <a:sym typeface="Times New Roman"/>
              </a:rPr>
              <a:t>beta</a:t>
            </a:r>
            <a:r>
              <a:rPr lang="en" dirty="0">
                <a:solidFill>
                  <a:schemeClr val="dk1"/>
                </a:solidFill>
                <a:latin typeface="Times New Roman"/>
                <a:ea typeface="Times New Roman"/>
                <a:cs typeface="Times New Roman"/>
                <a:sym typeface="Times New Roman"/>
              </a:rPr>
              <a:t>, stop exploring further accessible states.</a:t>
            </a:r>
            <a:endParaRPr dirty="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dirty="0">
                <a:solidFill>
                  <a:schemeClr val="dk1"/>
                </a:solidFill>
                <a:latin typeface="Times New Roman"/>
                <a:ea typeface="Times New Roman"/>
                <a:cs typeface="Times New Roman"/>
                <a:sym typeface="Times New Roman"/>
              </a:rPr>
              <a:t>Update </a:t>
            </a:r>
            <a:r>
              <a:rPr lang="en" i="1" dirty="0">
                <a:solidFill>
                  <a:schemeClr val="dk1"/>
                </a:solidFill>
                <a:latin typeface="Times New Roman"/>
                <a:ea typeface="Times New Roman"/>
                <a:cs typeface="Times New Roman"/>
                <a:sym typeface="Times New Roman"/>
              </a:rPr>
              <a:t>alpha </a:t>
            </a:r>
            <a:r>
              <a:rPr lang="en" dirty="0">
                <a:solidFill>
                  <a:schemeClr val="dk1"/>
                </a:solidFill>
                <a:latin typeface="Times New Roman"/>
                <a:ea typeface="Times New Roman"/>
                <a:cs typeface="Times New Roman"/>
                <a:sym typeface="Times New Roman"/>
              </a:rPr>
              <a:t>and </a:t>
            </a:r>
            <a:r>
              <a:rPr lang="en" i="1" dirty="0">
                <a:solidFill>
                  <a:schemeClr val="dk1"/>
                </a:solidFill>
                <a:latin typeface="Times New Roman"/>
                <a:ea typeface="Times New Roman"/>
                <a:cs typeface="Times New Roman"/>
                <a:sym typeface="Times New Roman"/>
              </a:rPr>
              <a:t>beta </a:t>
            </a:r>
            <a:r>
              <a:rPr lang="en" dirty="0">
                <a:solidFill>
                  <a:schemeClr val="dk1"/>
                </a:solidFill>
                <a:latin typeface="Times New Roman"/>
                <a:ea typeface="Times New Roman"/>
                <a:cs typeface="Times New Roman"/>
                <a:sym typeface="Times New Roman"/>
              </a:rPr>
              <a:t>scores each time a score is computed.</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score alphabeta(depth, state, next_player, alpha, beta)</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if(final(state)||(depth==0))</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return score(state);</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None/>
            </a:pPr>
            <a:r>
              <a:rPr lang="en" sz="1200" dirty="0">
                <a:solidFill>
                  <a:schemeClr val="dk1"/>
                </a:solidFill>
                <a:latin typeface="Courier New"/>
                <a:ea typeface="Courier New"/>
                <a:cs typeface="Courier New"/>
                <a:sym typeface="Courier New"/>
              </a:rPr>
              <a:t>	else for all neighbour states</a:t>
            </a:r>
            <a:endParaRPr sz="1200" dirty="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200" dirty="0">
                <a:solidFill>
                  <a:schemeClr val="dk1"/>
                </a:solidFill>
                <a:latin typeface="Courier New"/>
                <a:ea typeface="Courier New"/>
                <a:cs typeface="Courier New"/>
                <a:sym typeface="Courier New"/>
              </a:rPr>
              <a:t>	if (next_player is  minimising)</a:t>
            </a:r>
            <a:endParaRPr sz="1200" dirty="0">
              <a:solidFill>
                <a:schemeClr val="dk1"/>
              </a:solidFill>
              <a:latin typeface="Courier New"/>
              <a:ea typeface="Courier New"/>
              <a:cs typeface="Courier New"/>
              <a:sym typeface="Courier New"/>
            </a:endParaRPr>
          </a:p>
          <a:p>
            <a:pPr marL="1371600" lvl="0" indent="457200" algn="l" rtl="0">
              <a:spcBef>
                <a:spcPts val="0"/>
              </a:spcBef>
              <a:spcAft>
                <a:spcPts val="0"/>
              </a:spcAft>
              <a:buNone/>
            </a:pPr>
            <a:r>
              <a:rPr lang="en" sz="1200" dirty="0">
                <a:solidFill>
                  <a:schemeClr val="dk1"/>
                </a:solidFill>
                <a:latin typeface="Courier New"/>
                <a:ea typeface="Courier New"/>
                <a:cs typeface="Courier New"/>
                <a:sym typeface="Courier New"/>
              </a:rPr>
              <a:t>score = min(alphabeta (depth-1, each_child, next_player, alpha, beta);	if (score &lt;= alpha) return alpha;</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None/>
            </a:pPr>
            <a:r>
              <a:rPr lang="en" sz="1200" dirty="0">
                <a:solidFill>
                  <a:schemeClr val="dk1"/>
                </a:solidFill>
                <a:latin typeface="Courier New"/>
                <a:ea typeface="Courier New"/>
                <a:cs typeface="Courier New"/>
                <a:sym typeface="Courier New"/>
              </a:rPr>
              <a:t>			if (score&lt;beta) beta=score;</a:t>
            </a:r>
            <a:endParaRPr sz="1200" dirty="0">
              <a:solidFill>
                <a:schemeClr val="dk1"/>
              </a:solidFill>
              <a:latin typeface="Courier New"/>
              <a:ea typeface="Courier New"/>
              <a:cs typeface="Courier New"/>
              <a:sym typeface="Courier New"/>
            </a:endParaRPr>
          </a:p>
          <a:p>
            <a:pPr marL="457200" lvl="0" indent="457200" algn="l" rtl="0">
              <a:spcBef>
                <a:spcPts val="0"/>
              </a:spcBef>
              <a:spcAft>
                <a:spcPts val="0"/>
              </a:spcAft>
              <a:buNone/>
            </a:pPr>
            <a:r>
              <a:rPr lang="en" sz="1200" dirty="0">
                <a:solidFill>
                  <a:schemeClr val="dk1"/>
                </a:solidFill>
                <a:latin typeface="Courier New"/>
                <a:ea typeface="Courier New"/>
                <a:cs typeface="Courier New"/>
                <a:sym typeface="Courier New"/>
              </a:rPr>
              <a:t>	else	</a:t>
            </a:r>
            <a:endParaRPr sz="1200" dirty="0">
              <a:solidFill>
                <a:schemeClr val="dk1"/>
              </a:solidFill>
              <a:latin typeface="Courier New"/>
              <a:ea typeface="Courier New"/>
              <a:cs typeface="Courier New"/>
              <a:sym typeface="Courier New"/>
            </a:endParaRPr>
          </a:p>
          <a:p>
            <a:pPr marL="1371600" lvl="0" indent="457200" algn="l" rtl="0">
              <a:spcBef>
                <a:spcPts val="0"/>
              </a:spcBef>
              <a:spcAft>
                <a:spcPts val="0"/>
              </a:spcAft>
              <a:buNone/>
            </a:pPr>
            <a:r>
              <a:rPr lang="en" sz="1200" dirty="0">
                <a:solidFill>
                  <a:schemeClr val="dk1"/>
                </a:solidFill>
                <a:latin typeface="Courier New"/>
                <a:ea typeface="Courier New"/>
                <a:cs typeface="Courier New"/>
                <a:sym typeface="Courier New"/>
              </a:rPr>
              <a:t>score = max(alphabeta (depth-1, each_child, next_player, alpha, beta);	if (score &gt;= beta) return beta;</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if (score&gt;alpha) alpha=score;</a:t>
            </a:r>
            <a:endParaRPr sz="1200" dirty="0">
              <a:solidFill>
                <a:schemeClr val="dk1"/>
              </a:solidFill>
              <a:latin typeface="Courier New"/>
              <a:ea typeface="Courier New"/>
              <a:cs typeface="Courier New"/>
              <a:sym typeface="Courier New"/>
            </a:endParaRPr>
          </a:p>
          <a:p>
            <a:pPr marL="0" lvl="0" indent="45720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return score;</a:t>
            </a:r>
            <a:endParaRPr sz="1200" dirty="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1200" dirty="0">
                <a:solidFill>
                  <a:schemeClr val="dk1"/>
                </a:solidFill>
                <a:latin typeface="Courier New"/>
                <a:ea typeface="Courier New"/>
                <a:cs typeface="Courier New"/>
                <a:sym typeface="Courier New"/>
              </a:rPr>
              <a:t>}													</a:t>
            </a:r>
            <a:r>
              <a:rPr lang="en"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800" dirty="0">
                <a:solidFill>
                  <a:schemeClr val="dk1"/>
                </a:solidFill>
                <a:latin typeface="Times New Roman"/>
                <a:ea typeface="Times New Roman"/>
                <a:cs typeface="Times New Roman"/>
                <a:sym typeface="Times New Roman"/>
              </a:rPr>
              <a:t>	</a:t>
            </a:r>
            <a:endParaRPr sz="1800" dirty="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p:nvPr/>
        </p:nvSpPr>
        <p:spPr>
          <a:xfrm>
            <a:off x="172975" y="721425"/>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Times New Roman"/>
                <a:ea typeface="Times New Roman"/>
                <a:cs typeface="Times New Roman"/>
                <a:sym typeface="Times New Roman"/>
              </a:rPr>
              <a:t>ALPHA-BETA example</a:t>
            </a: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800" dirty="0"/>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lvl="0" indent="457200" algn="l" rtl="0">
              <a:spcBef>
                <a:spcPts val="0"/>
              </a:spcBef>
              <a:spcAft>
                <a:spcPts val="0"/>
              </a:spcAft>
              <a:buNone/>
            </a:pPr>
            <a:r>
              <a:rPr lang="en" sz="1800" dirty="0">
                <a:solidFill>
                  <a:schemeClr val="dk1"/>
                </a:solidFill>
                <a:latin typeface="Times New Roman"/>
                <a:ea typeface="Times New Roman"/>
                <a:cs typeface="Times New Roman"/>
                <a:sym typeface="Times New Roman"/>
              </a:rPr>
              <a:t>ALPHA-BETA is sensitive to the order of evaluation of neighbours and can be further optimised by an order heuristic. </a:t>
            </a: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
        <p:nvSpPr>
          <p:cNvPr id="269" name="Google Shape;269;p36"/>
          <p:cNvSpPr/>
          <p:nvPr/>
        </p:nvSpPr>
        <p:spPr>
          <a:xfrm>
            <a:off x="3469225" y="12984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S</a:t>
            </a:r>
            <a:endParaRPr/>
          </a:p>
        </p:txBody>
      </p:sp>
      <p:sp>
        <p:nvSpPr>
          <p:cNvPr id="270" name="Google Shape;270;p36"/>
          <p:cNvSpPr/>
          <p:nvPr/>
        </p:nvSpPr>
        <p:spPr>
          <a:xfrm>
            <a:off x="222757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A</a:t>
            </a:r>
            <a:endParaRPr/>
          </a:p>
        </p:txBody>
      </p:sp>
      <p:sp>
        <p:nvSpPr>
          <p:cNvPr id="271" name="Google Shape;271;p36"/>
          <p:cNvSpPr/>
          <p:nvPr/>
        </p:nvSpPr>
        <p:spPr>
          <a:xfrm>
            <a:off x="346922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B</a:t>
            </a:r>
            <a:endParaRPr/>
          </a:p>
        </p:txBody>
      </p:sp>
      <p:sp>
        <p:nvSpPr>
          <p:cNvPr id="272" name="Google Shape;272;p36"/>
          <p:cNvSpPr/>
          <p:nvPr/>
        </p:nvSpPr>
        <p:spPr>
          <a:xfrm>
            <a:off x="4710875" y="2115800"/>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C</a:t>
            </a:r>
            <a:endParaRPr/>
          </a:p>
        </p:txBody>
      </p:sp>
      <p:sp>
        <p:nvSpPr>
          <p:cNvPr id="273" name="Google Shape;273;p36"/>
          <p:cNvSpPr/>
          <p:nvPr/>
        </p:nvSpPr>
        <p:spPr>
          <a:xfrm>
            <a:off x="17949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5</a:t>
            </a:r>
            <a:endParaRPr/>
          </a:p>
        </p:txBody>
      </p:sp>
      <p:sp>
        <p:nvSpPr>
          <p:cNvPr id="274" name="Google Shape;274;p36"/>
          <p:cNvSpPr/>
          <p:nvPr/>
        </p:nvSpPr>
        <p:spPr>
          <a:xfrm>
            <a:off x="26601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9</a:t>
            </a:r>
            <a:endParaRPr/>
          </a:p>
        </p:txBody>
      </p:sp>
      <p:sp>
        <p:nvSpPr>
          <p:cNvPr id="275" name="Google Shape;275;p36"/>
          <p:cNvSpPr/>
          <p:nvPr/>
        </p:nvSpPr>
        <p:spPr>
          <a:xfrm>
            <a:off x="3469225"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8</a:t>
            </a:r>
            <a:endParaRPr/>
          </a:p>
        </p:txBody>
      </p:sp>
      <p:sp>
        <p:nvSpPr>
          <p:cNvPr id="276" name="Google Shape;276;p36"/>
          <p:cNvSpPr/>
          <p:nvPr/>
        </p:nvSpPr>
        <p:spPr>
          <a:xfrm>
            <a:off x="4306350"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3</a:t>
            </a:r>
            <a:endParaRPr/>
          </a:p>
        </p:txBody>
      </p:sp>
      <p:sp>
        <p:nvSpPr>
          <p:cNvPr id="277" name="Google Shape;277;p36"/>
          <p:cNvSpPr/>
          <p:nvPr/>
        </p:nvSpPr>
        <p:spPr>
          <a:xfrm>
            <a:off x="5143475"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9</a:t>
            </a:r>
            <a:endParaRPr/>
          </a:p>
        </p:txBody>
      </p:sp>
      <p:cxnSp>
        <p:nvCxnSpPr>
          <p:cNvPr id="278" name="Google Shape;278;p36"/>
          <p:cNvCxnSpPr>
            <a:stCxn id="269" idx="3"/>
            <a:endCxn id="270" idx="7"/>
          </p:cNvCxnSpPr>
          <p:nvPr/>
        </p:nvCxnSpPr>
        <p:spPr>
          <a:xfrm flipH="1">
            <a:off x="2596878" y="1647187"/>
            <a:ext cx="935700" cy="528600"/>
          </a:xfrm>
          <a:prstGeom prst="straightConnector1">
            <a:avLst/>
          </a:prstGeom>
          <a:noFill/>
          <a:ln w="9525" cap="flat" cmpd="sng">
            <a:solidFill>
              <a:schemeClr val="dk2"/>
            </a:solidFill>
            <a:prstDash val="solid"/>
            <a:round/>
            <a:headEnd type="none" w="med" len="med"/>
            <a:tailEnd type="triangle" w="med" len="med"/>
          </a:ln>
        </p:spPr>
      </p:cxnSp>
      <p:cxnSp>
        <p:nvCxnSpPr>
          <p:cNvPr id="279" name="Google Shape;279;p36"/>
          <p:cNvCxnSpPr>
            <a:stCxn id="269" idx="4"/>
            <a:endCxn id="271" idx="0"/>
          </p:cNvCxnSpPr>
          <p:nvPr/>
        </p:nvCxnSpPr>
        <p:spPr>
          <a:xfrm>
            <a:off x="3685525" y="1707025"/>
            <a:ext cx="0" cy="408900"/>
          </a:xfrm>
          <a:prstGeom prst="straightConnector1">
            <a:avLst/>
          </a:prstGeom>
          <a:noFill/>
          <a:ln w="9525" cap="flat" cmpd="sng">
            <a:solidFill>
              <a:schemeClr val="dk2"/>
            </a:solidFill>
            <a:prstDash val="solid"/>
            <a:round/>
            <a:headEnd type="none" w="med" len="med"/>
            <a:tailEnd type="triangle" w="med" len="med"/>
          </a:ln>
        </p:spPr>
      </p:cxnSp>
      <p:cxnSp>
        <p:nvCxnSpPr>
          <p:cNvPr id="280" name="Google Shape;280;p36"/>
          <p:cNvCxnSpPr>
            <a:stCxn id="269" idx="5"/>
            <a:endCxn id="272" idx="1"/>
          </p:cNvCxnSpPr>
          <p:nvPr/>
        </p:nvCxnSpPr>
        <p:spPr>
          <a:xfrm>
            <a:off x="3838472" y="1647187"/>
            <a:ext cx="935700" cy="528600"/>
          </a:xfrm>
          <a:prstGeom prst="straightConnector1">
            <a:avLst/>
          </a:prstGeom>
          <a:noFill/>
          <a:ln w="9525" cap="flat" cmpd="sng">
            <a:solidFill>
              <a:schemeClr val="dk2"/>
            </a:solidFill>
            <a:prstDash val="solid"/>
            <a:round/>
            <a:headEnd type="none" w="med" len="med"/>
            <a:tailEnd type="triangle" w="med" len="med"/>
          </a:ln>
        </p:spPr>
      </p:cxnSp>
      <p:cxnSp>
        <p:nvCxnSpPr>
          <p:cNvPr id="281" name="Google Shape;281;p36"/>
          <p:cNvCxnSpPr>
            <a:stCxn id="270" idx="3"/>
            <a:endCxn id="273" idx="0"/>
          </p:cNvCxnSpPr>
          <p:nvPr/>
        </p:nvCxnSpPr>
        <p:spPr>
          <a:xfrm flipH="1">
            <a:off x="2011328" y="2464562"/>
            <a:ext cx="279600" cy="741300"/>
          </a:xfrm>
          <a:prstGeom prst="straightConnector1">
            <a:avLst/>
          </a:prstGeom>
          <a:noFill/>
          <a:ln w="9525" cap="flat" cmpd="sng">
            <a:solidFill>
              <a:schemeClr val="dk2"/>
            </a:solidFill>
            <a:prstDash val="solid"/>
            <a:round/>
            <a:headEnd type="none" w="med" len="med"/>
            <a:tailEnd type="triangle" w="med" len="med"/>
          </a:ln>
        </p:spPr>
      </p:cxnSp>
      <p:cxnSp>
        <p:nvCxnSpPr>
          <p:cNvPr id="282" name="Google Shape;282;p36"/>
          <p:cNvCxnSpPr>
            <a:stCxn id="270" idx="5"/>
            <a:endCxn id="274" idx="0"/>
          </p:cNvCxnSpPr>
          <p:nvPr/>
        </p:nvCxnSpPr>
        <p:spPr>
          <a:xfrm>
            <a:off x="2596822" y="2464562"/>
            <a:ext cx="279600" cy="741300"/>
          </a:xfrm>
          <a:prstGeom prst="straightConnector1">
            <a:avLst/>
          </a:prstGeom>
          <a:noFill/>
          <a:ln w="9525" cap="flat" cmpd="sng">
            <a:solidFill>
              <a:schemeClr val="dk2"/>
            </a:solidFill>
            <a:prstDash val="solid"/>
            <a:round/>
            <a:headEnd type="none" w="med" len="med"/>
            <a:tailEnd type="triangle" w="med" len="med"/>
          </a:ln>
        </p:spPr>
      </p:cxnSp>
      <p:cxnSp>
        <p:nvCxnSpPr>
          <p:cNvPr id="283" name="Google Shape;283;p36"/>
          <p:cNvCxnSpPr>
            <a:stCxn id="271" idx="4"/>
            <a:endCxn id="275" idx="0"/>
          </p:cNvCxnSpPr>
          <p:nvPr/>
        </p:nvCxnSpPr>
        <p:spPr>
          <a:xfrm>
            <a:off x="3685525" y="2524400"/>
            <a:ext cx="0" cy="721800"/>
          </a:xfrm>
          <a:prstGeom prst="straightConnector1">
            <a:avLst/>
          </a:prstGeom>
          <a:noFill/>
          <a:ln w="9525" cap="flat" cmpd="sng">
            <a:solidFill>
              <a:schemeClr val="dk2"/>
            </a:solidFill>
            <a:prstDash val="solid"/>
            <a:round/>
            <a:headEnd type="none" w="med" len="med"/>
            <a:tailEnd type="triangle" w="med" len="med"/>
          </a:ln>
        </p:spPr>
      </p:cxnSp>
      <p:cxnSp>
        <p:nvCxnSpPr>
          <p:cNvPr id="284" name="Google Shape;284;p36"/>
          <p:cNvCxnSpPr>
            <a:stCxn id="272" idx="3"/>
            <a:endCxn id="276" idx="0"/>
          </p:cNvCxnSpPr>
          <p:nvPr/>
        </p:nvCxnSpPr>
        <p:spPr>
          <a:xfrm flipH="1">
            <a:off x="4522528" y="2464562"/>
            <a:ext cx="251700" cy="781800"/>
          </a:xfrm>
          <a:prstGeom prst="straightConnector1">
            <a:avLst/>
          </a:prstGeom>
          <a:noFill/>
          <a:ln w="9525" cap="flat" cmpd="sng">
            <a:solidFill>
              <a:schemeClr val="dk2"/>
            </a:solidFill>
            <a:prstDash val="solid"/>
            <a:round/>
            <a:headEnd type="none" w="med" len="med"/>
            <a:tailEnd type="triangle" w="med" len="med"/>
          </a:ln>
        </p:spPr>
      </p:cxnSp>
      <p:cxnSp>
        <p:nvCxnSpPr>
          <p:cNvPr id="285" name="Google Shape;285;p36"/>
          <p:cNvCxnSpPr>
            <a:stCxn id="272" idx="5"/>
            <a:endCxn id="277" idx="0"/>
          </p:cNvCxnSpPr>
          <p:nvPr/>
        </p:nvCxnSpPr>
        <p:spPr>
          <a:xfrm>
            <a:off x="5080122" y="2464562"/>
            <a:ext cx="279600" cy="781800"/>
          </a:xfrm>
          <a:prstGeom prst="straightConnector1">
            <a:avLst/>
          </a:prstGeom>
          <a:noFill/>
          <a:ln w="9525" cap="flat" cmpd="sng">
            <a:solidFill>
              <a:schemeClr val="dk2"/>
            </a:solidFill>
            <a:prstDash val="solid"/>
            <a:round/>
            <a:headEnd type="none" w="med" len="med"/>
            <a:tailEnd type="triangle" w="med" len="med"/>
          </a:ln>
        </p:spPr>
      </p:cxnSp>
      <p:sp>
        <p:nvSpPr>
          <p:cNvPr id="286" name="Google Shape;286;p36"/>
          <p:cNvSpPr/>
          <p:nvPr/>
        </p:nvSpPr>
        <p:spPr>
          <a:xfrm>
            <a:off x="929775" y="32059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1</a:t>
            </a:r>
            <a:endParaRPr/>
          </a:p>
        </p:txBody>
      </p:sp>
      <p:sp>
        <p:nvSpPr>
          <p:cNvPr id="287" name="Google Shape;287;p36"/>
          <p:cNvSpPr/>
          <p:nvPr/>
        </p:nvSpPr>
        <p:spPr>
          <a:xfrm>
            <a:off x="6145650" y="3246325"/>
            <a:ext cx="432600" cy="408600"/>
          </a:xfrm>
          <a:prstGeom prst="flowChartConnector">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2</a:t>
            </a:r>
            <a:endParaRPr/>
          </a:p>
        </p:txBody>
      </p:sp>
      <p:cxnSp>
        <p:nvCxnSpPr>
          <p:cNvPr id="288" name="Google Shape;288;p36"/>
          <p:cNvCxnSpPr>
            <a:stCxn id="270" idx="2"/>
            <a:endCxn id="286" idx="7"/>
          </p:cNvCxnSpPr>
          <p:nvPr/>
        </p:nvCxnSpPr>
        <p:spPr>
          <a:xfrm flipH="1">
            <a:off x="1299075" y="2320100"/>
            <a:ext cx="928500" cy="945600"/>
          </a:xfrm>
          <a:prstGeom prst="straightConnector1">
            <a:avLst/>
          </a:prstGeom>
          <a:noFill/>
          <a:ln w="9525" cap="flat" cmpd="sng">
            <a:solidFill>
              <a:schemeClr val="dk2"/>
            </a:solidFill>
            <a:prstDash val="solid"/>
            <a:round/>
            <a:headEnd type="none" w="med" len="med"/>
            <a:tailEnd type="triangle" w="med" len="med"/>
          </a:ln>
        </p:spPr>
      </p:cxnSp>
      <p:cxnSp>
        <p:nvCxnSpPr>
          <p:cNvPr id="289" name="Google Shape;289;p36"/>
          <p:cNvCxnSpPr>
            <a:stCxn id="272" idx="6"/>
            <a:endCxn id="287" idx="1"/>
          </p:cNvCxnSpPr>
          <p:nvPr/>
        </p:nvCxnSpPr>
        <p:spPr>
          <a:xfrm>
            <a:off x="5143475" y="2320100"/>
            <a:ext cx="1065600" cy="986100"/>
          </a:xfrm>
          <a:prstGeom prst="straightConnector1">
            <a:avLst/>
          </a:prstGeom>
          <a:noFill/>
          <a:ln w="9525" cap="flat" cmpd="sng">
            <a:solidFill>
              <a:schemeClr val="dk2"/>
            </a:solidFill>
            <a:prstDash val="solid"/>
            <a:round/>
            <a:headEnd type="none" w="med" len="med"/>
            <a:tailEnd type="triangle" w="med" len="med"/>
          </a:ln>
        </p:spPr>
      </p:cxnSp>
      <p:sp>
        <p:nvSpPr>
          <p:cNvPr id="290" name="Google Shape;290;p36"/>
          <p:cNvSpPr txBox="1"/>
          <p:nvPr/>
        </p:nvSpPr>
        <p:spPr>
          <a:xfrm>
            <a:off x="3907050" y="1216075"/>
            <a:ext cx="1329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alpha=3</a:t>
            </a:r>
            <a:endParaRPr sz="800"/>
          </a:p>
          <a:p>
            <a:pPr marL="0" lvl="0" indent="0" algn="l" rtl="0">
              <a:spcBef>
                <a:spcPts val="0"/>
              </a:spcBef>
              <a:spcAft>
                <a:spcPts val="0"/>
              </a:spcAft>
              <a:buNone/>
            </a:pPr>
            <a:r>
              <a:rPr lang="en" sz="800"/>
              <a:t>beta=9</a:t>
            </a:r>
            <a:endParaRPr sz="800"/>
          </a:p>
        </p:txBody>
      </p:sp>
      <p:sp>
        <p:nvSpPr>
          <p:cNvPr id="291" name="Google Shape;291;p36"/>
          <p:cNvSpPr txBox="1"/>
          <p:nvPr/>
        </p:nvSpPr>
        <p:spPr>
          <a:xfrm>
            <a:off x="1211425" y="1981250"/>
            <a:ext cx="935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rPr>
              <a:t>alpha=9</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beta=9</a:t>
            </a:r>
            <a:endParaRPr/>
          </a:p>
        </p:txBody>
      </p:sp>
      <p:sp>
        <p:nvSpPr>
          <p:cNvPr id="292" name="Google Shape;292;p36"/>
          <p:cNvSpPr txBox="1"/>
          <p:nvPr/>
        </p:nvSpPr>
        <p:spPr>
          <a:xfrm>
            <a:off x="2876425" y="2147650"/>
            <a:ext cx="592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rPr>
              <a:t>alpha=9</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beta=8</a:t>
            </a:r>
            <a:endParaRPr/>
          </a:p>
        </p:txBody>
      </p:sp>
      <p:sp>
        <p:nvSpPr>
          <p:cNvPr id="293" name="Google Shape;293;p36"/>
          <p:cNvSpPr txBox="1"/>
          <p:nvPr/>
        </p:nvSpPr>
        <p:spPr>
          <a:xfrm>
            <a:off x="5079575" y="1907300"/>
            <a:ext cx="977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rPr>
              <a:t>alpha=8</a:t>
            </a:r>
            <a:endParaRPr sz="800">
              <a:solidFill>
                <a:schemeClr val="dk1"/>
              </a:solidFill>
            </a:endParaRPr>
          </a:p>
          <a:p>
            <a:pPr marL="0" lvl="0" indent="0" algn="l" rtl="0">
              <a:spcBef>
                <a:spcPts val="0"/>
              </a:spcBef>
              <a:spcAft>
                <a:spcPts val="0"/>
              </a:spcAft>
              <a:buClr>
                <a:schemeClr val="dk1"/>
              </a:buClr>
              <a:buSzPts val="1100"/>
              <a:buFont typeface="Arial"/>
              <a:buNone/>
            </a:pPr>
            <a:r>
              <a:rPr lang="en" sz="800">
                <a:solidFill>
                  <a:schemeClr val="dk1"/>
                </a:solidFill>
              </a:rPr>
              <a:t>beta=3</a:t>
            </a:r>
            <a:endParaRPr/>
          </a:p>
        </p:txBody>
      </p:sp>
      <p:cxnSp>
        <p:nvCxnSpPr>
          <p:cNvPr id="294" name="Google Shape;294;p36"/>
          <p:cNvCxnSpPr/>
          <p:nvPr/>
        </p:nvCxnSpPr>
        <p:spPr>
          <a:xfrm rot="10800000" flipH="1">
            <a:off x="5015475" y="2580375"/>
            <a:ext cx="873300" cy="3444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9"/>
          <p:cNvSpPr txBox="1"/>
          <p:nvPr/>
        </p:nvSpPr>
        <p:spPr>
          <a:xfrm>
            <a:off x="294121" y="181473"/>
            <a:ext cx="8647500" cy="431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dk1"/>
                </a:solidFill>
                <a:latin typeface="Times New Roman"/>
                <a:ea typeface="Times New Roman"/>
                <a:cs typeface="Times New Roman"/>
                <a:sym typeface="Times New Roman"/>
              </a:rPr>
              <a:t>Prisoner’s dilemma</a:t>
            </a: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3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Average payoff for A, with non-cooperation.</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200" dirty="0">
                <a:solidFill>
                  <a:schemeClr val="dk1"/>
                </a:solidFill>
                <a:latin typeface="Times New Roman"/>
                <a:ea typeface="Times New Roman"/>
                <a:cs typeface="Times New Roman"/>
                <a:sym typeface="Times New Roman"/>
              </a:rPr>
              <a:t>If A chooses Deny: (-1+-3)/2 = -2 	    If A chooses Confess: (0+-2)/2=-1</a:t>
            </a:r>
            <a:endParaRPr sz="12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dirty="0">
              <a:solidFill>
                <a:schemeClr val="dk1"/>
              </a:solidFill>
              <a:latin typeface="Times New Roman"/>
              <a:ea typeface="Times New Roman"/>
              <a:cs typeface="Times New Roman"/>
              <a:sym typeface="Times New Roman"/>
            </a:endParaRPr>
          </a:p>
          <a:p>
            <a:pPr lvl="0"/>
            <a:r>
              <a:rPr lang="en-GB" sz="1200" b="1" dirty="0">
                <a:solidFill>
                  <a:schemeClr val="dk1"/>
                </a:solidFill>
                <a:latin typeface="Times New Roman"/>
                <a:ea typeface="Times New Roman"/>
                <a:cs typeface="Times New Roman"/>
                <a:sym typeface="Times New Roman"/>
              </a:rPr>
              <a:t>Strategy</a:t>
            </a:r>
            <a:r>
              <a:rPr lang="en-GB" sz="1200" dirty="0">
                <a:solidFill>
                  <a:schemeClr val="dk1"/>
                </a:solidFill>
                <a:latin typeface="Times New Roman"/>
                <a:ea typeface="Times New Roman"/>
                <a:cs typeface="Times New Roman"/>
                <a:sym typeface="Times New Roman"/>
              </a:rPr>
              <a:t>: The decisions made by a player for all possible states in which he has to make a decision.</a:t>
            </a:r>
          </a:p>
          <a:p>
            <a:pPr lvl="0"/>
            <a:r>
              <a:rPr lang="en-GB" sz="1200" dirty="0">
                <a:solidFill>
                  <a:schemeClr val="dk1"/>
                </a:solidFill>
                <a:latin typeface="Times New Roman"/>
                <a:ea typeface="Times New Roman"/>
                <a:cs typeface="Times New Roman"/>
                <a:sym typeface="Times New Roman"/>
              </a:rPr>
              <a:t>A strategy making the same choice </a:t>
            </a:r>
            <a:r>
              <a:rPr lang="en-GB" sz="1200" dirty="0" err="1">
                <a:solidFill>
                  <a:schemeClr val="dk1"/>
                </a:solidFill>
                <a:latin typeface="Times New Roman"/>
                <a:ea typeface="Times New Roman"/>
                <a:cs typeface="Times New Roman"/>
                <a:sym typeface="Times New Roman"/>
              </a:rPr>
              <a:t>everytime</a:t>
            </a:r>
            <a:r>
              <a:rPr lang="en-GB" sz="1200" dirty="0">
                <a:solidFill>
                  <a:schemeClr val="dk1"/>
                </a:solidFill>
                <a:latin typeface="Times New Roman"/>
                <a:ea typeface="Times New Roman"/>
                <a:cs typeface="Times New Roman"/>
                <a:sym typeface="Times New Roman"/>
              </a:rPr>
              <a:t> is called a </a:t>
            </a:r>
            <a:r>
              <a:rPr lang="en-GB" sz="1200" b="1" dirty="0">
                <a:solidFill>
                  <a:schemeClr val="dk1"/>
                </a:solidFill>
                <a:latin typeface="Times New Roman"/>
                <a:ea typeface="Times New Roman"/>
                <a:cs typeface="Times New Roman"/>
                <a:sym typeface="Times New Roman"/>
              </a:rPr>
              <a:t>pure strategy</a:t>
            </a:r>
            <a:r>
              <a:rPr lang="en-GB" sz="1200" dirty="0">
                <a:solidFill>
                  <a:schemeClr val="dk1"/>
                </a:solidFill>
                <a:latin typeface="Times New Roman"/>
                <a:ea typeface="Times New Roman"/>
                <a:cs typeface="Times New Roman"/>
                <a:sym typeface="Times New Roman"/>
              </a:rPr>
              <a:t>. For example, choosing “Deny” all the time is a pure strategy for player A.</a:t>
            </a:r>
          </a:p>
          <a:p>
            <a:pPr marL="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graphicFrame>
        <p:nvGraphicFramePr>
          <p:cNvPr id="324" name="Google Shape;324;p39"/>
          <p:cNvGraphicFramePr/>
          <p:nvPr>
            <p:extLst>
              <p:ext uri="{D42A27DB-BD31-4B8C-83A1-F6EECF244321}">
                <p14:modId xmlns:p14="http://schemas.microsoft.com/office/powerpoint/2010/main" val="3081999024"/>
              </p:ext>
            </p:extLst>
          </p:nvPr>
        </p:nvGraphicFramePr>
        <p:xfrm>
          <a:off x="2222212" y="778099"/>
          <a:ext cx="4699575" cy="1463425"/>
        </p:xfrm>
        <a:graphic>
          <a:graphicData uri="http://schemas.openxmlformats.org/drawingml/2006/table">
            <a:tbl>
              <a:tblPr>
                <a:noFill/>
                <a:tableStyleId>{CCEA054D-D8A9-4559-AC94-536E56258D1A}</a:tableStyleId>
              </a:tblPr>
              <a:tblGrid>
                <a:gridCol w="1566525">
                  <a:extLst>
                    <a:ext uri="{9D8B030D-6E8A-4147-A177-3AD203B41FA5}">
                      <a16:colId xmlns:a16="http://schemas.microsoft.com/office/drawing/2014/main" val="20000"/>
                    </a:ext>
                  </a:extLst>
                </a:gridCol>
                <a:gridCol w="1566525">
                  <a:extLst>
                    <a:ext uri="{9D8B030D-6E8A-4147-A177-3AD203B41FA5}">
                      <a16:colId xmlns:a16="http://schemas.microsoft.com/office/drawing/2014/main" val="20001"/>
                    </a:ext>
                  </a:extLst>
                </a:gridCol>
                <a:gridCol w="1566525">
                  <a:extLst>
                    <a:ext uri="{9D8B030D-6E8A-4147-A177-3AD203B41FA5}">
                      <a16:colId xmlns:a16="http://schemas.microsoft.com/office/drawing/2014/main" val="20002"/>
                    </a:ext>
                  </a:extLst>
                </a:gridCol>
              </a:tblGrid>
              <a:tr h="530525">
                <a:tc>
                  <a:txBody>
                    <a:bodyPr/>
                    <a:lstStyle/>
                    <a:p>
                      <a:pPr marL="0" lvl="0" indent="0" algn="l" rtl="0">
                        <a:spcBef>
                          <a:spcPts val="0"/>
                        </a:spcBef>
                        <a:spcAft>
                          <a:spcPts val="0"/>
                        </a:spcAft>
                        <a:buNone/>
                      </a:pPr>
                      <a:r>
                        <a:rPr lang="en"/>
                        <a:t>A                      B  </a:t>
                      </a:r>
                      <a:endParaRPr/>
                    </a:p>
                  </a:txBody>
                  <a:tcPr marL="91425" marR="91425" marT="91425" marB="91425"/>
                </a:tc>
                <a:tc>
                  <a:txBody>
                    <a:bodyPr/>
                    <a:lstStyle/>
                    <a:p>
                      <a:pPr marL="0" lvl="0" indent="0" algn="l" rtl="0">
                        <a:spcBef>
                          <a:spcPts val="0"/>
                        </a:spcBef>
                        <a:spcAft>
                          <a:spcPts val="0"/>
                        </a:spcAft>
                        <a:buNone/>
                      </a:pPr>
                      <a:r>
                        <a:rPr lang="en"/>
                        <a:t>         Deny</a:t>
                      </a:r>
                      <a:endParaRPr/>
                    </a:p>
                  </a:txBody>
                  <a:tcPr marL="91425" marR="91425" marT="91425" marB="91425"/>
                </a:tc>
                <a:tc>
                  <a:txBody>
                    <a:bodyPr/>
                    <a:lstStyle/>
                    <a:p>
                      <a:pPr marL="0" lvl="0" indent="0" algn="l" rtl="0">
                        <a:spcBef>
                          <a:spcPts val="0"/>
                        </a:spcBef>
                        <a:spcAft>
                          <a:spcPts val="0"/>
                        </a:spcAft>
                        <a:buNone/>
                      </a:pPr>
                      <a:r>
                        <a:rPr lang="en"/>
                        <a:t>       Confess</a:t>
                      </a:r>
                      <a:endParaRPr/>
                    </a:p>
                  </a:txBody>
                  <a:tcPr marL="91425" marR="91425" marT="91425" marB="91425"/>
                </a:tc>
                <a:extLst>
                  <a:ext uri="{0D108BD9-81ED-4DB2-BD59-A6C34878D82A}">
                    <a16:rowId xmlns:a16="http://schemas.microsoft.com/office/drawing/2014/main" val="10000"/>
                  </a:ext>
                </a:extLst>
              </a:tr>
              <a:tr h="466450">
                <a:tc>
                  <a:txBody>
                    <a:bodyPr/>
                    <a:lstStyle/>
                    <a:p>
                      <a:pPr marL="0" lvl="0" indent="0" algn="ctr" rtl="0">
                        <a:spcBef>
                          <a:spcPts val="0"/>
                        </a:spcBef>
                        <a:spcAft>
                          <a:spcPts val="0"/>
                        </a:spcAft>
                        <a:buNone/>
                      </a:pPr>
                      <a:r>
                        <a:rPr lang="en">
                          <a:solidFill>
                            <a:schemeClr val="dk1"/>
                          </a:solidFill>
                        </a:rPr>
                        <a:t>Deny</a:t>
                      </a:r>
                      <a:endParaRPr/>
                    </a:p>
                  </a:txBody>
                  <a:tcPr marL="91425" marR="91425" marT="91425" marB="91425"/>
                </a:tc>
                <a:tc>
                  <a:txBody>
                    <a:bodyPr/>
                    <a:lstStyle/>
                    <a:p>
                      <a:pPr marL="0" lvl="0" indent="0" algn="l" rtl="0">
                        <a:spcBef>
                          <a:spcPts val="0"/>
                        </a:spcBef>
                        <a:spcAft>
                          <a:spcPts val="0"/>
                        </a:spcAft>
                        <a:buNone/>
                      </a:pPr>
                      <a:r>
                        <a:rPr lang="en"/>
                        <a:t>-1                     -1</a:t>
                      </a:r>
                      <a:endParaRPr/>
                    </a:p>
                  </a:txBody>
                  <a:tcPr marL="91425" marR="91425" marT="91425" marB="91425"/>
                </a:tc>
                <a:tc>
                  <a:txBody>
                    <a:bodyPr/>
                    <a:lstStyle/>
                    <a:p>
                      <a:pPr marL="0" lvl="0" indent="0" algn="l" rtl="0">
                        <a:spcBef>
                          <a:spcPts val="0"/>
                        </a:spcBef>
                        <a:spcAft>
                          <a:spcPts val="0"/>
                        </a:spcAft>
                        <a:buNone/>
                      </a:pPr>
                      <a:r>
                        <a:rPr lang="en"/>
                        <a:t>-3                      0</a:t>
                      </a:r>
                      <a:endParaRPr/>
                    </a:p>
                  </a:txBody>
                  <a:tcPr marL="91425" marR="91425" marT="91425" marB="91425"/>
                </a:tc>
                <a:extLst>
                  <a:ext uri="{0D108BD9-81ED-4DB2-BD59-A6C34878D82A}">
                    <a16:rowId xmlns:a16="http://schemas.microsoft.com/office/drawing/2014/main" val="10001"/>
                  </a:ext>
                </a:extLst>
              </a:tr>
              <a:tr h="466450">
                <a:tc>
                  <a:txBody>
                    <a:bodyPr/>
                    <a:lstStyle/>
                    <a:p>
                      <a:pPr marL="0" lvl="0" indent="0" algn="ctr" rtl="0">
                        <a:spcBef>
                          <a:spcPts val="0"/>
                        </a:spcBef>
                        <a:spcAft>
                          <a:spcPts val="0"/>
                        </a:spcAft>
                        <a:buNone/>
                      </a:pPr>
                      <a:r>
                        <a:rPr lang="en">
                          <a:solidFill>
                            <a:schemeClr val="dk1"/>
                          </a:solidFill>
                        </a:rPr>
                        <a:t>Confess</a:t>
                      </a:r>
                      <a:endParaRPr/>
                    </a:p>
                  </a:txBody>
                  <a:tcPr marL="91425" marR="91425" marT="91425" marB="91425"/>
                </a:tc>
                <a:tc>
                  <a:txBody>
                    <a:bodyPr/>
                    <a:lstStyle/>
                    <a:p>
                      <a:pPr marL="0" lvl="0" indent="0" algn="l" rtl="0">
                        <a:spcBef>
                          <a:spcPts val="0"/>
                        </a:spcBef>
                        <a:spcAft>
                          <a:spcPts val="0"/>
                        </a:spcAft>
                        <a:buNone/>
                      </a:pPr>
                      <a:r>
                        <a:rPr lang="en"/>
                        <a:t>0                      -3</a:t>
                      </a:r>
                      <a:endParaRPr/>
                    </a:p>
                  </a:txBody>
                  <a:tcPr marL="91425" marR="91425" marT="91425" marB="91425"/>
                </a:tc>
                <a:tc>
                  <a:txBody>
                    <a:bodyPr/>
                    <a:lstStyle/>
                    <a:p>
                      <a:pPr marL="0" lvl="0" indent="0" algn="l" rtl="0">
                        <a:spcBef>
                          <a:spcPts val="0"/>
                        </a:spcBef>
                        <a:spcAft>
                          <a:spcPts val="0"/>
                        </a:spcAft>
                        <a:buNone/>
                      </a:pPr>
                      <a:r>
                        <a:rPr lang="en"/>
                        <a:t>-2                     -2</a:t>
                      </a:r>
                      <a:endParaRPr/>
                    </a:p>
                  </a:txBody>
                  <a:tcPr marL="91425" marR="91425" marT="91425" marB="91425"/>
                </a:tc>
                <a:extLst>
                  <a:ext uri="{0D108BD9-81ED-4DB2-BD59-A6C34878D82A}">
                    <a16:rowId xmlns:a16="http://schemas.microsoft.com/office/drawing/2014/main" val="10002"/>
                  </a:ext>
                </a:extLst>
              </a:tr>
            </a:tbl>
          </a:graphicData>
        </a:graphic>
      </p:graphicFrame>
      <p:cxnSp>
        <p:nvCxnSpPr>
          <p:cNvPr id="325" name="Google Shape;325;p39"/>
          <p:cNvCxnSpPr/>
          <p:nvPr/>
        </p:nvCxnSpPr>
        <p:spPr>
          <a:xfrm>
            <a:off x="2243137" y="792699"/>
            <a:ext cx="1546200" cy="504900"/>
          </a:xfrm>
          <a:prstGeom prst="straightConnector1">
            <a:avLst/>
          </a:prstGeom>
          <a:noFill/>
          <a:ln w="9525" cap="flat" cmpd="sng">
            <a:solidFill>
              <a:schemeClr val="dk2"/>
            </a:solidFill>
            <a:prstDash val="solid"/>
            <a:round/>
            <a:headEnd type="none" w="med" len="med"/>
            <a:tailEnd type="none" w="med" len="med"/>
          </a:ln>
        </p:spPr>
      </p:cxnSp>
      <p:cxnSp>
        <p:nvCxnSpPr>
          <p:cNvPr id="326" name="Google Shape;326;p39"/>
          <p:cNvCxnSpPr/>
          <p:nvPr/>
        </p:nvCxnSpPr>
        <p:spPr>
          <a:xfrm>
            <a:off x="3789387" y="1329474"/>
            <a:ext cx="1586400" cy="456600"/>
          </a:xfrm>
          <a:prstGeom prst="straightConnector1">
            <a:avLst/>
          </a:prstGeom>
          <a:noFill/>
          <a:ln w="9525" cap="flat" cmpd="sng">
            <a:solidFill>
              <a:schemeClr val="dk2"/>
            </a:solidFill>
            <a:prstDash val="solid"/>
            <a:round/>
            <a:headEnd type="none" w="med" len="med"/>
            <a:tailEnd type="none" w="med" len="med"/>
          </a:ln>
        </p:spPr>
      </p:cxnSp>
      <p:cxnSp>
        <p:nvCxnSpPr>
          <p:cNvPr id="327" name="Google Shape;327;p39"/>
          <p:cNvCxnSpPr/>
          <p:nvPr/>
        </p:nvCxnSpPr>
        <p:spPr>
          <a:xfrm>
            <a:off x="5367687" y="1786149"/>
            <a:ext cx="1562100" cy="4488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39"/>
          <p:cNvCxnSpPr/>
          <p:nvPr/>
        </p:nvCxnSpPr>
        <p:spPr>
          <a:xfrm>
            <a:off x="5363637" y="1387674"/>
            <a:ext cx="1570200" cy="432600"/>
          </a:xfrm>
          <a:prstGeom prst="straightConnector1">
            <a:avLst/>
          </a:prstGeom>
          <a:noFill/>
          <a:ln w="9525" cap="flat" cmpd="sng">
            <a:solidFill>
              <a:schemeClr val="dk2"/>
            </a:solidFill>
            <a:prstDash val="solid"/>
            <a:round/>
            <a:headEnd type="none" w="med" len="med"/>
            <a:tailEnd type="none" w="med" len="med"/>
          </a:ln>
        </p:spPr>
      </p:cxnSp>
      <p:cxnSp>
        <p:nvCxnSpPr>
          <p:cNvPr id="329" name="Google Shape;329;p39"/>
          <p:cNvCxnSpPr/>
          <p:nvPr/>
        </p:nvCxnSpPr>
        <p:spPr>
          <a:xfrm>
            <a:off x="3813437" y="1786149"/>
            <a:ext cx="1570500" cy="4566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2268</Words>
  <Application>Microsoft Office PowerPoint</Application>
  <PresentationFormat>On-screen Show (16:9)</PresentationFormat>
  <Paragraphs>409</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Courier New</vt:lpstr>
      <vt:lpstr>Georgia</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ionel</cp:lastModifiedBy>
  <cp:revision>5</cp:revision>
  <dcterms:modified xsi:type="dcterms:W3CDTF">2024-11-13T12:02:39Z</dcterms:modified>
</cp:coreProperties>
</file>