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 Mono Medium"/>
      <p:regular r:id="rId30"/>
      <p:bold r:id="rId31"/>
      <p:italic r:id="rId32"/>
      <p:boldItalic r:id="rId33"/>
    </p:embeddedFont>
    <p:embeddedFont>
      <p:font typeface="Lexend Light"/>
      <p:regular r:id="rId34"/>
      <p:bold r:id="rId35"/>
    </p:embeddedFont>
    <p:embeddedFont>
      <p:font typeface="Source Code Pro"/>
      <p:regular r:id="rId36"/>
      <p:bold r:id="rId37"/>
      <p:italic r:id="rId38"/>
      <p:boldItalic r:id="rId39"/>
    </p:embeddedFont>
    <p:embeddedFont>
      <p:font typeface="Lexend Medium"/>
      <p:regular r:id="rId40"/>
      <p:bold r:id="rId41"/>
    </p:embeddedFont>
    <p:embeddedFont>
      <p:font typeface="Lexend"/>
      <p:regular r:id="rId42"/>
      <p:bold r:id="rId43"/>
    </p:embeddedFont>
    <p:embeddedFont>
      <p:font typeface="Roboto Mon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exendMedium-regular.fntdata"/><Relationship Id="rId20" Type="http://schemas.openxmlformats.org/officeDocument/2006/relationships/slide" Target="slides/slide15.xml"/><Relationship Id="rId42" Type="http://schemas.openxmlformats.org/officeDocument/2006/relationships/font" Target="fonts/Lexend-regular.fntdata"/><Relationship Id="rId41" Type="http://schemas.openxmlformats.org/officeDocument/2006/relationships/font" Target="fonts/LexendMedium-bold.fntdata"/><Relationship Id="rId22" Type="http://schemas.openxmlformats.org/officeDocument/2006/relationships/slide" Target="slides/slide17.xml"/><Relationship Id="rId44" Type="http://schemas.openxmlformats.org/officeDocument/2006/relationships/font" Target="fonts/RobotoMono-regular.fntdata"/><Relationship Id="rId21" Type="http://schemas.openxmlformats.org/officeDocument/2006/relationships/slide" Target="slides/slide16.xml"/><Relationship Id="rId43" Type="http://schemas.openxmlformats.org/officeDocument/2006/relationships/font" Target="fonts/Lexend-bold.fntdata"/><Relationship Id="rId24" Type="http://schemas.openxmlformats.org/officeDocument/2006/relationships/slide" Target="slides/slide19.xml"/><Relationship Id="rId46" Type="http://schemas.openxmlformats.org/officeDocument/2006/relationships/font" Target="fonts/RobotoMono-italic.fntdata"/><Relationship Id="rId23" Type="http://schemas.openxmlformats.org/officeDocument/2006/relationships/slide" Target="slides/slide18.xml"/><Relationship Id="rId45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RobotoMon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Medium-bold.fntdata"/><Relationship Id="rId30" Type="http://schemas.openxmlformats.org/officeDocument/2006/relationships/font" Target="fonts/RobotoMonoMedium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Medium-italic.fntdata"/><Relationship Id="rId13" Type="http://schemas.openxmlformats.org/officeDocument/2006/relationships/slide" Target="slides/slide8.xml"/><Relationship Id="rId35" Type="http://schemas.openxmlformats.org/officeDocument/2006/relationships/font" Target="fonts/LexendLight-bold.fntdata"/><Relationship Id="rId12" Type="http://schemas.openxmlformats.org/officeDocument/2006/relationships/slide" Target="slides/slide7.xml"/><Relationship Id="rId34" Type="http://schemas.openxmlformats.org/officeDocument/2006/relationships/font" Target="fonts/LexendLight-regular.fntdata"/><Relationship Id="rId15" Type="http://schemas.openxmlformats.org/officeDocument/2006/relationships/slide" Target="slides/slide10.xml"/><Relationship Id="rId37" Type="http://schemas.openxmlformats.org/officeDocument/2006/relationships/font" Target="fonts/SourceCodePro-bold.fntdata"/><Relationship Id="rId14" Type="http://schemas.openxmlformats.org/officeDocument/2006/relationships/slide" Target="slides/slide9.xml"/><Relationship Id="rId36" Type="http://schemas.openxmlformats.org/officeDocument/2006/relationships/font" Target="fonts/SourceCodePro-regular.fntdata"/><Relationship Id="rId17" Type="http://schemas.openxmlformats.org/officeDocument/2006/relationships/slide" Target="slides/slide12.xml"/><Relationship Id="rId39" Type="http://schemas.openxmlformats.org/officeDocument/2006/relationships/font" Target="fonts/SourceCodePro-boldItalic.fntdata"/><Relationship Id="rId16" Type="http://schemas.openxmlformats.org/officeDocument/2006/relationships/slide" Target="slides/slide11.xml"/><Relationship Id="rId38" Type="http://schemas.openxmlformats.org/officeDocument/2006/relationships/font" Target="fonts/SourceCodePr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b8a74795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b8a74795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b8a74795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b8a74795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b8a74795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4b8a74795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b8a74795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b8a74795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b8a74795a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4b8a74795a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4b8a74795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4b8a74795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4b8a74795a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4b8a74795a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4b8a74795a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4b8a74795a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b8a74795a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4b8a74795a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4b8a74795a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4b8a74795a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b8a74795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4b8a74795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4b8a74795a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4b8a74795a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4b8a74795a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4b8a74795a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4b8a74795a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4b8a74795a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4b8a74795a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4b8a74795a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4b8a74795a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4b8a74795a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b8a74795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b8a74795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b8a74795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b8a74795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b8a74795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b8a74795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1b9dad6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1b9dad6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b8a74795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b8a74795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b8a74795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b8a74795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b8a74795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b8a74795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8325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3106500" y="119825"/>
            <a:ext cx="6037500" cy="502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9"/>
          <p:cNvSpPr txBox="1"/>
          <p:nvPr>
            <p:ph type="title"/>
          </p:nvPr>
        </p:nvSpPr>
        <p:spPr>
          <a:xfrm>
            <a:off x="265500" y="1233175"/>
            <a:ext cx="25275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265500" y="2803075"/>
            <a:ext cx="2841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0"/>
            <a:ext cx="9144000" cy="120000"/>
          </a:xfrm>
          <a:prstGeom prst="rect">
            <a:avLst/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160125" y="0"/>
            <a:ext cx="762300" cy="120000"/>
          </a:xfrm>
          <a:prstGeom prst="parallelogram">
            <a:avLst>
              <a:gd fmla="val 200188" name="adj"/>
            </a:avLst>
          </a:prstGeom>
          <a:solidFill>
            <a:srgbClr val="2FAA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18350" y="0"/>
            <a:ext cx="762300" cy="120000"/>
          </a:xfrm>
          <a:prstGeom prst="parallelogram">
            <a:avLst>
              <a:gd fmla="val 200188" name="adj"/>
            </a:avLst>
          </a:prstGeom>
          <a:solidFill>
            <a:srgbClr val="2FAA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mozilla.org/en-US/docs/Web/CSS/named-color" TargetMode="External"/><Relationship Id="rId4" Type="http://schemas.openxmlformats.org/officeDocument/2006/relationships/hyperlink" Target="https://developer.mozilla.org/en-US/docs/Learn/CSS/Building_blocks/Values_and_units" TargetMode="External"/><Relationship Id="rId5" Type="http://schemas.openxmlformats.org/officeDocument/2006/relationships/hyperlink" Target="https://developer.mozilla.org/en-US/docs/Web/CSS/color_valu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mozilla.org/en-US/docs/Web/CSS/display" TargetMode="External"/><Relationship Id="rId4" Type="http://schemas.openxmlformats.org/officeDocument/2006/relationships/hyperlink" Target="https://developer.mozilla.org/en-US/docs/Web/CSS/positio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mozilla.org/en-US/docs/Learn/CSS/Building_blocks/Selectors/Pseudo-classes_and_pseudo-element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ss-tricks.com/snippets/css/a-guide-to-flexbox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rid.malven.co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mozilla.org/en-US/docs/Web/CSS/CSS_Selector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en-US/docs/Learn/CSS/Building_blocks/Values_and_uni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563" y="1473688"/>
            <a:ext cx="2196126" cy="219612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3"/>
          <p:cNvSpPr txBox="1"/>
          <p:nvPr/>
        </p:nvSpPr>
        <p:spPr>
          <a:xfrm>
            <a:off x="3803325" y="2001750"/>
            <a:ext cx="4669500" cy="792600"/>
          </a:xfrm>
          <a:prstGeom prst="rect">
            <a:avLst/>
          </a:prstGeom>
          <a:solidFill>
            <a:srgbClr val="2FAADD"/>
          </a:solidFill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exend Medium"/>
                <a:ea typeface="Lexend Medium"/>
                <a:cs typeface="Lexend Medium"/>
                <a:sym typeface="Lexend Medium"/>
              </a:rPr>
              <a:t>Asas CSS3</a:t>
            </a:r>
            <a:endParaRPr sz="4800">
              <a:solidFill>
                <a:srgbClr val="FFFFFF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3803325" y="2794350"/>
            <a:ext cx="4669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ACACA"/>
                </a:solidFill>
                <a:latin typeface="Lexend Light"/>
                <a:ea typeface="Lexend Light"/>
                <a:cs typeface="Lexend Light"/>
                <a:sym typeface="Lexend Light"/>
              </a:rPr>
              <a:t>Memahami Stail Asas untuk HTML5</a:t>
            </a:r>
            <a:endParaRPr sz="1600">
              <a:solidFill>
                <a:srgbClr val="CACACA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3" name="Google Shape;53;p13"/>
          <p:cNvSpPr/>
          <p:nvPr/>
        </p:nvSpPr>
        <p:spPr>
          <a:xfrm flipH="1">
            <a:off x="3713900" y="2001750"/>
            <a:ext cx="4156200" cy="45600"/>
          </a:xfrm>
          <a:prstGeom prst="parallelogram">
            <a:avLst>
              <a:gd fmla="val 200188" name="adj"/>
            </a:avLst>
          </a:prstGeom>
          <a:solidFill>
            <a:srgbClr val="2FAA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3713825" y="1599150"/>
            <a:ext cx="37326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0">
                <a:solidFill>
                  <a:srgbClr val="2FAADD"/>
                </a:solidFill>
                <a:latin typeface="Lexend Medium"/>
                <a:ea typeface="Lexend Medium"/>
                <a:cs typeface="Lexend Medium"/>
                <a:sym typeface="Lexend Medium"/>
              </a:rPr>
              <a:t>KP Online Coding Bootcamp</a:t>
            </a:r>
            <a:endParaRPr sz="1620">
              <a:solidFill>
                <a:srgbClr val="2FAADD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265500" y="488425"/>
            <a:ext cx="2527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Unit dalam </a:t>
            </a:r>
            <a:r>
              <a:rPr b="1" lang="en"/>
              <a:t>CSS: Warna</a:t>
            </a:r>
            <a:endParaRPr b="1"/>
          </a:p>
        </p:txBody>
      </p:sp>
      <p:sp>
        <p:nvSpPr>
          <p:cNvPr id="168" name="Google Shape;168;p22"/>
          <p:cNvSpPr txBox="1"/>
          <p:nvPr>
            <p:ph idx="1" type="subTitle"/>
          </p:nvPr>
        </p:nvSpPr>
        <p:spPr>
          <a:xfrm>
            <a:off x="265500" y="155397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Jenis unit yang boleh dipakai</a:t>
            </a:r>
            <a:endParaRPr sz="1000"/>
          </a:p>
        </p:txBody>
      </p:sp>
      <p:sp>
        <p:nvSpPr>
          <p:cNvPr id="169" name="Google Shape;169;p22"/>
          <p:cNvSpPr txBox="1"/>
          <p:nvPr>
            <p:ph idx="2" type="body"/>
          </p:nvPr>
        </p:nvSpPr>
        <p:spPr>
          <a:xfrm>
            <a:off x="3491050" y="523900"/>
            <a:ext cx="51165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Nama warna tersedia dalam CSS - 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white</a:t>
            </a:r>
            <a:r>
              <a:rPr lang="en">
                <a:solidFill>
                  <a:schemeClr val="lt1"/>
                </a:solidFill>
              </a:rPr>
              <a:t>`, 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black</a:t>
            </a:r>
            <a:r>
              <a:rPr lang="en">
                <a:solidFill>
                  <a:schemeClr val="lt1"/>
                </a:solidFill>
              </a:rPr>
              <a:t>`, dll - </a:t>
            </a:r>
            <a:r>
              <a:rPr lang="en" u="sng">
                <a:solidFill>
                  <a:schemeClr val="hlink"/>
                </a:solidFill>
                <a:hlinkClick r:id="rId3"/>
              </a:rPr>
              <a:t>&lt;named-color&gt; - CSS: Cascading Style Sheets | MDN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Kod warna heksadesimal RGBA - 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#333, #333333, #00000000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#RGB, #RRGGBB, #RRGGBBAA - setiap angka mewakili 256 angka heksadesimal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Fungsi utiliti 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rgb()</a:t>
            </a:r>
            <a:r>
              <a:rPr lang="en">
                <a:solidFill>
                  <a:schemeClr val="lt1"/>
                </a:solidFill>
              </a:rPr>
              <a:t>`, 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rgba()</a:t>
            </a:r>
            <a:r>
              <a:rPr lang="en">
                <a:solidFill>
                  <a:schemeClr val="lt1"/>
                </a:solidFill>
              </a:rPr>
              <a:t>`, 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hsl()</a:t>
            </a:r>
            <a:r>
              <a:rPr lang="en">
                <a:solidFill>
                  <a:schemeClr val="lt1"/>
                </a:solidFill>
              </a:rPr>
              <a:t>`, 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hsla()</a:t>
            </a:r>
            <a:r>
              <a:rPr lang="en">
                <a:solidFill>
                  <a:schemeClr val="lt1"/>
                </a:solidFill>
              </a:rPr>
              <a:t>`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3491050" y="3857700"/>
            <a:ext cx="527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Rujukan: </a:t>
            </a:r>
            <a:r>
              <a:rPr lang="en" sz="12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4"/>
              </a:rPr>
              <a:t>CSS values and units - Learn web development | MDN</a:t>
            </a:r>
            <a:endParaRPr sz="1200">
              <a:solidFill>
                <a:srgbClr val="2FAAD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3491050" y="4266325"/>
            <a:ext cx="527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Rujukan Model Warna: </a:t>
            </a:r>
            <a:r>
              <a:rPr lang="en" sz="12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5"/>
              </a:rPr>
              <a:t>&lt;color&gt; - CSS: Cascading Style Sheets | MDN</a:t>
            </a:r>
            <a:endParaRPr sz="1200">
              <a:solidFill>
                <a:srgbClr val="2FAAD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265500" y="488425"/>
            <a:ext cx="2527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CSS: `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b="1" lang="en"/>
              <a:t>` dan `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b="1" lang="en"/>
              <a:t>`</a:t>
            </a:r>
            <a:endParaRPr b="1"/>
          </a:p>
        </p:txBody>
      </p:sp>
      <p:sp>
        <p:nvSpPr>
          <p:cNvPr id="177" name="Google Shape;177;p23"/>
          <p:cNvSpPr txBox="1"/>
          <p:nvPr>
            <p:ph idx="1" type="subTitle"/>
          </p:nvPr>
        </p:nvSpPr>
        <p:spPr>
          <a:xfrm>
            <a:off x="265500" y="155397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Memahami susun atur elemen</a:t>
            </a:r>
            <a:endParaRPr sz="1000"/>
          </a:p>
        </p:txBody>
      </p:sp>
      <p:sp>
        <p:nvSpPr>
          <p:cNvPr id="178" name="Google Shape;178;p23"/>
          <p:cNvSpPr txBox="1"/>
          <p:nvPr>
            <p:ph idx="2" type="body"/>
          </p:nvPr>
        </p:nvSpPr>
        <p:spPr>
          <a:xfrm>
            <a:off x="3491050" y="523900"/>
            <a:ext cx="51165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>
                <a:solidFill>
                  <a:schemeClr val="lt1"/>
                </a:solidFill>
              </a:rPr>
              <a:t>` adalah untuk menentukan strategi susun atur elemen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en">
                <a:solidFill>
                  <a:schemeClr val="lt1"/>
                </a:solidFill>
              </a:rPr>
              <a:t>`, 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inline</a:t>
            </a:r>
            <a:r>
              <a:rPr lang="en">
                <a:solidFill>
                  <a:schemeClr val="lt1"/>
                </a:solidFill>
              </a:rPr>
              <a:t>`, 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block</a:t>
            </a:r>
            <a:r>
              <a:rPr lang="en">
                <a:solidFill>
                  <a:schemeClr val="lt1"/>
                </a:solidFill>
              </a:rPr>
              <a:t>`, 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>
                <a:solidFill>
                  <a:schemeClr val="lt1"/>
                </a:solidFill>
              </a:rPr>
              <a:t>`, 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">
                <a:solidFill>
                  <a:schemeClr val="lt1"/>
                </a:solidFill>
              </a:rPr>
              <a:t>`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lang="en">
                <a:solidFill>
                  <a:schemeClr val="lt1"/>
                </a:solidFill>
              </a:rPr>
              <a:t>` adalah untuk menentukan susun atur elemen berdasarkan elemen persekitaran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fixed</a:t>
            </a:r>
            <a:r>
              <a:rPr lang="en">
                <a:solidFill>
                  <a:schemeClr val="lt1"/>
                </a:solidFill>
              </a:rPr>
              <a:t>`, 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sticky</a:t>
            </a:r>
            <a:r>
              <a:rPr lang="en">
                <a:solidFill>
                  <a:schemeClr val="lt1"/>
                </a:solidFill>
              </a:rPr>
              <a:t>`, 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relative</a:t>
            </a:r>
            <a:r>
              <a:rPr lang="en">
                <a:solidFill>
                  <a:schemeClr val="lt1"/>
                </a:solidFill>
              </a:rPr>
              <a:t>`, 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absolute</a:t>
            </a:r>
            <a:r>
              <a:rPr lang="en">
                <a:solidFill>
                  <a:schemeClr val="lt1"/>
                </a:solidFill>
              </a:rPr>
              <a:t>`, 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>
                <a:solidFill>
                  <a:schemeClr val="lt1"/>
                </a:solidFill>
              </a:rPr>
              <a:t>`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3491050" y="4266325"/>
            <a:ext cx="527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Rujukan `display`: </a:t>
            </a:r>
            <a:r>
              <a:rPr lang="en" sz="12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display - CSS: Cascading Style Sheets | MDN</a:t>
            </a:r>
            <a:endParaRPr sz="1200">
              <a:solidFill>
                <a:srgbClr val="2FAAD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3491050" y="4578850"/>
            <a:ext cx="527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Rujukan `position`: </a:t>
            </a:r>
            <a:r>
              <a:rPr lang="en" sz="12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4"/>
              </a:rPr>
              <a:t>position - CSS: Cascading Style Sheets | MDN</a:t>
            </a:r>
            <a:endParaRPr sz="1200">
              <a:solidFill>
                <a:srgbClr val="2FAAD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265500" y="488425"/>
            <a:ext cx="2527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CSS: Model Box dan Dimensi</a:t>
            </a:r>
            <a:endParaRPr b="1"/>
          </a:p>
        </p:txBody>
      </p:sp>
      <p:sp>
        <p:nvSpPr>
          <p:cNvPr id="186" name="Google Shape;186;p24"/>
          <p:cNvSpPr txBox="1"/>
          <p:nvPr>
            <p:ph idx="1" type="subTitle"/>
          </p:nvPr>
        </p:nvSpPr>
        <p:spPr>
          <a:xfrm>
            <a:off x="265500" y="155397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Memahami dimensi elemen dalam HTML</a:t>
            </a:r>
            <a:endParaRPr sz="1000"/>
          </a:p>
        </p:txBody>
      </p:sp>
      <p:sp>
        <p:nvSpPr>
          <p:cNvPr id="187" name="Google Shape;187;p24"/>
          <p:cNvSpPr/>
          <p:nvPr/>
        </p:nvSpPr>
        <p:spPr>
          <a:xfrm>
            <a:off x="4147625" y="656600"/>
            <a:ext cx="4171800" cy="1889700"/>
          </a:xfrm>
          <a:prstGeom prst="rect">
            <a:avLst/>
          </a:prstGeom>
          <a:noFill/>
          <a:ln cap="flat" cmpd="sng" w="2286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Lexend Medium"/>
                <a:ea typeface="Lexend Medium"/>
                <a:cs typeface="Lexend Medium"/>
                <a:sym typeface="Lexend Medium"/>
              </a:rPr>
              <a:t>Konten</a:t>
            </a:r>
            <a:endParaRPr sz="37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188" name="Google Shape;188;p24"/>
          <p:cNvCxnSpPr/>
          <p:nvPr/>
        </p:nvCxnSpPr>
        <p:spPr>
          <a:xfrm>
            <a:off x="4291750" y="1601450"/>
            <a:ext cx="1113000" cy="0"/>
          </a:xfrm>
          <a:prstGeom prst="straightConnector1">
            <a:avLst/>
          </a:prstGeom>
          <a:noFill/>
          <a:ln cap="flat" cmpd="sng" w="38100">
            <a:solidFill>
              <a:srgbClr val="2FAAD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4"/>
          <p:cNvSpPr txBox="1"/>
          <p:nvPr>
            <p:ph idx="1" type="subTitle"/>
          </p:nvPr>
        </p:nvSpPr>
        <p:spPr>
          <a:xfrm>
            <a:off x="4203675" y="1691000"/>
            <a:ext cx="10650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25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`padding`</a:t>
            </a:r>
            <a:endParaRPr sz="1225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0" name="Google Shape;190;p24"/>
          <p:cNvCxnSpPr/>
          <p:nvPr/>
        </p:nvCxnSpPr>
        <p:spPr>
          <a:xfrm rot="10800000">
            <a:off x="3162925" y="1609425"/>
            <a:ext cx="864600" cy="0"/>
          </a:xfrm>
          <a:prstGeom prst="straightConnector1">
            <a:avLst/>
          </a:prstGeom>
          <a:noFill/>
          <a:ln cap="flat" cmpd="sng" w="38100">
            <a:solidFill>
              <a:srgbClr val="2FAAD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4"/>
          <p:cNvSpPr txBox="1"/>
          <p:nvPr>
            <p:ph idx="1" type="subTitle"/>
          </p:nvPr>
        </p:nvSpPr>
        <p:spPr>
          <a:xfrm>
            <a:off x="3062725" y="1691000"/>
            <a:ext cx="10650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25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`margin`</a:t>
            </a:r>
            <a:endParaRPr sz="1225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2" name="Google Shape;192;p24"/>
          <p:cNvCxnSpPr/>
          <p:nvPr/>
        </p:nvCxnSpPr>
        <p:spPr>
          <a:xfrm>
            <a:off x="3995500" y="2818475"/>
            <a:ext cx="360300" cy="0"/>
          </a:xfrm>
          <a:prstGeom prst="straightConnector1">
            <a:avLst/>
          </a:prstGeom>
          <a:noFill/>
          <a:ln cap="flat" cmpd="sng" w="19050">
            <a:solidFill>
              <a:srgbClr val="2FAADD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93" name="Google Shape;193;p24"/>
          <p:cNvSpPr txBox="1"/>
          <p:nvPr>
            <p:ph idx="1" type="subTitle"/>
          </p:nvPr>
        </p:nvSpPr>
        <p:spPr>
          <a:xfrm>
            <a:off x="3643150" y="2868300"/>
            <a:ext cx="10650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`border`</a:t>
            </a:r>
            <a:endParaRPr sz="1225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3915425" y="3219600"/>
            <a:ext cx="4636200" cy="1760700"/>
          </a:xfrm>
          <a:prstGeom prst="roundRect">
            <a:avLst>
              <a:gd fmla="val 2729" name="adj"/>
            </a:avLst>
          </a:prstGeom>
          <a:solidFill>
            <a:srgbClr val="E8EA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Untuk menentukan tinggi dan lebar elemen, bergantung kepada `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box-sizing</a:t>
            </a:r>
            <a:r>
              <a:rPr lang="en" sz="1000"/>
              <a:t>`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Sekiranya menggunakan `content-box`, nilai ketinggian hanyalah untuk konten - menambah `padding` dan `border` akan menjadikan elemen lebih lebar daripada ketinggian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Sekiranya menggunakan `border-box`, nilai ketinggian akan termasuk `padding` dan `border` - menambah `padding` dan `border` tidak memberi impak kepada nilai ketinggian yang telah ditetapkan.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265500" y="488425"/>
            <a:ext cx="2527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CSS: Model Box dan Dimensi</a:t>
            </a:r>
            <a:endParaRPr b="1"/>
          </a:p>
        </p:txBody>
      </p:sp>
      <p:sp>
        <p:nvSpPr>
          <p:cNvPr id="200" name="Google Shape;200;p25"/>
          <p:cNvSpPr txBox="1"/>
          <p:nvPr>
            <p:ph idx="1" type="subTitle"/>
          </p:nvPr>
        </p:nvSpPr>
        <p:spPr>
          <a:xfrm>
            <a:off x="265500" y="155397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Memahami dimensi elemen dalam HTML</a:t>
            </a:r>
            <a:endParaRPr sz="1000"/>
          </a:p>
        </p:txBody>
      </p:sp>
      <p:sp>
        <p:nvSpPr>
          <p:cNvPr id="201" name="Google Shape;201;p25"/>
          <p:cNvSpPr/>
          <p:nvPr/>
        </p:nvSpPr>
        <p:spPr>
          <a:xfrm>
            <a:off x="5412800" y="1080950"/>
            <a:ext cx="1465200" cy="777900"/>
          </a:xfrm>
          <a:prstGeom prst="rect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 Medium"/>
                <a:ea typeface="Lexend Medium"/>
                <a:cs typeface="Lexend Medium"/>
                <a:sym typeface="Lexend Medium"/>
              </a:rPr>
              <a:t>Konten</a:t>
            </a:r>
            <a:endParaRPr sz="16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grpSp>
        <p:nvGrpSpPr>
          <p:cNvPr id="202" name="Google Shape;202;p25"/>
          <p:cNvGrpSpPr/>
          <p:nvPr/>
        </p:nvGrpSpPr>
        <p:grpSpPr>
          <a:xfrm>
            <a:off x="4491950" y="2711525"/>
            <a:ext cx="3306900" cy="1820400"/>
            <a:chOff x="4131625" y="648588"/>
            <a:chExt cx="3306900" cy="1820400"/>
          </a:xfrm>
        </p:grpSpPr>
        <p:grpSp>
          <p:nvGrpSpPr>
            <p:cNvPr id="203" name="Google Shape;203;p25"/>
            <p:cNvGrpSpPr/>
            <p:nvPr/>
          </p:nvGrpSpPr>
          <p:grpSpPr>
            <a:xfrm>
              <a:off x="4131625" y="648588"/>
              <a:ext cx="3306900" cy="1820400"/>
              <a:chOff x="4131625" y="648588"/>
              <a:chExt cx="3306900" cy="1820400"/>
            </a:xfrm>
          </p:grpSpPr>
          <p:sp>
            <p:nvSpPr>
              <p:cNvPr id="204" name="Google Shape;204;p25"/>
              <p:cNvSpPr/>
              <p:nvPr/>
            </p:nvSpPr>
            <p:spPr>
              <a:xfrm>
                <a:off x="4131625" y="648588"/>
                <a:ext cx="3306900" cy="1820400"/>
              </a:xfrm>
              <a:prstGeom prst="roundRect">
                <a:avLst>
                  <a:gd fmla="val 2391" name="adj"/>
                </a:avLst>
              </a:prstGeom>
              <a:solidFill>
                <a:srgbClr val="1532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5"/>
              <p:cNvSpPr/>
              <p:nvPr/>
            </p:nvSpPr>
            <p:spPr>
              <a:xfrm>
                <a:off x="4259700" y="744650"/>
                <a:ext cx="120000" cy="1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5"/>
              <p:cNvSpPr/>
              <p:nvPr/>
            </p:nvSpPr>
            <p:spPr>
              <a:xfrm>
                <a:off x="4452000" y="744650"/>
                <a:ext cx="120000" cy="120000"/>
              </a:xfrm>
              <a:prstGeom prst="ellipse">
                <a:avLst/>
              </a:prstGeom>
              <a:solidFill>
                <a:srgbClr val="FEB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5"/>
              <p:cNvSpPr/>
              <p:nvPr/>
            </p:nvSpPr>
            <p:spPr>
              <a:xfrm>
                <a:off x="4644300" y="744650"/>
                <a:ext cx="120000" cy="120000"/>
              </a:xfrm>
              <a:prstGeom prst="ellipse">
                <a:avLst/>
              </a:prstGeom>
              <a:solidFill>
                <a:srgbClr val="0BCE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8" name="Google Shape;208;p25"/>
            <p:cNvSpPr txBox="1"/>
            <p:nvPr/>
          </p:nvSpPr>
          <p:spPr>
            <a:xfrm>
              <a:off x="4291725" y="932988"/>
              <a:ext cx="30507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d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iv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b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ox-sizing: content-box;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w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idth: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1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00px;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p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adding: 20px;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b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order: 8px;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cxnSp>
        <p:nvCxnSpPr>
          <p:cNvPr id="209" name="Google Shape;209;p25"/>
          <p:cNvCxnSpPr/>
          <p:nvPr/>
        </p:nvCxnSpPr>
        <p:spPr>
          <a:xfrm>
            <a:off x="5460775" y="816725"/>
            <a:ext cx="344400" cy="0"/>
          </a:xfrm>
          <a:prstGeom prst="straightConnector1">
            <a:avLst/>
          </a:prstGeom>
          <a:noFill/>
          <a:ln cap="flat" cmpd="sng" w="9525">
            <a:solidFill>
              <a:srgbClr val="2FAADD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0" name="Google Shape;210;p25"/>
          <p:cNvSpPr txBox="1"/>
          <p:nvPr>
            <p:ph idx="1" type="subTitle"/>
          </p:nvPr>
        </p:nvSpPr>
        <p:spPr>
          <a:xfrm>
            <a:off x="5100475" y="482202"/>
            <a:ext cx="10650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20px</a:t>
            </a:r>
            <a:endParaRPr sz="1225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11" name="Google Shape;211;p25"/>
          <p:cNvCxnSpPr/>
          <p:nvPr/>
        </p:nvCxnSpPr>
        <p:spPr>
          <a:xfrm>
            <a:off x="5244850" y="2074100"/>
            <a:ext cx="344400" cy="0"/>
          </a:xfrm>
          <a:prstGeom prst="straightConnector1">
            <a:avLst/>
          </a:prstGeom>
          <a:noFill/>
          <a:ln cap="flat" cmpd="sng" w="9525">
            <a:solidFill>
              <a:srgbClr val="2FAADD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2" name="Google Shape;212;p25"/>
          <p:cNvSpPr txBox="1"/>
          <p:nvPr>
            <p:ph idx="1" type="subTitle"/>
          </p:nvPr>
        </p:nvSpPr>
        <p:spPr>
          <a:xfrm>
            <a:off x="4884550" y="2043852"/>
            <a:ext cx="10650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r>
              <a:rPr lang="en" sz="12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px</a:t>
            </a:r>
            <a:endParaRPr sz="1225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13" name="Google Shape;213;p25"/>
          <p:cNvCxnSpPr/>
          <p:nvPr/>
        </p:nvCxnSpPr>
        <p:spPr>
          <a:xfrm>
            <a:off x="5829100" y="1601675"/>
            <a:ext cx="664500" cy="0"/>
          </a:xfrm>
          <a:prstGeom prst="straightConnector1">
            <a:avLst/>
          </a:prstGeom>
          <a:noFill/>
          <a:ln cap="flat" cmpd="sng" w="9525">
            <a:solidFill>
              <a:srgbClr val="2FAADD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4" name="Google Shape;214;p25"/>
          <p:cNvSpPr txBox="1"/>
          <p:nvPr>
            <p:ph idx="1" type="subTitle"/>
          </p:nvPr>
        </p:nvSpPr>
        <p:spPr>
          <a:xfrm>
            <a:off x="5628850" y="1528804"/>
            <a:ext cx="10650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100px</a:t>
            </a:r>
            <a:endParaRPr sz="1225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265500" y="488425"/>
            <a:ext cx="2527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CSS: Model Box dan Dimensi</a:t>
            </a:r>
            <a:endParaRPr b="1"/>
          </a:p>
        </p:txBody>
      </p:sp>
      <p:sp>
        <p:nvSpPr>
          <p:cNvPr id="220" name="Google Shape;220;p26"/>
          <p:cNvSpPr txBox="1"/>
          <p:nvPr>
            <p:ph idx="1" type="subTitle"/>
          </p:nvPr>
        </p:nvSpPr>
        <p:spPr>
          <a:xfrm>
            <a:off x="265500" y="155397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Memahami dimensi elemen dalam HTML</a:t>
            </a:r>
            <a:endParaRPr sz="1000"/>
          </a:p>
        </p:txBody>
      </p:sp>
      <p:sp>
        <p:nvSpPr>
          <p:cNvPr id="221" name="Google Shape;221;p26"/>
          <p:cNvSpPr/>
          <p:nvPr/>
        </p:nvSpPr>
        <p:spPr>
          <a:xfrm>
            <a:off x="5797075" y="1080950"/>
            <a:ext cx="696600" cy="777900"/>
          </a:xfrm>
          <a:prstGeom prst="rect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exend Medium"/>
                <a:ea typeface="Lexend Medium"/>
                <a:cs typeface="Lexend Medium"/>
                <a:sym typeface="Lexend Medium"/>
              </a:rPr>
              <a:t>Konten</a:t>
            </a:r>
            <a:endParaRPr sz="8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grpSp>
        <p:nvGrpSpPr>
          <p:cNvPr id="222" name="Google Shape;222;p26"/>
          <p:cNvGrpSpPr/>
          <p:nvPr/>
        </p:nvGrpSpPr>
        <p:grpSpPr>
          <a:xfrm>
            <a:off x="4491950" y="2711525"/>
            <a:ext cx="3306900" cy="1820400"/>
            <a:chOff x="4131625" y="648588"/>
            <a:chExt cx="3306900" cy="1820400"/>
          </a:xfrm>
        </p:grpSpPr>
        <p:grpSp>
          <p:nvGrpSpPr>
            <p:cNvPr id="223" name="Google Shape;223;p26"/>
            <p:cNvGrpSpPr/>
            <p:nvPr/>
          </p:nvGrpSpPr>
          <p:grpSpPr>
            <a:xfrm>
              <a:off x="4131625" y="648588"/>
              <a:ext cx="3306900" cy="1820400"/>
              <a:chOff x="4131625" y="648588"/>
              <a:chExt cx="3306900" cy="1820400"/>
            </a:xfrm>
          </p:grpSpPr>
          <p:sp>
            <p:nvSpPr>
              <p:cNvPr id="224" name="Google Shape;224;p26"/>
              <p:cNvSpPr/>
              <p:nvPr/>
            </p:nvSpPr>
            <p:spPr>
              <a:xfrm>
                <a:off x="4131625" y="648588"/>
                <a:ext cx="3306900" cy="1820400"/>
              </a:xfrm>
              <a:prstGeom prst="roundRect">
                <a:avLst>
                  <a:gd fmla="val 2391" name="adj"/>
                </a:avLst>
              </a:prstGeom>
              <a:solidFill>
                <a:srgbClr val="1532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6"/>
              <p:cNvSpPr/>
              <p:nvPr/>
            </p:nvSpPr>
            <p:spPr>
              <a:xfrm>
                <a:off x="4259700" y="744650"/>
                <a:ext cx="120000" cy="1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6"/>
              <p:cNvSpPr/>
              <p:nvPr/>
            </p:nvSpPr>
            <p:spPr>
              <a:xfrm>
                <a:off x="4452000" y="744650"/>
                <a:ext cx="120000" cy="120000"/>
              </a:xfrm>
              <a:prstGeom prst="ellipse">
                <a:avLst/>
              </a:prstGeom>
              <a:solidFill>
                <a:srgbClr val="FEB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>
                <a:off x="4644300" y="744650"/>
                <a:ext cx="120000" cy="120000"/>
              </a:xfrm>
              <a:prstGeom prst="ellipse">
                <a:avLst/>
              </a:prstGeom>
              <a:solidFill>
                <a:srgbClr val="0BCE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8" name="Google Shape;228;p26"/>
            <p:cNvSpPr txBox="1"/>
            <p:nvPr/>
          </p:nvSpPr>
          <p:spPr>
            <a:xfrm>
              <a:off x="4291725" y="932988"/>
              <a:ext cx="30507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div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box-sizing: border-box;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width: 100px;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padding: 20px;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border: 8px;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cxnSp>
        <p:nvCxnSpPr>
          <p:cNvPr id="229" name="Google Shape;229;p26"/>
          <p:cNvCxnSpPr/>
          <p:nvPr/>
        </p:nvCxnSpPr>
        <p:spPr>
          <a:xfrm>
            <a:off x="5829100" y="1217975"/>
            <a:ext cx="200100" cy="0"/>
          </a:xfrm>
          <a:prstGeom prst="straightConnector1">
            <a:avLst/>
          </a:prstGeom>
          <a:noFill/>
          <a:ln cap="flat" cmpd="sng" w="9525">
            <a:solidFill>
              <a:srgbClr val="2FAADD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30" name="Google Shape;230;p26"/>
          <p:cNvSpPr txBox="1"/>
          <p:nvPr>
            <p:ph idx="1" type="subTitle"/>
          </p:nvPr>
        </p:nvSpPr>
        <p:spPr>
          <a:xfrm>
            <a:off x="5584150" y="950301"/>
            <a:ext cx="6900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20px</a:t>
            </a:r>
            <a:endParaRPr sz="1225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31" name="Google Shape;231;p26"/>
          <p:cNvCxnSpPr/>
          <p:nvPr/>
        </p:nvCxnSpPr>
        <p:spPr>
          <a:xfrm>
            <a:off x="5669200" y="174338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2FAADD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32" name="Google Shape;232;p26"/>
          <p:cNvSpPr txBox="1"/>
          <p:nvPr>
            <p:ph idx="1" type="subTitle"/>
          </p:nvPr>
        </p:nvSpPr>
        <p:spPr>
          <a:xfrm>
            <a:off x="5525500" y="1770638"/>
            <a:ext cx="5037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8px</a:t>
            </a:r>
            <a:endParaRPr sz="1225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33" name="Google Shape;233;p26"/>
          <p:cNvCxnSpPr/>
          <p:nvPr/>
        </p:nvCxnSpPr>
        <p:spPr>
          <a:xfrm>
            <a:off x="5829100" y="2010025"/>
            <a:ext cx="664500" cy="0"/>
          </a:xfrm>
          <a:prstGeom prst="straightConnector1">
            <a:avLst/>
          </a:prstGeom>
          <a:noFill/>
          <a:ln cap="flat" cmpd="sng" w="9525">
            <a:solidFill>
              <a:srgbClr val="2FAADD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34" name="Google Shape;234;p26"/>
          <p:cNvSpPr txBox="1"/>
          <p:nvPr>
            <p:ph idx="1" type="subTitle"/>
          </p:nvPr>
        </p:nvSpPr>
        <p:spPr>
          <a:xfrm>
            <a:off x="5869050" y="2025575"/>
            <a:ext cx="6645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100px</a:t>
            </a:r>
            <a:endParaRPr sz="1225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265500" y="488425"/>
            <a:ext cx="2527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CSS: Warna</a:t>
            </a:r>
            <a:endParaRPr b="1"/>
          </a:p>
        </p:txBody>
      </p:sp>
      <p:sp>
        <p:nvSpPr>
          <p:cNvPr id="240" name="Google Shape;240;p27"/>
          <p:cNvSpPr txBox="1"/>
          <p:nvPr>
            <p:ph idx="1" type="subTitle"/>
          </p:nvPr>
        </p:nvSpPr>
        <p:spPr>
          <a:xfrm>
            <a:off x="265500" y="155397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Memahami warna dalam CSS</a:t>
            </a:r>
            <a:endParaRPr sz="1000"/>
          </a:p>
        </p:txBody>
      </p:sp>
      <p:sp>
        <p:nvSpPr>
          <p:cNvPr id="241" name="Google Shape;241;p27"/>
          <p:cNvSpPr/>
          <p:nvPr/>
        </p:nvSpPr>
        <p:spPr>
          <a:xfrm>
            <a:off x="3559800" y="48842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background-color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2" name="Google Shape;242;p27"/>
          <p:cNvSpPr/>
          <p:nvPr/>
        </p:nvSpPr>
        <p:spPr>
          <a:xfrm>
            <a:off x="3559800" y="104920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3" name="Google Shape;243;p27"/>
          <p:cNvSpPr/>
          <p:nvPr/>
        </p:nvSpPr>
        <p:spPr>
          <a:xfrm>
            <a:off x="3559800" y="160997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border-color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4" name="Google Shape;244;p27"/>
          <p:cNvSpPr/>
          <p:nvPr/>
        </p:nvSpPr>
        <p:spPr>
          <a:xfrm>
            <a:off x="3559800" y="217075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caret-color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5" name="Google Shape;245;p27"/>
          <p:cNvSpPr txBox="1"/>
          <p:nvPr>
            <p:ph type="title"/>
          </p:nvPr>
        </p:nvSpPr>
        <p:spPr>
          <a:xfrm>
            <a:off x="5967275" y="488425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Warna latar</a:t>
            </a:r>
            <a:endParaRPr b="1" sz="1168">
              <a:solidFill>
                <a:srgbClr val="0B73B7"/>
              </a:solidFill>
            </a:endParaRPr>
          </a:p>
        </p:txBody>
      </p:sp>
      <p:sp>
        <p:nvSpPr>
          <p:cNvPr id="246" name="Google Shape;246;p27"/>
          <p:cNvSpPr txBox="1"/>
          <p:nvPr>
            <p:ph type="title"/>
          </p:nvPr>
        </p:nvSpPr>
        <p:spPr>
          <a:xfrm>
            <a:off x="5967275" y="1049200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Warna hadapan a.k.a. tulisan</a:t>
            </a:r>
            <a:endParaRPr b="1" sz="1168">
              <a:solidFill>
                <a:srgbClr val="0B73B7"/>
              </a:solidFill>
            </a:endParaRPr>
          </a:p>
        </p:txBody>
      </p:sp>
      <p:sp>
        <p:nvSpPr>
          <p:cNvPr id="247" name="Google Shape;247;p27"/>
          <p:cNvSpPr txBox="1"/>
          <p:nvPr>
            <p:ph type="title"/>
          </p:nvPr>
        </p:nvSpPr>
        <p:spPr>
          <a:xfrm>
            <a:off x="5967275" y="1609975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Warna border</a:t>
            </a:r>
            <a:endParaRPr b="1" sz="1168">
              <a:solidFill>
                <a:srgbClr val="0B73B7"/>
              </a:solidFill>
            </a:endParaRPr>
          </a:p>
        </p:txBody>
      </p:sp>
      <p:sp>
        <p:nvSpPr>
          <p:cNvPr id="248" name="Google Shape;248;p27"/>
          <p:cNvSpPr txBox="1"/>
          <p:nvPr>
            <p:ph type="title"/>
          </p:nvPr>
        </p:nvSpPr>
        <p:spPr>
          <a:xfrm>
            <a:off x="5967275" y="2127575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Warna caret (garisan semasa menaip)</a:t>
            </a:r>
            <a:endParaRPr b="1" sz="1168">
              <a:solidFill>
                <a:srgbClr val="0B73B7"/>
              </a:solidFill>
            </a:endParaRPr>
          </a:p>
        </p:txBody>
      </p:sp>
      <p:grpSp>
        <p:nvGrpSpPr>
          <p:cNvPr id="249" name="Google Shape;249;p27"/>
          <p:cNvGrpSpPr/>
          <p:nvPr/>
        </p:nvGrpSpPr>
        <p:grpSpPr>
          <a:xfrm>
            <a:off x="3592100" y="2887675"/>
            <a:ext cx="3918600" cy="1820400"/>
            <a:chOff x="4131625" y="648588"/>
            <a:chExt cx="3918600" cy="1820400"/>
          </a:xfrm>
        </p:grpSpPr>
        <p:grpSp>
          <p:nvGrpSpPr>
            <p:cNvPr id="250" name="Google Shape;250;p27"/>
            <p:cNvGrpSpPr/>
            <p:nvPr/>
          </p:nvGrpSpPr>
          <p:grpSpPr>
            <a:xfrm>
              <a:off x="4131625" y="648588"/>
              <a:ext cx="3918600" cy="1820400"/>
              <a:chOff x="4131625" y="648588"/>
              <a:chExt cx="3918600" cy="1820400"/>
            </a:xfrm>
          </p:grpSpPr>
          <p:sp>
            <p:nvSpPr>
              <p:cNvPr id="251" name="Google Shape;251;p27"/>
              <p:cNvSpPr/>
              <p:nvPr/>
            </p:nvSpPr>
            <p:spPr>
              <a:xfrm>
                <a:off x="4131625" y="648588"/>
                <a:ext cx="3918600" cy="1820400"/>
              </a:xfrm>
              <a:prstGeom prst="roundRect">
                <a:avLst>
                  <a:gd fmla="val 2391" name="adj"/>
                </a:avLst>
              </a:prstGeom>
              <a:solidFill>
                <a:srgbClr val="1532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>
                <a:off x="4259700" y="744650"/>
                <a:ext cx="120000" cy="1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>
                <a:off x="4452000" y="744650"/>
                <a:ext cx="120000" cy="120000"/>
              </a:xfrm>
              <a:prstGeom prst="ellipse">
                <a:avLst/>
              </a:prstGeom>
              <a:solidFill>
                <a:srgbClr val="FEB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7"/>
              <p:cNvSpPr/>
              <p:nvPr/>
            </p:nvSpPr>
            <p:spPr>
              <a:xfrm>
                <a:off x="4644300" y="744650"/>
                <a:ext cx="120000" cy="120000"/>
              </a:xfrm>
              <a:prstGeom prst="ellipse">
                <a:avLst/>
              </a:prstGeom>
              <a:solidFill>
                <a:srgbClr val="0BCE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5" name="Google Shape;255;p27"/>
            <p:cNvSpPr txBox="1"/>
            <p:nvPr/>
          </p:nvSpPr>
          <p:spPr>
            <a:xfrm>
              <a:off x="4291725" y="932988"/>
              <a:ext cx="37584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div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b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ackground-color: #FFFFFF;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c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olor: teal;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b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order-color: #000;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sp>
        <p:nvSpPr>
          <p:cNvPr id="256" name="Google Shape;256;p27"/>
          <p:cNvSpPr/>
          <p:nvPr/>
        </p:nvSpPr>
        <p:spPr>
          <a:xfrm>
            <a:off x="7654700" y="3561625"/>
            <a:ext cx="1345200" cy="472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</a:rPr>
              <a:t>Hello</a:t>
            </a:r>
            <a:endParaRPr b="1">
              <a:solidFill>
                <a:srgbClr val="00808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type="title"/>
          </p:nvPr>
        </p:nvSpPr>
        <p:spPr>
          <a:xfrm>
            <a:off x="265500" y="488425"/>
            <a:ext cx="2527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CSS: Tipografi</a:t>
            </a:r>
            <a:endParaRPr b="1"/>
          </a:p>
        </p:txBody>
      </p:sp>
      <p:sp>
        <p:nvSpPr>
          <p:cNvPr id="262" name="Google Shape;262;p28"/>
          <p:cNvSpPr txBox="1"/>
          <p:nvPr>
            <p:ph idx="1" type="subTitle"/>
          </p:nvPr>
        </p:nvSpPr>
        <p:spPr>
          <a:xfrm>
            <a:off x="265500" y="155397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Memahami bagaimana memanipulasi teks</a:t>
            </a:r>
            <a:endParaRPr sz="1000"/>
          </a:p>
        </p:txBody>
      </p:sp>
      <p:sp>
        <p:nvSpPr>
          <p:cNvPr id="263" name="Google Shape;263;p28"/>
          <p:cNvSpPr/>
          <p:nvPr/>
        </p:nvSpPr>
        <p:spPr>
          <a:xfrm>
            <a:off x="3559800" y="48842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font-family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3559800" y="104920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font-size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5" name="Google Shape;265;p28"/>
          <p:cNvSpPr/>
          <p:nvPr/>
        </p:nvSpPr>
        <p:spPr>
          <a:xfrm>
            <a:off x="3559800" y="176237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font-weight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6" name="Google Shape;266;p28"/>
          <p:cNvSpPr/>
          <p:nvPr/>
        </p:nvSpPr>
        <p:spPr>
          <a:xfrm>
            <a:off x="3559800" y="262795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font-style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7" name="Google Shape;267;p28"/>
          <p:cNvSpPr txBox="1"/>
          <p:nvPr>
            <p:ph type="title"/>
          </p:nvPr>
        </p:nvSpPr>
        <p:spPr>
          <a:xfrm>
            <a:off x="5967275" y="488425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Nama font yang dipakai</a:t>
            </a:r>
            <a:endParaRPr b="1" sz="1168">
              <a:solidFill>
                <a:srgbClr val="0B73B7"/>
              </a:solidFill>
            </a:endParaRPr>
          </a:p>
        </p:txBody>
      </p:sp>
      <p:sp>
        <p:nvSpPr>
          <p:cNvPr id="268" name="Google Shape;268;p28"/>
          <p:cNvSpPr txBox="1"/>
          <p:nvPr>
            <p:ph type="title"/>
          </p:nvPr>
        </p:nvSpPr>
        <p:spPr>
          <a:xfrm>
            <a:off x="5967275" y="1049200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Saiz font</a:t>
            </a:r>
            <a:endParaRPr b="1" sz="1168">
              <a:solidFill>
                <a:srgbClr val="0B73B7"/>
              </a:solidFill>
            </a:endParaRPr>
          </a:p>
        </p:txBody>
      </p:sp>
      <p:sp>
        <p:nvSpPr>
          <p:cNvPr id="269" name="Google Shape;269;p28"/>
          <p:cNvSpPr txBox="1"/>
          <p:nvPr>
            <p:ph type="title"/>
          </p:nvPr>
        </p:nvSpPr>
        <p:spPr>
          <a:xfrm>
            <a:off x="5967275" y="1762375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Ketebalan font (`normal`, `bold`, atau guna nombor gandaan 100 - 100, 200, 300, 400, 500…)</a:t>
            </a:r>
            <a:endParaRPr b="1" sz="1168">
              <a:solidFill>
                <a:srgbClr val="0B73B7"/>
              </a:solidFill>
            </a:endParaRPr>
          </a:p>
        </p:txBody>
      </p:sp>
      <p:sp>
        <p:nvSpPr>
          <p:cNvPr id="270" name="Google Shape;270;p28"/>
          <p:cNvSpPr txBox="1"/>
          <p:nvPr>
            <p:ph type="title"/>
          </p:nvPr>
        </p:nvSpPr>
        <p:spPr>
          <a:xfrm>
            <a:off x="5967275" y="2584775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Stail font - italic, underline</a:t>
            </a:r>
            <a:endParaRPr b="1" sz="1168">
              <a:solidFill>
                <a:srgbClr val="0B73B7"/>
              </a:solidFill>
            </a:endParaRPr>
          </a:p>
        </p:txBody>
      </p:sp>
      <p:sp>
        <p:nvSpPr>
          <p:cNvPr id="271" name="Google Shape;271;p28"/>
          <p:cNvSpPr/>
          <p:nvPr/>
        </p:nvSpPr>
        <p:spPr>
          <a:xfrm>
            <a:off x="3559800" y="323190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font-kerning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2" name="Google Shape;272;p28"/>
          <p:cNvSpPr txBox="1"/>
          <p:nvPr>
            <p:ph type="title"/>
          </p:nvPr>
        </p:nvSpPr>
        <p:spPr>
          <a:xfrm>
            <a:off x="5967275" y="3188725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Penjarakan antara huruf</a:t>
            </a:r>
            <a:endParaRPr b="1" sz="1168">
              <a:solidFill>
                <a:srgbClr val="0B73B7"/>
              </a:solidFill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3559800" y="395522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line-height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4" name="Google Shape;274;p28"/>
          <p:cNvSpPr txBox="1"/>
          <p:nvPr>
            <p:ph type="title"/>
          </p:nvPr>
        </p:nvSpPr>
        <p:spPr>
          <a:xfrm>
            <a:off x="5967275" y="3835850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Penjarakan antara barisan</a:t>
            </a:r>
            <a:endParaRPr b="1" sz="1168">
              <a:solidFill>
                <a:srgbClr val="0B73B7"/>
              </a:solidFill>
            </a:endParaRPr>
          </a:p>
        </p:txBody>
      </p:sp>
      <p:sp>
        <p:nvSpPr>
          <p:cNvPr id="275" name="Google Shape;275;p28"/>
          <p:cNvSpPr/>
          <p:nvPr/>
        </p:nvSpPr>
        <p:spPr>
          <a:xfrm>
            <a:off x="3559800" y="456932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text-align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6" name="Google Shape;276;p28"/>
          <p:cNvSpPr txBox="1"/>
          <p:nvPr>
            <p:ph type="title"/>
          </p:nvPr>
        </p:nvSpPr>
        <p:spPr>
          <a:xfrm>
            <a:off x="5967275" y="4526150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Penyusunan teks</a:t>
            </a:r>
            <a:endParaRPr b="1" sz="1168">
              <a:solidFill>
                <a:srgbClr val="0B73B7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type="title"/>
          </p:nvPr>
        </p:nvSpPr>
        <p:spPr>
          <a:xfrm>
            <a:off x="265500" y="488425"/>
            <a:ext cx="2527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CSS: Tipografi</a:t>
            </a:r>
            <a:endParaRPr b="1"/>
          </a:p>
        </p:txBody>
      </p:sp>
      <p:sp>
        <p:nvSpPr>
          <p:cNvPr id="282" name="Google Shape;282;p29"/>
          <p:cNvSpPr txBox="1"/>
          <p:nvPr>
            <p:ph idx="1" type="subTitle"/>
          </p:nvPr>
        </p:nvSpPr>
        <p:spPr>
          <a:xfrm>
            <a:off x="265500" y="155397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Memahami bagaimana memanipulasi teks</a:t>
            </a:r>
            <a:endParaRPr sz="1000"/>
          </a:p>
        </p:txBody>
      </p:sp>
      <p:grpSp>
        <p:nvGrpSpPr>
          <p:cNvPr id="283" name="Google Shape;283;p29"/>
          <p:cNvGrpSpPr/>
          <p:nvPr/>
        </p:nvGrpSpPr>
        <p:grpSpPr>
          <a:xfrm>
            <a:off x="4219725" y="448400"/>
            <a:ext cx="4091700" cy="2298000"/>
            <a:chOff x="4131625" y="648588"/>
            <a:chExt cx="4091700" cy="2298000"/>
          </a:xfrm>
        </p:grpSpPr>
        <p:grpSp>
          <p:nvGrpSpPr>
            <p:cNvPr id="284" name="Google Shape;284;p29"/>
            <p:cNvGrpSpPr/>
            <p:nvPr/>
          </p:nvGrpSpPr>
          <p:grpSpPr>
            <a:xfrm>
              <a:off x="4131625" y="648588"/>
              <a:ext cx="4091700" cy="2298000"/>
              <a:chOff x="4131625" y="648588"/>
              <a:chExt cx="4091700" cy="2298000"/>
            </a:xfrm>
          </p:grpSpPr>
          <p:sp>
            <p:nvSpPr>
              <p:cNvPr id="285" name="Google Shape;285;p29"/>
              <p:cNvSpPr/>
              <p:nvPr/>
            </p:nvSpPr>
            <p:spPr>
              <a:xfrm>
                <a:off x="4131625" y="648588"/>
                <a:ext cx="4091700" cy="2298000"/>
              </a:xfrm>
              <a:prstGeom prst="roundRect">
                <a:avLst>
                  <a:gd fmla="val 2391" name="adj"/>
                </a:avLst>
              </a:prstGeom>
              <a:solidFill>
                <a:srgbClr val="1532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4259700" y="744650"/>
                <a:ext cx="120000" cy="1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4452000" y="744650"/>
                <a:ext cx="120000" cy="120000"/>
              </a:xfrm>
              <a:prstGeom prst="ellipse">
                <a:avLst/>
              </a:prstGeom>
              <a:solidFill>
                <a:srgbClr val="FEB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4644300" y="744650"/>
                <a:ext cx="120000" cy="120000"/>
              </a:xfrm>
              <a:prstGeom prst="ellipse">
                <a:avLst/>
              </a:prstGeom>
              <a:solidFill>
                <a:srgbClr val="0BCE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9" name="Google Shape;289;p29"/>
            <p:cNvSpPr txBox="1"/>
            <p:nvPr/>
          </p:nvSpPr>
          <p:spPr>
            <a:xfrm>
              <a:off x="4291725" y="932988"/>
              <a:ext cx="3811500" cy="190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p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f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ont-family: “Times New Roman”;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f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ont-size: 16px;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f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ont-weight: bold;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f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ont-style: normal;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f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ont-kernal: normal;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l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ine-height: normal;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sp>
        <p:nvSpPr>
          <p:cNvPr id="290" name="Google Shape;290;p29"/>
          <p:cNvSpPr txBox="1"/>
          <p:nvPr>
            <p:ph idx="1" type="subTitle"/>
          </p:nvPr>
        </p:nvSpPr>
        <p:spPr>
          <a:xfrm>
            <a:off x="3899600" y="3123625"/>
            <a:ext cx="47319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Tulisan ini telah terhasil mengikut nilai CSS yang telah ditetapkan pada teks ini. Anda tidak perlu menetapkan semua nilai, hanya tetapkan mengikut keperluan sahaja.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type="title"/>
          </p:nvPr>
        </p:nvSpPr>
        <p:spPr>
          <a:xfrm>
            <a:off x="265500" y="488425"/>
            <a:ext cx="2527500" cy="13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CSS: Pemilih Pseudo (Pseudo Selectors)</a:t>
            </a:r>
            <a:endParaRPr b="1"/>
          </a:p>
        </p:txBody>
      </p:sp>
      <p:sp>
        <p:nvSpPr>
          <p:cNvPr id="296" name="Google Shape;296;p30"/>
          <p:cNvSpPr txBox="1"/>
          <p:nvPr>
            <p:ph idx="1" type="subTitle"/>
          </p:nvPr>
        </p:nvSpPr>
        <p:spPr>
          <a:xfrm>
            <a:off x="265500" y="181772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Memahami bagaimana memanipulasi teks</a:t>
            </a:r>
            <a:endParaRPr sz="1000"/>
          </a:p>
        </p:txBody>
      </p:sp>
      <p:sp>
        <p:nvSpPr>
          <p:cNvPr id="297" name="Google Shape;297;p30"/>
          <p:cNvSpPr/>
          <p:nvPr/>
        </p:nvSpPr>
        <p:spPr>
          <a:xfrm>
            <a:off x="3559800" y="48842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div:hover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8" name="Google Shape;298;p30"/>
          <p:cNvSpPr/>
          <p:nvPr/>
        </p:nvSpPr>
        <p:spPr>
          <a:xfrm>
            <a:off x="3559800" y="104920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div:focus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9" name="Google Shape;299;p30"/>
          <p:cNvSpPr txBox="1"/>
          <p:nvPr>
            <p:ph type="title"/>
          </p:nvPr>
        </p:nvSpPr>
        <p:spPr>
          <a:xfrm>
            <a:off x="5967275" y="488425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Apabila elemen sedang dituding (hover)</a:t>
            </a:r>
            <a:endParaRPr b="1" sz="1168">
              <a:solidFill>
                <a:srgbClr val="0B73B7"/>
              </a:solidFill>
            </a:endParaRPr>
          </a:p>
        </p:txBody>
      </p:sp>
      <p:sp>
        <p:nvSpPr>
          <p:cNvPr id="300" name="Google Shape;300;p30"/>
          <p:cNvSpPr txBox="1"/>
          <p:nvPr>
            <p:ph type="title"/>
          </p:nvPr>
        </p:nvSpPr>
        <p:spPr>
          <a:xfrm>
            <a:off x="5967275" y="1049200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Apabila elemen sedang difokus</a:t>
            </a:r>
            <a:endParaRPr b="1" sz="1168">
              <a:solidFill>
                <a:srgbClr val="0B73B7"/>
              </a:solidFill>
            </a:endParaRPr>
          </a:p>
        </p:txBody>
      </p:sp>
      <p:sp>
        <p:nvSpPr>
          <p:cNvPr id="301" name="Google Shape;301;p30"/>
          <p:cNvSpPr/>
          <p:nvPr/>
        </p:nvSpPr>
        <p:spPr>
          <a:xfrm>
            <a:off x="3559800" y="160997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iv:active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2" name="Google Shape;302;p30"/>
          <p:cNvSpPr/>
          <p:nvPr/>
        </p:nvSpPr>
        <p:spPr>
          <a:xfrm>
            <a:off x="3559800" y="217075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div:visited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3" name="Google Shape;303;p30"/>
          <p:cNvSpPr/>
          <p:nvPr/>
        </p:nvSpPr>
        <p:spPr>
          <a:xfrm>
            <a:off x="3559800" y="273152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div:blank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4" name="Google Shape;304;p30"/>
          <p:cNvSpPr/>
          <p:nvPr/>
        </p:nvSpPr>
        <p:spPr>
          <a:xfrm>
            <a:off x="3559800" y="329230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div:first-child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5" name="Google Shape;305;p30"/>
          <p:cNvSpPr/>
          <p:nvPr/>
        </p:nvSpPr>
        <p:spPr>
          <a:xfrm>
            <a:off x="3559800" y="385307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div:nth-child(2n)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6" name="Google Shape;306;p30"/>
          <p:cNvSpPr txBox="1"/>
          <p:nvPr>
            <p:ph type="title"/>
          </p:nvPr>
        </p:nvSpPr>
        <p:spPr>
          <a:xfrm>
            <a:off x="5967275" y="1609975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Apabila elemen sedang aktif (link, button)</a:t>
            </a:r>
            <a:endParaRPr b="1" sz="1168">
              <a:solidFill>
                <a:srgbClr val="0B73B7"/>
              </a:solidFill>
            </a:endParaRPr>
          </a:p>
        </p:txBody>
      </p:sp>
      <p:sp>
        <p:nvSpPr>
          <p:cNvPr id="307" name="Google Shape;307;p30"/>
          <p:cNvSpPr txBox="1"/>
          <p:nvPr>
            <p:ph type="title"/>
          </p:nvPr>
        </p:nvSpPr>
        <p:spPr>
          <a:xfrm>
            <a:off x="5967275" y="2170750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Apabila elemen telah digunakan (link)</a:t>
            </a:r>
            <a:endParaRPr b="1" sz="1168">
              <a:solidFill>
                <a:srgbClr val="0B73B7"/>
              </a:solidFill>
            </a:endParaRPr>
          </a:p>
        </p:txBody>
      </p:sp>
      <p:sp>
        <p:nvSpPr>
          <p:cNvPr id="308" name="Google Shape;308;p30"/>
          <p:cNvSpPr txBox="1"/>
          <p:nvPr>
            <p:ph type="title"/>
          </p:nvPr>
        </p:nvSpPr>
        <p:spPr>
          <a:xfrm>
            <a:off x="5967275" y="2731525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Apabila elemen sedang kosong (input)</a:t>
            </a:r>
            <a:endParaRPr b="1" sz="1168">
              <a:solidFill>
                <a:srgbClr val="0B73B7"/>
              </a:solidFill>
            </a:endParaRPr>
          </a:p>
        </p:txBody>
      </p:sp>
      <p:sp>
        <p:nvSpPr>
          <p:cNvPr id="309" name="Google Shape;309;p30"/>
          <p:cNvSpPr txBox="1"/>
          <p:nvPr>
            <p:ph type="title"/>
          </p:nvPr>
        </p:nvSpPr>
        <p:spPr>
          <a:xfrm>
            <a:off x="5967275" y="3292300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Setiap subelemen pertama</a:t>
            </a:r>
            <a:endParaRPr b="1" sz="1168">
              <a:solidFill>
                <a:srgbClr val="0B73B7"/>
              </a:solidFill>
            </a:endParaRPr>
          </a:p>
        </p:txBody>
      </p:sp>
      <p:sp>
        <p:nvSpPr>
          <p:cNvPr id="310" name="Google Shape;310;p30"/>
          <p:cNvSpPr txBox="1"/>
          <p:nvPr>
            <p:ph type="title"/>
          </p:nvPr>
        </p:nvSpPr>
        <p:spPr>
          <a:xfrm>
            <a:off x="5967275" y="3853075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Setiap subelemen yang ke (2n)</a:t>
            </a:r>
            <a:endParaRPr b="1" sz="1168">
              <a:solidFill>
                <a:srgbClr val="0B73B7"/>
              </a:solidFill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3491050" y="4250513"/>
            <a:ext cx="527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Rujukan: </a:t>
            </a:r>
            <a:r>
              <a:rPr lang="en" sz="12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Pseudo-classes and pseudo-elements - Learn web development | MDN</a:t>
            </a:r>
            <a:endParaRPr sz="1200">
              <a:solidFill>
                <a:srgbClr val="2FAAD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/>
          <p:nvPr>
            <p:ph type="title"/>
          </p:nvPr>
        </p:nvSpPr>
        <p:spPr>
          <a:xfrm>
            <a:off x="265500" y="488425"/>
            <a:ext cx="2527500" cy="13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CSS: Pemilih Pseudo (Pseudo Selectors)</a:t>
            </a:r>
            <a:endParaRPr b="1"/>
          </a:p>
        </p:txBody>
      </p:sp>
      <p:sp>
        <p:nvSpPr>
          <p:cNvPr id="317" name="Google Shape;317;p31"/>
          <p:cNvSpPr txBox="1"/>
          <p:nvPr>
            <p:ph idx="1" type="subTitle"/>
          </p:nvPr>
        </p:nvSpPr>
        <p:spPr>
          <a:xfrm>
            <a:off x="265500" y="181772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Memahami bagaimana memanipulasi teks</a:t>
            </a:r>
            <a:endParaRPr sz="1000"/>
          </a:p>
        </p:txBody>
      </p:sp>
      <p:grpSp>
        <p:nvGrpSpPr>
          <p:cNvPr id="318" name="Google Shape;318;p31"/>
          <p:cNvGrpSpPr/>
          <p:nvPr/>
        </p:nvGrpSpPr>
        <p:grpSpPr>
          <a:xfrm>
            <a:off x="4219725" y="448400"/>
            <a:ext cx="4091700" cy="2298000"/>
            <a:chOff x="4131625" y="648588"/>
            <a:chExt cx="4091700" cy="2298000"/>
          </a:xfrm>
        </p:grpSpPr>
        <p:grpSp>
          <p:nvGrpSpPr>
            <p:cNvPr id="319" name="Google Shape;319;p31"/>
            <p:cNvGrpSpPr/>
            <p:nvPr/>
          </p:nvGrpSpPr>
          <p:grpSpPr>
            <a:xfrm>
              <a:off x="4131625" y="648588"/>
              <a:ext cx="4091700" cy="2298000"/>
              <a:chOff x="4131625" y="648588"/>
              <a:chExt cx="4091700" cy="2298000"/>
            </a:xfrm>
          </p:grpSpPr>
          <p:sp>
            <p:nvSpPr>
              <p:cNvPr id="320" name="Google Shape;320;p31"/>
              <p:cNvSpPr/>
              <p:nvPr/>
            </p:nvSpPr>
            <p:spPr>
              <a:xfrm>
                <a:off x="4131625" y="648588"/>
                <a:ext cx="4091700" cy="2298000"/>
              </a:xfrm>
              <a:prstGeom prst="roundRect">
                <a:avLst>
                  <a:gd fmla="val 2391" name="adj"/>
                </a:avLst>
              </a:prstGeom>
              <a:solidFill>
                <a:srgbClr val="1532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1"/>
              <p:cNvSpPr/>
              <p:nvPr/>
            </p:nvSpPr>
            <p:spPr>
              <a:xfrm>
                <a:off x="4259700" y="744650"/>
                <a:ext cx="120000" cy="1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1"/>
              <p:cNvSpPr/>
              <p:nvPr/>
            </p:nvSpPr>
            <p:spPr>
              <a:xfrm>
                <a:off x="4452000" y="744650"/>
                <a:ext cx="120000" cy="120000"/>
              </a:xfrm>
              <a:prstGeom prst="ellipse">
                <a:avLst/>
              </a:prstGeom>
              <a:solidFill>
                <a:srgbClr val="FEB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1"/>
              <p:cNvSpPr/>
              <p:nvPr/>
            </p:nvSpPr>
            <p:spPr>
              <a:xfrm>
                <a:off x="4644300" y="744650"/>
                <a:ext cx="120000" cy="120000"/>
              </a:xfrm>
              <a:prstGeom prst="ellipse">
                <a:avLst/>
              </a:prstGeom>
              <a:solidFill>
                <a:srgbClr val="0BCE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4" name="Google Shape;324;p31"/>
            <p:cNvSpPr txBox="1"/>
            <p:nvPr/>
          </p:nvSpPr>
          <p:spPr>
            <a:xfrm>
              <a:off x="4291725" y="932988"/>
              <a:ext cx="3811500" cy="1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d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iv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b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ackground-color: blue;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d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iv:hover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b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ackground-color: red;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sp>
        <p:nvSpPr>
          <p:cNvPr id="325" name="Google Shape;325;p31"/>
          <p:cNvSpPr/>
          <p:nvPr/>
        </p:nvSpPr>
        <p:spPr>
          <a:xfrm>
            <a:off x="4219725" y="3699250"/>
            <a:ext cx="1537500" cy="432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"/>
          <p:cNvSpPr/>
          <p:nvPr/>
        </p:nvSpPr>
        <p:spPr>
          <a:xfrm>
            <a:off x="6773925" y="3699250"/>
            <a:ext cx="1537500" cy="4323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6668" y="3961975"/>
            <a:ext cx="156055" cy="23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995500" y="334650"/>
            <a:ext cx="48762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&lt;ol&gt; Apa itu CSS, dan kenapa CSS?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&lt;ol&gt; Pengenalan kepada anatomi CSS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&lt;ol&gt; Asas CSS - </a:t>
            </a:r>
            <a:r>
              <a:rPr i="1" lang="en">
                <a:latin typeface="Lexend"/>
                <a:ea typeface="Lexend"/>
                <a:cs typeface="Lexend"/>
                <a:sym typeface="Lexend"/>
              </a:rPr>
              <a:t>display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dan </a:t>
            </a:r>
            <a:r>
              <a:rPr i="1" lang="en">
                <a:latin typeface="Lexend"/>
                <a:ea typeface="Lexend"/>
                <a:cs typeface="Lexend"/>
                <a:sym typeface="Lexend"/>
              </a:rPr>
              <a:t>position</a:t>
            </a:r>
            <a:endParaRPr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&lt;ol&gt; Asas CSS - </a:t>
            </a:r>
            <a:r>
              <a:rPr i="1" lang="en">
                <a:latin typeface="Lexend"/>
                <a:ea typeface="Lexend"/>
                <a:cs typeface="Lexend"/>
                <a:sym typeface="Lexend"/>
              </a:rPr>
              <a:t>box model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dan </a:t>
            </a:r>
            <a:r>
              <a:rPr i="1" lang="en">
                <a:latin typeface="Lexend"/>
                <a:ea typeface="Lexend"/>
                <a:cs typeface="Lexend"/>
                <a:sym typeface="Lexend"/>
              </a:rPr>
              <a:t>dimensions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&lt;ol&gt; Asas CSS - </a:t>
            </a:r>
            <a:r>
              <a:rPr i="1" lang="en">
                <a:latin typeface="Lexend"/>
                <a:ea typeface="Lexend"/>
                <a:cs typeface="Lexend"/>
                <a:sym typeface="Lexend"/>
              </a:rPr>
              <a:t>colors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&lt;ol&gt; Asas CSS - tipografi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&lt;ol&gt; Asas CSS - </a:t>
            </a:r>
            <a:r>
              <a:rPr i="1" lang="en">
                <a:latin typeface="Lexend"/>
                <a:ea typeface="Lexend"/>
                <a:cs typeface="Lexend"/>
                <a:sym typeface="Lexend"/>
              </a:rPr>
              <a:t>pseudo selectors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&lt;ol&gt; Sistem CSS - Flex system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&lt;ol&gt; Sistem CSS - Grid system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&lt;ol&gt; CSS Responsif - </a:t>
            </a:r>
            <a:r>
              <a:rPr i="1" lang="en">
                <a:latin typeface="Lexend"/>
                <a:ea typeface="Lexend"/>
                <a:cs typeface="Lexend"/>
                <a:sym typeface="Lexend"/>
              </a:rPr>
              <a:t>Media Query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&lt;ol&gt; CSS Lanjutan - Fungsi Utiliti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&lt;ol&gt; Pustaka CSS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0" name="Google Shape;60;p14"/>
          <p:cNvSpPr txBox="1"/>
          <p:nvPr/>
        </p:nvSpPr>
        <p:spPr>
          <a:xfrm rot="-5400000">
            <a:off x="1629975" y="2438675"/>
            <a:ext cx="41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53243"/>
                </a:solidFill>
                <a:latin typeface="Lexend"/>
                <a:ea typeface="Lexend"/>
                <a:cs typeface="Lexend"/>
                <a:sym typeface="Lexend"/>
              </a:rPr>
              <a:t>TOPIK</a:t>
            </a:r>
            <a:endParaRPr b="1">
              <a:solidFill>
                <a:srgbClr val="1532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3837638" y="561300"/>
            <a:ext cx="63900" cy="4149000"/>
          </a:xfrm>
          <a:prstGeom prst="rect">
            <a:avLst/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440025" y="1430738"/>
            <a:ext cx="2196126" cy="2196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11700" y="445025"/>
            <a:ext cx="245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Topik</a:t>
            </a:r>
            <a:endParaRPr b="1" sz="30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/>
          <p:nvPr/>
        </p:nvSpPr>
        <p:spPr>
          <a:xfrm>
            <a:off x="492450" y="1048925"/>
            <a:ext cx="8159100" cy="3596700"/>
          </a:xfrm>
          <a:prstGeom prst="roundRect">
            <a:avLst>
              <a:gd fmla="val 289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2"/>
          <p:cNvSpPr txBox="1"/>
          <p:nvPr>
            <p:ph type="title"/>
          </p:nvPr>
        </p:nvSpPr>
        <p:spPr>
          <a:xfrm>
            <a:off x="3308250" y="141250"/>
            <a:ext cx="252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Flex</a:t>
            </a:r>
            <a:endParaRPr b="1" i="1"/>
          </a:p>
        </p:txBody>
      </p:sp>
      <p:sp>
        <p:nvSpPr>
          <p:cNvPr id="334" name="Google Shape;334;p32"/>
          <p:cNvSpPr txBox="1"/>
          <p:nvPr>
            <p:ph idx="1" type="body"/>
          </p:nvPr>
        </p:nvSpPr>
        <p:spPr>
          <a:xfrm>
            <a:off x="3381450" y="511925"/>
            <a:ext cx="2454300" cy="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Sesuai digunakan untuk susunan elemen bersifat linear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5" name="Google Shape;335;p32"/>
          <p:cNvSpPr txBox="1"/>
          <p:nvPr/>
        </p:nvSpPr>
        <p:spPr>
          <a:xfrm>
            <a:off x="1933500" y="4071888"/>
            <a:ext cx="527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Cheatsheet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: </a:t>
            </a:r>
            <a:r>
              <a:rPr lang="en" sz="12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A Complete Guide to Flexbox | CSS-Tricks</a:t>
            </a:r>
            <a:endParaRPr sz="1200">
              <a:solidFill>
                <a:srgbClr val="2FAAD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36" name="Google Shape;336;p32"/>
          <p:cNvSpPr/>
          <p:nvPr/>
        </p:nvSpPr>
        <p:spPr>
          <a:xfrm>
            <a:off x="764875" y="171987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7" name="Google Shape;337;p32"/>
          <p:cNvSpPr/>
          <p:nvPr/>
        </p:nvSpPr>
        <p:spPr>
          <a:xfrm>
            <a:off x="764875" y="2296638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flex-wrap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8" name="Google Shape;338;p32"/>
          <p:cNvSpPr/>
          <p:nvPr/>
        </p:nvSpPr>
        <p:spPr>
          <a:xfrm>
            <a:off x="764875" y="287340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flex-flow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9" name="Google Shape;339;p32"/>
          <p:cNvSpPr txBox="1"/>
          <p:nvPr>
            <p:ph type="title"/>
          </p:nvPr>
        </p:nvSpPr>
        <p:spPr>
          <a:xfrm>
            <a:off x="715350" y="1188250"/>
            <a:ext cx="21234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" sz="1520">
                <a:solidFill>
                  <a:srgbClr val="0B73B7"/>
                </a:solidFill>
              </a:rPr>
              <a:t>Susunan keseluruhan (untuk </a:t>
            </a:r>
            <a:r>
              <a:rPr b="1" i="1" lang="en" sz="1520">
                <a:solidFill>
                  <a:srgbClr val="0B73B7"/>
                </a:solidFill>
              </a:rPr>
              <a:t>parent)</a:t>
            </a:r>
            <a:endParaRPr b="1" i="1" sz="1520">
              <a:solidFill>
                <a:srgbClr val="0B73B7"/>
              </a:solidFill>
            </a:endParaRPr>
          </a:p>
        </p:txBody>
      </p:sp>
      <p:sp>
        <p:nvSpPr>
          <p:cNvPr id="340" name="Google Shape;340;p32"/>
          <p:cNvSpPr txBox="1"/>
          <p:nvPr>
            <p:ph type="title"/>
          </p:nvPr>
        </p:nvSpPr>
        <p:spPr>
          <a:xfrm>
            <a:off x="3510300" y="1188250"/>
            <a:ext cx="21234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" sz="1520">
                <a:solidFill>
                  <a:srgbClr val="0B73B7"/>
                </a:solidFill>
              </a:rPr>
              <a:t>Aturan linear (untuk parent)</a:t>
            </a:r>
            <a:endParaRPr b="1" sz="1520">
              <a:solidFill>
                <a:srgbClr val="0B73B7"/>
              </a:solidFill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3559800" y="171990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align-items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2" name="Google Shape;342;p32"/>
          <p:cNvSpPr/>
          <p:nvPr/>
        </p:nvSpPr>
        <p:spPr>
          <a:xfrm>
            <a:off x="3559800" y="229665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justify-content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3" name="Google Shape;343;p32"/>
          <p:cNvSpPr txBox="1"/>
          <p:nvPr>
            <p:ph type="title"/>
          </p:nvPr>
        </p:nvSpPr>
        <p:spPr>
          <a:xfrm>
            <a:off x="6354725" y="1188250"/>
            <a:ext cx="20244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" sz="1520">
                <a:solidFill>
                  <a:srgbClr val="0B73B7"/>
                </a:solidFill>
              </a:rPr>
              <a:t>Pensaizan Element (untuk children)</a:t>
            </a:r>
            <a:endParaRPr b="1" sz="1520">
              <a:solidFill>
                <a:srgbClr val="0B73B7"/>
              </a:solidFill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6354725" y="171987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flex-grow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6354725" y="2296638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flex-shrink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6" name="Google Shape;346;p32"/>
          <p:cNvSpPr/>
          <p:nvPr/>
        </p:nvSpPr>
        <p:spPr>
          <a:xfrm>
            <a:off x="6354725" y="287340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flex-basis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7" name="Google Shape;347;p32"/>
          <p:cNvSpPr/>
          <p:nvPr/>
        </p:nvSpPr>
        <p:spPr>
          <a:xfrm>
            <a:off x="3559800" y="287340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8" name="Google Shape;348;p32"/>
          <p:cNvSpPr/>
          <p:nvPr/>
        </p:nvSpPr>
        <p:spPr>
          <a:xfrm>
            <a:off x="3559800" y="349407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gap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"/>
          <p:cNvSpPr/>
          <p:nvPr/>
        </p:nvSpPr>
        <p:spPr>
          <a:xfrm>
            <a:off x="492450" y="1048925"/>
            <a:ext cx="8159100" cy="3596700"/>
          </a:xfrm>
          <a:prstGeom prst="roundRect">
            <a:avLst>
              <a:gd fmla="val 289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3"/>
          <p:cNvSpPr txBox="1"/>
          <p:nvPr>
            <p:ph type="title"/>
          </p:nvPr>
        </p:nvSpPr>
        <p:spPr>
          <a:xfrm>
            <a:off x="3308250" y="141250"/>
            <a:ext cx="252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Grid</a:t>
            </a:r>
            <a:endParaRPr b="1" i="1"/>
          </a:p>
        </p:txBody>
      </p:sp>
      <p:sp>
        <p:nvSpPr>
          <p:cNvPr id="355" name="Google Shape;355;p33"/>
          <p:cNvSpPr/>
          <p:nvPr/>
        </p:nvSpPr>
        <p:spPr>
          <a:xfrm>
            <a:off x="764875" y="171987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grid-template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6" name="Google Shape;356;p33"/>
          <p:cNvSpPr/>
          <p:nvPr/>
        </p:nvSpPr>
        <p:spPr>
          <a:xfrm>
            <a:off x="764875" y="2142988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grid-auto-flow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7" name="Google Shape;357;p33"/>
          <p:cNvSpPr txBox="1"/>
          <p:nvPr>
            <p:ph idx="1" type="body"/>
          </p:nvPr>
        </p:nvSpPr>
        <p:spPr>
          <a:xfrm>
            <a:off x="3381450" y="511925"/>
            <a:ext cx="2454300" cy="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Sesuai digunakan untuk susunan elemen bersifat grid/table/2 dimensi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58" name="Google Shape;358;p33"/>
          <p:cNvSpPr txBox="1"/>
          <p:nvPr>
            <p:ph type="title"/>
          </p:nvPr>
        </p:nvSpPr>
        <p:spPr>
          <a:xfrm>
            <a:off x="715350" y="1188250"/>
            <a:ext cx="21234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" sz="1520">
                <a:solidFill>
                  <a:srgbClr val="0B73B7"/>
                </a:solidFill>
              </a:rPr>
              <a:t>Susunan keseluruhan (untuk </a:t>
            </a:r>
            <a:r>
              <a:rPr b="1" i="1" lang="en" sz="1520">
                <a:solidFill>
                  <a:srgbClr val="0B73B7"/>
                </a:solidFill>
              </a:rPr>
              <a:t>parent)</a:t>
            </a:r>
            <a:endParaRPr b="1" i="1" sz="1520">
              <a:solidFill>
                <a:srgbClr val="0B73B7"/>
              </a:solidFill>
            </a:endParaRPr>
          </a:p>
        </p:txBody>
      </p:sp>
      <p:sp>
        <p:nvSpPr>
          <p:cNvPr id="359" name="Google Shape;359;p33"/>
          <p:cNvSpPr txBox="1"/>
          <p:nvPr>
            <p:ph type="title"/>
          </p:nvPr>
        </p:nvSpPr>
        <p:spPr>
          <a:xfrm>
            <a:off x="3510300" y="1188250"/>
            <a:ext cx="21234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" sz="1520">
                <a:solidFill>
                  <a:srgbClr val="0B73B7"/>
                </a:solidFill>
              </a:rPr>
              <a:t>Aturan linear (untuk parent)</a:t>
            </a:r>
            <a:endParaRPr b="1" sz="1520">
              <a:solidFill>
                <a:srgbClr val="0B73B7"/>
              </a:solidFill>
            </a:endParaRPr>
          </a:p>
        </p:txBody>
      </p:sp>
      <p:sp>
        <p:nvSpPr>
          <p:cNvPr id="360" name="Google Shape;360;p33"/>
          <p:cNvSpPr/>
          <p:nvPr/>
        </p:nvSpPr>
        <p:spPr>
          <a:xfrm>
            <a:off x="3559800" y="171990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align-items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1" name="Google Shape;361;p33"/>
          <p:cNvSpPr/>
          <p:nvPr/>
        </p:nvSpPr>
        <p:spPr>
          <a:xfrm>
            <a:off x="3559800" y="2989188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justify-content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2" name="Google Shape;362;p33"/>
          <p:cNvSpPr txBox="1"/>
          <p:nvPr>
            <p:ph type="title"/>
          </p:nvPr>
        </p:nvSpPr>
        <p:spPr>
          <a:xfrm>
            <a:off x="6354725" y="1188250"/>
            <a:ext cx="20244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" sz="1520">
                <a:solidFill>
                  <a:srgbClr val="0B73B7"/>
                </a:solidFill>
              </a:rPr>
              <a:t>Pensaizan Element (untuk children)</a:t>
            </a:r>
            <a:endParaRPr b="1" sz="1520">
              <a:solidFill>
                <a:srgbClr val="0B73B7"/>
              </a:solidFill>
            </a:endParaRPr>
          </a:p>
        </p:txBody>
      </p:sp>
      <p:sp>
        <p:nvSpPr>
          <p:cNvPr id="363" name="Google Shape;363;p33"/>
          <p:cNvSpPr/>
          <p:nvPr/>
        </p:nvSpPr>
        <p:spPr>
          <a:xfrm>
            <a:off x="6354725" y="171987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grid-row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4" name="Google Shape;364;p33"/>
          <p:cNvSpPr/>
          <p:nvPr/>
        </p:nvSpPr>
        <p:spPr>
          <a:xfrm>
            <a:off x="6354725" y="2142988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grid-column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5" name="Google Shape;365;p33"/>
          <p:cNvSpPr/>
          <p:nvPr/>
        </p:nvSpPr>
        <p:spPr>
          <a:xfrm>
            <a:off x="3559800" y="341230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grid-gap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6" name="Google Shape;366;p33"/>
          <p:cNvSpPr txBox="1"/>
          <p:nvPr/>
        </p:nvSpPr>
        <p:spPr>
          <a:xfrm>
            <a:off x="1933500" y="4074538"/>
            <a:ext cx="527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Cheatsheet: </a:t>
            </a:r>
            <a:r>
              <a:rPr lang="en" sz="12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GRID - Malven</a:t>
            </a:r>
            <a:endParaRPr sz="1200">
              <a:solidFill>
                <a:srgbClr val="2FAAD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67" name="Google Shape;367;p33"/>
          <p:cNvSpPr/>
          <p:nvPr/>
        </p:nvSpPr>
        <p:spPr>
          <a:xfrm>
            <a:off x="3559800" y="214300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align-content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8" name="Google Shape;368;p33"/>
          <p:cNvSpPr/>
          <p:nvPr/>
        </p:nvSpPr>
        <p:spPr>
          <a:xfrm>
            <a:off x="3559800" y="2566088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justify-items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/>
          <p:nvPr>
            <p:ph type="title"/>
          </p:nvPr>
        </p:nvSpPr>
        <p:spPr>
          <a:xfrm>
            <a:off x="265500" y="488425"/>
            <a:ext cx="2527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CSS: Animasi</a:t>
            </a:r>
            <a:endParaRPr b="1"/>
          </a:p>
        </p:txBody>
      </p:sp>
      <p:sp>
        <p:nvSpPr>
          <p:cNvPr id="374" name="Google Shape;374;p34"/>
          <p:cNvSpPr txBox="1"/>
          <p:nvPr>
            <p:ph idx="1" type="subTitle"/>
          </p:nvPr>
        </p:nvSpPr>
        <p:spPr>
          <a:xfrm>
            <a:off x="265500" y="155397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Memahami animasi dalam CSS</a:t>
            </a:r>
            <a:endParaRPr sz="1000"/>
          </a:p>
        </p:txBody>
      </p:sp>
      <p:sp>
        <p:nvSpPr>
          <p:cNvPr id="375" name="Google Shape;375;p34"/>
          <p:cNvSpPr txBox="1"/>
          <p:nvPr>
            <p:ph idx="2" type="body"/>
          </p:nvPr>
        </p:nvSpPr>
        <p:spPr>
          <a:xfrm>
            <a:off x="3491050" y="523900"/>
            <a:ext cx="51165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Terdapat 2 jenis animasi: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animation</a:t>
            </a:r>
            <a:r>
              <a:rPr lang="en">
                <a:solidFill>
                  <a:schemeClr val="lt1"/>
                </a:solidFill>
              </a:rPr>
              <a:t>` - animasi terhasil berdasarkan tetapan keyframe menerusi `@keyframe`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transition</a:t>
            </a:r>
            <a:r>
              <a:rPr lang="en">
                <a:solidFill>
                  <a:schemeClr val="lt1"/>
                </a:solidFill>
              </a:rPr>
              <a:t>` - animasi terhasil berdasarkan perbezaan dua nilai daripada keadaan yang berbeza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"/>
          <p:cNvSpPr txBox="1"/>
          <p:nvPr>
            <p:ph type="title"/>
          </p:nvPr>
        </p:nvSpPr>
        <p:spPr>
          <a:xfrm>
            <a:off x="265500" y="488425"/>
            <a:ext cx="2527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CSS: Animasi</a:t>
            </a:r>
            <a:endParaRPr b="1"/>
          </a:p>
        </p:txBody>
      </p:sp>
      <p:sp>
        <p:nvSpPr>
          <p:cNvPr id="381" name="Google Shape;381;p35"/>
          <p:cNvSpPr txBox="1"/>
          <p:nvPr>
            <p:ph idx="1" type="subTitle"/>
          </p:nvPr>
        </p:nvSpPr>
        <p:spPr>
          <a:xfrm>
            <a:off x="265500" y="155397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Memahami animasi dalam CSS</a:t>
            </a:r>
            <a:endParaRPr sz="1000"/>
          </a:p>
        </p:txBody>
      </p:sp>
      <p:grpSp>
        <p:nvGrpSpPr>
          <p:cNvPr id="382" name="Google Shape;382;p35"/>
          <p:cNvGrpSpPr/>
          <p:nvPr/>
        </p:nvGrpSpPr>
        <p:grpSpPr>
          <a:xfrm>
            <a:off x="4219725" y="448400"/>
            <a:ext cx="4091700" cy="3180600"/>
            <a:chOff x="4131625" y="648588"/>
            <a:chExt cx="4091700" cy="3180600"/>
          </a:xfrm>
        </p:grpSpPr>
        <p:grpSp>
          <p:nvGrpSpPr>
            <p:cNvPr id="383" name="Google Shape;383;p35"/>
            <p:cNvGrpSpPr/>
            <p:nvPr/>
          </p:nvGrpSpPr>
          <p:grpSpPr>
            <a:xfrm>
              <a:off x="4131625" y="648588"/>
              <a:ext cx="4091700" cy="3180600"/>
              <a:chOff x="4131625" y="648588"/>
              <a:chExt cx="4091700" cy="3180600"/>
            </a:xfrm>
          </p:grpSpPr>
          <p:sp>
            <p:nvSpPr>
              <p:cNvPr id="384" name="Google Shape;384;p35"/>
              <p:cNvSpPr/>
              <p:nvPr/>
            </p:nvSpPr>
            <p:spPr>
              <a:xfrm>
                <a:off x="4131625" y="648588"/>
                <a:ext cx="4091700" cy="3180600"/>
              </a:xfrm>
              <a:prstGeom prst="roundRect">
                <a:avLst>
                  <a:gd fmla="val 2391" name="adj"/>
                </a:avLst>
              </a:prstGeom>
              <a:solidFill>
                <a:srgbClr val="1532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5"/>
              <p:cNvSpPr/>
              <p:nvPr/>
            </p:nvSpPr>
            <p:spPr>
              <a:xfrm>
                <a:off x="4259700" y="744650"/>
                <a:ext cx="120000" cy="1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5"/>
              <p:cNvSpPr/>
              <p:nvPr/>
            </p:nvSpPr>
            <p:spPr>
              <a:xfrm>
                <a:off x="4452000" y="744650"/>
                <a:ext cx="120000" cy="120000"/>
              </a:xfrm>
              <a:prstGeom prst="ellipse">
                <a:avLst/>
              </a:prstGeom>
              <a:solidFill>
                <a:srgbClr val="FEB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5"/>
              <p:cNvSpPr/>
              <p:nvPr/>
            </p:nvSpPr>
            <p:spPr>
              <a:xfrm>
                <a:off x="4644300" y="744650"/>
                <a:ext cx="120000" cy="120000"/>
              </a:xfrm>
              <a:prstGeom prst="ellipse">
                <a:avLst/>
              </a:prstGeom>
              <a:solidFill>
                <a:srgbClr val="0BCE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8" name="Google Shape;388;p35"/>
            <p:cNvSpPr txBox="1"/>
            <p:nvPr/>
          </p:nvSpPr>
          <p:spPr>
            <a:xfrm>
              <a:off x="4291725" y="932988"/>
              <a:ext cx="3811500" cy="27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d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iv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a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nimation: </a:t>
              </a:r>
              <a:r>
                <a:rPr lang="en">
                  <a:solidFill>
                    <a:srgbClr val="A4C2F4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slide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3s ease-in-out;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@keyframes </a:t>
              </a:r>
              <a:r>
                <a:rPr lang="en">
                  <a:solidFill>
                    <a:srgbClr val="A4C2F4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slide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f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rom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l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eft: 0px;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}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t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l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eft: 400px;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}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"/>
          <p:cNvSpPr txBox="1"/>
          <p:nvPr>
            <p:ph type="title"/>
          </p:nvPr>
        </p:nvSpPr>
        <p:spPr>
          <a:xfrm>
            <a:off x="265500" y="488425"/>
            <a:ext cx="2527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CSS: Transition</a:t>
            </a:r>
            <a:endParaRPr b="1"/>
          </a:p>
        </p:txBody>
      </p:sp>
      <p:sp>
        <p:nvSpPr>
          <p:cNvPr id="394" name="Google Shape;394;p36"/>
          <p:cNvSpPr txBox="1"/>
          <p:nvPr>
            <p:ph idx="1" type="subTitle"/>
          </p:nvPr>
        </p:nvSpPr>
        <p:spPr>
          <a:xfrm>
            <a:off x="265500" y="155397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Memahami transisi dalam CSS</a:t>
            </a:r>
            <a:endParaRPr sz="1000"/>
          </a:p>
        </p:txBody>
      </p:sp>
      <p:grpSp>
        <p:nvGrpSpPr>
          <p:cNvPr id="395" name="Google Shape;395;p36"/>
          <p:cNvGrpSpPr/>
          <p:nvPr/>
        </p:nvGrpSpPr>
        <p:grpSpPr>
          <a:xfrm>
            <a:off x="4219725" y="448400"/>
            <a:ext cx="4091700" cy="3180600"/>
            <a:chOff x="4131625" y="648588"/>
            <a:chExt cx="4091700" cy="3180600"/>
          </a:xfrm>
        </p:grpSpPr>
        <p:grpSp>
          <p:nvGrpSpPr>
            <p:cNvPr id="396" name="Google Shape;396;p36"/>
            <p:cNvGrpSpPr/>
            <p:nvPr/>
          </p:nvGrpSpPr>
          <p:grpSpPr>
            <a:xfrm>
              <a:off x="4131625" y="648588"/>
              <a:ext cx="4091700" cy="3180600"/>
              <a:chOff x="4131625" y="648588"/>
              <a:chExt cx="4091700" cy="3180600"/>
            </a:xfrm>
          </p:grpSpPr>
          <p:sp>
            <p:nvSpPr>
              <p:cNvPr id="397" name="Google Shape;397;p36"/>
              <p:cNvSpPr/>
              <p:nvPr/>
            </p:nvSpPr>
            <p:spPr>
              <a:xfrm>
                <a:off x="4131625" y="648588"/>
                <a:ext cx="4091700" cy="3180600"/>
              </a:xfrm>
              <a:prstGeom prst="roundRect">
                <a:avLst>
                  <a:gd fmla="val 2391" name="adj"/>
                </a:avLst>
              </a:prstGeom>
              <a:solidFill>
                <a:srgbClr val="1532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36"/>
              <p:cNvSpPr/>
              <p:nvPr/>
            </p:nvSpPr>
            <p:spPr>
              <a:xfrm>
                <a:off x="4259700" y="744650"/>
                <a:ext cx="120000" cy="1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36"/>
              <p:cNvSpPr/>
              <p:nvPr/>
            </p:nvSpPr>
            <p:spPr>
              <a:xfrm>
                <a:off x="4452000" y="744650"/>
                <a:ext cx="120000" cy="120000"/>
              </a:xfrm>
              <a:prstGeom prst="ellipse">
                <a:avLst/>
              </a:prstGeom>
              <a:solidFill>
                <a:srgbClr val="FEB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36"/>
              <p:cNvSpPr/>
              <p:nvPr/>
            </p:nvSpPr>
            <p:spPr>
              <a:xfrm>
                <a:off x="4644300" y="744650"/>
                <a:ext cx="120000" cy="120000"/>
              </a:xfrm>
              <a:prstGeom prst="ellipse">
                <a:avLst/>
              </a:prstGeom>
              <a:solidFill>
                <a:srgbClr val="0BCE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1" name="Google Shape;401;p36"/>
            <p:cNvSpPr txBox="1"/>
            <p:nvPr/>
          </p:nvSpPr>
          <p:spPr>
            <a:xfrm>
              <a:off x="4291725" y="932988"/>
              <a:ext cx="3811500" cy="21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d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iv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b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ackgro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und-color: red;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transition: background-color 1s ease-in-out;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div:hover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background-color: blue;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473937" y="1867113"/>
            <a:ext cx="2196126" cy="2196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040400" y="974300"/>
            <a:ext cx="50631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3025">
                <a:solidFill>
                  <a:srgbClr val="2FAADD"/>
                </a:solidFill>
                <a:latin typeface="Lexend"/>
                <a:ea typeface="Lexend"/>
                <a:cs typeface="Lexend"/>
                <a:sym typeface="Lexend"/>
              </a:rPr>
              <a:t>C</a:t>
            </a:r>
            <a:r>
              <a:rPr b="1" lang="en" sz="3025">
                <a:solidFill>
                  <a:srgbClr val="0B73B7"/>
                </a:solidFill>
                <a:latin typeface="Lexend"/>
                <a:ea typeface="Lexend"/>
                <a:cs typeface="Lexend"/>
                <a:sym typeface="Lexend"/>
              </a:rPr>
              <a:t>ascading</a:t>
            </a:r>
            <a:r>
              <a:rPr b="1" lang="en" sz="3025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" sz="3025">
                <a:solidFill>
                  <a:srgbClr val="2FAADD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b="1" lang="en" sz="3025">
                <a:solidFill>
                  <a:srgbClr val="0B73B7"/>
                </a:solidFill>
                <a:latin typeface="Lexend"/>
                <a:ea typeface="Lexend"/>
                <a:cs typeface="Lexend"/>
                <a:sym typeface="Lexend"/>
              </a:rPr>
              <a:t>tyle</a:t>
            </a:r>
            <a:r>
              <a:rPr b="1" lang="en" sz="3025">
                <a:solidFill>
                  <a:srgbClr val="2FAADD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b="1" lang="en" sz="3025">
                <a:solidFill>
                  <a:srgbClr val="0B73B7"/>
                </a:solidFill>
                <a:latin typeface="Lexend"/>
                <a:ea typeface="Lexend"/>
                <a:cs typeface="Lexend"/>
                <a:sym typeface="Lexend"/>
              </a:rPr>
              <a:t>heet</a:t>
            </a:r>
            <a:endParaRPr b="1" sz="3025">
              <a:solidFill>
                <a:srgbClr val="0B73B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657786" y="1373475"/>
            <a:ext cx="2417975" cy="2417975"/>
            <a:chOff x="292050" y="1373475"/>
            <a:chExt cx="2417975" cy="2417975"/>
          </a:xfrm>
        </p:grpSpPr>
        <p:pic>
          <p:nvPicPr>
            <p:cNvPr id="75" name="Google Shape;7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050" y="1373475"/>
              <a:ext cx="2417975" cy="2417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69905" y="1539598"/>
              <a:ext cx="650314" cy="65031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" name="Google Shape;77;p16"/>
          <p:cNvGrpSpPr/>
          <p:nvPr/>
        </p:nvGrpSpPr>
        <p:grpSpPr>
          <a:xfrm>
            <a:off x="3844375" y="1373487"/>
            <a:ext cx="1695400" cy="2396501"/>
            <a:chOff x="3403100" y="1373487"/>
            <a:chExt cx="1695400" cy="2396501"/>
          </a:xfrm>
        </p:grpSpPr>
        <p:pic>
          <p:nvPicPr>
            <p:cNvPr id="78" name="Google Shape;78;p16"/>
            <p:cNvPicPr preferRelativeResize="0"/>
            <p:nvPr/>
          </p:nvPicPr>
          <p:blipFill rotWithShape="1">
            <a:blip r:embed="rId5">
              <a:alphaModFix/>
            </a:blip>
            <a:srcRect b="8382" l="0" r="0" t="0"/>
            <a:stretch/>
          </p:blipFill>
          <p:spPr>
            <a:xfrm>
              <a:off x="3403100" y="1373487"/>
              <a:ext cx="1695400" cy="2396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1123" y="1459348"/>
              <a:ext cx="514600" cy="5145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" name="Google Shape;80;p16"/>
          <p:cNvGrpSpPr/>
          <p:nvPr/>
        </p:nvGrpSpPr>
        <p:grpSpPr>
          <a:xfrm>
            <a:off x="6308401" y="1373475"/>
            <a:ext cx="2177813" cy="2417975"/>
            <a:chOff x="6239115" y="1373475"/>
            <a:chExt cx="2177813" cy="2417975"/>
          </a:xfrm>
        </p:grpSpPr>
        <p:pic>
          <p:nvPicPr>
            <p:cNvPr id="81" name="Google Shape;81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239115" y="1373475"/>
              <a:ext cx="2120585" cy="2417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502127" y="1430701"/>
              <a:ext cx="914801" cy="514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" name="Google Shape;83;p16"/>
          <p:cNvSpPr txBox="1"/>
          <p:nvPr/>
        </p:nvSpPr>
        <p:spPr>
          <a:xfrm>
            <a:off x="1320763" y="3902075"/>
            <a:ext cx="10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EB800"/>
                </a:solidFill>
                <a:latin typeface="Lexend"/>
                <a:ea typeface="Lexend"/>
                <a:cs typeface="Lexend"/>
                <a:sym typeface="Lexend"/>
              </a:rPr>
              <a:t>Struktur</a:t>
            </a:r>
            <a:endParaRPr b="1">
              <a:solidFill>
                <a:srgbClr val="FEB8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146063" y="3902075"/>
            <a:ext cx="10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EB800"/>
                </a:solidFill>
                <a:latin typeface="Lexend"/>
                <a:ea typeface="Lexend"/>
                <a:cs typeface="Lexend"/>
                <a:sym typeface="Lexend"/>
              </a:rPr>
              <a:t>Estetika</a:t>
            </a:r>
            <a:endParaRPr b="1">
              <a:solidFill>
                <a:srgbClr val="FEB8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582175" y="3902075"/>
            <a:ext cx="16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EB800"/>
                </a:solidFill>
                <a:latin typeface="Lexend"/>
                <a:ea typeface="Lexend"/>
                <a:cs typeface="Lexend"/>
                <a:sym typeface="Lexend"/>
              </a:rPr>
              <a:t>Interaktiviti</a:t>
            </a:r>
            <a:endParaRPr b="1">
              <a:solidFill>
                <a:srgbClr val="FEB8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3306313" y="2460888"/>
            <a:ext cx="307500" cy="22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AA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770325" y="2460875"/>
            <a:ext cx="307500" cy="22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AA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65500" y="724075"/>
            <a:ext cx="252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CSS</a:t>
            </a:r>
            <a:endParaRPr b="1"/>
          </a:p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265500" y="118907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Kenapa perlu ada?</a:t>
            </a:r>
            <a:endParaRPr sz="1200"/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3595150" y="724075"/>
            <a:ext cx="51813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2FAADD"/>
                </a:highlight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2FAADD"/>
                </a:highlight>
              </a:rPr>
              <a:t>Pemisahan kepentingan ‎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HTML boleh fokus kepada </a:t>
            </a:r>
            <a:r>
              <a:rPr b="1" lang="en">
                <a:solidFill>
                  <a:srgbClr val="000000"/>
                </a:solidFill>
              </a:rPr>
              <a:t>struktur</a:t>
            </a:r>
            <a:r>
              <a:rPr lang="en">
                <a:solidFill>
                  <a:srgbClr val="000000"/>
                </a:solidFill>
              </a:rPr>
              <a:t> - konten sebuah halaman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CSS boleh fokus kepada </a:t>
            </a:r>
            <a:r>
              <a:rPr b="1" lang="en">
                <a:solidFill>
                  <a:srgbClr val="000000"/>
                </a:solidFill>
              </a:rPr>
              <a:t>stail</a:t>
            </a:r>
            <a:r>
              <a:rPr lang="en">
                <a:solidFill>
                  <a:srgbClr val="000000"/>
                </a:solidFill>
              </a:rPr>
              <a:t> - susunan, dimensi, tipografi, responsif, dan lain-lain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88" y="1719825"/>
            <a:ext cx="2414525" cy="24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492450" y="1048925"/>
            <a:ext cx="8159100" cy="3596700"/>
          </a:xfrm>
          <a:prstGeom prst="roundRect">
            <a:avLst>
              <a:gd fmla="val 289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1450475" y="419275"/>
            <a:ext cx="62430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Cara import CSS ke dalam HTML</a:t>
            </a:r>
            <a:endParaRPr b="1"/>
          </a:p>
        </p:txBody>
      </p:sp>
      <p:grpSp>
        <p:nvGrpSpPr>
          <p:cNvPr id="102" name="Google Shape;102;p18"/>
          <p:cNvGrpSpPr/>
          <p:nvPr/>
        </p:nvGrpSpPr>
        <p:grpSpPr>
          <a:xfrm>
            <a:off x="1499575" y="1342325"/>
            <a:ext cx="6497100" cy="3149700"/>
            <a:chOff x="3245100" y="648588"/>
            <a:chExt cx="6497100" cy="3149700"/>
          </a:xfrm>
        </p:grpSpPr>
        <p:grpSp>
          <p:nvGrpSpPr>
            <p:cNvPr id="103" name="Google Shape;103;p18"/>
            <p:cNvGrpSpPr/>
            <p:nvPr/>
          </p:nvGrpSpPr>
          <p:grpSpPr>
            <a:xfrm>
              <a:off x="3245100" y="648588"/>
              <a:ext cx="6497100" cy="3149700"/>
              <a:chOff x="3245100" y="648588"/>
              <a:chExt cx="6497100" cy="3149700"/>
            </a:xfrm>
          </p:grpSpPr>
          <p:sp>
            <p:nvSpPr>
              <p:cNvPr id="104" name="Google Shape;104;p18"/>
              <p:cNvSpPr/>
              <p:nvPr/>
            </p:nvSpPr>
            <p:spPr>
              <a:xfrm>
                <a:off x="3245100" y="648588"/>
                <a:ext cx="6497100" cy="3149700"/>
              </a:xfrm>
              <a:prstGeom prst="roundRect">
                <a:avLst>
                  <a:gd fmla="val 2391" name="adj"/>
                </a:avLst>
              </a:prstGeom>
              <a:solidFill>
                <a:srgbClr val="1532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8"/>
              <p:cNvSpPr/>
              <p:nvPr/>
            </p:nvSpPr>
            <p:spPr>
              <a:xfrm>
                <a:off x="3417600" y="744650"/>
                <a:ext cx="120000" cy="1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8"/>
              <p:cNvSpPr/>
              <p:nvPr/>
            </p:nvSpPr>
            <p:spPr>
              <a:xfrm>
                <a:off x="3609900" y="744650"/>
                <a:ext cx="120000" cy="120000"/>
              </a:xfrm>
              <a:prstGeom prst="ellipse">
                <a:avLst/>
              </a:prstGeom>
              <a:solidFill>
                <a:srgbClr val="FEB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8"/>
              <p:cNvSpPr/>
              <p:nvPr/>
            </p:nvSpPr>
            <p:spPr>
              <a:xfrm>
                <a:off x="3802200" y="744650"/>
                <a:ext cx="120000" cy="120000"/>
              </a:xfrm>
              <a:prstGeom prst="ellipse">
                <a:avLst/>
              </a:prstGeom>
              <a:solidFill>
                <a:srgbClr val="0BCE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8" name="Google Shape;108;p18"/>
            <p:cNvSpPr txBox="1"/>
            <p:nvPr/>
          </p:nvSpPr>
          <p:spPr>
            <a:xfrm>
              <a:off x="3417600" y="932988"/>
              <a:ext cx="6072300" cy="25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&lt;!DOCTYPE html&gt;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&lt;html&gt;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&lt;head&gt;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&lt;title&gt;Tajuk&lt;/title&gt;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</a:t>
              </a:r>
              <a:r>
                <a:rPr lang="en">
                  <a:solidFill>
                    <a:srgbClr val="6D9EEB"/>
                  </a:solidFill>
                  <a:highlight>
                    <a:srgbClr val="1155CC"/>
                  </a:highlight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&lt;link rel="stylesheet" href="./index.css" /&gt;</a:t>
              </a:r>
              <a:endParaRPr>
                <a:solidFill>
                  <a:srgbClr val="6D9EEB"/>
                </a:solidFill>
                <a:highlight>
                  <a:srgbClr val="1155CC"/>
                </a:highlight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&lt;/head&gt;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&lt;body&gt;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&lt;!-- Kod seterusnya →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&lt;/body&gt;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&lt;/html&gt;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492450" y="1048925"/>
            <a:ext cx="8159100" cy="3596700"/>
          </a:xfrm>
          <a:prstGeom prst="roundRect">
            <a:avLst>
              <a:gd fmla="val 289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3308250" y="419275"/>
            <a:ext cx="252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Anatomi CSS</a:t>
            </a:r>
            <a:endParaRPr b="1"/>
          </a:p>
        </p:txBody>
      </p:sp>
      <p:grpSp>
        <p:nvGrpSpPr>
          <p:cNvPr id="115" name="Google Shape;115;p19"/>
          <p:cNvGrpSpPr/>
          <p:nvPr/>
        </p:nvGrpSpPr>
        <p:grpSpPr>
          <a:xfrm>
            <a:off x="2386100" y="1342325"/>
            <a:ext cx="4724100" cy="3149700"/>
            <a:chOff x="4131625" y="648587"/>
            <a:chExt cx="4724100" cy="3149700"/>
          </a:xfrm>
        </p:grpSpPr>
        <p:grpSp>
          <p:nvGrpSpPr>
            <p:cNvPr id="116" name="Google Shape;116;p19"/>
            <p:cNvGrpSpPr/>
            <p:nvPr/>
          </p:nvGrpSpPr>
          <p:grpSpPr>
            <a:xfrm>
              <a:off x="4131625" y="648587"/>
              <a:ext cx="4724100" cy="3149700"/>
              <a:chOff x="4131625" y="648587"/>
              <a:chExt cx="4724100" cy="3149700"/>
            </a:xfrm>
          </p:grpSpPr>
          <p:sp>
            <p:nvSpPr>
              <p:cNvPr id="117" name="Google Shape;117;p19"/>
              <p:cNvSpPr/>
              <p:nvPr/>
            </p:nvSpPr>
            <p:spPr>
              <a:xfrm>
                <a:off x="4131625" y="648587"/>
                <a:ext cx="4724100" cy="3149700"/>
              </a:xfrm>
              <a:prstGeom prst="roundRect">
                <a:avLst>
                  <a:gd fmla="val 2391" name="adj"/>
                </a:avLst>
              </a:prstGeom>
              <a:solidFill>
                <a:srgbClr val="1532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9"/>
              <p:cNvSpPr/>
              <p:nvPr/>
            </p:nvSpPr>
            <p:spPr>
              <a:xfrm>
                <a:off x="4259700" y="744650"/>
                <a:ext cx="120000" cy="1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9"/>
              <p:cNvSpPr/>
              <p:nvPr/>
            </p:nvSpPr>
            <p:spPr>
              <a:xfrm>
                <a:off x="4452000" y="744650"/>
                <a:ext cx="120000" cy="120000"/>
              </a:xfrm>
              <a:prstGeom prst="ellipse">
                <a:avLst/>
              </a:prstGeom>
              <a:solidFill>
                <a:srgbClr val="FEB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9"/>
              <p:cNvSpPr/>
              <p:nvPr/>
            </p:nvSpPr>
            <p:spPr>
              <a:xfrm>
                <a:off x="4644300" y="744650"/>
                <a:ext cx="120000" cy="120000"/>
              </a:xfrm>
              <a:prstGeom prst="ellipse">
                <a:avLst/>
              </a:prstGeom>
              <a:solidFill>
                <a:srgbClr val="0BCE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1" name="Google Shape;121;p19"/>
            <p:cNvSpPr txBox="1"/>
            <p:nvPr/>
          </p:nvSpPr>
          <p:spPr>
            <a:xfrm>
              <a:off x="4291725" y="932988"/>
              <a:ext cx="4323900" cy="27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d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iv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background-color: white;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.class-selector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c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olor: #000000;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f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ont-weight: bold;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#id-selector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w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idth: 100px;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cxnSp>
        <p:nvCxnSpPr>
          <p:cNvPr id="122" name="Google Shape;122;p19"/>
          <p:cNvCxnSpPr>
            <a:stCxn id="123" idx="3"/>
          </p:cNvCxnSpPr>
          <p:nvPr/>
        </p:nvCxnSpPr>
        <p:spPr>
          <a:xfrm>
            <a:off x="2386100" y="1767525"/>
            <a:ext cx="216300" cy="7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9"/>
          <p:cNvSpPr/>
          <p:nvPr/>
        </p:nvSpPr>
        <p:spPr>
          <a:xfrm>
            <a:off x="6459525" y="2499004"/>
            <a:ext cx="203700" cy="943997"/>
          </a:xfrm>
          <a:custGeom>
            <a:rect b="b" l="l" r="r" t="t"/>
            <a:pathLst>
              <a:path extrusionOk="0" h="32301" w="8148">
                <a:moveTo>
                  <a:pt x="0" y="0"/>
                </a:moveTo>
                <a:lnTo>
                  <a:pt x="8148" y="0"/>
                </a:lnTo>
                <a:lnTo>
                  <a:pt x="8148" y="32301"/>
                </a:lnTo>
                <a:lnTo>
                  <a:pt x="1746" y="32301"/>
                </a:lnTo>
              </a:path>
            </a:pathLst>
          </a:cu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Google Shape;123;p19"/>
          <p:cNvSpPr/>
          <p:nvPr/>
        </p:nvSpPr>
        <p:spPr>
          <a:xfrm>
            <a:off x="930200" y="1603425"/>
            <a:ext cx="14559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Pemilih (</a:t>
            </a:r>
            <a:r>
              <a:rPr i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Selector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6789925" y="2806900"/>
            <a:ext cx="10329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Declaration</a:t>
            </a:r>
            <a:endParaRPr i="1"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3372600" y="1559450"/>
            <a:ext cx="1247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Ciri (</a:t>
            </a:r>
            <a:r>
              <a:rPr i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Property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4854175" y="1559450"/>
            <a:ext cx="1247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Nilai (</a:t>
            </a:r>
            <a:r>
              <a:rPr i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Value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3446875" y="4113975"/>
            <a:ext cx="14073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Ukuran (</a:t>
            </a:r>
            <a:r>
              <a:rPr i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Measurement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492450" y="1048925"/>
            <a:ext cx="8159100" cy="3596700"/>
          </a:xfrm>
          <a:prstGeom prst="roundRect">
            <a:avLst>
              <a:gd fmla="val 289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3308250" y="419275"/>
            <a:ext cx="252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CSS Selector</a:t>
            </a:r>
            <a:endParaRPr b="1" i="1"/>
          </a:p>
        </p:txBody>
      </p:sp>
      <p:sp>
        <p:nvSpPr>
          <p:cNvPr id="135" name="Google Shape;135;p20"/>
          <p:cNvSpPr/>
          <p:nvPr/>
        </p:nvSpPr>
        <p:spPr>
          <a:xfrm>
            <a:off x="930200" y="1767525"/>
            <a:ext cx="14559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div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930200" y="2225350"/>
            <a:ext cx="14559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.class-selector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930200" y="2683175"/>
            <a:ext cx="14559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#id-selector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8" name="Google Shape;138;p20"/>
          <p:cNvSpPr txBox="1"/>
          <p:nvPr>
            <p:ph type="title"/>
          </p:nvPr>
        </p:nvSpPr>
        <p:spPr>
          <a:xfrm>
            <a:off x="1018400" y="1188250"/>
            <a:ext cx="12795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" sz="1520">
                <a:solidFill>
                  <a:srgbClr val="0B73B7"/>
                </a:solidFill>
              </a:rPr>
              <a:t>Asas</a:t>
            </a:r>
            <a:endParaRPr b="1" sz="1520">
              <a:solidFill>
                <a:srgbClr val="0B73B7"/>
              </a:solidFill>
            </a:endParaRPr>
          </a:p>
        </p:txBody>
      </p:sp>
      <p:cxnSp>
        <p:nvCxnSpPr>
          <p:cNvPr id="139" name="Google Shape;139;p20"/>
          <p:cNvCxnSpPr/>
          <p:nvPr/>
        </p:nvCxnSpPr>
        <p:spPr>
          <a:xfrm>
            <a:off x="2538225" y="1785550"/>
            <a:ext cx="0" cy="1249200"/>
          </a:xfrm>
          <a:prstGeom prst="straightConnector1">
            <a:avLst/>
          </a:prstGeom>
          <a:noFill/>
          <a:ln cap="flat" cmpd="sng" w="9525">
            <a:solidFill>
              <a:srgbClr val="0B73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0"/>
          <p:cNvSpPr txBox="1"/>
          <p:nvPr>
            <p:ph type="title"/>
          </p:nvPr>
        </p:nvSpPr>
        <p:spPr>
          <a:xfrm>
            <a:off x="2588050" y="2225350"/>
            <a:ext cx="12795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068">
                <a:solidFill>
                  <a:srgbClr val="0B73B7"/>
                </a:solidFill>
              </a:rPr>
              <a:t>Makin bawah, makin khusus</a:t>
            </a:r>
            <a:endParaRPr b="1" sz="1068">
              <a:solidFill>
                <a:srgbClr val="0B73B7"/>
              </a:solidFill>
            </a:endParaRPr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4444700" y="1188238"/>
            <a:ext cx="12795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" sz="1520">
                <a:solidFill>
                  <a:srgbClr val="0B73B7"/>
                </a:solidFill>
              </a:rPr>
              <a:t>Tambahan</a:t>
            </a:r>
            <a:endParaRPr b="1" sz="1520">
              <a:solidFill>
                <a:srgbClr val="0B73B7"/>
              </a:solidFill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4356500" y="1707925"/>
            <a:ext cx="14559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iv, main, section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3" name="Google Shape;143;p20"/>
          <p:cNvSpPr txBox="1"/>
          <p:nvPr>
            <p:ph type="title"/>
          </p:nvPr>
        </p:nvSpPr>
        <p:spPr>
          <a:xfrm>
            <a:off x="5967275" y="1707925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068">
                <a:solidFill>
                  <a:srgbClr val="0B73B7"/>
                </a:solidFill>
              </a:rPr>
              <a:t>Kumpulkan banyak pemilih</a:t>
            </a:r>
            <a:endParaRPr b="1" sz="1068">
              <a:solidFill>
                <a:srgbClr val="0B73B7"/>
              </a:solidFill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4356500" y="2571750"/>
            <a:ext cx="14559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iv &gt; p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4356500" y="2964350"/>
            <a:ext cx="14559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div + p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4356500" y="3356950"/>
            <a:ext cx="14559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div ~ p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6055350" y="2955238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068">
                <a:solidFill>
                  <a:srgbClr val="0B73B7"/>
                </a:solidFill>
              </a:rPr>
              <a:t>Pemilih penggabung (</a:t>
            </a:r>
            <a:r>
              <a:rPr b="1" i="1" lang="en" sz="1068">
                <a:solidFill>
                  <a:srgbClr val="0B73B7"/>
                </a:solidFill>
              </a:rPr>
              <a:t>combinators)</a:t>
            </a:r>
            <a:endParaRPr b="1" i="1" sz="1068">
              <a:solidFill>
                <a:srgbClr val="0B73B7"/>
              </a:solidFill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4356500" y="2139838"/>
            <a:ext cx="14559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div[attr=value]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9" name="Google Shape;149;p20"/>
          <p:cNvSpPr txBox="1"/>
          <p:nvPr>
            <p:ph type="title"/>
          </p:nvPr>
        </p:nvSpPr>
        <p:spPr>
          <a:xfrm>
            <a:off x="5967275" y="2095725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068">
                <a:solidFill>
                  <a:srgbClr val="0B73B7"/>
                </a:solidFill>
              </a:rPr>
              <a:t>Pemilih </a:t>
            </a:r>
            <a:r>
              <a:rPr b="1" i="1" lang="en" sz="1068">
                <a:solidFill>
                  <a:srgbClr val="0B73B7"/>
                </a:solidFill>
              </a:rPr>
              <a:t>attribute</a:t>
            </a:r>
            <a:endParaRPr b="1" i="1" sz="1068">
              <a:solidFill>
                <a:srgbClr val="0B73B7"/>
              </a:solidFill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5891025" y="2553550"/>
            <a:ext cx="130246" cy="1131585"/>
          </a:xfrm>
          <a:custGeom>
            <a:rect b="b" l="l" r="r" t="t"/>
            <a:pathLst>
              <a:path extrusionOk="0" h="32301" w="8148">
                <a:moveTo>
                  <a:pt x="0" y="0"/>
                </a:moveTo>
                <a:lnTo>
                  <a:pt x="8148" y="0"/>
                </a:lnTo>
                <a:lnTo>
                  <a:pt x="8148" y="32301"/>
                </a:lnTo>
                <a:lnTo>
                  <a:pt x="1746" y="32301"/>
                </a:lnTo>
              </a:path>
            </a:pathLst>
          </a:cu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Google Shape;151;p20"/>
          <p:cNvSpPr/>
          <p:nvPr/>
        </p:nvSpPr>
        <p:spPr>
          <a:xfrm>
            <a:off x="4356500" y="3829563"/>
            <a:ext cx="14559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div:hover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2" name="Google Shape;152;p20"/>
          <p:cNvSpPr txBox="1"/>
          <p:nvPr>
            <p:ph type="title"/>
          </p:nvPr>
        </p:nvSpPr>
        <p:spPr>
          <a:xfrm>
            <a:off x="5967275" y="3829575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068">
                <a:solidFill>
                  <a:srgbClr val="0B73B7"/>
                </a:solidFill>
              </a:rPr>
              <a:t>Pemilih </a:t>
            </a:r>
            <a:r>
              <a:rPr b="1" i="1" lang="en" sz="1068">
                <a:solidFill>
                  <a:srgbClr val="0B73B7"/>
                </a:solidFill>
              </a:rPr>
              <a:t>pseudo</a:t>
            </a:r>
            <a:endParaRPr b="1" sz="1068">
              <a:solidFill>
                <a:srgbClr val="0B73B7"/>
              </a:solidFill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1933500" y="4202550"/>
            <a:ext cx="527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Rujukan: </a:t>
            </a:r>
            <a:r>
              <a:rPr lang="en" sz="12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CSS selectors - CSS: Cascading Style Sheets | MDN</a:t>
            </a:r>
            <a:endParaRPr sz="1200">
              <a:solidFill>
                <a:srgbClr val="2FAAD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265500" y="272325"/>
            <a:ext cx="25275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Unit dalam CSS: Panjang</a:t>
            </a:r>
            <a:endParaRPr b="1"/>
          </a:p>
        </p:txBody>
      </p:sp>
      <p:sp>
        <p:nvSpPr>
          <p:cNvPr id="159" name="Google Shape;159;p21"/>
          <p:cNvSpPr txBox="1"/>
          <p:nvPr>
            <p:ph idx="1" type="subTitle"/>
          </p:nvPr>
        </p:nvSpPr>
        <p:spPr>
          <a:xfrm>
            <a:off x="265500" y="1866250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Jenis unit yang boleh dipakai</a:t>
            </a:r>
            <a:endParaRPr sz="1000"/>
          </a:p>
        </p:txBody>
      </p:sp>
      <p:sp>
        <p:nvSpPr>
          <p:cNvPr id="160" name="Google Shape;160;p21"/>
          <p:cNvSpPr txBox="1"/>
          <p:nvPr>
            <p:ph idx="2" type="body"/>
          </p:nvPr>
        </p:nvSpPr>
        <p:spPr>
          <a:xfrm>
            <a:off x="3491050" y="660025"/>
            <a:ext cx="2410200" cy="3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Unit ukuran mutlak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p</a:t>
            </a:r>
            <a:r>
              <a:rPr lang="en">
                <a:solidFill>
                  <a:schemeClr val="lt1"/>
                </a:solidFill>
              </a:rPr>
              <a:t>x (piksel)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p</a:t>
            </a:r>
            <a:r>
              <a:rPr lang="en">
                <a:solidFill>
                  <a:schemeClr val="lt1"/>
                </a:solidFill>
              </a:rPr>
              <a:t>t (point)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c</a:t>
            </a:r>
            <a:r>
              <a:rPr lang="en">
                <a:solidFill>
                  <a:schemeClr val="lt1"/>
                </a:solidFill>
              </a:rPr>
              <a:t>m (sentimeter)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i</a:t>
            </a:r>
            <a:r>
              <a:rPr lang="en">
                <a:solidFill>
                  <a:schemeClr val="lt1"/>
                </a:solidFill>
              </a:rPr>
              <a:t>n (inci)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21"/>
          <p:cNvSpPr txBox="1"/>
          <p:nvPr>
            <p:ph idx="2" type="body"/>
          </p:nvPr>
        </p:nvSpPr>
        <p:spPr>
          <a:xfrm>
            <a:off x="6357825" y="660025"/>
            <a:ext cx="2410200" cy="3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Unit ukuran relatif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Peratus - %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Tulisan - em, rem, ch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Skrin - vh, vw, vmax, vmin,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3491050" y="4121925"/>
            <a:ext cx="527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Rujukan: </a:t>
            </a:r>
            <a:r>
              <a:rPr lang="en" sz="12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CSS values and units - Learn web development | MDN</a:t>
            </a:r>
            <a:endParaRPr sz="1200">
              <a:solidFill>
                <a:srgbClr val="2FAAD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FFFFFF"/>
      </a:dk1>
      <a:lt1>
        <a:srgbClr val="0B2130"/>
      </a:lt1>
      <a:dk2>
        <a:srgbClr val="C7C1C1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