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Mono Medium"/>
      <p:regular r:id="rId20"/>
      <p:bold r:id="rId21"/>
      <p:italic r:id="rId22"/>
      <p:boldItalic r:id="rId23"/>
    </p:embeddedFont>
    <p:embeddedFont>
      <p:font typeface="Lexend Light"/>
      <p:regular r:id="rId24"/>
      <p:bold r:id="rId25"/>
    </p:embeddedFont>
    <p:embeddedFont>
      <p:font typeface="Average"/>
      <p:regular r:id="rId26"/>
    </p:embeddedFont>
    <p:embeddedFont>
      <p:font typeface="Lexend Medium"/>
      <p:regular r:id="rId27"/>
      <p:bold r:id="rId28"/>
    </p:embeddedFont>
    <p:embeddedFont>
      <p:font typeface="Lexend"/>
      <p:regular r:id="rId29"/>
      <p:bold r:id="rId30"/>
    </p:embeddedFont>
    <p:embeddedFont>
      <p:font typeface="Oswald"/>
      <p:regular r:id="rId31"/>
      <p:bold r:id="rId32"/>
    </p:embeddedFont>
    <p:embeddedFont>
      <p:font typeface="Roboto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Medium-regular.fntdata"/><Relationship Id="rId22" Type="http://schemas.openxmlformats.org/officeDocument/2006/relationships/font" Target="fonts/RobotoMonoMedium-italic.fntdata"/><Relationship Id="rId21" Type="http://schemas.openxmlformats.org/officeDocument/2006/relationships/font" Target="fonts/RobotoMonoMedium-bold.fntdata"/><Relationship Id="rId24" Type="http://schemas.openxmlformats.org/officeDocument/2006/relationships/font" Target="fonts/LexendLight-regular.fntdata"/><Relationship Id="rId23" Type="http://schemas.openxmlformats.org/officeDocument/2006/relationships/font" Target="fonts/RobotoMono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verage-regular.fntdata"/><Relationship Id="rId25" Type="http://schemas.openxmlformats.org/officeDocument/2006/relationships/font" Target="fonts/LexendLight-bold.fntdata"/><Relationship Id="rId28" Type="http://schemas.openxmlformats.org/officeDocument/2006/relationships/font" Target="fonts/LexendMedium-bold.fntdata"/><Relationship Id="rId27" Type="http://schemas.openxmlformats.org/officeDocument/2006/relationships/font" Target="fonts/Lexend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exen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Lexend-bold.fntdata"/><Relationship Id="rId11" Type="http://schemas.openxmlformats.org/officeDocument/2006/relationships/slide" Target="slides/slide6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44245ecd00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44245ecd00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44245ecd00_0_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44245ecd00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44245ecd00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44245ecd00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44245ecd00_0_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44245ecd00_0_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44245ecd00_0_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44245ecd00_0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4245ecd00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44245ecd00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4245ecd00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4245ecd00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4245ecd00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4245ecd00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4245ecd00_0_1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4245ecd00_0_1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4245ecd00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44245ecd00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4e89dd9fa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4e89dd9fa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4e89dd9fa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4e89dd9fa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e89dd9f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4e89dd9f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rgbClr val="15324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hyperlink" Target="https://developer.mozilla.org/en-US/docs/Web/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hyperlink" Target="https://developer.mozilla.org/en-US/docs/Web/API/Document_Object_Mode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developer.mozilla.org/en-US/docs/Web/HTML/Element#main_roo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mozilla.org/en-US/docs/Glossary/Semantics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803325" y="2001750"/>
            <a:ext cx="4669500" cy="792600"/>
          </a:xfrm>
          <a:prstGeom prst="rect">
            <a:avLst/>
          </a:prstGeom>
          <a:solidFill>
            <a:srgbClr val="FEB800"/>
          </a:solidFill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Medium"/>
                <a:ea typeface="Lexend Medium"/>
                <a:cs typeface="Lexend Medium"/>
                <a:sym typeface="Lexend Medium"/>
              </a:rPr>
              <a:t>Asas HTML5</a:t>
            </a:r>
            <a:endParaRPr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803325" y="2794350"/>
            <a:ext cx="4669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exend Light"/>
                <a:ea typeface="Lexend Light"/>
                <a:cs typeface="Lexend Light"/>
                <a:sym typeface="Lexend Light"/>
              </a:rPr>
              <a:t>Memahami Asas Struktur Depan Web</a:t>
            </a:r>
            <a:endParaRPr sz="16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0" y="0"/>
            <a:ext cx="9144000" cy="120000"/>
          </a:xfrm>
          <a:prstGeom prst="rect">
            <a:avLst/>
          </a:prstGeom>
          <a:solidFill>
            <a:srgbClr val="9962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60125" y="0"/>
            <a:ext cx="762300" cy="120000"/>
          </a:xfrm>
          <a:prstGeom prst="parallelogram">
            <a:avLst>
              <a:gd fmla="val 200188" name="adj"/>
            </a:avLst>
          </a:prstGeom>
          <a:solidFill>
            <a:srgbClr val="FEB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175" y="1644963"/>
            <a:ext cx="1853576" cy="185357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/>
          <p:nvPr/>
        </p:nvSpPr>
        <p:spPr>
          <a:xfrm flipH="1">
            <a:off x="3713900" y="2001750"/>
            <a:ext cx="4156200" cy="45600"/>
          </a:xfrm>
          <a:prstGeom prst="parallelogram">
            <a:avLst>
              <a:gd fmla="val 200188" name="adj"/>
            </a:avLst>
          </a:prstGeom>
          <a:solidFill>
            <a:srgbClr val="FEB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61" name="Google Shape;61;p13"/>
          <p:cNvSpPr txBox="1"/>
          <p:nvPr>
            <p:ph type="ctrTitle"/>
          </p:nvPr>
        </p:nvSpPr>
        <p:spPr>
          <a:xfrm>
            <a:off x="3713825" y="1599150"/>
            <a:ext cx="3732600" cy="4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20">
                <a:solidFill>
                  <a:srgbClr val="FEB800"/>
                </a:solidFill>
                <a:latin typeface="Lexend Medium"/>
                <a:ea typeface="Lexend Medium"/>
                <a:cs typeface="Lexend Medium"/>
                <a:sym typeface="Lexend Medium"/>
              </a:rPr>
              <a:t>KP Online Coding Bootcamp</a:t>
            </a:r>
            <a:endParaRPr sz="1620">
              <a:solidFill>
                <a:srgbClr val="FEB800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810350" y="0"/>
            <a:ext cx="762300" cy="120000"/>
          </a:xfrm>
          <a:prstGeom prst="parallelogram">
            <a:avLst>
              <a:gd fmla="val 200188" name="adj"/>
            </a:avLst>
          </a:prstGeom>
          <a:solidFill>
            <a:srgbClr val="FEB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737675" y="4535575"/>
            <a:ext cx="22581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Lexend Light"/>
                <a:ea typeface="Lexend Light"/>
                <a:cs typeface="Lexend Light"/>
                <a:sym typeface="Lexend Light"/>
              </a:rPr>
              <a:t>Atif Aiman</a:t>
            </a:r>
            <a:endParaRPr sz="14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6214725" y="4535575"/>
            <a:ext cx="22581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Lexend Light"/>
                <a:ea typeface="Lexend Light"/>
                <a:cs typeface="Lexend Light"/>
                <a:sym typeface="Lexend Light"/>
              </a:rPr>
              <a:t>@alserembani</a:t>
            </a:r>
            <a:endParaRPr sz="14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6576" y="4658174"/>
            <a:ext cx="191424" cy="15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"/>
          <p:cNvSpPr/>
          <p:nvPr/>
        </p:nvSpPr>
        <p:spPr>
          <a:xfrm>
            <a:off x="0" y="130950"/>
            <a:ext cx="9143700" cy="501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2"/>
          <p:cNvSpPr/>
          <p:nvPr/>
        </p:nvSpPr>
        <p:spPr>
          <a:xfrm>
            <a:off x="0" y="0"/>
            <a:ext cx="9144000" cy="120000"/>
          </a:xfrm>
          <a:prstGeom prst="rect">
            <a:avLst/>
          </a:prstGeom>
          <a:solidFill>
            <a:srgbClr val="9962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"/>
          <p:cNvSpPr/>
          <p:nvPr/>
        </p:nvSpPr>
        <p:spPr>
          <a:xfrm>
            <a:off x="160125" y="0"/>
            <a:ext cx="762300" cy="120000"/>
          </a:xfrm>
          <a:prstGeom prst="parallelogram">
            <a:avLst>
              <a:gd fmla="val 200188" name="adj"/>
            </a:avLst>
          </a:prstGeom>
          <a:solidFill>
            <a:srgbClr val="FEB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"/>
          <p:cNvSpPr/>
          <p:nvPr/>
        </p:nvSpPr>
        <p:spPr>
          <a:xfrm>
            <a:off x="818350" y="0"/>
            <a:ext cx="2404500" cy="120000"/>
          </a:xfrm>
          <a:prstGeom prst="parallelogram">
            <a:avLst>
              <a:gd fmla="val 200188" name="adj"/>
            </a:avLst>
          </a:prstGeom>
          <a:solidFill>
            <a:srgbClr val="FEB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2"/>
          <p:cNvSpPr txBox="1"/>
          <p:nvPr/>
        </p:nvSpPr>
        <p:spPr>
          <a:xfrm>
            <a:off x="4313700" y="253425"/>
            <a:ext cx="51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BBD05"/>
                </a:solidFill>
                <a:latin typeface="Lexend"/>
                <a:ea typeface="Lexend"/>
                <a:cs typeface="Lexend"/>
                <a:sym typeface="Lexend"/>
              </a:rPr>
              <a:t>VS</a:t>
            </a:r>
            <a:endParaRPr b="1">
              <a:solidFill>
                <a:srgbClr val="FBBD05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249" name="Google Shape;249;p22"/>
          <p:cNvGrpSpPr/>
          <p:nvPr/>
        </p:nvGrpSpPr>
        <p:grpSpPr>
          <a:xfrm>
            <a:off x="65550" y="653625"/>
            <a:ext cx="4328700" cy="3835200"/>
            <a:chOff x="4131625" y="648588"/>
            <a:chExt cx="4328700" cy="3835200"/>
          </a:xfrm>
        </p:grpSpPr>
        <p:grpSp>
          <p:nvGrpSpPr>
            <p:cNvPr id="250" name="Google Shape;250;p22"/>
            <p:cNvGrpSpPr/>
            <p:nvPr/>
          </p:nvGrpSpPr>
          <p:grpSpPr>
            <a:xfrm>
              <a:off x="4131625" y="648588"/>
              <a:ext cx="4328700" cy="3835200"/>
              <a:chOff x="4131625" y="648588"/>
              <a:chExt cx="4328700" cy="3835200"/>
            </a:xfrm>
          </p:grpSpPr>
          <p:sp>
            <p:nvSpPr>
              <p:cNvPr id="251" name="Google Shape;251;p22"/>
              <p:cNvSpPr/>
              <p:nvPr/>
            </p:nvSpPr>
            <p:spPr>
              <a:xfrm>
                <a:off x="4131625" y="648588"/>
                <a:ext cx="4328700" cy="3835200"/>
              </a:xfrm>
              <a:prstGeom prst="roundRect">
                <a:avLst>
                  <a:gd fmla="val 2391" name="adj"/>
                </a:avLst>
              </a:prstGeom>
              <a:solidFill>
                <a:srgbClr val="1532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2"/>
              <p:cNvSpPr/>
              <p:nvPr/>
            </p:nvSpPr>
            <p:spPr>
              <a:xfrm>
                <a:off x="4259700" y="744650"/>
                <a:ext cx="120000" cy="12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22"/>
              <p:cNvSpPr/>
              <p:nvPr/>
            </p:nvSpPr>
            <p:spPr>
              <a:xfrm>
                <a:off x="4452000" y="744650"/>
                <a:ext cx="120000" cy="120000"/>
              </a:xfrm>
              <a:prstGeom prst="ellipse">
                <a:avLst/>
              </a:prstGeom>
              <a:solidFill>
                <a:srgbClr val="FEB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22"/>
              <p:cNvSpPr/>
              <p:nvPr/>
            </p:nvSpPr>
            <p:spPr>
              <a:xfrm>
                <a:off x="4644300" y="744650"/>
                <a:ext cx="120000" cy="120000"/>
              </a:xfrm>
              <a:prstGeom prst="ellipse">
                <a:avLst/>
              </a:prstGeom>
              <a:solidFill>
                <a:srgbClr val="0BCE0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5" name="Google Shape;255;p22"/>
            <p:cNvSpPr txBox="1"/>
            <p:nvPr/>
          </p:nvSpPr>
          <p:spPr>
            <a:xfrm>
              <a:off x="4243675" y="932988"/>
              <a:ext cx="4041600" cy="341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&lt;!DOCTYPE </a:t>
              </a:r>
              <a:r>
                <a:rPr lang="en">
                  <a:solidFill>
                    <a:srgbClr val="E06666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html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&lt;html&gt;</a:t>
              </a:r>
              <a:endPara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&lt;body&gt;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&lt;div&gt;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 &lt;p&gt;</a:t>
              </a:r>
              <a:r>
                <a:rPr lang="en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Tajuk besar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&lt;/p&gt;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 &lt;p&gt;</a:t>
              </a:r>
              <a:r>
                <a:rPr lang="en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Subtajuk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&lt;/p&gt;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 &lt;p&gt;</a:t>
              </a:r>
              <a:r>
                <a:rPr lang="en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Ini</a:t>
              </a:r>
              <a:endPara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 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&lt;b&gt;</a:t>
              </a:r>
              <a:r>
                <a:rPr lang="en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penting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&lt;/b&gt;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 &lt;/p&gt;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&lt;/div&gt;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&lt;div&gt;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 &lt;p&gt;</a:t>
              </a:r>
              <a:r>
                <a:rPr lang="en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Ini kaki halaman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&lt;/p&gt;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&lt;/div&gt;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&lt;/body&gt;</a:t>
              </a:r>
              <a:endPara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&lt;/html&gt;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grpSp>
        <p:nvGrpSpPr>
          <p:cNvPr id="256" name="Google Shape;256;p22"/>
          <p:cNvGrpSpPr/>
          <p:nvPr/>
        </p:nvGrpSpPr>
        <p:grpSpPr>
          <a:xfrm>
            <a:off x="4750350" y="653625"/>
            <a:ext cx="4328700" cy="3835200"/>
            <a:chOff x="4131625" y="648588"/>
            <a:chExt cx="4328700" cy="3835200"/>
          </a:xfrm>
        </p:grpSpPr>
        <p:grpSp>
          <p:nvGrpSpPr>
            <p:cNvPr id="257" name="Google Shape;257;p22"/>
            <p:cNvGrpSpPr/>
            <p:nvPr/>
          </p:nvGrpSpPr>
          <p:grpSpPr>
            <a:xfrm>
              <a:off x="4131625" y="648588"/>
              <a:ext cx="4328700" cy="3835200"/>
              <a:chOff x="4131625" y="648588"/>
              <a:chExt cx="4328700" cy="3835200"/>
            </a:xfrm>
          </p:grpSpPr>
          <p:sp>
            <p:nvSpPr>
              <p:cNvPr id="258" name="Google Shape;258;p22"/>
              <p:cNvSpPr/>
              <p:nvPr/>
            </p:nvSpPr>
            <p:spPr>
              <a:xfrm>
                <a:off x="4131625" y="648588"/>
                <a:ext cx="4328700" cy="3835200"/>
              </a:xfrm>
              <a:prstGeom prst="roundRect">
                <a:avLst>
                  <a:gd fmla="val 2391" name="adj"/>
                </a:avLst>
              </a:prstGeom>
              <a:solidFill>
                <a:srgbClr val="1532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2"/>
              <p:cNvSpPr/>
              <p:nvPr/>
            </p:nvSpPr>
            <p:spPr>
              <a:xfrm>
                <a:off x="4259700" y="744650"/>
                <a:ext cx="120000" cy="12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2"/>
              <p:cNvSpPr/>
              <p:nvPr/>
            </p:nvSpPr>
            <p:spPr>
              <a:xfrm>
                <a:off x="4452000" y="744650"/>
                <a:ext cx="120000" cy="120000"/>
              </a:xfrm>
              <a:prstGeom prst="ellipse">
                <a:avLst/>
              </a:prstGeom>
              <a:solidFill>
                <a:srgbClr val="FEB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2"/>
              <p:cNvSpPr/>
              <p:nvPr/>
            </p:nvSpPr>
            <p:spPr>
              <a:xfrm>
                <a:off x="4644300" y="744650"/>
                <a:ext cx="120000" cy="120000"/>
              </a:xfrm>
              <a:prstGeom prst="ellipse">
                <a:avLst/>
              </a:prstGeom>
              <a:solidFill>
                <a:srgbClr val="0BCE0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2" name="Google Shape;262;p22"/>
            <p:cNvSpPr txBox="1"/>
            <p:nvPr/>
          </p:nvSpPr>
          <p:spPr>
            <a:xfrm>
              <a:off x="4243675" y="932988"/>
              <a:ext cx="4041600" cy="341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&lt;!DOCTYPE </a:t>
              </a:r>
              <a:r>
                <a:rPr lang="en">
                  <a:solidFill>
                    <a:srgbClr val="E06666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html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&lt;html&gt;</a:t>
              </a:r>
              <a:endPara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&lt;body&gt;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&lt;main&gt;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 &lt;h1&gt;</a:t>
              </a:r>
              <a:r>
                <a:rPr lang="en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Tajuk besar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&lt;/h1&gt;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 &lt;h2&gt;</a:t>
              </a:r>
              <a:r>
                <a:rPr lang="en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Subtajuk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&lt;/h2&gt;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 &lt;p&gt;</a:t>
              </a:r>
              <a:r>
                <a:rPr lang="en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Ini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   &lt;strong&gt;</a:t>
              </a:r>
              <a:r>
                <a:rPr lang="en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penting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&lt;/strong&gt;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 &lt;/p&gt;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&lt;/main&gt;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&lt;footer&gt;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 &lt;p&gt;</a:t>
              </a:r>
              <a:r>
                <a:rPr lang="en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Ini kaki halaman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&lt;/p&gt;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&lt;/footer&gt;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&lt;/body&gt;</a:t>
              </a:r>
              <a:endPara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&lt;/html&gt;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sp>
        <p:nvSpPr>
          <p:cNvPr id="263" name="Google Shape;263;p22"/>
          <p:cNvSpPr txBox="1"/>
          <p:nvPr/>
        </p:nvSpPr>
        <p:spPr>
          <a:xfrm>
            <a:off x="523875" y="253425"/>
            <a:ext cx="33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BBD05"/>
                </a:solidFill>
                <a:latin typeface="Lexend"/>
                <a:ea typeface="Lexend"/>
                <a:cs typeface="Lexend"/>
                <a:sym typeface="Lexend"/>
              </a:rPr>
              <a:t>Tidak semantik</a:t>
            </a:r>
            <a:endParaRPr b="1">
              <a:solidFill>
                <a:srgbClr val="FBBD05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64" name="Google Shape;264;p22"/>
          <p:cNvSpPr txBox="1"/>
          <p:nvPr/>
        </p:nvSpPr>
        <p:spPr>
          <a:xfrm>
            <a:off x="5272725" y="253425"/>
            <a:ext cx="33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BBD05"/>
                </a:solidFill>
                <a:latin typeface="Lexend"/>
                <a:ea typeface="Lexend"/>
                <a:cs typeface="Lexend"/>
                <a:sym typeface="Lexend"/>
              </a:rPr>
              <a:t>Semantik</a:t>
            </a:r>
            <a:endParaRPr b="1">
              <a:solidFill>
                <a:srgbClr val="FBBD05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65" name="Google Shape;265;p22"/>
          <p:cNvSpPr txBox="1"/>
          <p:nvPr>
            <p:ph idx="4294967295" type="subTitle"/>
          </p:nvPr>
        </p:nvSpPr>
        <p:spPr>
          <a:xfrm>
            <a:off x="737675" y="4535575"/>
            <a:ext cx="22581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Lexend Light"/>
                <a:ea typeface="Lexend Light"/>
                <a:cs typeface="Lexend Light"/>
                <a:sym typeface="Lexend Light"/>
              </a:rPr>
              <a:t>Atif Aiman</a:t>
            </a:r>
            <a:endParaRPr sz="14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66" name="Google Shape;266;p22"/>
          <p:cNvSpPr txBox="1"/>
          <p:nvPr>
            <p:ph idx="4294967295" type="subTitle"/>
          </p:nvPr>
        </p:nvSpPr>
        <p:spPr>
          <a:xfrm>
            <a:off x="6214725" y="4535575"/>
            <a:ext cx="22581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Lexend Light"/>
                <a:ea typeface="Lexend Light"/>
                <a:cs typeface="Lexend Light"/>
                <a:sym typeface="Lexend Light"/>
              </a:rPr>
              <a:t>@alserembani</a:t>
            </a:r>
            <a:endParaRPr sz="14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267" name="Google Shape;2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6576" y="4658174"/>
            <a:ext cx="191424" cy="15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"/>
          <p:cNvSpPr/>
          <p:nvPr/>
        </p:nvSpPr>
        <p:spPr>
          <a:xfrm>
            <a:off x="0" y="0"/>
            <a:ext cx="9144000" cy="120000"/>
          </a:xfrm>
          <a:prstGeom prst="rect">
            <a:avLst/>
          </a:prstGeom>
          <a:solidFill>
            <a:srgbClr val="9962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3"/>
          <p:cNvSpPr/>
          <p:nvPr/>
        </p:nvSpPr>
        <p:spPr>
          <a:xfrm>
            <a:off x="3754025" y="0"/>
            <a:ext cx="762300" cy="120000"/>
          </a:xfrm>
          <a:prstGeom prst="parallelogram">
            <a:avLst>
              <a:gd fmla="val 200188" name="adj"/>
            </a:avLst>
          </a:prstGeom>
          <a:solidFill>
            <a:srgbClr val="FEB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3"/>
          <p:cNvSpPr/>
          <p:nvPr/>
        </p:nvSpPr>
        <p:spPr>
          <a:xfrm>
            <a:off x="4412250" y="0"/>
            <a:ext cx="762300" cy="120000"/>
          </a:xfrm>
          <a:prstGeom prst="parallelogram">
            <a:avLst>
              <a:gd fmla="val 200188" name="adj"/>
            </a:avLst>
          </a:prstGeom>
          <a:solidFill>
            <a:srgbClr val="FEB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3"/>
          <p:cNvSpPr txBox="1"/>
          <p:nvPr>
            <p:ph idx="4294967295" type="subTitle"/>
          </p:nvPr>
        </p:nvSpPr>
        <p:spPr>
          <a:xfrm>
            <a:off x="737675" y="4535575"/>
            <a:ext cx="22581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Lexend Light"/>
                <a:ea typeface="Lexend Light"/>
                <a:cs typeface="Lexend Light"/>
                <a:sym typeface="Lexend Light"/>
              </a:rPr>
              <a:t>Atif Aiman</a:t>
            </a:r>
            <a:endParaRPr sz="14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76" name="Google Shape;276;p23"/>
          <p:cNvSpPr txBox="1"/>
          <p:nvPr>
            <p:ph idx="4294967295" type="subTitle"/>
          </p:nvPr>
        </p:nvSpPr>
        <p:spPr>
          <a:xfrm>
            <a:off x="6214725" y="4535575"/>
            <a:ext cx="22581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Lexend Light"/>
                <a:ea typeface="Lexend Light"/>
                <a:cs typeface="Lexend Light"/>
                <a:sym typeface="Lexend Light"/>
              </a:rPr>
              <a:t>@alserembani</a:t>
            </a:r>
            <a:endParaRPr sz="14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277" name="Google Shape;2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6576" y="4658174"/>
            <a:ext cx="191424" cy="157399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3"/>
          <p:cNvSpPr/>
          <p:nvPr/>
        </p:nvSpPr>
        <p:spPr>
          <a:xfrm>
            <a:off x="711700" y="2539000"/>
            <a:ext cx="1811400" cy="1637100"/>
          </a:xfrm>
          <a:prstGeom prst="roundRect">
            <a:avLst>
              <a:gd fmla="val 6635" name="adj"/>
            </a:avLst>
          </a:prstGeom>
          <a:solidFill>
            <a:srgbClr val="FEB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3"/>
          <p:cNvSpPr txBox="1"/>
          <p:nvPr/>
        </p:nvSpPr>
        <p:spPr>
          <a:xfrm rot="-5400000">
            <a:off x="-75575" y="3155650"/>
            <a:ext cx="10620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EB800"/>
                </a:solidFill>
                <a:latin typeface="Lexend Medium"/>
                <a:ea typeface="Lexend Medium"/>
                <a:cs typeface="Lexend Medium"/>
                <a:sym typeface="Lexend Medium"/>
              </a:rPr>
              <a:t>TEKS &amp; FORMAT</a:t>
            </a:r>
            <a:endParaRPr sz="1200">
              <a:solidFill>
                <a:srgbClr val="FEB800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280" name="Google Shape;280;p23"/>
          <p:cNvSpPr txBox="1"/>
          <p:nvPr/>
        </p:nvSpPr>
        <p:spPr>
          <a:xfrm>
            <a:off x="849925" y="2660575"/>
            <a:ext cx="1113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&lt;p&gt;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&lt;b&gt;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&lt;i&gt;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&lt;span&gt;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&lt;ol&gt;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1" name="Google Shape;281;p23"/>
          <p:cNvSpPr/>
          <p:nvPr/>
        </p:nvSpPr>
        <p:spPr>
          <a:xfrm>
            <a:off x="718988" y="778438"/>
            <a:ext cx="1811400" cy="1535100"/>
          </a:xfrm>
          <a:prstGeom prst="roundRect">
            <a:avLst>
              <a:gd fmla="val 6635" name="adj"/>
            </a:avLst>
          </a:prstGeom>
          <a:solidFill>
            <a:srgbClr val="FEB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3"/>
          <p:cNvSpPr txBox="1"/>
          <p:nvPr/>
        </p:nvSpPr>
        <p:spPr>
          <a:xfrm rot="-5400000">
            <a:off x="-75587" y="1347400"/>
            <a:ext cx="10620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EB800"/>
                </a:solidFill>
                <a:latin typeface="Lexend Medium"/>
                <a:ea typeface="Lexend Medium"/>
                <a:cs typeface="Lexend Medium"/>
                <a:sym typeface="Lexend Medium"/>
              </a:rPr>
              <a:t>BAHAGIAN &amp; SEGMEN</a:t>
            </a:r>
            <a:endParaRPr sz="1200">
              <a:solidFill>
                <a:srgbClr val="FEB800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283" name="Google Shape;283;p23"/>
          <p:cNvSpPr txBox="1"/>
          <p:nvPr/>
        </p:nvSpPr>
        <p:spPr>
          <a:xfrm>
            <a:off x="925713" y="984050"/>
            <a:ext cx="11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&lt;div&gt;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4" name="Google Shape;284;p23"/>
          <p:cNvSpPr/>
          <p:nvPr/>
        </p:nvSpPr>
        <p:spPr>
          <a:xfrm>
            <a:off x="3047925" y="1957000"/>
            <a:ext cx="1986000" cy="9930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EB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"/>
          <p:cNvSpPr/>
          <p:nvPr/>
        </p:nvSpPr>
        <p:spPr>
          <a:xfrm>
            <a:off x="5482475" y="2515225"/>
            <a:ext cx="1811400" cy="1637100"/>
          </a:xfrm>
          <a:prstGeom prst="roundRect">
            <a:avLst>
              <a:gd fmla="val 6635" name="adj"/>
            </a:avLst>
          </a:prstGeom>
          <a:solidFill>
            <a:srgbClr val="FEB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3"/>
          <p:cNvSpPr txBox="1"/>
          <p:nvPr/>
        </p:nvSpPr>
        <p:spPr>
          <a:xfrm>
            <a:off x="5620700" y="2595025"/>
            <a:ext cx="1113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&lt;h1&gt;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&lt;strong&gt;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&lt;em&gt;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&lt;code&gt;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&lt;abbr&gt;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&lt;time&gt;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7" name="Google Shape;287;p23"/>
          <p:cNvSpPr/>
          <p:nvPr/>
        </p:nvSpPr>
        <p:spPr>
          <a:xfrm>
            <a:off x="5489786" y="754675"/>
            <a:ext cx="3349500" cy="1535100"/>
          </a:xfrm>
          <a:prstGeom prst="roundRect">
            <a:avLst>
              <a:gd fmla="val 6635" name="adj"/>
            </a:avLst>
          </a:prstGeom>
          <a:solidFill>
            <a:srgbClr val="FEB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3"/>
          <p:cNvSpPr txBox="1"/>
          <p:nvPr/>
        </p:nvSpPr>
        <p:spPr>
          <a:xfrm>
            <a:off x="5696503" y="869875"/>
            <a:ext cx="1367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&lt;header&gt;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&lt;main&gt;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&lt;section&gt;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&lt;aside&gt;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&lt;article&gt;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9" name="Google Shape;289;p23"/>
          <p:cNvSpPr txBox="1"/>
          <p:nvPr/>
        </p:nvSpPr>
        <p:spPr>
          <a:xfrm>
            <a:off x="7223903" y="869875"/>
            <a:ext cx="1367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&lt;form&gt;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&lt;details&gt;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&lt;nav&gt;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&lt;summary&gt;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"/>
          <p:cNvSpPr txBox="1"/>
          <p:nvPr>
            <p:ph type="title"/>
          </p:nvPr>
        </p:nvSpPr>
        <p:spPr>
          <a:xfrm>
            <a:off x="311700" y="445025"/>
            <a:ext cx="245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Stail Asas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95" name="Google Shape;295;p24"/>
          <p:cNvSpPr/>
          <p:nvPr/>
        </p:nvSpPr>
        <p:spPr>
          <a:xfrm>
            <a:off x="0" y="0"/>
            <a:ext cx="9144000" cy="120000"/>
          </a:xfrm>
          <a:prstGeom prst="rect">
            <a:avLst/>
          </a:prstGeom>
          <a:solidFill>
            <a:srgbClr val="9962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4"/>
          <p:cNvSpPr/>
          <p:nvPr/>
        </p:nvSpPr>
        <p:spPr>
          <a:xfrm>
            <a:off x="160125" y="0"/>
            <a:ext cx="762300" cy="120000"/>
          </a:xfrm>
          <a:prstGeom prst="parallelogram">
            <a:avLst>
              <a:gd fmla="val 200188" name="adj"/>
            </a:avLst>
          </a:prstGeom>
          <a:solidFill>
            <a:srgbClr val="FEB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4"/>
          <p:cNvSpPr/>
          <p:nvPr/>
        </p:nvSpPr>
        <p:spPr>
          <a:xfrm>
            <a:off x="818350" y="0"/>
            <a:ext cx="4179600" cy="120000"/>
          </a:xfrm>
          <a:prstGeom prst="parallelogram">
            <a:avLst>
              <a:gd fmla="val 200188" name="adj"/>
            </a:avLst>
          </a:prstGeom>
          <a:solidFill>
            <a:srgbClr val="FEB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4"/>
          <p:cNvSpPr/>
          <p:nvPr/>
        </p:nvSpPr>
        <p:spPr>
          <a:xfrm>
            <a:off x="3077375" y="120000"/>
            <a:ext cx="6067500" cy="502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24"/>
          <p:cNvGrpSpPr/>
          <p:nvPr/>
        </p:nvGrpSpPr>
        <p:grpSpPr>
          <a:xfrm>
            <a:off x="3600500" y="349954"/>
            <a:ext cx="4724100" cy="4626300"/>
            <a:chOff x="4131625" y="648591"/>
            <a:chExt cx="4724100" cy="4626300"/>
          </a:xfrm>
        </p:grpSpPr>
        <p:grpSp>
          <p:nvGrpSpPr>
            <p:cNvPr id="300" name="Google Shape;300;p24"/>
            <p:cNvGrpSpPr/>
            <p:nvPr/>
          </p:nvGrpSpPr>
          <p:grpSpPr>
            <a:xfrm>
              <a:off x="4131625" y="648591"/>
              <a:ext cx="4724100" cy="4626300"/>
              <a:chOff x="4131625" y="648591"/>
              <a:chExt cx="4724100" cy="4626300"/>
            </a:xfrm>
          </p:grpSpPr>
          <p:sp>
            <p:nvSpPr>
              <p:cNvPr id="301" name="Google Shape;301;p24"/>
              <p:cNvSpPr/>
              <p:nvPr/>
            </p:nvSpPr>
            <p:spPr>
              <a:xfrm>
                <a:off x="4131625" y="648591"/>
                <a:ext cx="4724100" cy="4626300"/>
              </a:xfrm>
              <a:prstGeom prst="roundRect">
                <a:avLst>
                  <a:gd fmla="val 2391" name="adj"/>
                </a:avLst>
              </a:prstGeom>
              <a:solidFill>
                <a:srgbClr val="1532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4"/>
              <p:cNvSpPr/>
              <p:nvPr/>
            </p:nvSpPr>
            <p:spPr>
              <a:xfrm>
                <a:off x="4259700" y="744650"/>
                <a:ext cx="120000" cy="12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24"/>
              <p:cNvSpPr/>
              <p:nvPr/>
            </p:nvSpPr>
            <p:spPr>
              <a:xfrm>
                <a:off x="4452000" y="744650"/>
                <a:ext cx="120000" cy="120000"/>
              </a:xfrm>
              <a:prstGeom prst="ellipse">
                <a:avLst/>
              </a:prstGeom>
              <a:solidFill>
                <a:srgbClr val="FEB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24"/>
              <p:cNvSpPr/>
              <p:nvPr/>
            </p:nvSpPr>
            <p:spPr>
              <a:xfrm>
                <a:off x="4644300" y="744650"/>
                <a:ext cx="120000" cy="120000"/>
              </a:xfrm>
              <a:prstGeom prst="ellipse">
                <a:avLst/>
              </a:prstGeom>
              <a:solidFill>
                <a:srgbClr val="0BCE0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5" name="Google Shape;305;p24"/>
            <p:cNvSpPr txBox="1"/>
            <p:nvPr/>
          </p:nvSpPr>
          <p:spPr>
            <a:xfrm>
              <a:off x="4243675" y="932975"/>
              <a:ext cx="4500000" cy="42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&lt;p&gt;</a:t>
              </a:r>
              <a:r>
                <a:rPr lang="en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Tiada stail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&lt;/p&gt;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&lt;p </a:t>
              </a:r>
              <a:r>
                <a:rPr lang="en">
                  <a:solidFill>
                    <a:srgbClr val="E06666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style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=</a:t>
              </a:r>
              <a:r>
                <a:rPr lang="en">
                  <a:solidFill>
                    <a:srgbClr val="F6B26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”color: red;”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&gt;</a:t>
              </a:r>
              <a:r>
                <a:rPr lang="en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stail inline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&lt;/p&gt;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&lt;p </a:t>
              </a:r>
              <a:r>
                <a:rPr lang="en">
                  <a:solidFill>
                    <a:srgbClr val="E06666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class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=</a:t>
              </a:r>
              <a:r>
                <a:rPr lang="en">
                  <a:solidFill>
                    <a:srgbClr val="F6B26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”teks-merah”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&gt;</a:t>
              </a:r>
              <a:r>
                <a:rPr lang="en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stail menggunakan kelas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&lt;/p&gt;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&lt;p </a:t>
              </a:r>
              <a:r>
                <a:rPr lang="en">
                  <a:solidFill>
                    <a:srgbClr val="E06666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id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=</a:t>
              </a:r>
              <a:r>
                <a:rPr lang="en">
                  <a:solidFill>
                    <a:srgbClr val="F6B26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”teks-penjelasan”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&gt;</a:t>
              </a:r>
              <a:r>
                <a:rPr lang="en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stail menggunakan id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&lt;/p&gt;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&lt;style&gt;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E06666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.teks-merah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</a:t>
              </a:r>
              <a:r>
                <a:rPr lang="en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{</a:t>
              </a:r>
              <a:endPara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93C47D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color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: </a:t>
              </a:r>
              <a:r>
                <a:rPr lang="en">
                  <a:solidFill>
                    <a:srgbClr val="8E7CC3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red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}</a:t>
              </a:r>
              <a:endPara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E06666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#teks-penjelasan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</a:t>
              </a:r>
              <a:r>
                <a:rPr lang="en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{</a:t>
              </a:r>
              <a:endPara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93C47D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color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: </a:t>
              </a:r>
              <a:r>
                <a:rPr lang="en">
                  <a:solidFill>
                    <a:srgbClr val="8E7CC3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green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}</a:t>
              </a:r>
              <a:endPara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&lt;/style&gt;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sp>
        <p:nvSpPr>
          <p:cNvPr id="306" name="Google Shape;306;p24"/>
          <p:cNvSpPr txBox="1"/>
          <p:nvPr>
            <p:ph type="title"/>
          </p:nvPr>
        </p:nvSpPr>
        <p:spPr>
          <a:xfrm>
            <a:off x="311700" y="1092150"/>
            <a:ext cx="245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Lexend"/>
                <a:ea typeface="Lexend"/>
                <a:cs typeface="Lexend"/>
                <a:sym typeface="Lexend"/>
              </a:rPr>
              <a:t>Mengetahui asas untuk tambah stail kepada elemen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07" name="Google Shape;307;p24"/>
          <p:cNvSpPr txBox="1"/>
          <p:nvPr>
            <p:ph type="title"/>
          </p:nvPr>
        </p:nvSpPr>
        <p:spPr>
          <a:xfrm>
            <a:off x="311700" y="3354325"/>
            <a:ext cx="24528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Lexend"/>
                <a:ea typeface="Lexend"/>
                <a:cs typeface="Lexend"/>
                <a:sym typeface="Lexend"/>
              </a:rPr>
              <a:t>Nota: Maklumat terperinci berkaitan stail boleh dirujuk kepada CSS</a:t>
            </a:r>
            <a:endParaRPr sz="1400">
              <a:solidFill>
                <a:srgbClr val="9999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08" name="Google Shape;308;p24"/>
          <p:cNvSpPr txBox="1"/>
          <p:nvPr>
            <p:ph idx="4294967295" type="subTitle"/>
          </p:nvPr>
        </p:nvSpPr>
        <p:spPr>
          <a:xfrm>
            <a:off x="737675" y="4535575"/>
            <a:ext cx="22581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Lexend Light"/>
                <a:ea typeface="Lexend Light"/>
                <a:cs typeface="Lexend Light"/>
                <a:sym typeface="Lexend Light"/>
              </a:rPr>
              <a:t>Atif Aiman</a:t>
            </a:r>
            <a:endParaRPr sz="14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09" name="Google Shape;309;p24"/>
          <p:cNvSpPr txBox="1"/>
          <p:nvPr>
            <p:ph idx="4294967295" type="subTitle"/>
          </p:nvPr>
        </p:nvSpPr>
        <p:spPr>
          <a:xfrm>
            <a:off x="6802225" y="4535575"/>
            <a:ext cx="1670700" cy="402600"/>
          </a:xfrm>
          <a:prstGeom prst="rect">
            <a:avLst/>
          </a:prstGeom>
          <a:solidFill>
            <a:srgbClr val="FBBD05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@alserembani</a:t>
            </a:r>
            <a:endParaRPr sz="14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310" name="Google Shape;3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6576" y="4658174"/>
            <a:ext cx="191424" cy="15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5"/>
          <p:cNvSpPr txBox="1"/>
          <p:nvPr>
            <p:ph type="title"/>
          </p:nvPr>
        </p:nvSpPr>
        <p:spPr>
          <a:xfrm>
            <a:off x="311700" y="445025"/>
            <a:ext cx="245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Skrip Asas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16" name="Google Shape;316;p25"/>
          <p:cNvSpPr/>
          <p:nvPr/>
        </p:nvSpPr>
        <p:spPr>
          <a:xfrm>
            <a:off x="0" y="0"/>
            <a:ext cx="9144000" cy="120000"/>
          </a:xfrm>
          <a:prstGeom prst="rect">
            <a:avLst/>
          </a:prstGeom>
          <a:solidFill>
            <a:srgbClr val="9962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5"/>
          <p:cNvSpPr/>
          <p:nvPr/>
        </p:nvSpPr>
        <p:spPr>
          <a:xfrm>
            <a:off x="160125" y="0"/>
            <a:ext cx="762300" cy="120000"/>
          </a:xfrm>
          <a:prstGeom prst="parallelogram">
            <a:avLst>
              <a:gd fmla="val 200188" name="adj"/>
            </a:avLst>
          </a:prstGeom>
          <a:solidFill>
            <a:srgbClr val="FEB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5"/>
          <p:cNvSpPr/>
          <p:nvPr/>
        </p:nvSpPr>
        <p:spPr>
          <a:xfrm>
            <a:off x="818350" y="0"/>
            <a:ext cx="4179600" cy="120000"/>
          </a:xfrm>
          <a:prstGeom prst="parallelogram">
            <a:avLst>
              <a:gd fmla="val 200188" name="adj"/>
            </a:avLst>
          </a:prstGeom>
          <a:solidFill>
            <a:srgbClr val="FEB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5"/>
          <p:cNvSpPr/>
          <p:nvPr/>
        </p:nvSpPr>
        <p:spPr>
          <a:xfrm>
            <a:off x="3077375" y="120000"/>
            <a:ext cx="6067500" cy="502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5"/>
          <p:cNvSpPr txBox="1"/>
          <p:nvPr>
            <p:ph type="title"/>
          </p:nvPr>
        </p:nvSpPr>
        <p:spPr>
          <a:xfrm>
            <a:off x="311700" y="1092150"/>
            <a:ext cx="245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Lexend"/>
                <a:ea typeface="Lexend"/>
                <a:cs typeface="Lexend"/>
                <a:sym typeface="Lexend"/>
              </a:rPr>
              <a:t>Mengetahui asas untuk tambah skrip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21" name="Google Shape;321;p25"/>
          <p:cNvSpPr txBox="1"/>
          <p:nvPr>
            <p:ph type="title"/>
          </p:nvPr>
        </p:nvSpPr>
        <p:spPr>
          <a:xfrm>
            <a:off x="311700" y="3252475"/>
            <a:ext cx="245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Lexend"/>
                <a:ea typeface="Lexend"/>
                <a:cs typeface="Lexend"/>
                <a:sym typeface="Lexend"/>
              </a:rPr>
              <a:t>Nota: Maklumat terperinci berkaitan skrip boleh dirujuk kepada Javascript</a:t>
            </a:r>
            <a:endParaRPr sz="1400">
              <a:solidFill>
                <a:srgbClr val="9999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22" name="Google Shape;322;p25"/>
          <p:cNvSpPr txBox="1"/>
          <p:nvPr>
            <p:ph idx="4294967295" type="subTitle"/>
          </p:nvPr>
        </p:nvSpPr>
        <p:spPr>
          <a:xfrm>
            <a:off x="737675" y="4535575"/>
            <a:ext cx="22581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Lexend Light"/>
                <a:ea typeface="Lexend Light"/>
                <a:cs typeface="Lexend Light"/>
                <a:sym typeface="Lexend Light"/>
              </a:rPr>
              <a:t>Atif Aiman</a:t>
            </a:r>
            <a:endParaRPr sz="14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23" name="Google Shape;323;p25"/>
          <p:cNvSpPr txBox="1"/>
          <p:nvPr>
            <p:ph idx="4294967295" type="subTitle"/>
          </p:nvPr>
        </p:nvSpPr>
        <p:spPr>
          <a:xfrm>
            <a:off x="6214725" y="4535575"/>
            <a:ext cx="22581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Lexend Light"/>
                <a:ea typeface="Lexend Light"/>
                <a:cs typeface="Lexend Light"/>
                <a:sym typeface="Lexend Light"/>
              </a:rPr>
              <a:t>@alserembani</a:t>
            </a:r>
            <a:endParaRPr sz="14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324" name="Google Shape;3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6576" y="4658174"/>
            <a:ext cx="191424" cy="1573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5" name="Google Shape;325;p25"/>
          <p:cNvGrpSpPr/>
          <p:nvPr/>
        </p:nvGrpSpPr>
        <p:grpSpPr>
          <a:xfrm>
            <a:off x="3600500" y="349951"/>
            <a:ext cx="4724100" cy="3011100"/>
            <a:chOff x="4131625" y="648589"/>
            <a:chExt cx="4724100" cy="3011100"/>
          </a:xfrm>
        </p:grpSpPr>
        <p:grpSp>
          <p:nvGrpSpPr>
            <p:cNvPr id="326" name="Google Shape;326;p25"/>
            <p:cNvGrpSpPr/>
            <p:nvPr/>
          </p:nvGrpSpPr>
          <p:grpSpPr>
            <a:xfrm>
              <a:off x="4131625" y="648589"/>
              <a:ext cx="4724100" cy="3011100"/>
              <a:chOff x="4131625" y="648589"/>
              <a:chExt cx="4724100" cy="3011100"/>
            </a:xfrm>
          </p:grpSpPr>
          <p:sp>
            <p:nvSpPr>
              <p:cNvPr id="327" name="Google Shape;327;p25"/>
              <p:cNvSpPr/>
              <p:nvPr/>
            </p:nvSpPr>
            <p:spPr>
              <a:xfrm>
                <a:off x="4131625" y="648589"/>
                <a:ext cx="4724100" cy="3011100"/>
              </a:xfrm>
              <a:prstGeom prst="roundRect">
                <a:avLst>
                  <a:gd fmla="val 2391" name="adj"/>
                </a:avLst>
              </a:prstGeom>
              <a:solidFill>
                <a:srgbClr val="1532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25"/>
              <p:cNvSpPr/>
              <p:nvPr/>
            </p:nvSpPr>
            <p:spPr>
              <a:xfrm>
                <a:off x="4259700" y="744650"/>
                <a:ext cx="120000" cy="12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25"/>
              <p:cNvSpPr/>
              <p:nvPr/>
            </p:nvSpPr>
            <p:spPr>
              <a:xfrm>
                <a:off x="4452000" y="744650"/>
                <a:ext cx="120000" cy="120000"/>
              </a:xfrm>
              <a:prstGeom prst="ellipse">
                <a:avLst/>
              </a:prstGeom>
              <a:solidFill>
                <a:srgbClr val="FEB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25"/>
              <p:cNvSpPr/>
              <p:nvPr/>
            </p:nvSpPr>
            <p:spPr>
              <a:xfrm>
                <a:off x="4644300" y="744650"/>
                <a:ext cx="120000" cy="120000"/>
              </a:xfrm>
              <a:prstGeom prst="ellipse">
                <a:avLst/>
              </a:prstGeom>
              <a:solidFill>
                <a:srgbClr val="0BCE0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1" name="Google Shape;331;p25"/>
            <p:cNvSpPr txBox="1"/>
            <p:nvPr/>
          </p:nvSpPr>
          <p:spPr>
            <a:xfrm>
              <a:off x="4243675" y="932975"/>
              <a:ext cx="4500000" cy="255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&lt;script&gt;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E69138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const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</a:t>
              </a:r>
              <a:r>
                <a:rPr lang="en">
                  <a:solidFill>
                    <a:srgbClr val="C27BA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elem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= </a:t>
              </a:r>
              <a:r>
                <a:rPr lang="en">
                  <a:solidFill>
                    <a:srgbClr val="C27BA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document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.</a:t>
              </a:r>
              <a:r>
                <a:rPr lang="en">
                  <a:solidFill>
                    <a:srgbClr val="93C47D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getElementById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(</a:t>
              </a:r>
              <a:r>
                <a:rPr lang="en">
                  <a:solidFill>
                    <a:srgbClr val="76A5AF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“teks-penjelasan”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);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C27BA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elem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.</a:t>
              </a:r>
              <a:r>
                <a:rPr lang="en">
                  <a:solidFill>
                    <a:srgbClr val="93C47D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innerHTML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= </a:t>
              </a:r>
              <a:r>
                <a:rPr lang="en">
                  <a:solidFill>
                    <a:srgbClr val="76A5AF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“awesome!”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C27BA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console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.</a:t>
              </a:r>
              <a:r>
                <a:rPr lang="en">
                  <a:solidFill>
                    <a:srgbClr val="93C47D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log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(</a:t>
              </a:r>
              <a:r>
                <a:rPr lang="en">
                  <a:solidFill>
                    <a:srgbClr val="76A5AF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“Cara ubah teks dalam elemen”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);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&lt;/script&gt;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/>
          <p:nvPr/>
        </p:nvSpPr>
        <p:spPr>
          <a:xfrm>
            <a:off x="0" y="0"/>
            <a:ext cx="9144000" cy="120000"/>
          </a:xfrm>
          <a:prstGeom prst="rect">
            <a:avLst/>
          </a:prstGeom>
          <a:solidFill>
            <a:srgbClr val="9962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160125" y="0"/>
            <a:ext cx="762300" cy="120000"/>
          </a:xfrm>
          <a:prstGeom prst="parallelogram">
            <a:avLst>
              <a:gd fmla="val 200188" name="adj"/>
            </a:avLst>
          </a:prstGeom>
          <a:solidFill>
            <a:srgbClr val="FEB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818350" y="0"/>
            <a:ext cx="4179600" cy="120000"/>
          </a:xfrm>
          <a:prstGeom prst="parallelogram">
            <a:avLst>
              <a:gd fmla="val 200188" name="adj"/>
            </a:avLst>
          </a:prstGeom>
          <a:solidFill>
            <a:srgbClr val="FEB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6"/>
          <p:cNvSpPr txBox="1"/>
          <p:nvPr>
            <p:ph type="title"/>
          </p:nvPr>
        </p:nvSpPr>
        <p:spPr>
          <a:xfrm>
            <a:off x="311700" y="445025"/>
            <a:ext cx="245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Interaktiviti dalam HTML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40" name="Google Shape;340;p26"/>
          <p:cNvSpPr/>
          <p:nvPr/>
        </p:nvSpPr>
        <p:spPr>
          <a:xfrm>
            <a:off x="3077375" y="120000"/>
            <a:ext cx="6067500" cy="502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6"/>
          <p:cNvSpPr txBox="1"/>
          <p:nvPr>
            <p:ph type="title"/>
          </p:nvPr>
        </p:nvSpPr>
        <p:spPr>
          <a:xfrm>
            <a:off x="311700" y="1506825"/>
            <a:ext cx="245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Lexend"/>
                <a:ea typeface="Lexend"/>
                <a:cs typeface="Lexend"/>
                <a:sym typeface="Lexend"/>
              </a:rPr>
              <a:t>Mengetahui cara mengendali interaktiviti dalam HTML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42" name="Google Shape;342;p26"/>
          <p:cNvSpPr txBox="1"/>
          <p:nvPr>
            <p:ph type="title"/>
          </p:nvPr>
        </p:nvSpPr>
        <p:spPr>
          <a:xfrm>
            <a:off x="311700" y="3252475"/>
            <a:ext cx="245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Lexend"/>
                <a:ea typeface="Lexend"/>
                <a:cs typeface="Lexend"/>
                <a:sym typeface="Lexend"/>
              </a:rPr>
              <a:t>Nota: Maklumat terperinci berkaitan skrip boleh dirujuk kepada Javascript</a:t>
            </a:r>
            <a:endParaRPr sz="1400">
              <a:solidFill>
                <a:srgbClr val="9999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43" name="Google Shape;343;p26"/>
          <p:cNvSpPr txBox="1"/>
          <p:nvPr>
            <p:ph idx="4294967295" type="subTitle"/>
          </p:nvPr>
        </p:nvSpPr>
        <p:spPr>
          <a:xfrm>
            <a:off x="737675" y="4535575"/>
            <a:ext cx="22581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Lexend Light"/>
                <a:ea typeface="Lexend Light"/>
                <a:cs typeface="Lexend Light"/>
                <a:sym typeface="Lexend Light"/>
              </a:rPr>
              <a:t>Atif Aiman</a:t>
            </a:r>
            <a:endParaRPr sz="14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44" name="Google Shape;344;p26"/>
          <p:cNvSpPr txBox="1"/>
          <p:nvPr>
            <p:ph idx="4294967295" type="subTitle"/>
          </p:nvPr>
        </p:nvSpPr>
        <p:spPr>
          <a:xfrm>
            <a:off x="6214725" y="4535575"/>
            <a:ext cx="22581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Lexend Light"/>
                <a:ea typeface="Lexend Light"/>
                <a:cs typeface="Lexend Light"/>
                <a:sym typeface="Lexend Light"/>
              </a:rPr>
              <a:t>@alserembani</a:t>
            </a:r>
            <a:endParaRPr sz="14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345" name="Google Shape;3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6576" y="4658174"/>
            <a:ext cx="191424" cy="1573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6" name="Google Shape;346;p26"/>
          <p:cNvGrpSpPr/>
          <p:nvPr/>
        </p:nvGrpSpPr>
        <p:grpSpPr>
          <a:xfrm>
            <a:off x="3600500" y="349950"/>
            <a:ext cx="4724100" cy="3820800"/>
            <a:chOff x="4131625" y="648588"/>
            <a:chExt cx="4724100" cy="3820800"/>
          </a:xfrm>
        </p:grpSpPr>
        <p:grpSp>
          <p:nvGrpSpPr>
            <p:cNvPr id="347" name="Google Shape;347;p26"/>
            <p:cNvGrpSpPr/>
            <p:nvPr/>
          </p:nvGrpSpPr>
          <p:grpSpPr>
            <a:xfrm>
              <a:off x="4131625" y="648588"/>
              <a:ext cx="4724100" cy="3820800"/>
              <a:chOff x="4131625" y="648588"/>
              <a:chExt cx="4724100" cy="3820800"/>
            </a:xfrm>
          </p:grpSpPr>
          <p:sp>
            <p:nvSpPr>
              <p:cNvPr id="348" name="Google Shape;348;p26"/>
              <p:cNvSpPr/>
              <p:nvPr/>
            </p:nvSpPr>
            <p:spPr>
              <a:xfrm>
                <a:off x="4131625" y="648588"/>
                <a:ext cx="4724100" cy="3820800"/>
              </a:xfrm>
              <a:prstGeom prst="roundRect">
                <a:avLst>
                  <a:gd fmla="val 2391" name="adj"/>
                </a:avLst>
              </a:prstGeom>
              <a:solidFill>
                <a:srgbClr val="1532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26"/>
              <p:cNvSpPr/>
              <p:nvPr/>
            </p:nvSpPr>
            <p:spPr>
              <a:xfrm>
                <a:off x="4259700" y="744650"/>
                <a:ext cx="120000" cy="12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6"/>
              <p:cNvSpPr/>
              <p:nvPr/>
            </p:nvSpPr>
            <p:spPr>
              <a:xfrm>
                <a:off x="4452000" y="744650"/>
                <a:ext cx="120000" cy="120000"/>
              </a:xfrm>
              <a:prstGeom prst="ellipse">
                <a:avLst/>
              </a:prstGeom>
              <a:solidFill>
                <a:srgbClr val="FEB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6"/>
              <p:cNvSpPr/>
              <p:nvPr/>
            </p:nvSpPr>
            <p:spPr>
              <a:xfrm>
                <a:off x="4644300" y="744650"/>
                <a:ext cx="120000" cy="120000"/>
              </a:xfrm>
              <a:prstGeom prst="ellipse">
                <a:avLst/>
              </a:prstGeom>
              <a:solidFill>
                <a:srgbClr val="0BCE0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2" name="Google Shape;352;p26"/>
            <p:cNvSpPr txBox="1"/>
            <p:nvPr/>
          </p:nvSpPr>
          <p:spPr>
            <a:xfrm>
              <a:off x="4243675" y="932987"/>
              <a:ext cx="4500000" cy="341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&lt;button </a:t>
              </a:r>
              <a:r>
                <a:rPr lang="en">
                  <a:solidFill>
                    <a:srgbClr val="E06666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onclick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=</a:t>
              </a:r>
              <a:r>
                <a:rPr lang="en">
                  <a:solidFill>
                    <a:srgbClr val="F6B26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”alert(‘hello alert!’);”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Hello button</a:t>
              </a:r>
              <a:endPara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&lt;/button&gt;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&lt;button </a:t>
              </a:r>
              <a:r>
                <a:rPr lang="en">
                  <a:solidFill>
                    <a:srgbClr val="E06666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onclick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=</a:t>
              </a:r>
              <a:r>
                <a:rPr lang="en">
                  <a:solidFill>
                    <a:srgbClr val="F6B26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”runFn()”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&gt;</a:t>
              </a:r>
              <a:r>
                <a:rPr lang="en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Run another function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&lt;/button&gt;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&lt;script&gt;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E06666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function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</a:t>
              </a:r>
              <a:r>
                <a:rPr lang="en">
                  <a:solidFill>
                    <a:srgbClr val="F6B26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runFn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() {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8E7CC3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console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.</a:t>
              </a:r>
              <a:r>
                <a:rPr lang="en">
                  <a:solidFill>
                    <a:srgbClr val="F6B26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log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(</a:t>
              </a:r>
              <a:r>
                <a:rPr lang="en">
                  <a:solidFill>
                    <a:srgbClr val="FFD966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“I’m running!”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);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l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ocation.href = </a:t>
              </a:r>
              <a:r>
                <a:rPr lang="en">
                  <a:solidFill>
                    <a:srgbClr val="FFD966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“www.twitter.com/alserembani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”;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}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&lt;/script&gt;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0" y="0"/>
            <a:ext cx="9144000" cy="120000"/>
          </a:xfrm>
          <a:prstGeom prst="rect">
            <a:avLst/>
          </a:prstGeom>
          <a:solidFill>
            <a:srgbClr val="9962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160125" y="0"/>
            <a:ext cx="762300" cy="120000"/>
          </a:xfrm>
          <a:prstGeom prst="parallelogram">
            <a:avLst>
              <a:gd fmla="val 200188" name="adj"/>
            </a:avLst>
          </a:prstGeom>
          <a:solidFill>
            <a:srgbClr val="FEB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 amt="37000"/>
          </a:blip>
          <a:stretch>
            <a:fillRect/>
          </a:stretch>
        </p:blipFill>
        <p:spPr>
          <a:xfrm>
            <a:off x="680875" y="1644962"/>
            <a:ext cx="1853576" cy="185357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/>
          <p:nvPr/>
        </p:nvSpPr>
        <p:spPr>
          <a:xfrm>
            <a:off x="818350" y="0"/>
            <a:ext cx="762300" cy="120000"/>
          </a:xfrm>
          <a:prstGeom prst="parallelogram">
            <a:avLst>
              <a:gd fmla="val 200188" name="adj"/>
            </a:avLst>
          </a:prstGeom>
          <a:solidFill>
            <a:srgbClr val="FEB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4294967295" type="subTitle"/>
          </p:nvPr>
        </p:nvSpPr>
        <p:spPr>
          <a:xfrm>
            <a:off x="737675" y="4535575"/>
            <a:ext cx="22581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Lexend Light"/>
                <a:ea typeface="Lexend Light"/>
                <a:cs typeface="Lexend Light"/>
                <a:sym typeface="Lexend Light"/>
              </a:rPr>
              <a:t>Atif Aiman</a:t>
            </a:r>
            <a:endParaRPr sz="14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3122700" y="128100"/>
            <a:ext cx="6021300" cy="501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idx="4294967295" type="subTitle"/>
          </p:nvPr>
        </p:nvSpPr>
        <p:spPr>
          <a:xfrm>
            <a:off x="6214725" y="4535575"/>
            <a:ext cx="22581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Lexend Light"/>
                <a:ea typeface="Lexend Light"/>
                <a:cs typeface="Lexend Light"/>
                <a:sym typeface="Lexend Light"/>
              </a:rPr>
              <a:t>@alserembani</a:t>
            </a:r>
            <a:endParaRPr sz="14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6576" y="4658174"/>
            <a:ext cx="191424" cy="15739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3995500" y="561300"/>
            <a:ext cx="48762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&lt;ol&gt; Apa itu HTML?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&lt;ol&gt; Pengenalan kepada anatomi HTML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&lt;ol&gt; Tag asas dalam HTML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&lt;ol&gt; Pengenalan tag semantik HTML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&lt;ol&gt; Asas skrip dan stail HTML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&lt;ol&gt;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Interaktiviti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dalam HTML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3837638" y="561300"/>
            <a:ext cx="63900" cy="4149000"/>
          </a:xfrm>
          <a:prstGeom prst="rect">
            <a:avLst/>
          </a:prstGeom>
          <a:solidFill>
            <a:srgbClr val="FEB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 rot="-5400000">
            <a:off x="1629975" y="2438675"/>
            <a:ext cx="41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53243"/>
                </a:solidFill>
                <a:latin typeface="Lexend"/>
                <a:ea typeface="Lexend"/>
                <a:cs typeface="Lexend"/>
                <a:sym typeface="Lexend"/>
              </a:rPr>
              <a:t>TOPIK</a:t>
            </a:r>
            <a:endParaRPr b="1">
              <a:solidFill>
                <a:srgbClr val="15324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1" name="Google Shape;81;p14"/>
          <p:cNvSpPr txBox="1"/>
          <p:nvPr>
            <p:ph type="title"/>
          </p:nvPr>
        </p:nvSpPr>
        <p:spPr>
          <a:xfrm>
            <a:off x="311700" y="445025"/>
            <a:ext cx="245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Topik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0" y="0"/>
            <a:ext cx="9144000" cy="120000"/>
          </a:xfrm>
          <a:prstGeom prst="rect">
            <a:avLst/>
          </a:prstGeom>
          <a:solidFill>
            <a:srgbClr val="9962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160125" y="0"/>
            <a:ext cx="762300" cy="120000"/>
          </a:xfrm>
          <a:prstGeom prst="parallelogram">
            <a:avLst>
              <a:gd fmla="val 200188" name="adj"/>
            </a:avLst>
          </a:prstGeom>
          <a:solidFill>
            <a:srgbClr val="FEB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5212" y="2085337"/>
            <a:ext cx="1853576" cy="185357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/>
          <p:nvPr/>
        </p:nvSpPr>
        <p:spPr>
          <a:xfrm>
            <a:off x="818350" y="0"/>
            <a:ext cx="762300" cy="120000"/>
          </a:xfrm>
          <a:prstGeom prst="parallelogram">
            <a:avLst>
              <a:gd fmla="val 200188" name="adj"/>
            </a:avLst>
          </a:prstGeom>
          <a:solidFill>
            <a:srgbClr val="FEB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idx="4294967295" type="subTitle"/>
          </p:nvPr>
        </p:nvSpPr>
        <p:spPr>
          <a:xfrm>
            <a:off x="737675" y="4535575"/>
            <a:ext cx="22581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Lexend Light"/>
                <a:ea typeface="Lexend Light"/>
                <a:cs typeface="Lexend Light"/>
                <a:sym typeface="Lexend Light"/>
              </a:rPr>
              <a:t>Atif Aiman</a:t>
            </a:r>
            <a:endParaRPr sz="14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91" name="Google Shape;91;p15"/>
          <p:cNvSpPr txBox="1"/>
          <p:nvPr>
            <p:ph idx="4294967295" type="subTitle"/>
          </p:nvPr>
        </p:nvSpPr>
        <p:spPr>
          <a:xfrm>
            <a:off x="6214725" y="4535575"/>
            <a:ext cx="22581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Lexend Light"/>
                <a:ea typeface="Lexend Light"/>
                <a:cs typeface="Lexend Light"/>
                <a:sym typeface="Lexend Light"/>
              </a:rPr>
              <a:t>@alserembani</a:t>
            </a:r>
            <a:endParaRPr sz="14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6576" y="4658174"/>
            <a:ext cx="191424" cy="1573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1521325" y="1244725"/>
            <a:ext cx="6101400" cy="8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BBD05"/>
                </a:solidFill>
                <a:latin typeface="Lexend"/>
                <a:ea typeface="Lexend"/>
                <a:cs typeface="Lexend"/>
                <a:sym typeface="Lexend"/>
              </a:rPr>
              <a:t>H</a:t>
            </a:r>
            <a:r>
              <a:rPr b="1" lang="en" sz="2800">
                <a:solidFill>
                  <a:srgbClr val="99621E"/>
                </a:solidFill>
                <a:latin typeface="Lexend"/>
                <a:ea typeface="Lexend"/>
                <a:cs typeface="Lexend"/>
                <a:sym typeface="Lexend"/>
              </a:rPr>
              <a:t>yper</a:t>
            </a:r>
            <a:r>
              <a:rPr b="1" lang="en" sz="2800">
                <a:solidFill>
                  <a:srgbClr val="FBBD05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b="1" lang="en" sz="2800">
                <a:solidFill>
                  <a:srgbClr val="99621E"/>
                </a:solidFill>
                <a:latin typeface="Lexend"/>
                <a:ea typeface="Lexend"/>
                <a:cs typeface="Lexend"/>
                <a:sym typeface="Lexend"/>
              </a:rPr>
              <a:t>ext</a:t>
            </a:r>
            <a:r>
              <a:rPr b="1" lang="en" sz="2800">
                <a:solidFill>
                  <a:srgbClr val="FBBD05"/>
                </a:solidFill>
                <a:latin typeface="Lexend"/>
                <a:ea typeface="Lexend"/>
                <a:cs typeface="Lexend"/>
                <a:sym typeface="Lexend"/>
              </a:rPr>
              <a:t> M</a:t>
            </a:r>
            <a:r>
              <a:rPr b="1" lang="en" sz="2800">
                <a:solidFill>
                  <a:srgbClr val="99621E"/>
                </a:solidFill>
                <a:latin typeface="Lexend"/>
                <a:ea typeface="Lexend"/>
                <a:cs typeface="Lexend"/>
                <a:sym typeface="Lexend"/>
              </a:rPr>
              <a:t>arkup</a:t>
            </a:r>
            <a:r>
              <a:rPr b="1" lang="en" sz="2800">
                <a:solidFill>
                  <a:srgbClr val="FBBD05"/>
                </a:solidFill>
                <a:latin typeface="Lexend"/>
                <a:ea typeface="Lexend"/>
                <a:cs typeface="Lexend"/>
                <a:sym typeface="Lexend"/>
              </a:rPr>
              <a:t> L</a:t>
            </a:r>
            <a:r>
              <a:rPr b="1" lang="en" sz="2800">
                <a:solidFill>
                  <a:srgbClr val="99621E"/>
                </a:solidFill>
                <a:latin typeface="Lexend"/>
                <a:ea typeface="Lexend"/>
                <a:cs typeface="Lexend"/>
                <a:sym typeface="Lexend"/>
              </a:rPr>
              <a:t>anguage</a:t>
            </a:r>
            <a:endParaRPr b="1" sz="2800">
              <a:solidFill>
                <a:srgbClr val="99621E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2322150" y="1042763"/>
            <a:ext cx="44997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BBD05"/>
                </a:solidFill>
                <a:latin typeface="Lexend"/>
                <a:ea typeface="Lexend"/>
                <a:cs typeface="Lexend"/>
                <a:sym typeface="Lexend"/>
              </a:rPr>
              <a:t>&lt;!DOCTYPE html&gt;</a:t>
            </a:r>
            <a:endParaRPr b="1" sz="1600">
              <a:solidFill>
                <a:srgbClr val="99621E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>
            <a:off x="0" y="0"/>
            <a:ext cx="9144000" cy="120000"/>
          </a:xfrm>
          <a:prstGeom prst="rect">
            <a:avLst/>
          </a:prstGeom>
          <a:solidFill>
            <a:srgbClr val="9962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160125" y="0"/>
            <a:ext cx="762300" cy="120000"/>
          </a:xfrm>
          <a:prstGeom prst="parallelogram">
            <a:avLst>
              <a:gd fmla="val 200188" name="adj"/>
            </a:avLst>
          </a:prstGeom>
          <a:solidFill>
            <a:srgbClr val="FEB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 amt="37000"/>
          </a:blip>
          <a:stretch>
            <a:fillRect/>
          </a:stretch>
        </p:blipFill>
        <p:spPr>
          <a:xfrm>
            <a:off x="680875" y="1644962"/>
            <a:ext cx="1853576" cy="185357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/>
          <p:nvPr/>
        </p:nvSpPr>
        <p:spPr>
          <a:xfrm>
            <a:off x="818350" y="0"/>
            <a:ext cx="762300" cy="120000"/>
          </a:xfrm>
          <a:prstGeom prst="parallelogram">
            <a:avLst>
              <a:gd fmla="val 200188" name="adj"/>
            </a:avLst>
          </a:prstGeom>
          <a:solidFill>
            <a:srgbClr val="FEB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>
            <p:ph idx="4294967295" type="subTitle"/>
          </p:nvPr>
        </p:nvSpPr>
        <p:spPr>
          <a:xfrm>
            <a:off x="737675" y="4535575"/>
            <a:ext cx="22581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Lexend Light"/>
                <a:ea typeface="Lexend Light"/>
                <a:cs typeface="Lexend Light"/>
                <a:sym typeface="Lexend Light"/>
              </a:rPr>
              <a:t>Atif Aiman</a:t>
            </a:r>
            <a:endParaRPr sz="14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3122700" y="128100"/>
            <a:ext cx="6021300" cy="501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4294967295" type="subTitle"/>
          </p:nvPr>
        </p:nvSpPr>
        <p:spPr>
          <a:xfrm>
            <a:off x="6214725" y="4535575"/>
            <a:ext cx="22581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Lexend Light"/>
                <a:ea typeface="Lexend Light"/>
                <a:cs typeface="Lexend Light"/>
                <a:sym typeface="Lexend Light"/>
              </a:rPr>
              <a:t>@alserembani</a:t>
            </a:r>
            <a:endParaRPr sz="14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6576" y="4658174"/>
            <a:ext cx="191424" cy="157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/>
          <p:nvPr/>
        </p:nvSpPr>
        <p:spPr>
          <a:xfrm>
            <a:off x="3837638" y="561300"/>
            <a:ext cx="63900" cy="4149000"/>
          </a:xfrm>
          <a:prstGeom prst="rect">
            <a:avLst/>
          </a:prstGeom>
          <a:solidFill>
            <a:srgbClr val="FEB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 rot="-5400000">
            <a:off x="1629975" y="2438675"/>
            <a:ext cx="41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53243"/>
                </a:solidFill>
                <a:latin typeface="Lexend"/>
                <a:ea typeface="Lexend"/>
                <a:cs typeface="Lexend"/>
                <a:sym typeface="Lexend"/>
              </a:rPr>
              <a:t>ANATOMI HTML</a:t>
            </a:r>
            <a:endParaRPr b="1">
              <a:solidFill>
                <a:srgbClr val="15324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109" name="Google Shape;109;p16"/>
          <p:cNvGrpSpPr/>
          <p:nvPr/>
        </p:nvGrpSpPr>
        <p:grpSpPr>
          <a:xfrm>
            <a:off x="4051550" y="561288"/>
            <a:ext cx="4724100" cy="3516300"/>
            <a:chOff x="4131625" y="648575"/>
            <a:chExt cx="4724100" cy="3516300"/>
          </a:xfrm>
        </p:grpSpPr>
        <p:grpSp>
          <p:nvGrpSpPr>
            <p:cNvPr id="110" name="Google Shape;110;p16"/>
            <p:cNvGrpSpPr/>
            <p:nvPr/>
          </p:nvGrpSpPr>
          <p:grpSpPr>
            <a:xfrm>
              <a:off x="4131625" y="648575"/>
              <a:ext cx="4724100" cy="3516300"/>
              <a:chOff x="4131625" y="648575"/>
              <a:chExt cx="4724100" cy="3516300"/>
            </a:xfrm>
          </p:grpSpPr>
          <p:sp>
            <p:nvSpPr>
              <p:cNvPr id="111" name="Google Shape;111;p16"/>
              <p:cNvSpPr/>
              <p:nvPr/>
            </p:nvSpPr>
            <p:spPr>
              <a:xfrm>
                <a:off x="4131625" y="648575"/>
                <a:ext cx="4724100" cy="3516300"/>
              </a:xfrm>
              <a:prstGeom prst="roundRect">
                <a:avLst>
                  <a:gd fmla="val 2391" name="adj"/>
                </a:avLst>
              </a:prstGeom>
              <a:solidFill>
                <a:srgbClr val="1532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6"/>
              <p:cNvSpPr/>
              <p:nvPr/>
            </p:nvSpPr>
            <p:spPr>
              <a:xfrm>
                <a:off x="4259700" y="744650"/>
                <a:ext cx="120000" cy="12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>
                <a:off x="4452000" y="744650"/>
                <a:ext cx="120000" cy="120000"/>
              </a:xfrm>
              <a:prstGeom prst="ellipse">
                <a:avLst/>
              </a:prstGeom>
              <a:solidFill>
                <a:srgbClr val="FEB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>
                <a:off x="4644300" y="744650"/>
                <a:ext cx="120000" cy="120000"/>
              </a:xfrm>
              <a:prstGeom prst="ellipse">
                <a:avLst/>
              </a:prstGeom>
              <a:solidFill>
                <a:srgbClr val="0BCE0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5" name="Google Shape;115;p16"/>
            <p:cNvSpPr txBox="1"/>
            <p:nvPr/>
          </p:nvSpPr>
          <p:spPr>
            <a:xfrm>
              <a:off x="4243675" y="932975"/>
              <a:ext cx="4500000" cy="32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&lt;!DOCTYPE </a:t>
              </a:r>
              <a:r>
                <a:rPr lang="en">
                  <a:solidFill>
                    <a:srgbClr val="E06666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html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&lt;html&gt;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&lt;head&gt;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&lt;title&gt;</a:t>
              </a:r>
              <a:r>
                <a:rPr lang="en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Coding Bootcamp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&lt;/title&gt;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&lt;/head&gt;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&lt;body&gt;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&lt;p </a:t>
              </a:r>
              <a:r>
                <a:rPr lang="en">
                  <a:solidFill>
                    <a:srgbClr val="E06666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id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=</a:t>
              </a:r>
              <a:r>
                <a:rPr lang="en">
                  <a:solidFill>
                    <a:srgbClr val="F6B26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”welcome”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&gt;</a:t>
              </a:r>
              <a:r>
                <a:rPr lang="en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Hello HTML!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&lt;/p&gt;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 &lt;br&gt;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 &lt;p&gt;</a:t>
              </a:r>
              <a:r>
                <a:rPr lang="en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Kod di mana-mana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&lt;/p&gt;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&lt;/body&gt;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&lt;/html&gt;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sp>
        <p:nvSpPr>
          <p:cNvPr id="116" name="Google Shape;116;p16"/>
          <p:cNvSpPr txBox="1"/>
          <p:nvPr/>
        </p:nvSpPr>
        <p:spPr>
          <a:xfrm>
            <a:off x="4051475" y="4121925"/>
            <a:ext cx="472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Rujukan: </a:t>
            </a:r>
            <a:r>
              <a:rPr lang="en" sz="1200" u="sng">
                <a:solidFill>
                  <a:srgbClr val="F1C232"/>
                </a:solidFill>
                <a:latin typeface="Lexend"/>
                <a:ea typeface="Lexend"/>
                <a:cs typeface="Lexend"/>
                <a:sym typeface="Lexen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HTML: HyperText Markup Language | MDN</a:t>
            </a:r>
            <a:endParaRPr sz="1200">
              <a:solidFill>
                <a:srgbClr val="F1C23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5994225" y="1214925"/>
            <a:ext cx="762300" cy="238800"/>
          </a:xfrm>
          <a:prstGeom prst="roundRect">
            <a:avLst>
              <a:gd fmla="val 11625" name="adj"/>
            </a:avLst>
          </a:prstGeom>
          <a:solidFill>
            <a:srgbClr val="FBBD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"/>
                <a:ea typeface="Lexend"/>
                <a:cs typeface="Lexend"/>
                <a:sym typeface="Lexend"/>
              </a:rPr>
              <a:t>Element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6111100" y="2208400"/>
            <a:ext cx="828900" cy="238800"/>
          </a:xfrm>
          <a:prstGeom prst="roundRect">
            <a:avLst>
              <a:gd fmla="val 11625" name="adj"/>
            </a:avLst>
          </a:prstGeom>
          <a:solidFill>
            <a:srgbClr val="FBBD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"/>
                <a:ea typeface="Lexend"/>
                <a:cs typeface="Lexend"/>
                <a:sym typeface="Lexend"/>
              </a:rPr>
              <a:t>Attribute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19" name="Google Shape;119;p16"/>
          <p:cNvCxnSpPr>
            <a:stCxn id="117" idx="1"/>
          </p:cNvCxnSpPr>
          <p:nvPr/>
        </p:nvCxnSpPr>
        <p:spPr>
          <a:xfrm flipH="1">
            <a:off x="5165325" y="1334325"/>
            <a:ext cx="828900" cy="3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6"/>
          <p:cNvCxnSpPr>
            <a:stCxn id="118" idx="1"/>
          </p:cNvCxnSpPr>
          <p:nvPr/>
        </p:nvCxnSpPr>
        <p:spPr>
          <a:xfrm flipH="1">
            <a:off x="5325400" y="2327800"/>
            <a:ext cx="785700" cy="3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6"/>
          <p:cNvSpPr/>
          <p:nvPr/>
        </p:nvSpPr>
        <p:spPr>
          <a:xfrm>
            <a:off x="8198200" y="1760175"/>
            <a:ext cx="762300" cy="238800"/>
          </a:xfrm>
          <a:prstGeom prst="roundRect">
            <a:avLst>
              <a:gd fmla="val 11625" name="adj"/>
            </a:avLst>
          </a:prstGeom>
          <a:solidFill>
            <a:srgbClr val="FBBD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"/>
                <a:ea typeface="Lexend"/>
                <a:cs typeface="Lexend"/>
                <a:sym typeface="Lexend"/>
              </a:rPr>
              <a:t>Head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8198200" y="2887450"/>
            <a:ext cx="762300" cy="238800"/>
          </a:xfrm>
          <a:prstGeom prst="roundRect">
            <a:avLst>
              <a:gd fmla="val 11625" name="adj"/>
            </a:avLst>
          </a:prstGeom>
          <a:solidFill>
            <a:srgbClr val="FBBD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"/>
                <a:ea typeface="Lexend"/>
                <a:cs typeface="Lexend"/>
                <a:sym typeface="Lexend"/>
              </a:rPr>
              <a:t>Body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7900775" y="1498675"/>
            <a:ext cx="203700" cy="807525"/>
          </a:xfrm>
          <a:custGeom>
            <a:rect b="b" l="l" r="r" t="t"/>
            <a:pathLst>
              <a:path extrusionOk="0" h="32301" w="8148">
                <a:moveTo>
                  <a:pt x="0" y="0"/>
                </a:moveTo>
                <a:lnTo>
                  <a:pt x="8148" y="0"/>
                </a:lnTo>
                <a:lnTo>
                  <a:pt x="8148" y="32301"/>
                </a:lnTo>
                <a:lnTo>
                  <a:pt x="1746" y="32301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Google Shape;124;p16"/>
          <p:cNvSpPr/>
          <p:nvPr/>
        </p:nvSpPr>
        <p:spPr>
          <a:xfrm>
            <a:off x="7936775" y="2400425"/>
            <a:ext cx="203700" cy="1098153"/>
          </a:xfrm>
          <a:custGeom>
            <a:rect b="b" l="l" r="r" t="t"/>
            <a:pathLst>
              <a:path extrusionOk="0" h="32301" w="8148">
                <a:moveTo>
                  <a:pt x="0" y="0"/>
                </a:moveTo>
                <a:lnTo>
                  <a:pt x="8148" y="0"/>
                </a:lnTo>
                <a:lnTo>
                  <a:pt x="8148" y="32301"/>
                </a:lnTo>
                <a:lnTo>
                  <a:pt x="1746" y="32301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Google Shape;125;p16"/>
          <p:cNvSpPr/>
          <p:nvPr/>
        </p:nvSpPr>
        <p:spPr>
          <a:xfrm>
            <a:off x="3374425" y="2368600"/>
            <a:ext cx="762300" cy="238800"/>
          </a:xfrm>
          <a:prstGeom prst="roundRect">
            <a:avLst>
              <a:gd fmla="val 11625" name="adj"/>
            </a:avLst>
          </a:prstGeom>
          <a:solidFill>
            <a:srgbClr val="FBBD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"/>
                <a:ea typeface="Lexend"/>
                <a:cs typeface="Lexend"/>
                <a:sym typeface="Lexend"/>
              </a:rPr>
              <a:t>Doc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6" name="Google Shape;126;p16"/>
          <p:cNvSpPr/>
          <p:nvPr/>
        </p:nvSpPr>
        <p:spPr>
          <a:xfrm flipH="1">
            <a:off x="4206143" y="1170450"/>
            <a:ext cx="116394" cy="2802596"/>
          </a:xfrm>
          <a:custGeom>
            <a:rect b="b" l="l" r="r" t="t"/>
            <a:pathLst>
              <a:path extrusionOk="0" h="32301" w="8148">
                <a:moveTo>
                  <a:pt x="0" y="0"/>
                </a:moveTo>
                <a:lnTo>
                  <a:pt x="8148" y="0"/>
                </a:lnTo>
                <a:lnTo>
                  <a:pt x="8148" y="32301"/>
                </a:lnTo>
                <a:lnTo>
                  <a:pt x="1746" y="32301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Google Shape;127;p16"/>
          <p:cNvSpPr txBox="1"/>
          <p:nvPr>
            <p:ph type="title"/>
          </p:nvPr>
        </p:nvSpPr>
        <p:spPr>
          <a:xfrm>
            <a:off x="311700" y="445025"/>
            <a:ext cx="245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Anatomi HTML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/>
          <p:nvPr/>
        </p:nvSpPr>
        <p:spPr>
          <a:xfrm>
            <a:off x="0" y="0"/>
            <a:ext cx="9144000" cy="120000"/>
          </a:xfrm>
          <a:prstGeom prst="rect">
            <a:avLst/>
          </a:prstGeom>
          <a:solidFill>
            <a:srgbClr val="9962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160125" y="0"/>
            <a:ext cx="762300" cy="120000"/>
          </a:xfrm>
          <a:prstGeom prst="parallelogram">
            <a:avLst>
              <a:gd fmla="val 200188" name="adj"/>
            </a:avLst>
          </a:prstGeom>
          <a:solidFill>
            <a:srgbClr val="FEB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7"/>
          <p:cNvPicPr preferRelativeResize="0"/>
          <p:nvPr/>
        </p:nvPicPr>
        <p:blipFill>
          <a:blip r:embed="rId3">
            <a:alphaModFix amt="37000"/>
          </a:blip>
          <a:stretch>
            <a:fillRect/>
          </a:stretch>
        </p:blipFill>
        <p:spPr>
          <a:xfrm>
            <a:off x="680875" y="1644962"/>
            <a:ext cx="1853576" cy="185357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/>
          <p:nvPr/>
        </p:nvSpPr>
        <p:spPr>
          <a:xfrm>
            <a:off x="818350" y="0"/>
            <a:ext cx="762300" cy="120000"/>
          </a:xfrm>
          <a:prstGeom prst="parallelogram">
            <a:avLst>
              <a:gd fmla="val 200188" name="adj"/>
            </a:avLst>
          </a:prstGeom>
          <a:solidFill>
            <a:srgbClr val="FEB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 txBox="1"/>
          <p:nvPr>
            <p:ph idx="4294967295" type="subTitle"/>
          </p:nvPr>
        </p:nvSpPr>
        <p:spPr>
          <a:xfrm>
            <a:off x="737675" y="4535575"/>
            <a:ext cx="22581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Lexend Light"/>
                <a:ea typeface="Lexend Light"/>
                <a:cs typeface="Lexend Light"/>
                <a:sym typeface="Lexend Light"/>
              </a:rPr>
              <a:t>Atif Aiman</a:t>
            </a:r>
            <a:endParaRPr sz="14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3122700" y="128100"/>
            <a:ext cx="6021300" cy="501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 txBox="1"/>
          <p:nvPr>
            <p:ph idx="4294967295" type="subTitle"/>
          </p:nvPr>
        </p:nvSpPr>
        <p:spPr>
          <a:xfrm>
            <a:off x="6214725" y="4535575"/>
            <a:ext cx="22581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Lexend Light"/>
                <a:ea typeface="Lexend Light"/>
                <a:cs typeface="Lexend Light"/>
                <a:sym typeface="Lexend Light"/>
              </a:rPr>
              <a:t>@alserembani</a:t>
            </a:r>
            <a:endParaRPr sz="14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139" name="Google Shape;13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6576" y="4658174"/>
            <a:ext cx="191424" cy="1573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/>
          <p:nvPr/>
        </p:nvSpPr>
        <p:spPr>
          <a:xfrm>
            <a:off x="3837638" y="561300"/>
            <a:ext cx="63900" cy="4149000"/>
          </a:xfrm>
          <a:prstGeom prst="rect">
            <a:avLst/>
          </a:prstGeom>
          <a:solidFill>
            <a:srgbClr val="FEB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 txBox="1"/>
          <p:nvPr/>
        </p:nvSpPr>
        <p:spPr>
          <a:xfrm rot="-5400000">
            <a:off x="1629975" y="2438675"/>
            <a:ext cx="41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53243"/>
                </a:solidFill>
                <a:latin typeface="Lexend"/>
                <a:ea typeface="Lexend"/>
                <a:cs typeface="Lexend"/>
                <a:sym typeface="Lexend"/>
              </a:rPr>
              <a:t>ANATOMI HTML</a:t>
            </a:r>
            <a:endParaRPr b="1">
              <a:solidFill>
                <a:srgbClr val="15324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142" name="Google Shape;142;p17"/>
          <p:cNvGrpSpPr/>
          <p:nvPr/>
        </p:nvGrpSpPr>
        <p:grpSpPr>
          <a:xfrm>
            <a:off x="4051550" y="961488"/>
            <a:ext cx="4724100" cy="3516300"/>
            <a:chOff x="4131625" y="648575"/>
            <a:chExt cx="4724100" cy="3516300"/>
          </a:xfrm>
        </p:grpSpPr>
        <p:grpSp>
          <p:nvGrpSpPr>
            <p:cNvPr id="143" name="Google Shape;143;p17"/>
            <p:cNvGrpSpPr/>
            <p:nvPr/>
          </p:nvGrpSpPr>
          <p:grpSpPr>
            <a:xfrm>
              <a:off x="4131625" y="648575"/>
              <a:ext cx="4724100" cy="3516300"/>
              <a:chOff x="4131625" y="648575"/>
              <a:chExt cx="4724100" cy="3516300"/>
            </a:xfrm>
          </p:grpSpPr>
          <p:sp>
            <p:nvSpPr>
              <p:cNvPr id="144" name="Google Shape;144;p17"/>
              <p:cNvSpPr/>
              <p:nvPr/>
            </p:nvSpPr>
            <p:spPr>
              <a:xfrm>
                <a:off x="4131625" y="648575"/>
                <a:ext cx="4724100" cy="3516300"/>
              </a:xfrm>
              <a:prstGeom prst="roundRect">
                <a:avLst>
                  <a:gd fmla="val 2391" name="adj"/>
                </a:avLst>
              </a:prstGeom>
              <a:solidFill>
                <a:srgbClr val="1532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7"/>
              <p:cNvSpPr/>
              <p:nvPr/>
            </p:nvSpPr>
            <p:spPr>
              <a:xfrm>
                <a:off x="4259700" y="744650"/>
                <a:ext cx="120000" cy="12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7"/>
              <p:cNvSpPr/>
              <p:nvPr/>
            </p:nvSpPr>
            <p:spPr>
              <a:xfrm>
                <a:off x="4452000" y="744650"/>
                <a:ext cx="120000" cy="120000"/>
              </a:xfrm>
              <a:prstGeom prst="ellipse">
                <a:avLst/>
              </a:prstGeom>
              <a:solidFill>
                <a:srgbClr val="FEB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7"/>
              <p:cNvSpPr/>
              <p:nvPr/>
            </p:nvSpPr>
            <p:spPr>
              <a:xfrm>
                <a:off x="4644300" y="744650"/>
                <a:ext cx="120000" cy="120000"/>
              </a:xfrm>
              <a:prstGeom prst="ellipse">
                <a:avLst/>
              </a:prstGeom>
              <a:solidFill>
                <a:srgbClr val="0BCE0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8" name="Google Shape;148;p17"/>
            <p:cNvSpPr txBox="1"/>
            <p:nvPr/>
          </p:nvSpPr>
          <p:spPr>
            <a:xfrm>
              <a:off x="4243675" y="932975"/>
              <a:ext cx="4500000" cy="23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{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h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tml: {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body: {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   0: &lt;p </a:t>
              </a:r>
              <a:r>
                <a:rPr lang="en">
                  <a:solidFill>
                    <a:srgbClr val="E06666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id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=</a:t>
              </a:r>
              <a:r>
                <a:rPr lang="en">
                  <a:solidFill>
                    <a:srgbClr val="F6B26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”welcome”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&gt;</a:t>
              </a:r>
              <a:r>
                <a:rPr lang="en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Hello HTML!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&lt;/p&gt;,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   1: &lt;br&gt;,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   2: &lt;p&gt;</a:t>
              </a:r>
              <a:r>
                <a:rPr lang="en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Kod di mana-mana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&lt;/p&gt;,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 },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},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}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sp>
        <p:nvSpPr>
          <p:cNvPr id="149" name="Google Shape;149;p17"/>
          <p:cNvSpPr txBox="1"/>
          <p:nvPr/>
        </p:nvSpPr>
        <p:spPr>
          <a:xfrm>
            <a:off x="4051550" y="561300"/>
            <a:ext cx="38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EB800"/>
                </a:solidFill>
                <a:latin typeface="Lexend"/>
                <a:ea typeface="Lexend"/>
                <a:cs typeface="Lexend"/>
                <a:sym typeface="Lexend"/>
              </a:rPr>
              <a:t>Document Object </a:t>
            </a:r>
            <a:r>
              <a:rPr b="1" lang="en">
                <a:solidFill>
                  <a:srgbClr val="FEB800"/>
                </a:solidFill>
                <a:latin typeface="Lexend"/>
                <a:ea typeface="Lexend"/>
                <a:cs typeface="Lexend"/>
                <a:sym typeface="Lexend"/>
              </a:rPr>
              <a:t>Model</a:t>
            </a:r>
            <a:r>
              <a:rPr b="1" lang="en">
                <a:solidFill>
                  <a:srgbClr val="FEB800"/>
                </a:solidFill>
                <a:latin typeface="Lexend"/>
                <a:ea typeface="Lexend"/>
                <a:cs typeface="Lexend"/>
                <a:sym typeface="Lexend"/>
              </a:rPr>
              <a:t> (DOM)</a:t>
            </a:r>
            <a:endParaRPr b="1">
              <a:solidFill>
                <a:srgbClr val="FEB8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4177750" y="3533925"/>
            <a:ext cx="4120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EB800"/>
                </a:solidFill>
                <a:latin typeface="Lexend Light"/>
                <a:ea typeface="Lexend Light"/>
                <a:cs typeface="Lexend Light"/>
                <a:sym typeface="Lexend Light"/>
              </a:rPr>
              <a:t>* Ini bukan representasi sebenar DOM</a:t>
            </a:r>
            <a:endParaRPr sz="1000">
              <a:solidFill>
                <a:srgbClr val="FEB800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51" name="Google Shape;151;p17"/>
          <p:cNvSpPr txBox="1"/>
          <p:nvPr>
            <p:ph type="title"/>
          </p:nvPr>
        </p:nvSpPr>
        <p:spPr>
          <a:xfrm>
            <a:off x="311700" y="445025"/>
            <a:ext cx="245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Anatomi HTML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4177750" y="3793625"/>
            <a:ext cx="417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EB800"/>
                </a:solidFill>
                <a:latin typeface="Lexend Light"/>
                <a:ea typeface="Lexend Light"/>
                <a:cs typeface="Lexend Light"/>
                <a:sym typeface="Lexend Light"/>
              </a:rPr>
              <a:t>Rujukan: </a:t>
            </a:r>
            <a:r>
              <a:rPr lang="en" sz="1000" u="sng">
                <a:solidFill>
                  <a:schemeClr val="hlink"/>
                </a:solidFill>
                <a:latin typeface="Lexend Light"/>
                <a:ea typeface="Lexend Light"/>
                <a:cs typeface="Lexend Light"/>
                <a:sym typeface="Lexend Light"/>
                <a:hlinkClick r:id="rId5"/>
              </a:rPr>
              <a:t>Document Object Model (DOM) - Web APIs | MDN</a:t>
            </a:r>
            <a:endParaRPr sz="1000">
              <a:solidFill>
                <a:srgbClr val="FEB800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/>
          <p:nvPr/>
        </p:nvSpPr>
        <p:spPr>
          <a:xfrm>
            <a:off x="0" y="0"/>
            <a:ext cx="9144000" cy="120000"/>
          </a:xfrm>
          <a:prstGeom prst="rect">
            <a:avLst/>
          </a:prstGeom>
          <a:solidFill>
            <a:srgbClr val="9962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3754025" y="0"/>
            <a:ext cx="762300" cy="120000"/>
          </a:xfrm>
          <a:prstGeom prst="parallelogram">
            <a:avLst>
              <a:gd fmla="val 200188" name="adj"/>
            </a:avLst>
          </a:prstGeom>
          <a:solidFill>
            <a:srgbClr val="FEB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962" y="4142926"/>
            <a:ext cx="828076" cy="82810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8"/>
          <p:cNvSpPr/>
          <p:nvPr/>
        </p:nvSpPr>
        <p:spPr>
          <a:xfrm>
            <a:off x="4412250" y="0"/>
            <a:ext cx="762300" cy="120000"/>
          </a:xfrm>
          <a:prstGeom prst="parallelogram">
            <a:avLst>
              <a:gd fmla="val 200188" name="adj"/>
            </a:avLst>
          </a:prstGeom>
          <a:solidFill>
            <a:srgbClr val="FEB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 txBox="1"/>
          <p:nvPr>
            <p:ph idx="4294967295" type="subTitle"/>
          </p:nvPr>
        </p:nvSpPr>
        <p:spPr>
          <a:xfrm>
            <a:off x="737675" y="4535575"/>
            <a:ext cx="22581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Lexend Light"/>
                <a:ea typeface="Lexend Light"/>
                <a:cs typeface="Lexend Light"/>
                <a:sym typeface="Lexend Light"/>
              </a:rPr>
              <a:t>Atif Aiman</a:t>
            </a:r>
            <a:endParaRPr sz="14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62" name="Google Shape;162;p18"/>
          <p:cNvSpPr txBox="1"/>
          <p:nvPr>
            <p:ph idx="4294967295" type="subTitle"/>
          </p:nvPr>
        </p:nvSpPr>
        <p:spPr>
          <a:xfrm>
            <a:off x="6214725" y="4535575"/>
            <a:ext cx="22581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Lexend Light"/>
                <a:ea typeface="Lexend Light"/>
                <a:cs typeface="Lexend Light"/>
                <a:sym typeface="Lexend Light"/>
              </a:rPr>
              <a:t>@alserembani</a:t>
            </a:r>
            <a:endParaRPr sz="14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6576" y="4658174"/>
            <a:ext cx="191424" cy="1573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/>
          <p:nvPr/>
        </p:nvSpPr>
        <p:spPr>
          <a:xfrm>
            <a:off x="392850" y="439825"/>
            <a:ext cx="1811400" cy="1535100"/>
          </a:xfrm>
          <a:prstGeom prst="roundRect">
            <a:avLst>
              <a:gd fmla="val 6635" name="adj"/>
            </a:avLst>
          </a:prstGeom>
          <a:solidFill>
            <a:srgbClr val="FEB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/>
        </p:nvSpPr>
        <p:spPr>
          <a:xfrm rot="5400000">
            <a:off x="1970000" y="1005475"/>
            <a:ext cx="10620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EB800"/>
                </a:solidFill>
                <a:latin typeface="Lexend Medium"/>
                <a:ea typeface="Lexend Medium"/>
                <a:cs typeface="Lexend Medium"/>
                <a:sym typeface="Lexend Medium"/>
              </a:rPr>
              <a:t>DOCS &amp; METADATA</a:t>
            </a:r>
            <a:endParaRPr sz="1200">
              <a:solidFill>
                <a:srgbClr val="FEB800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531075" y="534425"/>
            <a:ext cx="1113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&lt;meta&gt;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&lt;title&gt;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&lt;style&gt;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&lt;script&gt;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&lt;base&gt;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392850" y="2043925"/>
            <a:ext cx="1811400" cy="1535100"/>
          </a:xfrm>
          <a:prstGeom prst="roundRect">
            <a:avLst>
              <a:gd fmla="val 6635" name="adj"/>
            </a:avLst>
          </a:prstGeom>
          <a:solidFill>
            <a:srgbClr val="FEB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 txBox="1"/>
          <p:nvPr/>
        </p:nvSpPr>
        <p:spPr>
          <a:xfrm rot="5400000">
            <a:off x="1970000" y="2609575"/>
            <a:ext cx="10620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EB800"/>
                </a:solidFill>
                <a:latin typeface="Lexend Medium"/>
                <a:ea typeface="Lexend Medium"/>
                <a:cs typeface="Lexend Medium"/>
                <a:sym typeface="Lexend Medium"/>
              </a:rPr>
              <a:t>TEKS &amp; FORMAT</a:t>
            </a:r>
            <a:endParaRPr sz="1200">
              <a:solidFill>
                <a:srgbClr val="FEB800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531075" y="2136775"/>
            <a:ext cx="1113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&lt;p&gt;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&lt;b&gt;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&lt;i&gt;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&lt;span&gt;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&lt;ol&gt;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3497013" y="436513"/>
            <a:ext cx="1811400" cy="1535100"/>
          </a:xfrm>
          <a:prstGeom prst="roundRect">
            <a:avLst>
              <a:gd fmla="val 6635" name="adj"/>
            </a:avLst>
          </a:prstGeom>
          <a:solidFill>
            <a:srgbClr val="FEB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 txBox="1"/>
          <p:nvPr/>
        </p:nvSpPr>
        <p:spPr>
          <a:xfrm rot="5400000">
            <a:off x="5059563" y="1005475"/>
            <a:ext cx="10620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EB800"/>
                </a:solidFill>
                <a:latin typeface="Lexend Medium"/>
                <a:ea typeface="Lexend Medium"/>
                <a:cs typeface="Lexend Medium"/>
                <a:sym typeface="Lexend Medium"/>
              </a:rPr>
              <a:t>BAHAGIAN &amp; SEGMEN</a:t>
            </a:r>
            <a:endParaRPr sz="1200">
              <a:solidFill>
                <a:srgbClr val="FEB800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3703738" y="642125"/>
            <a:ext cx="1113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&lt;div&gt;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&lt;header&gt;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&lt;footer&gt;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&lt;nav&gt;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3497000" y="2043925"/>
            <a:ext cx="1811400" cy="1535100"/>
          </a:xfrm>
          <a:prstGeom prst="roundRect">
            <a:avLst>
              <a:gd fmla="val 6635" name="adj"/>
            </a:avLst>
          </a:prstGeom>
          <a:solidFill>
            <a:srgbClr val="FEB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 txBox="1"/>
          <p:nvPr/>
        </p:nvSpPr>
        <p:spPr>
          <a:xfrm rot="5400000">
            <a:off x="5059550" y="2609575"/>
            <a:ext cx="10620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EB800"/>
                </a:solidFill>
                <a:latin typeface="Lexend Medium"/>
                <a:ea typeface="Lexend Medium"/>
                <a:cs typeface="Lexend Medium"/>
                <a:sym typeface="Lexend Medium"/>
              </a:rPr>
              <a:t>BORANG</a:t>
            </a:r>
            <a:endParaRPr sz="1200">
              <a:solidFill>
                <a:srgbClr val="FEB800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3709163" y="2210950"/>
            <a:ext cx="1308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&lt;form&gt;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&lt;input&gt;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&lt;textarea&gt;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&lt;select&gt;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6316250" y="436513"/>
            <a:ext cx="1811400" cy="1535100"/>
          </a:xfrm>
          <a:prstGeom prst="roundRect">
            <a:avLst>
              <a:gd fmla="val 6635" name="adj"/>
            </a:avLst>
          </a:prstGeom>
          <a:solidFill>
            <a:srgbClr val="FEB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 txBox="1"/>
          <p:nvPr/>
        </p:nvSpPr>
        <p:spPr>
          <a:xfrm rot="5400000">
            <a:off x="7878800" y="1005475"/>
            <a:ext cx="10620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EB800"/>
                </a:solidFill>
                <a:latin typeface="Lexend Medium"/>
                <a:ea typeface="Lexend Medium"/>
                <a:cs typeface="Lexend Medium"/>
                <a:sym typeface="Lexend Medium"/>
              </a:rPr>
              <a:t>MEDIA</a:t>
            </a:r>
            <a:endParaRPr sz="1200">
              <a:solidFill>
                <a:srgbClr val="FEB800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6522975" y="534425"/>
            <a:ext cx="1308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&lt;img&gt;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&lt;video&gt;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&lt;audio&gt;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&lt;source&gt;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&lt;figure&gt;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6316250" y="2043925"/>
            <a:ext cx="1811400" cy="1535100"/>
          </a:xfrm>
          <a:prstGeom prst="roundRect">
            <a:avLst>
              <a:gd fmla="val 6635" name="adj"/>
            </a:avLst>
          </a:prstGeom>
          <a:solidFill>
            <a:srgbClr val="FEB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 txBox="1"/>
          <p:nvPr/>
        </p:nvSpPr>
        <p:spPr>
          <a:xfrm rot="5400000">
            <a:off x="7878800" y="2609575"/>
            <a:ext cx="10620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EB800"/>
                </a:solidFill>
                <a:latin typeface="Lexend Medium"/>
                <a:ea typeface="Lexend Medium"/>
                <a:cs typeface="Lexend Medium"/>
                <a:sym typeface="Lexend Medium"/>
              </a:rPr>
              <a:t>LAIN-LAIN</a:t>
            </a:r>
            <a:endParaRPr sz="1200">
              <a:solidFill>
                <a:srgbClr val="FEB800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6522975" y="2288125"/>
            <a:ext cx="1308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&lt;br&gt;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&lt;hr&gt;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&lt;svg&gt;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&lt;table&gt;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2" name="Google Shape;182;p18"/>
          <p:cNvSpPr txBox="1"/>
          <p:nvPr/>
        </p:nvSpPr>
        <p:spPr>
          <a:xfrm>
            <a:off x="737675" y="3648025"/>
            <a:ext cx="77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EB800"/>
                </a:solidFill>
                <a:latin typeface="Lexend"/>
                <a:ea typeface="Lexend"/>
                <a:cs typeface="Lexend"/>
                <a:sym typeface="Lexend"/>
              </a:rPr>
              <a:t>Rujukan: </a:t>
            </a:r>
            <a:r>
              <a:rPr lang="en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5"/>
              </a:rPr>
              <a:t>HTML elements reference - HTML: HyperText Markup Language | MDN</a:t>
            </a:r>
            <a:endParaRPr>
              <a:solidFill>
                <a:srgbClr val="FEB8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/>
          <p:nvPr/>
        </p:nvSpPr>
        <p:spPr>
          <a:xfrm>
            <a:off x="0" y="0"/>
            <a:ext cx="9144000" cy="120000"/>
          </a:xfrm>
          <a:prstGeom prst="rect">
            <a:avLst/>
          </a:prstGeom>
          <a:solidFill>
            <a:srgbClr val="9962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3754025" y="0"/>
            <a:ext cx="762300" cy="120000"/>
          </a:xfrm>
          <a:prstGeom prst="parallelogram">
            <a:avLst>
              <a:gd fmla="val 200188" name="adj"/>
            </a:avLst>
          </a:prstGeom>
          <a:solidFill>
            <a:srgbClr val="FEB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962" y="4142926"/>
            <a:ext cx="828076" cy="82810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9"/>
          <p:cNvSpPr/>
          <p:nvPr/>
        </p:nvSpPr>
        <p:spPr>
          <a:xfrm>
            <a:off x="4412250" y="0"/>
            <a:ext cx="762300" cy="120000"/>
          </a:xfrm>
          <a:prstGeom prst="parallelogram">
            <a:avLst>
              <a:gd fmla="val 200188" name="adj"/>
            </a:avLst>
          </a:prstGeom>
          <a:solidFill>
            <a:srgbClr val="FEB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"/>
          <p:cNvSpPr txBox="1"/>
          <p:nvPr>
            <p:ph idx="4294967295" type="subTitle"/>
          </p:nvPr>
        </p:nvSpPr>
        <p:spPr>
          <a:xfrm>
            <a:off x="737675" y="4535575"/>
            <a:ext cx="22581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Lexend Light"/>
                <a:ea typeface="Lexend Light"/>
                <a:cs typeface="Lexend Light"/>
                <a:sym typeface="Lexend Light"/>
              </a:rPr>
              <a:t>Atif Aiman</a:t>
            </a:r>
            <a:endParaRPr sz="14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2" name="Google Shape;192;p19"/>
          <p:cNvSpPr txBox="1"/>
          <p:nvPr>
            <p:ph idx="4294967295" type="subTitle"/>
          </p:nvPr>
        </p:nvSpPr>
        <p:spPr>
          <a:xfrm>
            <a:off x="6214725" y="4535575"/>
            <a:ext cx="22581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Lexend Light"/>
                <a:ea typeface="Lexend Light"/>
                <a:cs typeface="Lexend Light"/>
                <a:sym typeface="Lexend Light"/>
              </a:rPr>
              <a:t>@alserembani</a:t>
            </a:r>
            <a:endParaRPr sz="14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193" name="Google Shape;1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6576" y="4658174"/>
            <a:ext cx="191424" cy="15739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9"/>
          <p:cNvSpPr/>
          <p:nvPr/>
        </p:nvSpPr>
        <p:spPr>
          <a:xfrm>
            <a:off x="2036200" y="882275"/>
            <a:ext cx="5139900" cy="3080700"/>
          </a:xfrm>
          <a:prstGeom prst="roundRect">
            <a:avLst>
              <a:gd fmla="val 6635" name="adj"/>
            </a:avLst>
          </a:prstGeom>
          <a:solidFill>
            <a:srgbClr val="FEB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"/>
          <p:cNvSpPr txBox="1"/>
          <p:nvPr/>
        </p:nvSpPr>
        <p:spPr>
          <a:xfrm>
            <a:off x="3703225" y="272700"/>
            <a:ext cx="17376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EB800"/>
                </a:solidFill>
                <a:latin typeface="Lexend Medium"/>
                <a:ea typeface="Lexend Medium"/>
                <a:cs typeface="Lexend Medium"/>
                <a:sym typeface="Lexend Medium"/>
              </a:rPr>
              <a:t>ELEMEN PALING </a:t>
            </a:r>
            <a:r>
              <a:rPr b="1" lang="en" sz="2100">
                <a:solidFill>
                  <a:srgbClr val="FEB800"/>
                </a:solidFill>
                <a:latin typeface="Lexend"/>
                <a:ea typeface="Lexend"/>
                <a:cs typeface="Lexend"/>
                <a:sym typeface="Lexend"/>
              </a:rPr>
              <a:t>POPULAR</a:t>
            </a:r>
            <a:endParaRPr b="1" sz="2400">
              <a:solidFill>
                <a:srgbClr val="FEB8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6" name="Google Shape;196;p19"/>
          <p:cNvSpPr txBox="1"/>
          <p:nvPr/>
        </p:nvSpPr>
        <p:spPr>
          <a:xfrm>
            <a:off x="2409550" y="946113"/>
            <a:ext cx="439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&lt;div&gt; - container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2409550" y="1304498"/>
            <a:ext cx="439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&lt;p&gt; - text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8" name="Google Shape;198;p19"/>
          <p:cNvSpPr txBox="1"/>
          <p:nvPr/>
        </p:nvSpPr>
        <p:spPr>
          <a:xfrm>
            <a:off x="2409550" y="1662884"/>
            <a:ext cx="439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&lt;a&gt; - anchor (link ke halaman lain)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2409550" y="2021270"/>
            <a:ext cx="439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&lt;button&gt; - butang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2409550" y="2379655"/>
            <a:ext cx="439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&lt;h1&gt; - &lt;h6&gt; - tajuk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1" name="Google Shape;201;p19"/>
          <p:cNvSpPr txBox="1"/>
          <p:nvPr/>
        </p:nvSpPr>
        <p:spPr>
          <a:xfrm>
            <a:off x="2409550" y="2738041"/>
            <a:ext cx="439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&lt;hr&gt; - horizontal line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2" name="Google Shape;202;p19"/>
          <p:cNvSpPr txBox="1"/>
          <p:nvPr/>
        </p:nvSpPr>
        <p:spPr>
          <a:xfrm>
            <a:off x="2409550" y="3096427"/>
            <a:ext cx="439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&lt;br&gt; - breaking line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3" name="Google Shape;203;p19"/>
          <p:cNvSpPr txBox="1"/>
          <p:nvPr/>
        </p:nvSpPr>
        <p:spPr>
          <a:xfrm>
            <a:off x="2409550" y="3454813"/>
            <a:ext cx="439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&lt;span&gt; - stail spesifik untuk teks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/>
          <p:nvPr/>
        </p:nvSpPr>
        <p:spPr>
          <a:xfrm>
            <a:off x="0" y="0"/>
            <a:ext cx="9144000" cy="120000"/>
          </a:xfrm>
          <a:prstGeom prst="rect">
            <a:avLst/>
          </a:prstGeom>
          <a:solidFill>
            <a:srgbClr val="9962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3754025" y="0"/>
            <a:ext cx="762300" cy="120000"/>
          </a:xfrm>
          <a:prstGeom prst="parallelogram">
            <a:avLst>
              <a:gd fmla="val 200188" name="adj"/>
            </a:avLst>
          </a:prstGeom>
          <a:solidFill>
            <a:srgbClr val="FEB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962" y="4142926"/>
            <a:ext cx="828076" cy="82810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0"/>
          <p:cNvSpPr/>
          <p:nvPr/>
        </p:nvSpPr>
        <p:spPr>
          <a:xfrm>
            <a:off x="4412250" y="0"/>
            <a:ext cx="762300" cy="120000"/>
          </a:xfrm>
          <a:prstGeom prst="parallelogram">
            <a:avLst>
              <a:gd fmla="val 200188" name="adj"/>
            </a:avLst>
          </a:prstGeom>
          <a:solidFill>
            <a:srgbClr val="FEB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0"/>
          <p:cNvSpPr txBox="1"/>
          <p:nvPr>
            <p:ph idx="4294967295" type="subTitle"/>
          </p:nvPr>
        </p:nvSpPr>
        <p:spPr>
          <a:xfrm>
            <a:off x="737675" y="4535575"/>
            <a:ext cx="22581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Lexend Light"/>
                <a:ea typeface="Lexend Light"/>
                <a:cs typeface="Lexend Light"/>
                <a:sym typeface="Lexend Light"/>
              </a:rPr>
              <a:t>Atif Aiman</a:t>
            </a:r>
            <a:endParaRPr sz="14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3" name="Google Shape;213;p20"/>
          <p:cNvSpPr txBox="1"/>
          <p:nvPr>
            <p:ph idx="4294967295" type="subTitle"/>
          </p:nvPr>
        </p:nvSpPr>
        <p:spPr>
          <a:xfrm>
            <a:off x="6214725" y="4535575"/>
            <a:ext cx="22581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Lexend Light"/>
                <a:ea typeface="Lexend Light"/>
                <a:cs typeface="Lexend Light"/>
                <a:sym typeface="Lexend Light"/>
              </a:rPr>
              <a:t>@alserembani</a:t>
            </a:r>
            <a:endParaRPr sz="14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214" name="Google Shape;2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6576" y="4658174"/>
            <a:ext cx="191424" cy="15739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0"/>
          <p:cNvSpPr/>
          <p:nvPr/>
        </p:nvSpPr>
        <p:spPr>
          <a:xfrm>
            <a:off x="2036200" y="882275"/>
            <a:ext cx="5139900" cy="3080700"/>
          </a:xfrm>
          <a:prstGeom prst="roundRect">
            <a:avLst>
              <a:gd fmla="val 6635" name="adj"/>
            </a:avLst>
          </a:prstGeom>
          <a:solidFill>
            <a:srgbClr val="FEB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"/>
          <p:cNvSpPr txBox="1"/>
          <p:nvPr/>
        </p:nvSpPr>
        <p:spPr>
          <a:xfrm>
            <a:off x="3703225" y="272700"/>
            <a:ext cx="17376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EB800"/>
                </a:solidFill>
                <a:latin typeface="Lexend Medium"/>
                <a:ea typeface="Lexend Medium"/>
                <a:cs typeface="Lexend Medium"/>
                <a:sym typeface="Lexend Medium"/>
              </a:rPr>
              <a:t>ELEMEN PALING </a:t>
            </a:r>
            <a:r>
              <a:rPr b="1" lang="en" sz="2100">
                <a:solidFill>
                  <a:srgbClr val="FEB800"/>
                </a:solidFill>
                <a:latin typeface="Lexend"/>
                <a:ea typeface="Lexend"/>
                <a:cs typeface="Lexend"/>
                <a:sym typeface="Lexend"/>
              </a:rPr>
              <a:t>POPULAR</a:t>
            </a:r>
            <a:endParaRPr b="1" sz="2400">
              <a:solidFill>
                <a:srgbClr val="FEB8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7" name="Google Shape;217;p20"/>
          <p:cNvSpPr txBox="1"/>
          <p:nvPr/>
        </p:nvSpPr>
        <p:spPr>
          <a:xfrm>
            <a:off x="2409550" y="946113"/>
            <a:ext cx="439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&lt;li&gt;, &lt;ol&gt;, &lt;ul&gt; - list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8" name="Google Shape;218;p20"/>
          <p:cNvSpPr txBox="1"/>
          <p:nvPr/>
        </p:nvSpPr>
        <p:spPr>
          <a:xfrm>
            <a:off x="2409550" y="1304498"/>
            <a:ext cx="439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&lt;img&gt; - image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 txBox="1"/>
          <p:nvPr>
            <p:ph type="title"/>
          </p:nvPr>
        </p:nvSpPr>
        <p:spPr>
          <a:xfrm>
            <a:off x="1433250" y="980550"/>
            <a:ext cx="627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100">
                <a:latin typeface="Lexend"/>
                <a:ea typeface="Lexend"/>
                <a:cs typeface="Lexend"/>
                <a:sym typeface="Lexend"/>
              </a:rPr>
              <a:t>Elemen Semantik</a:t>
            </a:r>
            <a:endParaRPr b="1" sz="4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4" name="Google Shape;224;p21"/>
          <p:cNvSpPr/>
          <p:nvPr/>
        </p:nvSpPr>
        <p:spPr>
          <a:xfrm>
            <a:off x="0" y="0"/>
            <a:ext cx="9144000" cy="120000"/>
          </a:xfrm>
          <a:prstGeom prst="rect">
            <a:avLst/>
          </a:prstGeom>
          <a:solidFill>
            <a:srgbClr val="9962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160125" y="0"/>
            <a:ext cx="762300" cy="120000"/>
          </a:xfrm>
          <a:prstGeom prst="parallelogram">
            <a:avLst>
              <a:gd fmla="val 200188" name="adj"/>
            </a:avLst>
          </a:prstGeom>
          <a:solidFill>
            <a:srgbClr val="FEB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818350" y="0"/>
            <a:ext cx="2404500" cy="120000"/>
          </a:xfrm>
          <a:prstGeom prst="parallelogram">
            <a:avLst>
              <a:gd fmla="val 200188" name="adj"/>
            </a:avLst>
          </a:prstGeom>
          <a:solidFill>
            <a:srgbClr val="FEB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1"/>
          <p:cNvSpPr txBox="1"/>
          <p:nvPr/>
        </p:nvSpPr>
        <p:spPr>
          <a:xfrm>
            <a:off x="1720050" y="1553250"/>
            <a:ext cx="5703900" cy="669300"/>
          </a:xfrm>
          <a:prstGeom prst="rect">
            <a:avLst/>
          </a:prstGeom>
          <a:solidFill>
            <a:srgbClr val="FEB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“Semantik merujuk kepada </a:t>
            </a:r>
            <a:r>
              <a:rPr lang="en" u="sng">
                <a:latin typeface="Lexend"/>
                <a:ea typeface="Lexend"/>
                <a:cs typeface="Lexend"/>
                <a:sym typeface="Lexend"/>
              </a:rPr>
              <a:t>makna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di sebalik kod”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8" name="Google Shape;228;p21"/>
          <p:cNvSpPr/>
          <p:nvPr/>
        </p:nvSpPr>
        <p:spPr>
          <a:xfrm>
            <a:off x="1061900" y="3055625"/>
            <a:ext cx="1491600" cy="6693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EB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1E4E"/>
                </a:solidFill>
                <a:latin typeface="Lexend"/>
                <a:ea typeface="Lexend"/>
                <a:cs typeface="Lexend"/>
                <a:sym typeface="Lexend"/>
              </a:rPr>
              <a:t>SEO</a:t>
            </a:r>
            <a:endParaRPr>
              <a:solidFill>
                <a:srgbClr val="241E4E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9" name="Google Shape;229;p21"/>
          <p:cNvSpPr/>
          <p:nvPr/>
        </p:nvSpPr>
        <p:spPr>
          <a:xfrm>
            <a:off x="2637575" y="3055625"/>
            <a:ext cx="1840800" cy="6693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EB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1E4E"/>
                </a:solidFill>
                <a:latin typeface="Lexend"/>
                <a:ea typeface="Lexend"/>
                <a:cs typeface="Lexend"/>
                <a:sym typeface="Lexend"/>
              </a:rPr>
              <a:t>Pembaca Skrin</a:t>
            </a:r>
            <a:endParaRPr sz="1200">
              <a:solidFill>
                <a:srgbClr val="241E4E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0" name="Google Shape;230;p21"/>
          <p:cNvSpPr/>
          <p:nvPr/>
        </p:nvSpPr>
        <p:spPr>
          <a:xfrm>
            <a:off x="4562450" y="3055625"/>
            <a:ext cx="1717800" cy="6693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EB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1E4E"/>
                </a:solidFill>
                <a:latin typeface="Lexend"/>
                <a:ea typeface="Lexend"/>
                <a:cs typeface="Lexend"/>
                <a:sym typeface="Lexend"/>
              </a:rPr>
              <a:t>Pembolehbacaan Kod</a:t>
            </a:r>
            <a:endParaRPr sz="1200">
              <a:solidFill>
                <a:srgbClr val="241E4E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1" name="Google Shape;231;p21"/>
          <p:cNvSpPr/>
          <p:nvPr/>
        </p:nvSpPr>
        <p:spPr>
          <a:xfrm>
            <a:off x="6364325" y="3055625"/>
            <a:ext cx="1717800" cy="6693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EB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1E4E"/>
                </a:solidFill>
                <a:latin typeface="Lexend"/>
                <a:ea typeface="Lexend"/>
                <a:cs typeface="Lexend"/>
                <a:sym typeface="Lexend"/>
              </a:rPr>
              <a:t>IDE Intellisense</a:t>
            </a:r>
            <a:endParaRPr sz="1200">
              <a:solidFill>
                <a:srgbClr val="241E4E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32" name="Google Shape;232;p21"/>
          <p:cNvCxnSpPr>
            <a:stCxn id="227" idx="2"/>
            <a:endCxn id="228" idx="3"/>
          </p:cNvCxnSpPr>
          <p:nvPr/>
        </p:nvCxnSpPr>
        <p:spPr>
          <a:xfrm rot="5400000">
            <a:off x="2773350" y="1257000"/>
            <a:ext cx="833100" cy="27642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21"/>
          <p:cNvCxnSpPr>
            <a:stCxn id="227" idx="2"/>
            <a:endCxn id="229" idx="3"/>
          </p:cNvCxnSpPr>
          <p:nvPr/>
        </p:nvCxnSpPr>
        <p:spPr>
          <a:xfrm rot="5400000">
            <a:off x="3648450" y="2132100"/>
            <a:ext cx="833100" cy="10140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21"/>
          <p:cNvCxnSpPr>
            <a:stCxn id="227" idx="2"/>
            <a:endCxn id="230" idx="3"/>
          </p:cNvCxnSpPr>
          <p:nvPr/>
        </p:nvCxnSpPr>
        <p:spPr>
          <a:xfrm flipH="1" rot="-5400000">
            <a:off x="4580100" y="2214450"/>
            <a:ext cx="833100" cy="8493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1"/>
          <p:cNvCxnSpPr>
            <a:stCxn id="227" idx="2"/>
            <a:endCxn id="231" idx="3"/>
          </p:cNvCxnSpPr>
          <p:nvPr/>
        </p:nvCxnSpPr>
        <p:spPr>
          <a:xfrm flipH="1" rot="-5400000">
            <a:off x="5481000" y="1313550"/>
            <a:ext cx="833100" cy="26511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21"/>
          <p:cNvSpPr txBox="1"/>
          <p:nvPr/>
        </p:nvSpPr>
        <p:spPr>
          <a:xfrm>
            <a:off x="737675" y="3924475"/>
            <a:ext cx="77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EB800"/>
                </a:solidFill>
                <a:latin typeface="Lexend"/>
                <a:ea typeface="Lexend"/>
                <a:cs typeface="Lexend"/>
                <a:sym typeface="Lexend"/>
              </a:rPr>
              <a:t>Rujukan: </a:t>
            </a:r>
            <a:r>
              <a:rPr lang="en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3"/>
              </a:rPr>
              <a:t>Semantics - MDN Web Docs Glossary: Definitions of Web-related terms</a:t>
            </a:r>
            <a:endParaRPr>
              <a:solidFill>
                <a:srgbClr val="FEB8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7" name="Google Shape;237;p21"/>
          <p:cNvSpPr txBox="1"/>
          <p:nvPr>
            <p:ph idx="4294967295" type="subTitle"/>
          </p:nvPr>
        </p:nvSpPr>
        <p:spPr>
          <a:xfrm>
            <a:off x="737675" y="4535575"/>
            <a:ext cx="22581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Lexend Light"/>
                <a:ea typeface="Lexend Light"/>
                <a:cs typeface="Lexend Light"/>
                <a:sym typeface="Lexend Light"/>
              </a:rPr>
              <a:t>Atif Aiman</a:t>
            </a:r>
            <a:endParaRPr sz="14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8" name="Google Shape;238;p21"/>
          <p:cNvSpPr txBox="1"/>
          <p:nvPr>
            <p:ph idx="4294967295" type="subTitle"/>
          </p:nvPr>
        </p:nvSpPr>
        <p:spPr>
          <a:xfrm>
            <a:off x="6214725" y="4535575"/>
            <a:ext cx="22581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Lexend Light"/>
                <a:ea typeface="Lexend Light"/>
                <a:cs typeface="Lexend Light"/>
                <a:sym typeface="Lexend Light"/>
              </a:rPr>
              <a:t>@alserembani</a:t>
            </a:r>
            <a:endParaRPr sz="14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239" name="Google Shape;2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6576" y="4658174"/>
            <a:ext cx="191424" cy="15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