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sldIdLst>
    <p:sldId id="333" r:id="rId2"/>
    <p:sldId id="300" r:id="rId3"/>
    <p:sldId id="322" r:id="rId4"/>
    <p:sldId id="334" r:id="rId5"/>
    <p:sldId id="337" r:id="rId6"/>
    <p:sldId id="323" r:id="rId7"/>
    <p:sldId id="335" r:id="rId8"/>
    <p:sldId id="324" r:id="rId9"/>
    <p:sldId id="336" r:id="rId10"/>
    <p:sldId id="325" r:id="rId11"/>
    <p:sldId id="338" r:id="rId12"/>
    <p:sldId id="326" r:id="rId13"/>
    <p:sldId id="329" r:id="rId14"/>
    <p:sldId id="302" r:id="rId15"/>
    <p:sldId id="330" r:id="rId16"/>
    <p:sldId id="332" r:id="rId17"/>
    <p:sldId id="339" r:id="rId18"/>
    <p:sldId id="29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61" autoAdjust="0"/>
    <p:restoredTop sz="89858" autoAdjust="0"/>
  </p:normalViewPr>
  <p:slideViewPr>
    <p:cSldViewPr>
      <p:cViewPr>
        <p:scale>
          <a:sx n="75" d="100"/>
          <a:sy n="75" d="100"/>
        </p:scale>
        <p:origin x="-119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263570-8F07-48B7-94EA-18E71EA9F9CD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46A48-9969-4824-891B-E5280F6447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09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46A48-9969-4824-891B-E5280F64471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01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46A48-9969-4824-891B-E5280F64471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01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46A48-9969-4824-891B-E5280F64471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010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46A48-9969-4824-891B-E5280F64471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01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46A48-9969-4824-891B-E5280F64471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010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46A48-9969-4824-891B-E5280F64471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010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46A48-9969-4824-891B-E5280F64471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010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46A48-9969-4824-891B-E5280F64471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010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46A48-9969-4824-891B-E5280F64471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53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46A48-9969-4824-891B-E5280F64471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01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46A48-9969-4824-891B-E5280F64471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01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46A48-9969-4824-891B-E5280F64471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01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46A48-9969-4824-891B-E5280F64471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01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46A48-9969-4824-891B-E5280F64471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01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46A48-9969-4824-891B-E5280F64471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01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46A48-9969-4824-891B-E5280F64471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01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46A48-9969-4824-891B-E5280F64471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01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1219202"/>
            <a:ext cx="8458200" cy="990599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ctr">
              <a:defRPr sz="3800" b="1" cap="none" spc="0" baseline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Segoe" pitchFamily="34" charset="0"/>
              </a:defRPr>
            </a:lvl1pPr>
          </a:lstStyle>
          <a:p>
            <a:r>
              <a:rPr lang="en-US" smtClean="0"/>
              <a:t>[CURRICULUM NAME]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3400" y="2438400"/>
            <a:ext cx="8077200" cy="1447800"/>
          </a:xfrm>
        </p:spPr>
        <p:txBody>
          <a:bodyPr>
            <a:normAutofit/>
          </a:bodyPr>
          <a:lstStyle>
            <a:lvl1pPr marL="0" indent="0" algn="ctr">
              <a:buNone/>
              <a:defRPr sz="3000" b="1" cap="none" spc="0" baseline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[Topic Name/Title]</a:t>
            </a:r>
            <a:endParaRPr lang="en-US"/>
          </a:p>
        </p:txBody>
      </p:sp>
      <p:pic>
        <p:nvPicPr>
          <p:cNvPr id="8" name="Picture 3" descr="C:\Users\Umi Fadilah\Documents\{Projects}\Part-timed Microsoft's Designer\WELY + FITRI\onlinecu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194892"/>
            <a:ext cx="3143251" cy="643308"/>
          </a:xfrm>
          <a:prstGeom prst="rect">
            <a:avLst/>
          </a:prstGeom>
          <a:noFill/>
        </p:spPr>
      </p:pic>
      <p:pic>
        <p:nvPicPr>
          <p:cNvPr id="9" name="Picture 4" descr="C:\Users\Umi Fadilah\Documents\{Projects}\Part-timed Microsoft's Designer\WELY + FITRI\INDC Logos\logo-INDC-horz-rev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817" y="152400"/>
            <a:ext cx="3509783" cy="693613"/>
          </a:xfrm>
          <a:prstGeom prst="rect">
            <a:avLst/>
          </a:prstGeom>
          <a:noFill/>
        </p:spPr>
      </p:pic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371600" y="4191000"/>
            <a:ext cx="6248400" cy="1600200"/>
          </a:xfrm>
        </p:spPr>
        <p:txBody>
          <a:bodyPr>
            <a:normAutofit/>
          </a:bodyPr>
          <a:lstStyle>
            <a:lvl1pPr algn="ctr"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[Presenter Name]</a:t>
            </a:r>
          </a:p>
          <a:p>
            <a:r>
              <a:rPr lang="en-US" smtClean="0"/>
              <a:t>[Title], [Company] (optional)</a:t>
            </a:r>
          </a:p>
          <a:p>
            <a:r>
              <a:rPr lang="en-US" smtClean="0"/>
              <a:t>[Contact] (email / blogs address)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4D87F0-33D7-41F8-8AB7-98D61B8C8B66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7EBC395-BAF9-41B9-8FEC-3FF98B61E4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808236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47800" y="1295399"/>
            <a:ext cx="6211888" cy="3886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5367339"/>
            <a:ext cx="8686800" cy="8048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87F0-33D7-41F8-8AB7-98D61B8C8B66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C395-BAF9-41B9-8FEC-3FF98B61E4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87F0-33D7-41F8-8AB7-98D61B8C8B66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C395-BAF9-41B9-8FEC-3FF98B61E4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143000"/>
            <a:ext cx="2057400" cy="4983164"/>
          </a:xfrm>
        </p:spPr>
        <p:txBody>
          <a:bodyPr vert="eaVert"/>
          <a:lstStyle>
            <a:lvl1pPr>
              <a:defRPr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019800" cy="49831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87F0-33D7-41F8-8AB7-98D61B8C8B66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C395-BAF9-41B9-8FEC-3FF98B61E4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87F0-33D7-41F8-8AB7-98D61B8C8B66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C395-BAF9-41B9-8FEC-3FF98B61E4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87F0-33D7-41F8-8AB7-98D61B8C8B66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C395-BAF9-41B9-8FEC-3FF98B61E4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4406900"/>
            <a:ext cx="8382000" cy="1362075"/>
          </a:xfrm>
        </p:spPr>
        <p:txBody>
          <a:bodyPr anchor="t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>
              <a:defRPr sz="4000" b="1" cap="none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906714"/>
            <a:ext cx="83820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87F0-33D7-41F8-8AB7-98D61B8C8B66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C395-BAF9-41B9-8FEC-3FF98B61E46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3" descr="C:\Users\Umi Fadilah\Documents\{Projects}\Part-timed Microsoft's Designer\WELY + FITRI\onlinecu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194892"/>
            <a:ext cx="3143251" cy="643308"/>
          </a:xfrm>
          <a:prstGeom prst="rect">
            <a:avLst/>
          </a:prstGeom>
          <a:noFill/>
        </p:spPr>
      </p:pic>
      <p:pic>
        <p:nvPicPr>
          <p:cNvPr id="8" name="Picture 4" descr="C:\Users\Umi Fadilah\Documents\{Projects}\Part-timed Microsoft's Designer\WELY + FITRI\INDC Logos\logo-INDC-horz-rev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817" y="152400"/>
            <a:ext cx="3509783" cy="69361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87F0-33D7-41F8-8AB7-98D61B8C8B66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C395-BAF9-41B9-8FEC-3FF98B61E4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95401"/>
            <a:ext cx="4267200" cy="48307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1"/>
            <a:ext cx="4191000" cy="48307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87F0-33D7-41F8-8AB7-98D61B8C8B66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C395-BAF9-41B9-8FEC-3FF98B61E4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19200"/>
            <a:ext cx="4268789" cy="955675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2174874"/>
            <a:ext cx="4268789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19200"/>
            <a:ext cx="4194174" cy="990600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209801"/>
            <a:ext cx="4194174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87F0-33D7-41F8-8AB7-98D61B8C8B66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C395-BAF9-41B9-8FEC-3FF98B61E4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87F0-33D7-41F8-8AB7-98D61B8C8B66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C395-BAF9-41B9-8FEC-3FF98B61E4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87F0-33D7-41F8-8AB7-98D61B8C8B66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C395-BAF9-41B9-8FEC-3FF98B61E4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1219200"/>
            <a:ext cx="3236914" cy="933450"/>
          </a:xfrm>
        </p:spPr>
        <p:txBody>
          <a:bodyPr anchor="b"/>
          <a:lstStyle>
            <a:lvl1pPr algn="l">
              <a:defRPr sz="2000" b="1" cap="none" spc="0">
                <a:ln w="1905">
                  <a:noFill/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19200"/>
            <a:ext cx="5340350" cy="49069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1" y="2133600"/>
            <a:ext cx="3236914" cy="39925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87F0-33D7-41F8-8AB7-98D61B8C8B66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C395-BAF9-41B9-8FEC-3FF98B61E4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19201"/>
            <a:ext cx="8610600" cy="4906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D87F0-33D7-41F8-8AB7-98D61B8C8B66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BC395-BAF9-41B9-8FEC-3FF98B61E4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3800" b="1" kern="1200" cap="none" spc="0">
          <a:ln w="0"/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reflection blurRad="12700" stA="50000" endPos="50000" dist="5000" dir="5400000" sy="-100000" rotWithShape="0"/>
          </a:effectLst>
          <a:latin typeface="Segoe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oding4ever.wordpress.com/" TargetMode="External"/><Relationship Id="rId2" Type="http://schemas.openxmlformats.org/officeDocument/2006/relationships/hyperlink" Target="mailto:kamarudin@amikom.ac.id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/>
          <p:cNvSpPr txBox="1">
            <a:spLocks/>
          </p:cNvSpPr>
          <p:nvPr/>
        </p:nvSpPr>
        <p:spPr>
          <a:xfrm>
            <a:off x="0" y="2438400"/>
            <a:ext cx="91440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000" b="1" noProof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" pitchFamily="34" charset="0"/>
              </a:rPr>
              <a:t>PEMROGRAMAN LANJUT</a:t>
            </a: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" pitchFamily="34" charset="0"/>
              </a:rPr>
              <a:t>Basic </a:t>
            </a:r>
            <a:r>
              <a:rPr lang="en-US" sz="32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" pitchFamily="34" charset="0"/>
              </a:rPr>
              <a:t>Operasi</a:t>
            </a:r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" pitchFamily="34" charset="0"/>
              </a:rPr>
              <a:t> CRUD</a:t>
            </a: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en-US" sz="32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" pitchFamily="34" charset="0"/>
              </a:rPr>
              <a:t>dan</a:t>
            </a:r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" pitchFamily="34" charset="0"/>
              </a:rPr>
              <a:t> </a:t>
            </a:r>
            <a:r>
              <a:rPr lang="en-US" sz="32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" pitchFamily="34" charset="0"/>
              </a:rPr>
              <a:t>Implementasinya</a:t>
            </a:r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" pitchFamily="34" charset="0"/>
              </a:rPr>
              <a:t> </a:t>
            </a:r>
            <a:r>
              <a:rPr lang="en-US" sz="32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" pitchFamily="34" charset="0"/>
              </a:rPr>
              <a:t>Menggunakan</a:t>
            </a:r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" pitchFamily="34" charset="0"/>
              </a:rPr>
              <a:t> C#</a:t>
            </a:r>
            <a:endParaRPr lang="en-US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" pitchFamily="34" charset="0"/>
            </a:endParaRP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1447800" y="4572000"/>
            <a:ext cx="6324600" cy="1371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" pitchFamily="34" charset="0"/>
                <a:ea typeface="+mn-ea"/>
                <a:cs typeface="+mn-cs"/>
              </a:rPr>
              <a:t>Kamarudin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" pitchFamily="34" charset="0"/>
                <a:ea typeface="+mn-ea"/>
                <a:cs typeface="+mn-cs"/>
              </a:rPr>
              <a:t>,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" pitchFamily="34" charset="0"/>
                <a:ea typeface="+mn-ea"/>
                <a:cs typeface="+mn-cs"/>
              </a:rPr>
              <a:t>M.Kom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" pitchFamily="34" charset="0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" pitchFamily="34" charset="0"/>
                <a:ea typeface="+mn-ea"/>
                <a:cs typeface="+mn-cs"/>
                <a:hlinkClick r:id="rId2"/>
              </a:rPr>
              <a:t>kamarudin@amikom.ac.id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" pitchFamily="34" charset="0"/>
                <a:ea typeface="+mn-ea"/>
                <a:cs typeface="+mn-cs"/>
              </a:rPr>
              <a:t>	 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" pitchFamily="34" charset="0"/>
                <a:ea typeface="+mn-ea"/>
                <a:cs typeface="+mn-cs"/>
                <a:hlinkClick r:id="rId3"/>
              </a:rPr>
              <a:t>http://coding4ever.net/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" pitchFamily="34" charset="0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" pitchFamily="34" charset="0"/>
              <a:ea typeface="+mn-ea"/>
              <a:cs typeface="+mn-cs"/>
            </a:endParaRPr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Universitas</a:t>
            </a:r>
            <a:r>
              <a:rPr lang="en-US" dirty="0"/>
              <a:t> AMIKOM Yogyakarta</a:t>
            </a:r>
          </a:p>
        </p:txBody>
      </p:sp>
    </p:spTree>
    <p:extLst>
      <p:ext uri="{BB962C8B-B14F-4D97-AF65-F5344CB8AC3E}">
        <p14:creationId xmlns:p14="http://schemas.microsoft.com/office/powerpoint/2010/main" val="23439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Operasi</a:t>
            </a:r>
            <a:r>
              <a:rPr lang="en-US" dirty="0"/>
              <a:t> CRU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 (</a:t>
            </a:r>
            <a:r>
              <a:rPr lang="en-US" dirty="0" err="1"/>
              <a:t>Lanjutan</a:t>
            </a:r>
            <a:r>
              <a:rPr lang="en-US" dirty="0"/>
              <a:t>)</a:t>
            </a: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228600" y="1142999"/>
            <a:ext cx="8762999" cy="762001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b="1" kern="0" dirty="0">
                <a:solidFill>
                  <a:srgbClr val="FF0000"/>
                </a:solidFill>
              </a:rPr>
              <a:t>D</a:t>
            </a:r>
            <a:r>
              <a:rPr lang="en-US" sz="2400" b="1" kern="0" dirty="0"/>
              <a:t>ELETE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kern="0" dirty="0" err="1"/>
              <a:t>Operasi</a:t>
            </a:r>
            <a:r>
              <a:rPr lang="en-US" sz="2400" kern="0" dirty="0"/>
              <a:t>/method yang </a:t>
            </a:r>
            <a:r>
              <a:rPr lang="en-US" sz="2400" kern="0" dirty="0" err="1"/>
              <a:t>digunakan</a:t>
            </a:r>
            <a:r>
              <a:rPr lang="en-US" sz="2400" kern="0" dirty="0"/>
              <a:t> </a:t>
            </a:r>
            <a:r>
              <a:rPr lang="en-US" sz="2400" kern="0" dirty="0" err="1"/>
              <a:t>untuk</a:t>
            </a:r>
            <a:r>
              <a:rPr lang="en-US" sz="2400" kern="0" dirty="0"/>
              <a:t> </a:t>
            </a:r>
            <a:r>
              <a:rPr lang="en-US" sz="2400" kern="0" dirty="0" err="1"/>
              <a:t>menghapus</a:t>
            </a:r>
            <a:r>
              <a:rPr lang="en-US" sz="2400" kern="0" dirty="0"/>
              <a:t> data.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400" kern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384" y="2532030"/>
            <a:ext cx="3757232" cy="2039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686853" y="3552015"/>
            <a:ext cx="3763763" cy="1025581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8600" y="1887583"/>
            <a:ext cx="8762999" cy="381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kern="0" dirty="0" err="1"/>
              <a:t>Contoh</a:t>
            </a:r>
            <a:r>
              <a:rPr lang="en-US" sz="2400" kern="0" dirty="0"/>
              <a:t> </a:t>
            </a:r>
            <a:r>
              <a:rPr lang="en-US" sz="2400" kern="0" dirty="0" err="1" smtClean="0"/>
              <a:t>variasi</a:t>
            </a:r>
            <a:r>
              <a:rPr lang="en-US" sz="2400" kern="0" dirty="0" smtClean="0"/>
              <a:t> </a:t>
            </a:r>
            <a:r>
              <a:rPr lang="en-US" sz="2400" kern="0" dirty="0" err="1" smtClean="0"/>
              <a:t>penamaan</a:t>
            </a:r>
            <a:r>
              <a:rPr lang="en-US" sz="2400" kern="0" dirty="0" smtClean="0"/>
              <a:t> </a:t>
            </a:r>
            <a:r>
              <a:rPr lang="en-US" sz="2400" kern="0" dirty="0" err="1"/>
              <a:t>operasi</a:t>
            </a:r>
            <a:r>
              <a:rPr lang="en-US" sz="2400" kern="0" dirty="0"/>
              <a:t> </a:t>
            </a:r>
            <a:r>
              <a:rPr lang="en-US" sz="2400" kern="0" dirty="0" smtClean="0"/>
              <a:t>Delete.</a:t>
            </a:r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1378230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5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Operasi</a:t>
            </a:r>
            <a:r>
              <a:rPr lang="en-US" dirty="0"/>
              <a:t> CRU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 (</a:t>
            </a:r>
            <a:r>
              <a:rPr lang="en-US" dirty="0" err="1"/>
              <a:t>Lanjutan</a:t>
            </a:r>
            <a:r>
              <a:rPr lang="en-US" dirty="0"/>
              <a:t>)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8156643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325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314" y="1590675"/>
            <a:ext cx="4518501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14" y="1590675"/>
            <a:ext cx="3981649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Operasi</a:t>
            </a:r>
            <a:r>
              <a:rPr lang="en-US" dirty="0"/>
              <a:t> CRUD </a:t>
            </a:r>
            <a:r>
              <a:rPr lang="en-US" dirty="0" smtClean="0"/>
              <a:t>(</a:t>
            </a:r>
            <a:r>
              <a:rPr lang="en-US" dirty="0" err="1" smtClean="0"/>
              <a:t>Lanjutan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107916" y="1142999"/>
            <a:ext cx="8762999" cy="381001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kern="0" dirty="0" err="1" smtClean="0"/>
              <a:t>Kesimpulan</a:t>
            </a:r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232117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/>
              <a:t>CRUD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1142999"/>
            <a:ext cx="8762999" cy="1828801"/>
          </a:xfrm>
          <a:prstGeom prst="rect">
            <a:avLst/>
          </a:prstGeom>
        </p:spPr>
        <p:txBody>
          <a:bodyPr/>
          <a:lstStyle/>
          <a:p>
            <a:pPr marL="457200" indent="-457200"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400" kern="0" dirty="0" err="1" smtClean="0"/>
              <a:t>Membuat</a:t>
            </a:r>
            <a:r>
              <a:rPr lang="en-US" sz="2400" kern="0" dirty="0" smtClean="0"/>
              <a:t> Class </a:t>
            </a:r>
            <a:r>
              <a:rPr lang="en-US" sz="2400" kern="0" dirty="0" err="1" smtClean="0"/>
              <a:t>DbContext</a:t>
            </a:r>
            <a:endParaRPr lang="en-US" sz="2400" kern="0" dirty="0" smtClean="0"/>
          </a:p>
          <a:p>
            <a:pPr marL="45720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kern="0" dirty="0" smtClean="0"/>
              <a:t>Class </a:t>
            </a:r>
            <a:r>
              <a:rPr lang="en-US" sz="2400" kern="0" dirty="0"/>
              <a:t>yang </a:t>
            </a:r>
            <a:r>
              <a:rPr lang="en-US" sz="2400" kern="0" dirty="0" err="1"/>
              <a:t>bertanggung</a:t>
            </a:r>
            <a:r>
              <a:rPr lang="en-US" sz="2400" kern="0" dirty="0"/>
              <a:t> </a:t>
            </a:r>
            <a:r>
              <a:rPr lang="en-US" sz="2400" kern="0" dirty="0" err="1"/>
              <a:t>jawab</a:t>
            </a:r>
            <a:r>
              <a:rPr lang="en-US" sz="2400" kern="0" dirty="0"/>
              <a:t> </a:t>
            </a:r>
            <a:r>
              <a:rPr lang="en-US" sz="2400" kern="0" dirty="0" err="1"/>
              <a:t>untuk</a:t>
            </a:r>
            <a:r>
              <a:rPr lang="en-US" sz="2400" kern="0" dirty="0"/>
              <a:t> </a:t>
            </a:r>
            <a:r>
              <a:rPr lang="en-US" sz="2400" kern="0" dirty="0" err="1"/>
              <a:t>berinteraksi</a:t>
            </a:r>
            <a:r>
              <a:rPr lang="en-US" sz="2400" kern="0" dirty="0"/>
              <a:t> </a:t>
            </a:r>
            <a:r>
              <a:rPr lang="en-US" sz="2400" kern="0" dirty="0" err="1"/>
              <a:t>secara</a:t>
            </a:r>
            <a:r>
              <a:rPr lang="en-US" sz="2400" kern="0" dirty="0"/>
              <a:t> </a:t>
            </a:r>
            <a:r>
              <a:rPr lang="en-US" sz="2400" kern="0" dirty="0" err="1"/>
              <a:t>langsung</a:t>
            </a:r>
            <a:r>
              <a:rPr lang="en-US" sz="2400" kern="0" dirty="0"/>
              <a:t> </a:t>
            </a:r>
            <a:r>
              <a:rPr lang="en-US" sz="2400" kern="0" dirty="0" err="1"/>
              <a:t>dengan</a:t>
            </a:r>
            <a:r>
              <a:rPr lang="en-US" sz="2400" kern="0" dirty="0"/>
              <a:t> database. </a:t>
            </a:r>
            <a:r>
              <a:rPr lang="en-US" sz="2400" kern="0" dirty="0" err="1"/>
              <a:t>Jadi</a:t>
            </a:r>
            <a:r>
              <a:rPr lang="en-US" sz="2400" kern="0" dirty="0"/>
              <a:t> class </a:t>
            </a:r>
            <a:r>
              <a:rPr lang="en-US" sz="2400" kern="0" dirty="0" err="1" smtClean="0"/>
              <a:t>DbContext</a:t>
            </a:r>
            <a:r>
              <a:rPr lang="en-US" sz="2400" kern="0" dirty="0" smtClean="0"/>
              <a:t> </a:t>
            </a:r>
            <a:r>
              <a:rPr lang="en-US" sz="2400" kern="0" dirty="0" err="1" smtClean="0"/>
              <a:t>lah</a:t>
            </a:r>
            <a:r>
              <a:rPr lang="en-US" sz="2400" kern="0" dirty="0" smtClean="0"/>
              <a:t> </a:t>
            </a:r>
            <a:r>
              <a:rPr lang="en-US" sz="2400" kern="0" dirty="0"/>
              <a:t>yang </a:t>
            </a:r>
            <a:r>
              <a:rPr lang="en-US" sz="2400" kern="0" dirty="0" err="1"/>
              <a:t>bertanggungjawab</a:t>
            </a:r>
            <a:r>
              <a:rPr lang="en-US" sz="2400" kern="0" dirty="0"/>
              <a:t> </a:t>
            </a:r>
            <a:r>
              <a:rPr lang="en-US" sz="2400" kern="0" dirty="0" err="1"/>
              <a:t>untuk</a:t>
            </a:r>
            <a:r>
              <a:rPr lang="en-US" sz="2400" kern="0" dirty="0"/>
              <a:t> </a:t>
            </a:r>
            <a:r>
              <a:rPr lang="en-US" sz="2400" kern="0" dirty="0" err="1"/>
              <a:t>membuat</a:t>
            </a:r>
            <a:r>
              <a:rPr lang="en-US" sz="2400" kern="0" dirty="0"/>
              <a:t> </a:t>
            </a:r>
            <a:r>
              <a:rPr lang="en-US" sz="2400" kern="0" dirty="0" err="1"/>
              <a:t>koneksi</a:t>
            </a:r>
            <a:r>
              <a:rPr lang="en-US" sz="2400" kern="0" dirty="0"/>
              <a:t>, </a:t>
            </a:r>
            <a:r>
              <a:rPr lang="en-US" sz="2400" kern="0" dirty="0" err="1"/>
              <a:t>menjalankan</a:t>
            </a:r>
            <a:r>
              <a:rPr lang="en-US" sz="2400" kern="0" dirty="0"/>
              <a:t> </a:t>
            </a:r>
            <a:r>
              <a:rPr lang="en-US" sz="2400" kern="0" dirty="0" err="1"/>
              <a:t>perintah</a:t>
            </a:r>
            <a:r>
              <a:rPr lang="en-US" sz="2400" kern="0" dirty="0"/>
              <a:t> </a:t>
            </a:r>
            <a:r>
              <a:rPr lang="en-US" sz="2400" kern="0" dirty="0" err="1"/>
              <a:t>sql</a:t>
            </a:r>
            <a:r>
              <a:rPr lang="en-US" sz="2400" kern="0" dirty="0"/>
              <a:t> </a:t>
            </a:r>
            <a:r>
              <a:rPr lang="en-US" sz="2400" kern="0" dirty="0" err="1"/>
              <a:t>seperti</a:t>
            </a:r>
            <a:r>
              <a:rPr lang="en-US" sz="2400" kern="0" dirty="0"/>
              <a:t> insert, update, delete </a:t>
            </a:r>
            <a:r>
              <a:rPr lang="en-US" sz="2400" kern="0" dirty="0" err="1"/>
              <a:t>dan</a:t>
            </a:r>
            <a:r>
              <a:rPr lang="en-US" sz="2400" kern="0" dirty="0"/>
              <a:t> </a:t>
            </a:r>
            <a:r>
              <a:rPr lang="en-US" sz="2400" kern="0" dirty="0" smtClean="0"/>
              <a:t>select.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2971800"/>
            <a:ext cx="5802782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4191000" y="3390900"/>
            <a:ext cx="304800" cy="304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4019550" y="3876675"/>
            <a:ext cx="304800" cy="304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48175" y="3405545"/>
            <a:ext cx="1123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Field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295775" y="3872270"/>
            <a:ext cx="1123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Property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4028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8" grpId="0" animBg="1"/>
      <p:bldP spid="5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32" y="2286000"/>
            <a:ext cx="33623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Implementasi</a:t>
            </a:r>
            <a:r>
              <a:rPr lang="en-US" sz="3200" dirty="0" smtClean="0"/>
              <a:t> </a:t>
            </a:r>
            <a:r>
              <a:rPr lang="en-US" sz="3200" dirty="0" err="1" smtClean="0"/>
              <a:t>Operasi</a:t>
            </a:r>
            <a:r>
              <a:rPr lang="en-US" sz="3200" dirty="0" smtClean="0"/>
              <a:t> CRUD (</a:t>
            </a:r>
            <a:r>
              <a:rPr lang="en-US" sz="3200" dirty="0" err="1" smtClean="0"/>
              <a:t>Lanjutan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1108363"/>
            <a:ext cx="8762999" cy="1101437"/>
          </a:xfrm>
          <a:prstGeom prst="rect">
            <a:avLst/>
          </a:prstGeom>
        </p:spPr>
        <p:txBody>
          <a:bodyPr/>
          <a:lstStyle/>
          <a:p>
            <a:pPr marL="457200" indent="-457200"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400" kern="0" dirty="0" err="1" smtClean="0"/>
              <a:t>Membuat</a:t>
            </a:r>
            <a:r>
              <a:rPr lang="en-US" sz="2400" kern="0" dirty="0" smtClean="0"/>
              <a:t> Class Entity/Model</a:t>
            </a:r>
          </a:p>
          <a:p>
            <a:pPr marL="45720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kern="0" dirty="0" smtClean="0"/>
              <a:t>Class entity/model </a:t>
            </a:r>
            <a:r>
              <a:rPr lang="en-US" sz="2400" kern="0" dirty="0" err="1" smtClean="0"/>
              <a:t>adalah</a:t>
            </a:r>
            <a:r>
              <a:rPr lang="en-US" sz="2400" kern="0" dirty="0" smtClean="0"/>
              <a:t> class-class yang </a:t>
            </a:r>
            <a:r>
              <a:rPr lang="en-US" sz="2400" kern="0" dirty="0" err="1" smtClean="0"/>
              <a:t>merupakan</a:t>
            </a:r>
            <a:r>
              <a:rPr lang="en-US" sz="2400" kern="0" dirty="0" smtClean="0"/>
              <a:t> </a:t>
            </a:r>
            <a:r>
              <a:rPr lang="it-IT" sz="2400" kern="0" dirty="0"/>
              <a:t>representasi dari tabel-tabel yang ada di dalam sebuah database</a:t>
            </a:r>
            <a:r>
              <a:rPr lang="it-IT" sz="2400" kern="0" dirty="0" smtClean="0"/>
              <a:t>.</a:t>
            </a:r>
            <a:endParaRPr lang="en-US" sz="2400" kern="0" dirty="0" smtClean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2286000"/>
            <a:ext cx="3448050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5413708" y="4395354"/>
            <a:ext cx="1289304" cy="4846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{</a:t>
            </a:r>
            <a:r>
              <a:rPr lang="en-US" sz="1600" dirty="0" err="1" smtClean="0"/>
              <a:t>Mahasiswa</a:t>
            </a:r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10" name="Rounded Rectangle 9"/>
          <p:cNvSpPr/>
          <p:nvPr/>
        </p:nvSpPr>
        <p:spPr>
          <a:xfrm>
            <a:off x="5413708" y="3810000"/>
            <a:ext cx="1291892" cy="48490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{</a:t>
            </a:r>
            <a:r>
              <a:rPr lang="en-US" sz="1600" dirty="0" err="1" smtClean="0"/>
              <a:t>Mahasiswa</a:t>
            </a:r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5413708" y="4996129"/>
            <a:ext cx="1289304" cy="4846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{</a:t>
            </a:r>
            <a:r>
              <a:rPr lang="en-US" sz="1600" dirty="0" err="1" smtClean="0"/>
              <a:t>Mahasiswa</a:t>
            </a:r>
            <a:r>
              <a:rPr lang="en-US" sz="1600" dirty="0" smtClean="0"/>
              <a:t>}</a:t>
            </a:r>
            <a:endParaRPr lang="en-US" sz="16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042024" y="2781300"/>
            <a:ext cx="292043" cy="0"/>
          </a:xfrm>
          <a:prstGeom prst="straightConnector1">
            <a:avLst/>
          </a:prstGeom>
          <a:ln w="15875">
            <a:solidFill>
              <a:srgbClr val="FF0000"/>
            </a:solidFill>
            <a:prstDash val="sysDash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056201" y="4052454"/>
            <a:ext cx="277866" cy="0"/>
          </a:xfrm>
          <a:prstGeom prst="straightConnector1">
            <a:avLst/>
          </a:prstGeom>
          <a:ln w="15875">
            <a:solidFill>
              <a:srgbClr val="FF0000"/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042024" y="2781302"/>
            <a:ext cx="0" cy="1271152"/>
          </a:xfrm>
          <a:prstGeom prst="straightConnector1">
            <a:avLst/>
          </a:prstGeom>
          <a:ln w="15875">
            <a:solidFill>
              <a:srgbClr val="FF0000"/>
            </a:solidFill>
            <a:prstDash val="sysDash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887472" y="2971800"/>
            <a:ext cx="446596" cy="0"/>
          </a:xfrm>
          <a:prstGeom prst="straightConnector1">
            <a:avLst/>
          </a:prstGeom>
          <a:ln w="15875">
            <a:solidFill>
              <a:srgbClr val="0070C0"/>
            </a:solidFill>
            <a:prstDash val="sysDash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887472" y="4689643"/>
            <a:ext cx="446595" cy="0"/>
          </a:xfrm>
          <a:prstGeom prst="straightConnector1">
            <a:avLst/>
          </a:prstGeom>
          <a:ln w="15875">
            <a:solidFill>
              <a:srgbClr val="0070C0"/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887472" y="2971802"/>
            <a:ext cx="0" cy="1717841"/>
          </a:xfrm>
          <a:prstGeom prst="straightConnector1">
            <a:avLst/>
          </a:prstGeom>
          <a:ln w="15875">
            <a:solidFill>
              <a:srgbClr val="0070C0"/>
            </a:solidFill>
            <a:prstDash val="sysDash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735072" y="3200400"/>
            <a:ext cx="598995" cy="0"/>
          </a:xfrm>
          <a:prstGeom prst="straightConnector1">
            <a:avLst/>
          </a:prstGeom>
          <a:ln w="15875">
            <a:solidFill>
              <a:schemeClr val="accent3"/>
            </a:solidFill>
            <a:prstDash val="sysDash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35072" y="5285001"/>
            <a:ext cx="598995" cy="0"/>
          </a:xfrm>
          <a:prstGeom prst="straightConnector1">
            <a:avLst/>
          </a:prstGeom>
          <a:ln w="15875">
            <a:solidFill>
              <a:schemeClr val="accent3"/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735072" y="3200402"/>
            <a:ext cx="0" cy="2084599"/>
          </a:xfrm>
          <a:prstGeom prst="straightConnector1">
            <a:avLst/>
          </a:prstGeom>
          <a:ln w="15875">
            <a:solidFill>
              <a:schemeClr val="accent3"/>
            </a:solidFill>
            <a:prstDash val="sysDash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Left Arrow 5"/>
          <p:cNvSpPr/>
          <p:nvPr/>
        </p:nvSpPr>
        <p:spPr>
          <a:xfrm>
            <a:off x="4427220" y="2264793"/>
            <a:ext cx="754380" cy="34276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512693" y="2677764"/>
            <a:ext cx="3368277" cy="226125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34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9" grpId="0" animBg="1"/>
      <p:bldP spid="10" grpId="0" animBg="1"/>
      <p:bldP spid="11" grpId="0" animBg="1"/>
      <p:bldP spid="6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Implementasi</a:t>
            </a:r>
            <a:r>
              <a:rPr lang="en-US" sz="3200" dirty="0"/>
              <a:t> </a:t>
            </a:r>
            <a:r>
              <a:rPr lang="en-US" sz="3200" dirty="0" err="1"/>
              <a:t>Operasi</a:t>
            </a:r>
            <a:r>
              <a:rPr lang="en-US" sz="3200" dirty="0"/>
              <a:t> CRUD (</a:t>
            </a:r>
            <a:r>
              <a:rPr lang="en-US" sz="3200" dirty="0" err="1"/>
              <a:t>Lanjutan</a:t>
            </a:r>
            <a:r>
              <a:rPr lang="en-US" sz="3200" dirty="0"/>
              <a:t>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0" y="1142999"/>
            <a:ext cx="8762999" cy="1143001"/>
          </a:xfrm>
          <a:prstGeom prst="rect">
            <a:avLst/>
          </a:prstGeom>
        </p:spPr>
        <p:txBody>
          <a:bodyPr/>
          <a:lstStyle/>
          <a:p>
            <a:pPr marL="457200" indent="-457200"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400" kern="0" dirty="0" err="1" smtClean="0"/>
              <a:t>Membuat</a:t>
            </a:r>
            <a:r>
              <a:rPr lang="en-US" sz="2400" kern="0" dirty="0" smtClean="0"/>
              <a:t> Class Repository</a:t>
            </a:r>
          </a:p>
          <a:p>
            <a:pPr marL="45720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kern="0" dirty="0" smtClean="0"/>
              <a:t>Class repository </a:t>
            </a:r>
            <a:r>
              <a:rPr lang="en-US" sz="2400" kern="0" dirty="0" err="1" smtClean="0"/>
              <a:t>adalah</a:t>
            </a:r>
            <a:r>
              <a:rPr lang="en-US" sz="2400" kern="0" dirty="0"/>
              <a:t> class-class </a:t>
            </a:r>
            <a:r>
              <a:rPr lang="en-US" sz="2400" kern="0" dirty="0" smtClean="0"/>
              <a:t>yang </a:t>
            </a:r>
            <a:r>
              <a:rPr lang="en-US" sz="2400" kern="0" dirty="0" err="1" smtClean="0"/>
              <a:t>berisi</a:t>
            </a:r>
            <a:r>
              <a:rPr lang="en-US" sz="2400" kern="0" dirty="0" smtClean="0"/>
              <a:t> </a:t>
            </a:r>
            <a:r>
              <a:rPr lang="en-US" sz="2400" kern="0" dirty="0" err="1"/>
              <a:t>semua</a:t>
            </a:r>
            <a:r>
              <a:rPr lang="en-US" sz="2400" kern="0" dirty="0"/>
              <a:t> </a:t>
            </a:r>
            <a:r>
              <a:rPr lang="en-US" sz="2400" kern="0" dirty="0" err="1"/>
              <a:t>kode</a:t>
            </a:r>
            <a:r>
              <a:rPr lang="en-US" sz="2400" kern="0" dirty="0"/>
              <a:t> </a:t>
            </a:r>
            <a:r>
              <a:rPr lang="en-US" sz="2400" kern="0" dirty="0" smtClean="0"/>
              <a:t>yang </a:t>
            </a:r>
            <a:r>
              <a:rPr lang="en-US" sz="2400" kern="0" dirty="0" err="1" smtClean="0"/>
              <a:t>berhubungan</a:t>
            </a:r>
            <a:r>
              <a:rPr lang="en-US" sz="2400" kern="0" dirty="0" smtClean="0"/>
              <a:t> </a:t>
            </a:r>
            <a:r>
              <a:rPr lang="en-US" sz="2400" kern="0" dirty="0" err="1" smtClean="0"/>
              <a:t>dengan</a:t>
            </a:r>
            <a:r>
              <a:rPr lang="en-US" sz="2400" kern="0" dirty="0" smtClean="0"/>
              <a:t> </a:t>
            </a:r>
            <a:r>
              <a:rPr lang="en-US" sz="2400" kern="0" dirty="0" err="1" smtClean="0"/>
              <a:t>operasi</a:t>
            </a:r>
            <a:r>
              <a:rPr lang="en-US" sz="2400" kern="0" dirty="0" smtClean="0"/>
              <a:t> CRUD.</a:t>
            </a:r>
            <a:endParaRPr lang="en-US" sz="2400" kern="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4" y="2285999"/>
            <a:ext cx="4473359" cy="4495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2781300" y="2514600"/>
            <a:ext cx="304800" cy="304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504825" y="2886075"/>
            <a:ext cx="304800" cy="304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</a:t>
            </a:r>
            <a:endParaRPr lang="en-US" sz="1400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6267" y="2286000"/>
            <a:ext cx="3652514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2057400" y="3199758"/>
            <a:ext cx="3048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057400" y="3038475"/>
            <a:ext cx="0" cy="161283"/>
          </a:xfrm>
          <a:prstGeom prst="line">
            <a:avLst/>
          </a:prstGeom>
          <a:ln>
            <a:solidFill>
              <a:srgbClr val="FF0000"/>
            </a:solidFill>
            <a:head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05400" y="3810000"/>
            <a:ext cx="235655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105400" y="3199758"/>
            <a:ext cx="0" cy="6102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452428" y="3800475"/>
            <a:ext cx="0" cy="304800"/>
          </a:xfrm>
          <a:prstGeom prst="line">
            <a:avLst/>
          </a:prstGeom>
          <a:ln>
            <a:solidFill>
              <a:srgbClr val="FF0000"/>
            </a:solidFill>
            <a:head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620125" y="3733800"/>
            <a:ext cx="0" cy="371475"/>
          </a:xfrm>
          <a:prstGeom prst="line">
            <a:avLst/>
          </a:prstGeom>
          <a:ln>
            <a:solidFill>
              <a:srgbClr val="FF0000"/>
            </a:solidFill>
            <a:head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877050" y="3733800"/>
            <a:ext cx="1752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886575" y="3585217"/>
            <a:ext cx="0" cy="161283"/>
          </a:xfrm>
          <a:prstGeom prst="line">
            <a:avLst/>
          </a:prstGeom>
          <a:ln>
            <a:solidFill>
              <a:srgbClr val="FF0000"/>
            </a:solidFill>
            <a:head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239000" y="4410074"/>
            <a:ext cx="0" cy="304800"/>
          </a:xfrm>
          <a:prstGeom prst="line">
            <a:avLst/>
          </a:prstGeom>
          <a:ln>
            <a:solidFill>
              <a:srgbClr val="FF0000"/>
            </a:solidFill>
            <a:head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958647" y="4714874"/>
            <a:ext cx="228035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958647" y="3952875"/>
            <a:ext cx="0" cy="761999"/>
          </a:xfrm>
          <a:prstGeom prst="line">
            <a:avLst/>
          </a:prstGeom>
          <a:ln>
            <a:solidFill>
              <a:srgbClr val="FF0000"/>
            </a:solidFill>
            <a:head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752600" y="3952875"/>
            <a:ext cx="320604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752600" y="3801117"/>
            <a:ext cx="0" cy="161283"/>
          </a:xfrm>
          <a:prstGeom prst="line">
            <a:avLst/>
          </a:prstGeom>
          <a:ln>
            <a:solidFill>
              <a:srgbClr val="FF0000"/>
            </a:solidFill>
            <a:head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696200" y="3314700"/>
            <a:ext cx="0" cy="952500"/>
          </a:xfrm>
          <a:prstGeom prst="line">
            <a:avLst/>
          </a:prstGeom>
          <a:ln>
            <a:solidFill>
              <a:srgbClr val="FF0000"/>
            </a:solidFill>
            <a:head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283676" y="3314700"/>
            <a:ext cx="1412524" cy="95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270625" y="2679700"/>
            <a:ext cx="0" cy="644525"/>
          </a:xfrm>
          <a:prstGeom prst="line">
            <a:avLst/>
          </a:prstGeom>
          <a:ln>
            <a:solidFill>
              <a:srgbClr val="FF0000"/>
            </a:solidFill>
            <a:head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5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6502" y="1532058"/>
            <a:ext cx="8459551" cy="1896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Implementasi</a:t>
            </a:r>
            <a:r>
              <a:rPr lang="en-US" sz="3200" dirty="0"/>
              <a:t> </a:t>
            </a:r>
            <a:r>
              <a:rPr lang="en-US" sz="3200" dirty="0" err="1"/>
              <a:t>Operasi</a:t>
            </a:r>
            <a:r>
              <a:rPr lang="en-US" sz="3200" dirty="0"/>
              <a:t> CRUD (</a:t>
            </a:r>
            <a:r>
              <a:rPr lang="en-US" sz="3200" dirty="0" err="1"/>
              <a:t>Lanjutan</a:t>
            </a:r>
            <a:r>
              <a:rPr lang="en-US" sz="3200" dirty="0"/>
              <a:t>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52400" y="1142999"/>
            <a:ext cx="9067800" cy="457201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 err="1" smtClean="0"/>
              <a:t>Kesimpulan</a:t>
            </a:r>
            <a:r>
              <a:rPr lang="en-US" sz="2000" kern="0" dirty="0" smtClean="0"/>
              <a:t> #1 : </a:t>
            </a:r>
            <a:r>
              <a:rPr lang="en-US" sz="2000" kern="0" dirty="0" err="1" smtClean="0"/>
              <a:t>Hubungan</a:t>
            </a:r>
            <a:r>
              <a:rPr lang="en-US" sz="2000" kern="0" dirty="0" smtClean="0"/>
              <a:t> </a:t>
            </a:r>
            <a:r>
              <a:rPr lang="en-US" sz="2000" kern="0" dirty="0" err="1" smtClean="0"/>
              <a:t>antara</a:t>
            </a:r>
            <a:r>
              <a:rPr lang="en-US" sz="2000" kern="0" dirty="0" smtClean="0"/>
              <a:t> class </a:t>
            </a:r>
            <a:r>
              <a:rPr lang="en-US" sz="2000" kern="0" dirty="0" err="1" smtClean="0"/>
              <a:t>DbContext</a:t>
            </a:r>
            <a:r>
              <a:rPr lang="en-US" sz="2000" kern="0" dirty="0" smtClean="0"/>
              <a:t>, Repository </a:t>
            </a:r>
            <a:r>
              <a:rPr lang="en-US" sz="2000" kern="0" dirty="0" err="1" smtClean="0"/>
              <a:t>dan</a:t>
            </a:r>
            <a:r>
              <a:rPr lang="en-US" sz="2000" kern="0" dirty="0" smtClean="0"/>
              <a:t> Entity</a:t>
            </a:r>
            <a:endParaRPr lang="en-US" sz="2000" kern="0" dirty="0"/>
          </a:p>
        </p:txBody>
      </p:sp>
      <p:sp>
        <p:nvSpPr>
          <p:cNvPr id="3" name="Left-Right Arrow 2"/>
          <p:cNvSpPr/>
          <p:nvPr/>
        </p:nvSpPr>
        <p:spPr>
          <a:xfrm>
            <a:off x="2766357" y="2366228"/>
            <a:ext cx="463138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5897343" y="2342284"/>
            <a:ext cx="416365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28600" y="3429000"/>
            <a:ext cx="8762999" cy="736196"/>
          </a:xfrm>
          <a:prstGeom prst="rect">
            <a:avLst/>
          </a:prstGeom>
        </p:spPr>
        <p:txBody>
          <a:bodyPr/>
          <a:lstStyle/>
          <a:p>
            <a:pPr marL="457200" indent="-457200"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400" kern="0" dirty="0" smtClean="0"/>
              <a:t>Class </a:t>
            </a:r>
            <a:r>
              <a:rPr lang="en-US" sz="2400" kern="0" dirty="0" err="1" smtClean="0"/>
              <a:t>DbContext</a:t>
            </a:r>
            <a:r>
              <a:rPr lang="en-US" sz="2400" kern="0" dirty="0" smtClean="0"/>
              <a:t> : </a:t>
            </a:r>
            <a:r>
              <a:rPr lang="en-US" sz="2400" kern="0" dirty="0" err="1" smtClean="0"/>
              <a:t>bertanggung</a:t>
            </a:r>
            <a:r>
              <a:rPr lang="en-US" sz="2400" kern="0" dirty="0" smtClean="0"/>
              <a:t> </a:t>
            </a:r>
            <a:r>
              <a:rPr lang="en-US" sz="2400" kern="0" dirty="0" err="1"/>
              <a:t>jawab</a:t>
            </a:r>
            <a:r>
              <a:rPr lang="en-US" sz="2400" kern="0" dirty="0"/>
              <a:t> </a:t>
            </a:r>
            <a:r>
              <a:rPr lang="en-US" sz="2400" kern="0" dirty="0" err="1"/>
              <a:t>untuk</a:t>
            </a:r>
            <a:r>
              <a:rPr lang="en-US" sz="2400" kern="0" dirty="0"/>
              <a:t> </a:t>
            </a:r>
            <a:r>
              <a:rPr lang="en-US" sz="2400" kern="0" dirty="0" err="1"/>
              <a:t>berinteraksi</a:t>
            </a:r>
            <a:r>
              <a:rPr lang="en-US" sz="2400" kern="0" dirty="0"/>
              <a:t> </a:t>
            </a:r>
            <a:r>
              <a:rPr lang="en-US" sz="2400" kern="0" dirty="0" err="1"/>
              <a:t>secara</a:t>
            </a:r>
            <a:r>
              <a:rPr lang="en-US" sz="2400" kern="0" dirty="0"/>
              <a:t> </a:t>
            </a:r>
            <a:r>
              <a:rPr lang="en-US" sz="2400" kern="0" dirty="0" err="1"/>
              <a:t>langsung</a:t>
            </a:r>
            <a:r>
              <a:rPr lang="en-US" sz="2400" kern="0" dirty="0"/>
              <a:t> </a:t>
            </a:r>
            <a:r>
              <a:rPr lang="en-US" sz="2400" kern="0" dirty="0" err="1"/>
              <a:t>dengan</a:t>
            </a:r>
            <a:r>
              <a:rPr lang="en-US" sz="2400" kern="0" dirty="0"/>
              <a:t> database</a:t>
            </a:r>
            <a:r>
              <a:rPr lang="en-US" sz="2400" kern="0" dirty="0" smtClean="0"/>
              <a:t>.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8600" y="4114800"/>
            <a:ext cx="8762999" cy="685800"/>
          </a:xfrm>
          <a:prstGeom prst="rect">
            <a:avLst/>
          </a:prstGeom>
        </p:spPr>
        <p:txBody>
          <a:bodyPr/>
          <a:lstStyle/>
          <a:p>
            <a:pPr marL="457200" indent="-457200"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400" kern="0" dirty="0" smtClean="0"/>
              <a:t>Class Repository : </a:t>
            </a:r>
            <a:r>
              <a:rPr lang="en-US" sz="2400" kern="0" dirty="0" err="1" smtClean="0"/>
              <a:t>bertanggung</a:t>
            </a:r>
            <a:r>
              <a:rPr lang="en-US" sz="2400" kern="0" dirty="0" smtClean="0"/>
              <a:t> </a:t>
            </a:r>
            <a:r>
              <a:rPr lang="en-US" sz="2400" kern="0" dirty="0" err="1" smtClean="0"/>
              <a:t>jawab</a:t>
            </a:r>
            <a:r>
              <a:rPr lang="en-US" sz="2400" kern="0" dirty="0" smtClean="0"/>
              <a:t> </a:t>
            </a:r>
            <a:r>
              <a:rPr lang="en-US" sz="2400" kern="0" dirty="0" err="1" smtClean="0"/>
              <a:t>untuk</a:t>
            </a:r>
            <a:r>
              <a:rPr lang="en-US" sz="2400" kern="0" dirty="0" smtClean="0"/>
              <a:t> </a:t>
            </a:r>
            <a:r>
              <a:rPr lang="en-US" sz="2400" kern="0" dirty="0" err="1" smtClean="0"/>
              <a:t>menjalankan</a:t>
            </a:r>
            <a:r>
              <a:rPr lang="en-US" sz="2400" kern="0" dirty="0" smtClean="0"/>
              <a:t> </a:t>
            </a:r>
            <a:r>
              <a:rPr lang="en-US" sz="2400" kern="0" dirty="0" err="1" smtClean="0"/>
              <a:t>semua</a:t>
            </a:r>
            <a:r>
              <a:rPr lang="en-US" sz="2400" kern="0" dirty="0" smtClean="0"/>
              <a:t> </a:t>
            </a:r>
            <a:r>
              <a:rPr lang="en-US" sz="2400" kern="0" dirty="0" err="1" smtClean="0"/>
              <a:t>operasi</a:t>
            </a:r>
            <a:r>
              <a:rPr lang="en-US" sz="2400" kern="0" dirty="0" smtClean="0"/>
              <a:t> </a:t>
            </a:r>
            <a:r>
              <a:rPr lang="en-US" sz="2400" kern="0" dirty="0"/>
              <a:t>CRUD</a:t>
            </a:r>
            <a:r>
              <a:rPr lang="en-US" sz="2400" kern="0" dirty="0" smtClean="0"/>
              <a:t>.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28600" y="4800600"/>
            <a:ext cx="8762999" cy="685800"/>
          </a:xfrm>
          <a:prstGeom prst="rect">
            <a:avLst/>
          </a:prstGeom>
        </p:spPr>
        <p:txBody>
          <a:bodyPr/>
          <a:lstStyle/>
          <a:p>
            <a:pPr marL="457200" indent="-457200"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400" kern="0" dirty="0" smtClean="0"/>
              <a:t>Class Entity/Model : </a:t>
            </a:r>
            <a:r>
              <a:rPr lang="en-US" sz="2400" kern="0" dirty="0" err="1" smtClean="0"/>
              <a:t>Merupakan</a:t>
            </a:r>
            <a:r>
              <a:rPr lang="en-US" sz="2400" kern="0" dirty="0" smtClean="0"/>
              <a:t> class yang me</a:t>
            </a:r>
            <a:r>
              <a:rPr lang="it-IT" sz="2400" kern="0" dirty="0" smtClean="0"/>
              <a:t>representasikan tabel-tabel </a:t>
            </a:r>
            <a:r>
              <a:rPr lang="it-IT" sz="2400" kern="0" dirty="0"/>
              <a:t>yang ada di dalam sebuah database.</a:t>
            </a:r>
            <a:endParaRPr lang="en-US" sz="2400" kern="0" dirty="0"/>
          </a:p>
          <a:p>
            <a:pPr marL="457200" indent="-457200"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ü"/>
              <a:defRPr/>
            </a:pPr>
            <a:endParaRPr lang="en-US" sz="2400" kern="0" dirty="0" smtClean="0"/>
          </a:p>
        </p:txBody>
      </p:sp>
    </p:spTree>
    <p:extLst>
      <p:ext uri="{BB962C8B-B14F-4D97-AF65-F5344CB8AC3E}">
        <p14:creationId xmlns:p14="http://schemas.microsoft.com/office/powerpoint/2010/main" val="43934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  <p:bldP spid="5" grpId="0" animBg="1"/>
      <p:bldP spid="7" grpId="0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Implementasi</a:t>
            </a:r>
            <a:r>
              <a:rPr lang="en-US" sz="3200" dirty="0"/>
              <a:t> </a:t>
            </a:r>
            <a:r>
              <a:rPr lang="en-US" sz="3200" dirty="0" err="1"/>
              <a:t>Operasi</a:t>
            </a:r>
            <a:r>
              <a:rPr lang="en-US" sz="3200" dirty="0"/>
              <a:t> CRUD (</a:t>
            </a:r>
            <a:r>
              <a:rPr lang="en-US" sz="3200" dirty="0" err="1"/>
              <a:t>Lanjutan</a:t>
            </a:r>
            <a:r>
              <a:rPr lang="en-US" sz="3200" dirty="0"/>
              <a:t>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52400" y="1066800"/>
            <a:ext cx="9067800" cy="457201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 err="1" smtClean="0"/>
              <a:t>Kesimpulan</a:t>
            </a:r>
            <a:r>
              <a:rPr lang="en-US" sz="2000" kern="0" dirty="0" smtClean="0"/>
              <a:t> #2: </a:t>
            </a:r>
            <a:r>
              <a:rPr lang="en-US" sz="2000" kern="0" dirty="0" err="1" smtClean="0"/>
              <a:t>Hubungan</a:t>
            </a:r>
            <a:r>
              <a:rPr lang="en-US" sz="2000" kern="0" dirty="0" smtClean="0"/>
              <a:t> </a:t>
            </a:r>
            <a:r>
              <a:rPr lang="en-US" sz="2000" kern="0" dirty="0" err="1" smtClean="0"/>
              <a:t>antara</a:t>
            </a:r>
            <a:r>
              <a:rPr lang="en-US" sz="2000" kern="0" dirty="0" smtClean="0"/>
              <a:t> </a:t>
            </a:r>
            <a:r>
              <a:rPr lang="en-US" sz="2000" kern="0" dirty="0" err="1" smtClean="0"/>
              <a:t>Tabel</a:t>
            </a:r>
            <a:r>
              <a:rPr lang="en-US" sz="2000" kern="0" dirty="0" smtClean="0"/>
              <a:t>, Class Entity, </a:t>
            </a:r>
            <a:r>
              <a:rPr lang="en-US" sz="2000" kern="0" dirty="0" err="1" smtClean="0"/>
              <a:t>dan</a:t>
            </a:r>
            <a:r>
              <a:rPr lang="en-US" sz="2000" kern="0" dirty="0" smtClean="0"/>
              <a:t> Repository</a:t>
            </a:r>
            <a:endParaRPr lang="en-US" sz="2000" kern="0" dirty="0"/>
          </a:p>
        </p:txBody>
      </p:sp>
      <p:sp>
        <p:nvSpPr>
          <p:cNvPr id="5" name="Right Arrow 4"/>
          <p:cNvSpPr/>
          <p:nvPr/>
        </p:nvSpPr>
        <p:spPr>
          <a:xfrm>
            <a:off x="2345885" y="2128837"/>
            <a:ext cx="549715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1600200"/>
            <a:ext cx="2028825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3352800"/>
            <a:ext cx="20288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4" y="5105400"/>
            <a:ext cx="200977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220" y="1600200"/>
            <a:ext cx="219075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790" y="1600200"/>
            <a:ext cx="243021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220" y="3352800"/>
            <a:ext cx="218122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789" y="3352800"/>
            <a:ext cx="2430211" cy="159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789" y="5105400"/>
            <a:ext cx="2430211" cy="1575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220" y="5105400"/>
            <a:ext cx="2162175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ight Arrow 18"/>
          <p:cNvSpPr/>
          <p:nvPr/>
        </p:nvSpPr>
        <p:spPr>
          <a:xfrm>
            <a:off x="2345885" y="3862387"/>
            <a:ext cx="549715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2345885" y="5664574"/>
            <a:ext cx="549715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5314950" y="2128837"/>
            <a:ext cx="549715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5314950" y="3862387"/>
            <a:ext cx="549715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5314950" y="5664574"/>
            <a:ext cx="549715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 txBox="1">
            <a:spLocks/>
          </p:cNvSpPr>
          <p:nvPr/>
        </p:nvSpPr>
        <p:spPr>
          <a:xfrm>
            <a:off x="0" y="2819400"/>
            <a:ext cx="9144000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ctr">
              <a:defRPr/>
            </a:pPr>
            <a:r>
              <a:rPr lang="en-US" sz="4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" pitchFamily="34" charset="0"/>
              </a:rPr>
              <a:t>Selesai</a:t>
            </a:r>
            <a:r>
              <a:rPr lang="en-US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" pitchFamily="34" charset="0"/>
              </a:rPr>
              <a:t> </a:t>
            </a:r>
            <a:r>
              <a:rPr kumimoji="0" lang="en-US" sz="4400" b="1" i="0" u="none" strike="noStrike" kern="1200" normalizeH="0" baseline="0" noProof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Segoe" pitchFamily="34" charset="0"/>
                <a:ea typeface="+mn-ea"/>
                <a:cs typeface="+mn-cs"/>
                <a:sym typeface="Wingdings" pitchFamily="2" charset="2"/>
              </a:rPr>
              <a:t></a:t>
            </a:r>
            <a:endParaRPr kumimoji="0" lang="en-US" sz="4400" b="1" i="0" u="none" strike="noStrike" kern="1200" normalizeH="0" baseline="0" noProof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Segoe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853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CRUD</a:t>
            </a:r>
            <a:endParaRPr lang="en-US" sz="40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1219200"/>
            <a:ext cx="8762999" cy="2927306"/>
          </a:xfrm>
          <a:prstGeom prst="rect">
            <a:avLst/>
          </a:prstGeom>
        </p:spPr>
        <p:txBody>
          <a:bodyPr/>
          <a:lstStyle/>
          <a:p>
            <a:pPr marL="457200" indent="-457200"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800" kern="0" dirty="0"/>
              <a:t>CRUD </a:t>
            </a:r>
            <a:r>
              <a:rPr lang="en-US" sz="2800" kern="0" dirty="0" err="1"/>
              <a:t>adalah</a:t>
            </a:r>
            <a:r>
              <a:rPr lang="en-US" sz="2800" kern="0" dirty="0"/>
              <a:t> </a:t>
            </a:r>
            <a:r>
              <a:rPr lang="en-US" sz="2800" kern="0" dirty="0" err="1"/>
              <a:t>istilah</a:t>
            </a:r>
            <a:r>
              <a:rPr lang="en-US" sz="2800" kern="0" dirty="0"/>
              <a:t> yang </a:t>
            </a:r>
            <a:r>
              <a:rPr lang="en-US" sz="2800" kern="0" dirty="0" err="1"/>
              <a:t>digunakan</a:t>
            </a:r>
            <a:r>
              <a:rPr lang="en-US" sz="2800" kern="0" dirty="0"/>
              <a:t> </a:t>
            </a:r>
            <a:r>
              <a:rPr lang="en-US" sz="2800" kern="0" dirty="0" err="1"/>
              <a:t>untuk</a:t>
            </a:r>
            <a:r>
              <a:rPr lang="en-US" sz="2800" kern="0" dirty="0"/>
              <a:t> </a:t>
            </a:r>
            <a:r>
              <a:rPr lang="en-US" sz="2800" kern="0" dirty="0" err="1" smtClean="0"/>
              <a:t>operasi</a:t>
            </a:r>
            <a:r>
              <a:rPr lang="en-US" sz="2800" kern="0" dirty="0" smtClean="0"/>
              <a:t> </a:t>
            </a:r>
            <a:r>
              <a:rPr lang="en-US" sz="2800" kern="0" dirty="0" err="1" smtClean="0"/>
              <a:t>pengolahan</a:t>
            </a:r>
            <a:r>
              <a:rPr lang="en-US" sz="2800" kern="0" dirty="0" smtClean="0"/>
              <a:t> data </a:t>
            </a:r>
            <a:r>
              <a:rPr lang="en-US" sz="2800" kern="0" dirty="0" err="1" smtClean="0"/>
              <a:t>dalam</a:t>
            </a:r>
            <a:r>
              <a:rPr lang="en-US" sz="2800" kern="0" dirty="0" smtClean="0"/>
              <a:t> </a:t>
            </a:r>
            <a:r>
              <a:rPr lang="en-US" sz="2800" kern="0" dirty="0" err="1"/>
              <a:t>sebuah</a:t>
            </a:r>
            <a:r>
              <a:rPr lang="en-US" sz="2800" kern="0" dirty="0"/>
              <a:t> </a:t>
            </a:r>
            <a:r>
              <a:rPr lang="en-US" sz="2800" kern="0" dirty="0" err="1" smtClean="0"/>
              <a:t>aplikasi</a:t>
            </a:r>
            <a:r>
              <a:rPr lang="en-US" sz="2800" kern="0" dirty="0" smtClean="0"/>
              <a:t> database.</a:t>
            </a:r>
          </a:p>
          <a:p>
            <a:pPr marL="457200" indent="-457200"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800" kern="0" dirty="0"/>
              <a:t>CRUD </a:t>
            </a:r>
            <a:r>
              <a:rPr lang="en-US" sz="2800" kern="0" dirty="0" err="1" smtClean="0"/>
              <a:t>terdiri</a:t>
            </a:r>
            <a:r>
              <a:rPr lang="en-US" sz="2800" kern="0" dirty="0" smtClean="0"/>
              <a:t> </a:t>
            </a:r>
            <a:r>
              <a:rPr lang="en-US" sz="2800" kern="0" dirty="0" err="1" smtClean="0"/>
              <a:t>dari</a:t>
            </a:r>
            <a:r>
              <a:rPr lang="en-US" sz="2800" kern="0" dirty="0" smtClean="0"/>
              <a:t> 4 </a:t>
            </a:r>
            <a:r>
              <a:rPr lang="en-US" sz="2800" kern="0" dirty="0" err="1" smtClean="0"/>
              <a:t>operasi</a:t>
            </a:r>
            <a:r>
              <a:rPr lang="en-US" sz="2800" kern="0" dirty="0" smtClean="0"/>
              <a:t> </a:t>
            </a:r>
            <a:r>
              <a:rPr lang="en-US" sz="2800" kern="0" dirty="0" err="1" smtClean="0"/>
              <a:t>yaitu</a:t>
            </a:r>
            <a:r>
              <a:rPr lang="en-US" sz="2800" kern="0" dirty="0" smtClean="0"/>
              <a:t> </a:t>
            </a:r>
            <a:r>
              <a:rPr lang="en-US" sz="2800" b="1" kern="0" dirty="0" smtClean="0">
                <a:solidFill>
                  <a:srgbClr val="FF0000"/>
                </a:solidFill>
              </a:rPr>
              <a:t>C</a:t>
            </a:r>
            <a:r>
              <a:rPr lang="en-US" sz="2800" kern="0" dirty="0" smtClean="0"/>
              <a:t>reate, </a:t>
            </a:r>
            <a:r>
              <a:rPr lang="en-US" sz="2800" b="1" kern="0" dirty="0" smtClean="0">
                <a:solidFill>
                  <a:srgbClr val="FF0000"/>
                </a:solidFill>
              </a:rPr>
              <a:t>R</a:t>
            </a:r>
            <a:r>
              <a:rPr lang="en-US" sz="2800" kern="0" dirty="0" smtClean="0"/>
              <a:t>ead, </a:t>
            </a:r>
            <a:r>
              <a:rPr lang="en-US" sz="2800" b="1" kern="0" dirty="0" smtClean="0">
                <a:solidFill>
                  <a:srgbClr val="FF0000"/>
                </a:solidFill>
              </a:rPr>
              <a:t>U</a:t>
            </a:r>
            <a:r>
              <a:rPr lang="en-US" sz="2800" kern="0" dirty="0" smtClean="0"/>
              <a:t>pdate </a:t>
            </a:r>
            <a:r>
              <a:rPr lang="en-US" sz="2800" kern="0" dirty="0" err="1" smtClean="0"/>
              <a:t>dan</a:t>
            </a:r>
            <a:r>
              <a:rPr lang="en-US" sz="2800" kern="0" dirty="0" smtClean="0"/>
              <a:t> </a:t>
            </a:r>
            <a:r>
              <a:rPr lang="en-US" sz="2800" b="1" kern="0" dirty="0" smtClean="0">
                <a:solidFill>
                  <a:srgbClr val="FF0000"/>
                </a:solidFill>
              </a:rPr>
              <a:t>D</a:t>
            </a:r>
            <a:r>
              <a:rPr lang="en-US" sz="2800" kern="0" dirty="0" smtClean="0"/>
              <a:t>elete.</a:t>
            </a:r>
          </a:p>
          <a:p>
            <a:pPr marL="457200" indent="-457200"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800" kern="0" dirty="0" err="1" smtClean="0"/>
              <a:t>Keempat</a:t>
            </a:r>
            <a:r>
              <a:rPr lang="en-US" sz="2800" kern="0" dirty="0" smtClean="0"/>
              <a:t> </a:t>
            </a:r>
            <a:r>
              <a:rPr lang="en-US" sz="2800" kern="0" dirty="0" err="1" smtClean="0"/>
              <a:t>operasi</a:t>
            </a:r>
            <a:r>
              <a:rPr lang="en-US" sz="2800" kern="0" dirty="0" smtClean="0"/>
              <a:t> </a:t>
            </a:r>
            <a:r>
              <a:rPr lang="en-US" sz="2800" kern="0" dirty="0" err="1" smtClean="0"/>
              <a:t>ini</a:t>
            </a:r>
            <a:r>
              <a:rPr lang="en-US" sz="2800" kern="0" dirty="0" smtClean="0"/>
              <a:t> </a:t>
            </a:r>
            <a:r>
              <a:rPr lang="en-US" sz="2800" kern="0" dirty="0" err="1" smtClean="0"/>
              <a:t>mewakili</a:t>
            </a:r>
            <a:r>
              <a:rPr lang="en-US" sz="2800" kern="0" dirty="0" smtClean="0"/>
              <a:t> </a:t>
            </a:r>
            <a:r>
              <a:rPr lang="en-US" sz="2800" kern="0" dirty="0" err="1" smtClean="0"/>
              <a:t>empat</a:t>
            </a:r>
            <a:r>
              <a:rPr lang="en-US" sz="2800" kern="0" dirty="0" smtClean="0"/>
              <a:t> </a:t>
            </a:r>
            <a:r>
              <a:rPr lang="en-US" sz="2800" kern="0" dirty="0" err="1" smtClean="0"/>
              <a:t>perintah</a:t>
            </a:r>
            <a:r>
              <a:rPr lang="en-US" sz="2800" kern="0" dirty="0" smtClean="0"/>
              <a:t> SQL </a:t>
            </a:r>
            <a:r>
              <a:rPr lang="en-US" sz="2800" kern="0" dirty="0" err="1" smtClean="0"/>
              <a:t>yaitu</a:t>
            </a:r>
            <a:r>
              <a:rPr lang="en-US" sz="2800" kern="0" dirty="0" smtClean="0"/>
              <a:t> INSERT, SELECT, UPDATE </a:t>
            </a:r>
            <a:r>
              <a:rPr lang="en-US" sz="2800" kern="0" dirty="0" err="1" smtClean="0"/>
              <a:t>dan</a:t>
            </a:r>
            <a:r>
              <a:rPr lang="en-US" sz="2800" kern="0" dirty="0" smtClean="0"/>
              <a:t> DELETE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514600" y="4386944"/>
            <a:ext cx="1371600" cy="4572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b="1" kern="0" dirty="0" smtClean="0">
                <a:solidFill>
                  <a:srgbClr val="FF0000"/>
                </a:solidFill>
              </a:rPr>
              <a:t>C</a:t>
            </a:r>
            <a:r>
              <a:rPr lang="en-US" sz="2800" kern="0" dirty="0" smtClean="0"/>
              <a:t>reate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514600" y="4920343"/>
            <a:ext cx="1371600" cy="4572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b="1" kern="0" dirty="0" smtClean="0">
                <a:solidFill>
                  <a:srgbClr val="FF0000"/>
                </a:solidFill>
              </a:rPr>
              <a:t>R</a:t>
            </a:r>
            <a:r>
              <a:rPr lang="en-US" sz="2800" kern="0" dirty="0" smtClean="0"/>
              <a:t>ead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514600" y="5453743"/>
            <a:ext cx="1371600" cy="4572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b="1" kern="0" dirty="0" smtClean="0">
                <a:solidFill>
                  <a:srgbClr val="FF0000"/>
                </a:solidFill>
              </a:rPr>
              <a:t>U</a:t>
            </a:r>
            <a:r>
              <a:rPr lang="en-US" sz="2800" kern="0" dirty="0" smtClean="0"/>
              <a:t>pdate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514600" y="5987143"/>
            <a:ext cx="1371600" cy="4572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b="1" kern="0" dirty="0" smtClean="0">
                <a:solidFill>
                  <a:srgbClr val="FF0000"/>
                </a:solidFill>
              </a:rPr>
              <a:t>D</a:t>
            </a:r>
            <a:r>
              <a:rPr lang="en-US" sz="2800" kern="0" dirty="0" smtClean="0"/>
              <a:t>elete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724400" y="4386944"/>
            <a:ext cx="2362200" cy="4572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kern="0" dirty="0" smtClean="0"/>
              <a:t>Insert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724400" y="4920343"/>
            <a:ext cx="2667000" cy="4572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kern="0" dirty="0" smtClean="0"/>
              <a:t>Select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724400" y="5453743"/>
            <a:ext cx="2514600" cy="4572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kern="0" dirty="0" smtClean="0"/>
              <a:t>Update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4724400" y="5987143"/>
            <a:ext cx="2362200" cy="4572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kern="0" dirty="0" smtClean="0"/>
              <a:t>Delete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810000" y="4639493"/>
            <a:ext cx="6858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810000" y="5148943"/>
            <a:ext cx="6858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810000" y="5682343"/>
            <a:ext cx="6858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810000" y="6233160"/>
            <a:ext cx="6858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06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Operasi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FF0000"/>
                </a:solidFill>
              </a:rPr>
              <a:t>C</a:t>
            </a:r>
            <a:r>
              <a:rPr lang="en-US" sz="4000" dirty="0" smtClean="0"/>
              <a:t>RUD</a:t>
            </a:r>
            <a:endParaRPr lang="en-US" sz="40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1142999"/>
            <a:ext cx="8762999" cy="762001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b="1" kern="0" dirty="0">
                <a:solidFill>
                  <a:srgbClr val="FF0000"/>
                </a:solidFill>
              </a:rPr>
              <a:t>C</a:t>
            </a:r>
            <a:r>
              <a:rPr lang="en-US" sz="2400" b="1" kern="0" dirty="0"/>
              <a:t>REATE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kern="0" dirty="0" err="1" smtClean="0"/>
              <a:t>Operasi</a:t>
            </a:r>
            <a:r>
              <a:rPr lang="en-US" sz="2400" kern="0" dirty="0" smtClean="0"/>
              <a:t>/method yang </a:t>
            </a:r>
            <a:r>
              <a:rPr lang="en-US" sz="2400" kern="0" dirty="0" err="1"/>
              <a:t>digunakan</a:t>
            </a:r>
            <a:r>
              <a:rPr lang="en-US" sz="2400" kern="0" dirty="0"/>
              <a:t> </a:t>
            </a:r>
            <a:r>
              <a:rPr lang="en-US" sz="2400" kern="0" dirty="0" err="1"/>
              <a:t>untuk</a:t>
            </a:r>
            <a:r>
              <a:rPr lang="en-US" sz="2400" kern="0" dirty="0"/>
              <a:t> </a:t>
            </a:r>
            <a:r>
              <a:rPr lang="en-US" sz="2400" kern="0" dirty="0" err="1"/>
              <a:t>menambahkan</a:t>
            </a:r>
            <a:r>
              <a:rPr lang="en-US" sz="2400" kern="0" dirty="0"/>
              <a:t> data </a:t>
            </a:r>
            <a:r>
              <a:rPr lang="en-US" sz="2400" kern="0" dirty="0" err="1"/>
              <a:t>baru</a:t>
            </a:r>
            <a:r>
              <a:rPr lang="en-US" sz="2400" kern="0" dirty="0" smtClean="0"/>
              <a:t>.</a:t>
            </a:r>
            <a:endParaRPr lang="en-US" sz="2400" kern="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542" y="2425119"/>
            <a:ext cx="3814858" cy="4241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433542" y="4648200"/>
            <a:ext cx="3814858" cy="914400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8600" y="1905000"/>
            <a:ext cx="8762999" cy="381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kern="0" dirty="0" err="1" smtClean="0"/>
              <a:t>Contoh</a:t>
            </a:r>
            <a:r>
              <a:rPr lang="en-US" sz="2400" kern="0" dirty="0" smtClean="0"/>
              <a:t> </a:t>
            </a:r>
            <a:r>
              <a:rPr lang="en-US" sz="2400" kern="0" dirty="0" err="1" smtClean="0"/>
              <a:t>variasi</a:t>
            </a:r>
            <a:r>
              <a:rPr lang="en-US" sz="2400" kern="0" dirty="0" smtClean="0"/>
              <a:t> </a:t>
            </a:r>
            <a:r>
              <a:rPr lang="en-US" sz="2400" kern="0" dirty="0" err="1" smtClean="0"/>
              <a:t>penamaan</a:t>
            </a:r>
            <a:r>
              <a:rPr lang="en-US" sz="2400" kern="0" dirty="0" smtClean="0"/>
              <a:t> </a:t>
            </a:r>
            <a:r>
              <a:rPr lang="en-US" sz="2400" kern="0" dirty="0" err="1" smtClean="0"/>
              <a:t>operasi</a:t>
            </a:r>
            <a:r>
              <a:rPr lang="en-US" sz="2400" kern="0" dirty="0" smtClean="0"/>
              <a:t> Create.</a:t>
            </a:r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369993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Contoh</a:t>
            </a:r>
            <a:r>
              <a:rPr lang="en-US" sz="4000" dirty="0" smtClean="0"/>
              <a:t> </a:t>
            </a:r>
            <a:r>
              <a:rPr lang="en-US" sz="4000" dirty="0" err="1" smtClean="0"/>
              <a:t>Operasi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FF0000"/>
                </a:solidFill>
              </a:rPr>
              <a:t>C</a:t>
            </a:r>
            <a:r>
              <a:rPr lang="en-US" sz="4000" dirty="0" smtClean="0"/>
              <a:t>reate</a:t>
            </a:r>
            <a:endParaRPr lang="en-US" sz="4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1295400"/>
            <a:ext cx="7038975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3" y="2352675"/>
            <a:ext cx="606742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3" y="3400425"/>
            <a:ext cx="6572250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1828800"/>
            <a:ext cx="160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8" y="6019800"/>
            <a:ext cx="154305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>
            <a:off x="909638" y="1981200"/>
            <a:ext cx="57626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914401" y="1971675"/>
            <a:ext cx="0" cy="3581400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09638" y="5543550"/>
            <a:ext cx="919162" cy="0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905000" y="5365933"/>
            <a:ext cx="3301707" cy="320492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180" y="2877977"/>
            <a:ext cx="4274020" cy="2109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Straight Arrow Connector 19"/>
          <p:cNvCxnSpPr/>
          <p:nvPr/>
        </p:nvCxnSpPr>
        <p:spPr>
          <a:xfrm flipV="1">
            <a:off x="3504148" y="3810000"/>
            <a:ext cx="1905000" cy="14944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1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Contoh</a:t>
            </a:r>
            <a:r>
              <a:rPr lang="en-US" sz="4000" dirty="0" smtClean="0"/>
              <a:t> </a:t>
            </a:r>
            <a:r>
              <a:rPr lang="en-US" sz="4000" dirty="0" err="1" smtClean="0"/>
              <a:t>Operasi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FF0000"/>
                </a:solidFill>
              </a:rPr>
              <a:t>C</a:t>
            </a:r>
            <a:r>
              <a:rPr lang="en-US" sz="4000" dirty="0" smtClean="0"/>
              <a:t>reate (</a:t>
            </a:r>
            <a:r>
              <a:rPr lang="en-US" sz="4000" dirty="0" err="1" smtClean="0"/>
              <a:t>Lanjutan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600200"/>
            <a:ext cx="6324601" cy="2335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4484960"/>
            <a:ext cx="5562601" cy="2190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9893" y="1878874"/>
            <a:ext cx="685508" cy="320492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892" y="6385108"/>
            <a:ext cx="1523707" cy="320492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52693" y="1140823"/>
            <a:ext cx="3827418" cy="381000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400" kern="0" dirty="0" err="1" smtClean="0"/>
              <a:t>Menggunakan</a:t>
            </a:r>
            <a:r>
              <a:rPr lang="en-US" sz="2400" kern="0" dirty="0" smtClean="0"/>
              <a:t> </a:t>
            </a:r>
            <a:r>
              <a:rPr lang="en-US" sz="2400" kern="0" dirty="0" err="1" smtClean="0"/>
              <a:t>blok</a:t>
            </a:r>
            <a:r>
              <a:rPr lang="en-US" sz="2400" kern="0" dirty="0" smtClean="0"/>
              <a:t> using</a:t>
            </a:r>
            <a:endParaRPr lang="en-US" sz="2400" kern="0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52692" y="4103960"/>
            <a:ext cx="5638507" cy="381000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2400" kern="0" dirty="0" err="1" smtClean="0"/>
              <a:t>Tidak</a:t>
            </a:r>
            <a:r>
              <a:rPr lang="en-US" sz="2400" kern="0" dirty="0" smtClean="0"/>
              <a:t> </a:t>
            </a:r>
            <a:r>
              <a:rPr lang="en-US" sz="2400" kern="0" dirty="0" err="1" smtClean="0"/>
              <a:t>menggunakan</a:t>
            </a:r>
            <a:r>
              <a:rPr lang="en-US" sz="2400" kern="0" dirty="0" smtClean="0"/>
              <a:t> </a:t>
            </a:r>
            <a:r>
              <a:rPr lang="en-US" sz="2400" kern="0" dirty="0" err="1" smtClean="0"/>
              <a:t>blok</a:t>
            </a:r>
            <a:r>
              <a:rPr lang="en-US" sz="2400" kern="0" dirty="0" smtClean="0"/>
              <a:t> using</a:t>
            </a:r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308795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smtClean="0"/>
              <a:t>C</a:t>
            </a:r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n-US" dirty="0" smtClean="0"/>
              <a:t>UD (</a:t>
            </a:r>
            <a:r>
              <a:rPr lang="en-US" dirty="0" err="1" smtClean="0"/>
              <a:t>Lanjutan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228600" y="1142999"/>
            <a:ext cx="8762999" cy="762001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b="1" kern="0" dirty="0">
                <a:solidFill>
                  <a:srgbClr val="FF0000"/>
                </a:solidFill>
              </a:rPr>
              <a:t>R</a:t>
            </a:r>
            <a:r>
              <a:rPr lang="en-US" sz="2400" b="1" kern="0" dirty="0"/>
              <a:t>EAD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kern="0" dirty="0" err="1"/>
              <a:t>Operasi</a:t>
            </a:r>
            <a:r>
              <a:rPr lang="en-US" sz="2400" kern="0" dirty="0"/>
              <a:t>/method yang </a:t>
            </a:r>
            <a:r>
              <a:rPr lang="en-US" sz="2400" kern="0" dirty="0" err="1"/>
              <a:t>digunakan</a:t>
            </a:r>
            <a:r>
              <a:rPr lang="en-US" sz="2400" kern="0" dirty="0"/>
              <a:t> </a:t>
            </a:r>
            <a:r>
              <a:rPr lang="en-US" sz="2400" kern="0" dirty="0" err="1"/>
              <a:t>untuk</a:t>
            </a:r>
            <a:r>
              <a:rPr lang="en-US" sz="2400" kern="0" dirty="0"/>
              <a:t> </a:t>
            </a:r>
            <a:r>
              <a:rPr lang="en-US" sz="2400" kern="0" dirty="0" err="1" smtClean="0"/>
              <a:t>menampilkan</a:t>
            </a:r>
            <a:r>
              <a:rPr lang="en-US" sz="2400" kern="0" dirty="0" smtClean="0"/>
              <a:t> </a:t>
            </a:r>
            <a:r>
              <a:rPr lang="en-US" sz="2400" kern="0" dirty="0"/>
              <a:t>data</a:t>
            </a:r>
            <a:r>
              <a:rPr lang="en-US" sz="2400" kern="0" dirty="0" smtClean="0"/>
              <a:t>.</a:t>
            </a:r>
            <a:endParaRPr lang="en-US" sz="2400" kern="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493" y="2388108"/>
            <a:ext cx="3745707" cy="4241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433542" y="4595948"/>
            <a:ext cx="3738658" cy="914400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8600" y="1905000"/>
            <a:ext cx="8762999" cy="381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kern="0" dirty="0" err="1"/>
              <a:t>Contoh</a:t>
            </a:r>
            <a:r>
              <a:rPr lang="en-US" sz="2400" kern="0" dirty="0"/>
              <a:t> </a:t>
            </a:r>
            <a:r>
              <a:rPr lang="en-US" sz="2400" kern="0" dirty="0" err="1" smtClean="0"/>
              <a:t>variasi</a:t>
            </a:r>
            <a:r>
              <a:rPr lang="en-US" sz="2400" kern="0" dirty="0" smtClean="0"/>
              <a:t> </a:t>
            </a:r>
            <a:r>
              <a:rPr lang="en-US" sz="2400" kern="0" dirty="0" err="1" smtClean="0"/>
              <a:t>penamaan</a:t>
            </a:r>
            <a:r>
              <a:rPr lang="en-US" sz="2400" kern="0" dirty="0" smtClean="0"/>
              <a:t> </a:t>
            </a:r>
            <a:r>
              <a:rPr lang="en-US" sz="2400" kern="0" dirty="0" err="1"/>
              <a:t>operasi</a:t>
            </a:r>
            <a:r>
              <a:rPr lang="en-US" sz="2400" kern="0" dirty="0"/>
              <a:t> </a:t>
            </a:r>
            <a:r>
              <a:rPr lang="en-US" sz="2400" kern="0" dirty="0" smtClean="0"/>
              <a:t>Read.</a:t>
            </a:r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2978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5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Contoh</a:t>
            </a:r>
            <a:r>
              <a:rPr lang="en-US" sz="4000" dirty="0" smtClean="0"/>
              <a:t> </a:t>
            </a:r>
            <a:r>
              <a:rPr lang="en-US" sz="4000" dirty="0" err="1" smtClean="0"/>
              <a:t>Operasi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FF0000"/>
                </a:solidFill>
              </a:rPr>
              <a:t>R</a:t>
            </a:r>
            <a:r>
              <a:rPr lang="en-US" sz="4000" dirty="0" smtClean="0"/>
              <a:t>ead</a:t>
            </a:r>
            <a:endParaRPr lang="en-US" sz="4000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42999"/>
            <a:ext cx="4876800" cy="5605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057401"/>
            <a:ext cx="3657600" cy="1080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610100" y="3492137"/>
            <a:ext cx="24460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056120" y="3182633"/>
            <a:ext cx="0" cy="322567"/>
          </a:xfrm>
          <a:prstGeom prst="line">
            <a:avLst/>
          </a:prstGeom>
          <a:ln>
            <a:solidFill>
              <a:srgbClr val="FF0000"/>
            </a:solidFill>
            <a:head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433060" y="3499757"/>
            <a:ext cx="1295400" cy="2286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kern="0" dirty="0" smtClean="0"/>
              <a:t>Result set</a:t>
            </a:r>
            <a:endParaRPr lang="en-US" sz="1600" kern="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628900" y="3688080"/>
            <a:ext cx="28575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628900" y="3535681"/>
            <a:ext cx="0" cy="152399"/>
          </a:xfrm>
          <a:prstGeom prst="line">
            <a:avLst/>
          </a:prstGeom>
          <a:ln>
            <a:solidFill>
              <a:srgbClr val="FF0000"/>
            </a:solidFill>
            <a:head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981200" y="2362200"/>
            <a:ext cx="3220506" cy="1366157"/>
          </a:xfrm>
          <a:prstGeom prst="line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5587214" y="3844638"/>
            <a:ext cx="1063292" cy="3325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{</a:t>
            </a:r>
            <a:r>
              <a:rPr lang="en-US" sz="1200" dirty="0" err="1" smtClean="0"/>
              <a:t>Mahasiswa</a:t>
            </a:r>
            <a:r>
              <a:rPr lang="en-US" sz="1200" dirty="0" smtClean="0"/>
              <a:t>}</a:t>
            </a:r>
            <a:endParaRPr lang="en-US" sz="12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5294725" y="2324100"/>
            <a:ext cx="146023" cy="0"/>
          </a:xfrm>
          <a:prstGeom prst="straightConnector1">
            <a:avLst/>
          </a:prstGeom>
          <a:ln w="15875">
            <a:solidFill>
              <a:srgbClr val="FF0000"/>
            </a:solidFill>
            <a:prstDash val="sysDash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292421" y="4010892"/>
            <a:ext cx="277866" cy="0"/>
          </a:xfrm>
          <a:prstGeom prst="straightConnector1">
            <a:avLst/>
          </a:prstGeom>
          <a:ln w="15875">
            <a:solidFill>
              <a:srgbClr val="FF0000"/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294725" y="2324100"/>
            <a:ext cx="0" cy="1686792"/>
          </a:xfrm>
          <a:prstGeom prst="straightConnector1">
            <a:avLst/>
          </a:prstGeom>
          <a:ln w="15875">
            <a:solidFill>
              <a:srgbClr val="FF0000"/>
            </a:solidFill>
            <a:prstDash val="sysDash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181600" y="2522220"/>
            <a:ext cx="251529" cy="0"/>
          </a:xfrm>
          <a:prstGeom prst="straightConnector1">
            <a:avLst/>
          </a:prstGeom>
          <a:ln w="15875">
            <a:solidFill>
              <a:srgbClr val="0070C0"/>
            </a:solidFill>
            <a:prstDash val="sysDash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201706" y="4496252"/>
            <a:ext cx="362231" cy="0"/>
          </a:xfrm>
          <a:prstGeom prst="straightConnector1">
            <a:avLst/>
          </a:prstGeom>
          <a:ln w="15875">
            <a:solidFill>
              <a:srgbClr val="0070C0"/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181600" y="2514604"/>
            <a:ext cx="0" cy="1978305"/>
          </a:xfrm>
          <a:prstGeom prst="straightConnector1">
            <a:avLst/>
          </a:prstGeom>
          <a:ln w="15875">
            <a:solidFill>
              <a:srgbClr val="0070C0"/>
            </a:solidFill>
            <a:prstDash val="sysDash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5587214" y="4326655"/>
            <a:ext cx="1063292" cy="3325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{</a:t>
            </a:r>
            <a:r>
              <a:rPr lang="en-US" sz="1200" dirty="0" err="1" smtClean="0"/>
              <a:t>Mahasiswa</a:t>
            </a:r>
            <a:r>
              <a:rPr lang="en-US" sz="1200" dirty="0" smtClean="0"/>
              <a:t>}</a:t>
            </a:r>
            <a:endParaRPr lang="en-US" sz="1200" dirty="0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2034540" y="2522220"/>
            <a:ext cx="3147060" cy="1260567"/>
          </a:xfrm>
          <a:prstGeom prst="line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5074920" y="3045276"/>
            <a:ext cx="385636" cy="0"/>
          </a:xfrm>
          <a:prstGeom prst="straightConnector1">
            <a:avLst/>
          </a:prstGeom>
          <a:ln w="15875">
            <a:solidFill>
              <a:srgbClr val="FFC000"/>
            </a:solidFill>
            <a:prstDash val="sysDash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074920" y="4938103"/>
            <a:ext cx="502920" cy="0"/>
          </a:xfrm>
          <a:prstGeom prst="straightConnector1">
            <a:avLst/>
          </a:prstGeom>
          <a:ln w="15875">
            <a:solidFill>
              <a:srgbClr val="FFC000"/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5084445" y="3045279"/>
            <a:ext cx="0" cy="1892824"/>
          </a:xfrm>
          <a:prstGeom prst="straightConnector1">
            <a:avLst/>
          </a:prstGeom>
          <a:ln w="15875">
            <a:solidFill>
              <a:srgbClr val="FFC000"/>
            </a:solidFill>
            <a:prstDash val="sysDash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5587214" y="4762612"/>
            <a:ext cx="1063292" cy="33250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{</a:t>
            </a:r>
            <a:r>
              <a:rPr lang="en-US" sz="1200" dirty="0" err="1" smtClean="0"/>
              <a:t>Mahasiswa</a:t>
            </a:r>
            <a:r>
              <a:rPr lang="en-US" sz="1200" dirty="0" smtClean="0"/>
              <a:t>}</a:t>
            </a:r>
            <a:endParaRPr lang="en-US" sz="1200" dirty="0"/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2308860" y="3045279"/>
            <a:ext cx="2766060" cy="683080"/>
          </a:xfrm>
          <a:prstGeom prst="line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5724524" y="2225088"/>
            <a:ext cx="3343275" cy="203787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>
            <a:off x="990600" y="5638800"/>
            <a:ext cx="65504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990600" y="3592831"/>
            <a:ext cx="10572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990600" y="3588339"/>
            <a:ext cx="0" cy="20529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2047875" y="3588339"/>
            <a:ext cx="0" cy="194448"/>
          </a:xfrm>
          <a:prstGeom prst="line">
            <a:avLst/>
          </a:prstGeom>
          <a:ln>
            <a:solidFill>
              <a:srgbClr val="FF0000"/>
            </a:solidFill>
            <a:head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3281363" y="3384552"/>
            <a:ext cx="1328738" cy="203787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332633" y="4287978"/>
            <a:ext cx="3339159" cy="807142"/>
          </a:xfrm>
          <a:prstGeom prst="rect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1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 animBg="1"/>
      <p:bldP spid="28" grpId="0" animBg="1"/>
      <p:bldP spid="42" grpId="0" animBg="1"/>
      <p:bldP spid="48" grpId="0" animBg="1"/>
      <p:bldP spid="62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Operasi</a:t>
            </a:r>
            <a:r>
              <a:rPr lang="en-US" dirty="0"/>
              <a:t> CR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D (</a:t>
            </a:r>
            <a:r>
              <a:rPr lang="en-US" dirty="0" err="1"/>
              <a:t>Lanjutan</a:t>
            </a:r>
            <a:r>
              <a:rPr lang="en-US" dirty="0"/>
              <a:t>)</a:t>
            </a: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>
          <a:xfrm>
            <a:off x="228600" y="1142999"/>
            <a:ext cx="8762999" cy="762001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b="1" kern="0" dirty="0">
                <a:solidFill>
                  <a:srgbClr val="FF0000"/>
                </a:solidFill>
              </a:rPr>
              <a:t>U</a:t>
            </a:r>
            <a:r>
              <a:rPr lang="en-US" sz="2400" b="1" kern="0" dirty="0"/>
              <a:t>PDATE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kern="0" dirty="0" err="1"/>
              <a:t>Operasi</a:t>
            </a:r>
            <a:r>
              <a:rPr lang="en-US" sz="2400" kern="0" dirty="0"/>
              <a:t>/method yang </a:t>
            </a:r>
            <a:r>
              <a:rPr lang="en-US" sz="2400" kern="0" dirty="0" err="1"/>
              <a:t>digunakan</a:t>
            </a:r>
            <a:r>
              <a:rPr lang="en-US" sz="2400" kern="0" dirty="0"/>
              <a:t> </a:t>
            </a:r>
            <a:r>
              <a:rPr lang="en-US" sz="2400" kern="0" dirty="0" err="1"/>
              <a:t>untuk</a:t>
            </a:r>
            <a:r>
              <a:rPr lang="en-US" sz="2400" kern="0" dirty="0"/>
              <a:t> </a:t>
            </a:r>
            <a:r>
              <a:rPr lang="en-US" sz="2400" kern="0" dirty="0" err="1"/>
              <a:t>mengubah</a:t>
            </a:r>
            <a:r>
              <a:rPr lang="en-US" sz="2400" kern="0" dirty="0"/>
              <a:t> data.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514600"/>
            <a:ext cx="4183666" cy="3435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433542" y="4924695"/>
            <a:ext cx="4188524" cy="1025581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8600" y="1905000"/>
            <a:ext cx="8762999" cy="3810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kern="0" dirty="0" err="1"/>
              <a:t>Contoh</a:t>
            </a:r>
            <a:r>
              <a:rPr lang="en-US" sz="2400" kern="0" dirty="0"/>
              <a:t> </a:t>
            </a:r>
            <a:r>
              <a:rPr lang="en-US" sz="2400" kern="0" dirty="0" err="1" smtClean="0"/>
              <a:t>variasi</a:t>
            </a:r>
            <a:r>
              <a:rPr lang="en-US" sz="2400" kern="0" dirty="0" smtClean="0"/>
              <a:t> </a:t>
            </a:r>
            <a:r>
              <a:rPr lang="en-US" sz="2400" kern="0" dirty="0" err="1" smtClean="0"/>
              <a:t>penamaan</a:t>
            </a:r>
            <a:r>
              <a:rPr lang="en-US" sz="2400" kern="0" dirty="0" smtClean="0"/>
              <a:t> </a:t>
            </a:r>
            <a:r>
              <a:rPr lang="en-US" sz="2400" kern="0" dirty="0" err="1"/>
              <a:t>operasi</a:t>
            </a:r>
            <a:r>
              <a:rPr lang="en-US" sz="2400" kern="0" dirty="0"/>
              <a:t> </a:t>
            </a:r>
            <a:r>
              <a:rPr lang="en-US" sz="2400" kern="0" dirty="0" smtClean="0"/>
              <a:t>Update.</a:t>
            </a:r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342480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5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Contoh</a:t>
            </a:r>
            <a:r>
              <a:rPr lang="en-US" sz="4000" dirty="0" smtClean="0"/>
              <a:t> </a:t>
            </a:r>
            <a:r>
              <a:rPr lang="en-US" sz="4000" dirty="0" err="1" smtClean="0"/>
              <a:t>Operasi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FF0000"/>
                </a:solidFill>
              </a:rPr>
              <a:t>U</a:t>
            </a:r>
            <a:r>
              <a:rPr lang="en-US" sz="4000" dirty="0" smtClean="0"/>
              <a:t>pdate (</a:t>
            </a:r>
            <a:r>
              <a:rPr lang="en-US" sz="4000" dirty="0" err="1" smtClean="0"/>
              <a:t>Lanjutan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219200"/>
            <a:ext cx="8258175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53075" y="2495550"/>
            <a:ext cx="762000" cy="284191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00" y="2495550"/>
            <a:ext cx="990600" cy="284191"/>
          </a:xfrm>
          <a:prstGeom prst="rect">
            <a:avLst/>
          </a:prstGeom>
          <a:solidFill>
            <a:schemeClr val="tx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67150" y="2753504"/>
            <a:ext cx="495300" cy="284191"/>
          </a:xfrm>
          <a:prstGeom prst="rect">
            <a:avLst/>
          </a:prstGeom>
          <a:solidFill>
            <a:schemeClr val="accent6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33900" y="4828395"/>
            <a:ext cx="495300" cy="284191"/>
          </a:xfrm>
          <a:prstGeom prst="rect">
            <a:avLst/>
          </a:prstGeom>
          <a:solidFill>
            <a:schemeClr val="accent6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33900" y="4563254"/>
            <a:ext cx="990600" cy="284191"/>
          </a:xfrm>
          <a:prstGeom prst="rect">
            <a:avLst/>
          </a:prstGeom>
          <a:solidFill>
            <a:schemeClr val="tx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33900" y="4279842"/>
            <a:ext cx="571500" cy="284191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4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nline-curriculum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online-curriculum-template</Template>
  <TotalTime>11496</TotalTime>
  <Words>387</Words>
  <Application>Microsoft Office PowerPoint</Application>
  <PresentationFormat>On-screen Show (4:3)</PresentationFormat>
  <Paragraphs>91</Paragraphs>
  <Slides>18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online-curriculum-template</vt:lpstr>
      <vt:lpstr>Universitas AMIKOM Yogyakarta</vt:lpstr>
      <vt:lpstr>CRUD</vt:lpstr>
      <vt:lpstr>Operasi CRUD</vt:lpstr>
      <vt:lpstr>Contoh Operasi Create</vt:lpstr>
      <vt:lpstr>Contoh Operasi Create (Lanjutan)</vt:lpstr>
      <vt:lpstr>Operasi CRUD (Lanjutan)</vt:lpstr>
      <vt:lpstr>Contoh Operasi Read</vt:lpstr>
      <vt:lpstr>Operasi CRUD (Lanjutan)</vt:lpstr>
      <vt:lpstr>Contoh Operasi Update (Lanjutan)</vt:lpstr>
      <vt:lpstr>Operasi CRUD (Lanjutan)</vt:lpstr>
      <vt:lpstr>Operasi CRUD (Lanjutan)</vt:lpstr>
      <vt:lpstr>Operasi CRUD (Lanjutan)</vt:lpstr>
      <vt:lpstr>Implementasi Operasi CRUD</vt:lpstr>
      <vt:lpstr>Implementasi Operasi CRUD (Lanjutan)</vt:lpstr>
      <vt:lpstr>Implementasi Operasi CRUD (Lanjutan)</vt:lpstr>
      <vt:lpstr>Implementasi Operasi CRUD (Lanjutan)</vt:lpstr>
      <vt:lpstr>Implementasi Operasi CRUD (Lanjutan)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[Nama Curriculum]</dc:title>
  <dc:creator>v-welw</dc:creator>
  <cp:lastModifiedBy>Windows User</cp:lastModifiedBy>
  <cp:revision>355</cp:revision>
  <dcterms:created xsi:type="dcterms:W3CDTF">2009-03-19T04:00:16Z</dcterms:created>
  <dcterms:modified xsi:type="dcterms:W3CDTF">2019-11-28T02:47:33Z</dcterms:modified>
</cp:coreProperties>
</file>