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202"/>
    <a:srgbClr val="FFF189"/>
    <a:srgbClr val="CE284C"/>
    <a:srgbClr val="FF5DEC"/>
    <a:srgbClr val="FF5DC5"/>
    <a:srgbClr val="D979FF"/>
    <a:srgbClr val="C10B32"/>
    <a:srgbClr val="FF0000"/>
    <a:srgbClr val="007033"/>
    <a:srgbClr val="00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796251"/>
            <a:ext cx="4267505" cy="196093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182570"/>
            <a:ext cx="4114799" cy="172018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891994"/>
            <a:ext cx="8246070" cy="763524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20"/>
            <a:ext cx="8246070" cy="3111741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376237"/>
            <a:ext cx="671078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197405"/>
            <a:ext cx="6710785" cy="357616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946924"/>
            <a:ext cx="8076896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4664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4664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14560" y="3335275"/>
            <a:ext cx="4267505" cy="1960931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72 Black" panose="020B0A04030603020204" pitchFamily="34" charset="0"/>
                <a:cs typeface="72 Black" panose="020B0A04030603020204" pitchFamily="34" charset="0"/>
              </a:rPr>
              <a:t>Vektorisasi</a:t>
            </a:r>
            <a:r>
              <a:rPr lang="en-US" sz="3200" dirty="0">
                <a:latin typeface="72 Black" panose="020B0A04030603020204" pitchFamily="34" charset="0"/>
                <a:cs typeface="72 Black" panose="020B0A04030603020204" pitchFamily="34" charset="0"/>
              </a:rPr>
              <a:t> Kata </a:t>
            </a:r>
            <a:r>
              <a:rPr lang="en-US" sz="3200" dirty="0" err="1">
                <a:latin typeface="72 Black" panose="020B0A04030603020204" pitchFamily="34" charset="0"/>
                <a:cs typeface="72 Black" panose="020B0A04030603020204" pitchFamily="34" charset="0"/>
              </a:rPr>
              <a:t>dan</a:t>
            </a:r>
            <a:r>
              <a:rPr lang="en-US" sz="3200" dirty="0">
                <a:latin typeface="72 Black" panose="020B0A04030603020204" pitchFamily="34" charset="0"/>
                <a:cs typeface="72 Black" panose="020B0A04030603020204" pitchFamily="34" charset="0"/>
              </a:rPr>
              <a:t> </a:t>
            </a:r>
            <a:r>
              <a:rPr lang="en-US" sz="3200" dirty="0" err="1">
                <a:latin typeface="72 Black" panose="020B0A04030603020204" pitchFamily="34" charset="0"/>
                <a:cs typeface="72 Black" panose="020B0A04030603020204" pitchFamily="34" charset="0"/>
              </a:rPr>
              <a:t>Dokumen</a:t>
            </a:r>
            <a:r>
              <a:rPr lang="en-US" sz="3200" dirty="0">
                <a:solidFill>
                  <a:schemeClr val="tx2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/>
            </a:r>
            <a:br>
              <a:rPr lang="en-US" sz="3200" dirty="0">
                <a:solidFill>
                  <a:schemeClr val="tx2"/>
                </a:solidFill>
                <a:latin typeface="72 Black" panose="020B0A04030603020204" pitchFamily="34" charset="0"/>
                <a:cs typeface="72 Black" panose="020B0A04030603020204" pitchFamily="34" charset="0"/>
              </a:rPr>
            </a:br>
            <a:endParaRPr lang="en-US" sz="3200" dirty="0">
              <a:solidFill>
                <a:schemeClr val="tx2"/>
              </a:solidFill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182570"/>
            <a:ext cx="4572000" cy="1720180"/>
          </a:xfrm>
        </p:spPr>
        <p:txBody>
          <a:bodyPr/>
          <a:lstStyle/>
          <a:p>
            <a:endParaRPr lang="en-US" dirty="0" smtClean="0"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72 Black" panose="020B0A04030603020204" pitchFamily="34" charset="0"/>
                <a:cs typeface="72 Black" panose="020B0A04030603020204" pitchFamily="34" charset="0"/>
              </a:rPr>
              <a:t>CHAPTER 5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4" t="14845" r="22066" b="19840"/>
          <a:stretch/>
        </p:blipFill>
        <p:spPr>
          <a:xfrm>
            <a:off x="3579417" y="818223"/>
            <a:ext cx="1985165" cy="18324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1855" y="1044700"/>
            <a:ext cx="5811025" cy="305411"/>
          </a:xfrm>
        </p:spPr>
        <p:txBody>
          <a:bodyPr>
            <a:noAutofit/>
          </a:bodyPr>
          <a:lstStyle/>
          <a:p>
            <a:r>
              <a:rPr lang="en-ID" sz="1800" dirty="0" err="1">
                <a:solidFill>
                  <a:schemeClr val="tx1"/>
                </a:solidFill>
                <a:effectLst/>
                <a:latin typeface="Avocado Creamy" panose="02000500000000000000" pitchFamily="2" charset="0"/>
              </a:rPr>
              <a:t>K</a:t>
            </a:r>
            <a:r>
              <a:rPr lang="en-ID" sz="1800" dirty="0" err="1" smtClean="0">
                <a:solidFill>
                  <a:schemeClr val="tx1"/>
                </a:solidFill>
                <a:effectLst/>
                <a:latin typeface="Avocado Creamy" panose="02000500000000000000" pitchFamily="2" charset="0"/>
              </a:rPr>
              <a:t>enapa</a:t>
            </a:r>
            <a:r>
              <a:rPr lang="en-ID" sz="1800" dirty="0" smtClean="0">
                <a:solidFill>
                  <a:schemeClr val="tx1"/>
                </a:solidFill>
                <a:effectLst/>
                <a:latin typeface="Avocado Creamy" panose="02000500000000000000" pitchFamily="2" charset="0"/>
              </a:rPr>
              <a:t> </a:t>
            </a:r>
            <a:r>
              <a:rPr lang="en-ID" sz="1800" dirty="0">
                <a:solidFill>
                  <a:schemeClr val="tx1"/>
                </a:solidFill>
                <a:effectLst/>
                <a:latin typeface="Avocado Creamy" panose="02000500000000000000" pitchFamily="2" charset="0"/>
              </a:rPr>
              <a:t>kata-kata </a:t>
            </a:r>
            <a:r>
              <a:rPr lang="en-ID" sz="1800" dirty="0" err="1">
                <a:solidFill>
                  <a:schemeClr val="tx1"/>
                </a:solidFill>
                <a:effectLst/>
                <a:latin typeface="Avocado Creamy" panose="02000500000000000000" pitchFamily="2" charset="0"/>
              </a:rPr>
              <a:t>harus</a:t>
            </a:r>
            <a:r>
              <a:rPr lang="en-ID" sz="1800" dirty="0">
                <a:solidFill>
                  <a:schemeClr val="tx1"/>
                </a:solidFill>
                <a:effectLst/>
                <a:latin typeface="Avocado Creamy" panose="02000500000000000000" pitchFamily="2" charset="0"/>
              </a:rPr>
              <a:t> di </a:t>
            </a:r>
            <a:r>
              <a:rPr lang="en-ID" sz="1800" dirty="0" err="1">
                <a:solidFill>
                  <a:schemeClr val="tx1"/>
                </a:solidFill>
                <a:effectLst/>
                <a:latin typeface="Avocado Creamy" panose="02000500000000000000" pitchFamily="2" charset="0"/>
              </a:rPr>
              <a:t>lakukan</a:t>
            </a:r>
            <a:r>
              <a:rPr lang="en-ID" sz="1800" dirty="0">
                <a:solidFill>
                  <a:schemeClr val="tx1"/>
                </a:solidFill>
                <a:effectLst/>
                <a:latin typeface="Avocado Creamy" panose="02000500000000000000" pitchFamily="2" charset="0"/>
              </a:rPr>
              <a:t> </a:t>
            </a:r>
            <a:r>
              <a:rPr lang="en-ID" sz="1800" dirty="0" err="1" smtClean="0">
                <a:solidFill>
                  <a:schemeClr val="tx1"/>
                </a:solidFill>
                <a:effectLst/>
                <a:latin typeface="Avocado Creamy" panose="02000500000000000000" pitchFamily="2" charset="0"/>
              </a:rPr>
              <a:t>vektorisasi</a:t>
            </a:r>
            <a:r>
              <a:rPr lang="en-ID" sz="1800" dirty="0" smtClean="0">
                <a:solidFill>
                  <a:schemeClr val="tx1"/>
                </a:solidFill>
                <a:effectLst/>
                <a:latin typeface="Avocado Creamy" panose="02000500000000000000" pitchFamily="2" charset="0"/>
              </a:rPr>
              <a:t> ? </a:t>
            </a:r>
            <a:endParaRPr lang="en-US" sz="1800" dirty="0">
              <a:solidFill>
                <a:schemeClr val="tx1"/>
              </a:solidFill>
              <a:latin typeface="Avocado Creamy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40" y="1350111"/>
            <a:ext cx="3062336" cy="25959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8024" y="1350111"/>
            <a:ext cx="53611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Alasan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mengapa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kata-kata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dialakukan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vektorisasi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dikarenakan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mesih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tentunya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vektorisasi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bentukvektor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seolah-olah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paham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maksudkan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memproses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aktifitas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vektorisasi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persentase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 smtClean="0">
                <a:latin typeface="Avocado Creamy" panose="02000500000000000000" pitchFamily="2" charset="0"/>
              </a:rPr>
              <a:t>Vektor</a:t>
            </a:r>
            <a:r>
              <a:rPr lang="en-US" sz="3200" dirty="0" smtClean="0">
                <a:latin typeface="Avocado Creamy" panose="02000500000000000000" pitchFamily="2" charset="0"/>
              </a:rPr>
              <a:t> Dataset Google</a:t>
            </a:r>
            <a:endParaRPr lang="en-US" sz="3200" dirty="0">
              <a:latin typeface="Avocado Creamy" panose="02000500000000000000" pitchFamily="2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5" y="1044700"/>
            <a:ext cx="3792947" cy="2847871"/>
          </a:xfrm>
        </p:spPr>
      </p:pic>
      <p:sp>
        <p:nvSpPr>
          <p:cNvPr id="3" name="Rectangle 2"/>
          <p:cNvSpPr/>
          <p:nvPr/>
        </p:nvSpPr>
        <p:spPr>
          <a:xfrm>
            <a:off x="2199138" y="3487980"/>
            <a:ext cx="6400799" cy="1160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dataset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hampir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milyar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kalimat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unik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inilah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dataset google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mencapai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300 .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7" t="14845" r="22065" b="19840"/>
          <a:stretch/>
        </p:blipFill>
        <p:spPr>
          <a:xfrm>
            <a:off x="-467265" y="891995"/>
            <a:ext cx="1527050" cy="18324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vocado Creamy" panose="02000500000000000000" pitchFamily="2" charset="0"/>
              </a:rPr>
              <a:t>kOnsep</a:t>
            </a:r>
            <a:r>
              <a:rPr lang="en-US" dirty="0" smtClean="0">
                <a:latin typeface="Avocado Creamy" panose="02000500000000000000" pitchFamily="2" charset="0"/>
              </a:rPr>
              <a:t> </a:t>
            </a:r>
            <a:r>
              <a:rPr lang="en-US" dirty="0" err="1" smtClean="0">
                <a:latin typeface="Avocado Creamy" panose="02000500000000000000" pitchFamily="2" charset="0"/>
              </a:rPr>
              <a:t>Vektorisasi</a:t>
            </a:r>
            <a:r>
              <a:rPr lang="en-US" dirty="0" smtClean="0">
                <a:latin typeface="Avocado Creamy" panose="02000500000000000000" pitchFamily="2" charset="0"/>
              </a:rPr>
              <a:t> </a:t>
            </a:r>
            <a:r>
              <a:rPr lang="en-US" dirty="0" err="1" smtClean="0">
                <a:latin typeface="Avocado Creamy" panose="02000500000000000000" pitchFamily="2" charset="0"/>
              </a:rPr>
              <a:t>untuk</a:t>
            </a:r>
            <a:r>
              <a:rPr lang="en-US" dirty="0" smtClean="0">
                <a:latin typeface="Avocado Creamy" panose="02000500000000000000" pitchFamily="2" charset="0"/>
              </a:rPr>
              <a:t> kata</a:t>
            </a:r>
            <a:endParaRPr lang="en-US" dirty="0">
              <a:latin typeface="Avocado Creamy" panose="02000500000000000000" pitchFamily="2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80105" y="739290"/>
            <a:ext cx="7177135" cy="2464704"/>
          </a:xfrm>
        </p:spPr>
        <p:txBody>
          <a:bodyPr>
            <a:normAutofit/>
          </a:bodyPr>
          <a:lstStyle/>
          <a:p>
            <a:pPr algn="just"/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</a:t>
            </a:r>
            <a:r>
              <a:rPr lang="en-ID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roses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vektor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angka-angka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kemunculan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kata yang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unik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Di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vektorisasi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pisah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perkata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di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sebut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Tekonisasi</a:t>
            </a:r>
            <a:r>
              <a:rPr lang="en-ID" sz="16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50" y="2724455"/>
            <a:ext cx="2921334" cy="21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 smtClean="0">
                <a:latin typeface="Avocado Creamy" panose="02000500000000000000" pitchFamily="2" charset="0"/>
              </a:rPr>
              <a:t>Konsep</a:t>
            </a:r>
            <a:r>
              <a:rPr lang="en-US" sz="3200" dirty="0" smtClean="0">
                <a:latin typeface="Avocado Creamy" panose="02000500000000000000" pitchFamily="2" charset="0"/>
              </a:rPr>
              <a:t> </a:t>
            </a:r>
            <a:r>
              <a:rPr lang="en-US" sz="3200" dirty="0" err="1" smtClean="0">
                <a:latin typeface="Avocado Creamy" panose="02000500000000000000" pitchFamily="2" charset="0"/>
              </a:rPr>
              <a:t>Vektorisasi</a:t>
            </a:r>
            <a:r>
              <a:rPr lang="en-US" sz="3200" dirty="0" smtClean="0">
                <a:latin typeface="Avocado Creamy" panose="02000500000000000000" pitchFamily="2" charset="0"/>
              </a:rPr>
              <a:t> </a:t>
            </a:r>
            <a:r>
              <a:rPr lang="en-US" sz="3200" dirty="0" err="1" smtClean="0">
                <a:latin typeface="Avocado Creamy" panose="02000500000000000000" pitchFamily="2" charset="0"/>
              </a:rPr>
              <a:t>Untuk</a:t>
            </a:r>
            <a:r>
              <a:rPr lang="en-US" sz="3200" dirty="0" smtClean="0">
                <a:latin typeface="Avocado Creamy" panose="02000500000000000000" pitchFamily="2" charset="0"/>
              </a:rPr>
              <a:t> </a:t>
            </a:r>
            <a:r>
              <a:rPr lang="en-US" sz="3200" dirty="0" err="1" smtClean="0">
                <a:latin typeface="Avocado Creamy" panose="02000500000000000000" pitchFamily="2" charset="0"/>
              </a:rPr>
              <a:t>Dokumen</a:t>
            </a:r>
            <a:endParaRPr lang="en-US" sz="3200" dirty="0">
              <a:latin typeface="Avocado Creamy" panose="02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28720" y="1139762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vektorisasi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sebenarnya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terbilang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vektorisasi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kata,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membedakan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awalnya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vektorisasi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65041" y="2724455"/>
            <a:ext cx="70198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ID" sz="1600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ID" sz="16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Doc2Vec yang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mengklasifikasikan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kumpulan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kata/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kalimat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dokumen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Doc2Vec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vector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dokumen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7" t="14845" r="22065" b="19840"/>
          <a:stretch/>
        </p:blipFill>
        <p:spPr>
          <a:xfrm>
            <a:off x="-467265" y="891995"/>
            <a:ext cx="1527050" cy="18324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820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530225" y="946924"/>
            <a:ext cx="8076896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vocado Creamy" panose="02000500000000000000" pitchFamily="2" charset="0"/>
              </a:rPr>
              <a:t>Mean DAN STANDAR DEVIASI</a:t>
            </a:r>
            <a:endParaRPr lang="en-US" dirty="0">
              <a:latin typeface="Avocado Creamy" panose="020005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1450" y="1655520"/>
            <a:ext cx="467152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rata-rata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 Mean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rata-rata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dicari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menjelaskan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homogenitas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diartikan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50" y="1655520"/>
            <a:ext cx="27241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vocado Creamy" panose="02000500000000000000" pitchFamily="2" charset="0"/>
              </a:rPr>
              <a:t>SKIP-GRAM</a:t>
            </a:r>
            <a:endParaRPr lang="en-US" sz="3200" dirty="0">
              <a:latin typeface="Avocado Creamy" panose="02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28720" y="1139762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7" t="14845" r="22065" b="19840"/>
          <a:stretch/>
        </p:blipFill>
        <p:spPr>
          <a:xfrm>
            <a:off x="-467265" y="891995"/>
            <a:ext cx="1527050" cy="18324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1823310" y="863590"/>
            <a:ext cx="71634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pengklasifikasian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log-linear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kontinu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lapisan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proyeksi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kata-kata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rentang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sesudah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kata.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penginkatakan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jangkauan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kualitas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vektor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 yang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dihasilkan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juga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kompleksitas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komputasi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202" y="2425202"/>
            <a:ext cx="4123035" cy="231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On-screen Show (16:9)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72</vt:lpstr>
      <vt:lpstr>72 Black</vt:lpstr>
      <vt:lpstr>Arial</vt:lpstr>
      <vt:lpstr>Avocado Creamy</vt:lpstr>
      <vt:lpstr>Calibri</vt:lpstr>
      <vt:lpstr>Times New Roman</vt:lpstr>
      <vt:lpstr>Office Theme</vt:lpstr>
      <vt:lpstr>Vektorisasi Kata dan Dokumen </vt:lpstr>
      <vt:lpstr>Kenapa kata-kata harus di lakukan vektorisasi ? </vt:lpstr>
      <vt:lpstr>Vektor Dataset Google</vt:lpstr>
      <vt:lpstr>kOnsep Vektorisasi untuk kata</vt:lpstr>
      <vt:lpstr>Konsep Vektorisasi Untuk Dokumen</vt:lpstr>
      <vt:lpstr>PowerPoint Presentation</vt:lpstr>
      <vt:lpstr>SKIP-GRAM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2022-05-17T03:40:09Z</dcterms:modified>
</cp:coreProperties>
</file>