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67" r:id="rId3"/>
    <p:sldId id="268" r:id="rId4"/>
    <p:sldId id="262" r:id="rId5"/>
    <p:sldId id="257" r:id="rId6"/>
    <p:sldId id="258" r:id="rId7"/>
    <p:sldId id="259" r:id="rId8"/>
    <p:sldId id="261" r:id="rId9"/>
    <p:sldId id="260" r:id="rId10"/>
    <p:sldId id="273" r:id="rId11"/>
    <p:sldId id="263" r:id="rId12"/>
    <p:sldId id="265" r:id="rId13"/>
    <p:sldId id="266" r:id="rId14"/>
    <p:sldId id="271" r:id="rId15"/>
    <p:sldId id="269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62" autoAdjust="0"/>
    <p:restoredTop sz="94660"/>
  </p:normalViewPr>
  <p:slideViewPr>
    <p:cSldViewPr snapToGrid="0">
      <p:cViewPr varScale="1">
        <p:scale>
          <a:sx n="78" d="100"/>
          <a:sy n="78" d="100"/>
        </p:scale>
        <p:origin x="5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CCCF2547-DDBB-4269-BEF2-E6697FBAEBAE}" type="datetimeFigureOut">
              <a:rPr lang="en-ID" smtClean="0"/>
              <a:t>21/01/2023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6A5829EA-9BAA-44BE-8681-80DAEE07170F}" type="slidenum">
              <a:rPr lang="en-ID" smtClean="0"/>
              <a:t>‹#›</a:t>
            </a:fld>
            <a:endParaRPr lang="en-ID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8651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F2547-DDBB-4269-BEF2-E6697FBAEBAE}" type="datetimeFigureOut">
              <a:rPr lang="en-ID" smtClean="0"/>
              <a:t>21/01/2023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829EA-9BAA-44BE-8681-80DAEE07170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93848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F2547-DDBB-4269-BEF2-E6697FBAEBAE}" type="datetimeFigureOut">
              <a:rPr lang="en-ID" smtClean="0"/>
              <a:t>21/01/2023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829EA-9BAA-44BE-8681-80DAEE07170F}" type="slidenum">
              <a:rPr lang="en-ID" smtClean="0"/>
              <a:t>‹#›</a:t>
            </a:fld>
            <a:endParaRPr lang="en-ID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59862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F2547-DDBB-4269-BEF2-E6697FBAEBAE}" type="datetimeFigureOut">
              <a:rPr lang="en-ID" smtClean="0"/>
              <a:t>21/01/2023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829EA-9BAA-44BE-8681-80DAEE07170F}" type="slidenum">
              <a:rPr lang="en-ID" smtClean="0"/>
              <a:t>‹#›</a:t>
            </a:fld>
            <a:endParaRPr lang="en-ID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38892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F2547-DDBB-4269-BEF2-E6697FBAEBAE}" type="datetimeFigureOut">
              <a:rPr lang="en-ID" smtClean="0"/>
              <a:t>21/01/2023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829EA-9BAA-44BE-8681-80DAEE07170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417333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F2547-DDBB-4269-BEF2-E6697FBAEBAE}" type="datetimeFigureOut">
              <a:rPr lang="en-ID" smtClean="0"/>
              <a:t>21/01/2023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829EA-9BAA-44BE-8681-80DAEE07170F}" type="slidenum">
              <a:rPr lang="en-ID" smtClean="0"/>
              <a:t>‹#›</a:t>
            </a:fld>
            <a:endParaRPr lang="en-ID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04787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F2547-DDBB-4269-BEF2-E6697FBAEBAE}" type="datetimeFigureOut">
              <a:rPr lang="en-ID" smtClean="0"/>
              <a:t>21/01/2023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829EA-9BAA-44BE-8681-80DAEE07170F}" type="slidenum">
              <a:rPr lang="en-ID" smtClean="0"/>
              <a:t>‹#›</a:t>
            </a:fld>
            <a:endParaRPr lang="en-ID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37158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F2547-DDBB-4269-BEF2-E6697FBAEBAE}" type="datetimeFigureOut">
              <a:rPr lang="en-ID" smtClean="0"/>
              <a:t>21/01/2023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829EA-9BAA-44BE-8681-80DAEE07170F}" type="slidenum">
              <a:rPr lang="en-ID" smtClean="0"/>
              <a:t>‹#›</a:t>
            </a:fld>
            <a:endParaRPr lang="en-ID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54350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F2547-DDBB-4269-BEF2-E6697FBAEBAE}" type="datetimeFigureOut">
              <a:rPr lang="en-ID" smtClean="0"/>
              <a:t>21/01/2023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829EA-9BAA-44BE-8681-80DAEE07170F}" type="slidenum">
              <a:rPr lang="en-ID" smtClean="0"/>
              <a:t>‹#›</a:t>
            </a:fld>
            <a:endParaRPr lang="en-ID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172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F2547-DDBB-4269-BEF2-E6697FBAEBAE}" type="datetimeFigureOut">
              <a:rPr lang="en-ID" smtClean="0"/>
              <a:t>21/01/2023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829EA-9BAA-44BE-8681-80DAEE07170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33813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F2547-DDBB-4269-BEF2-E6697FBAEBAE}" type="datetimeFigureOut">
              <a:rPr lang="en-ID" smtClean="0"/>
              <a:t>21/01/2023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829EA-9BAA-44BE-8681-80DAEE07170F}" type="slidenum">
              <a:rPr lang="en-ID" smtClean="0"/>
              <a:t>‹#›</a:t>
            </a:fld>
            <a:endParaRPr lang="en-ID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1589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F2547-DDBB-4269-BEF2-E6697FBAEBAE}" type="datetimeFigureOut">
              <a:rPr lang="en-ID" smtClean="0"/>
              <a:t>21/01/2023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829EA-9BAA-44BE-8681-80DAEE07170F}" type="slidenum">
              <a:rPr lang="en-ID" smtClean="0"/>
              <a:t>‹#›</a:t>
            </a:fld>
            <a:endParaRPr lang="en-ID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1762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F2547-DDBB-4269-BEF2-E6697FBAEBAE}" type="datetimeFigureOut">
              <a:rPr lang="en-ID" smtClean="0"/>
              <a:t>21/01/2023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829EA-9BAA-44BE-8681-80DAEE07170F}" type="slidenum">
              <a:rPr lang="en-ID" smtClean="0"/>
              <a:t>‹#›</a:t>
            </a:fld>
            <a:endParaRPr lang="en-ID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6211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F2547-DDBB-4269-BEF2-E6697FBAEBAE}" type="datetimeFigureOut">
              <a:rPr lang="en-ID" smtClean="0"/>
              <a:t>21/01/2023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829EA-9BAA-44BE-8681-80DAEE07170F}" type="slidenum">
              <a:rPr lang="en-ID" smtClean="0"/>
              <a:t>‹#›</a:t>
            </a:fld>
            <a:endParaRPr lang="en-ID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1191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F2547-DDBB-4269-BEF2-E6697FBAEBAE}" type="datetimeFigureOut">
              <a:rPr lang="en-ID" smtClean="0"/>
              <a:t>21/01/2023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829EA-9BAA-44BE-8681-80DAEE07170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50025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F2547-DDBB-4269-BEF2-E6697FBAEBAE}" type="datetimeFigureOut">
              <a:rPr lang="en-ID" smtClean="0"/>
              <a:t>21/01/2023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829EA-9BAA-44BE-8681-80DAEE07170F}" type="slidenum">
              <a:rPr lang="en-ID" smtClean="0"/>
              <a:t>‹#›</a:t>
            </a:fld>
            <a:endParaRPr lang="en-ID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9047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F2547-DDBB-4269-BEF2-E6697FBAEBAE}" type="datetimeFigureOut">
              <a:rPr lang="en-ID" smtClean="0"/>
              <a:t>21/01/2023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829EA-9BAA-44BE-8681-80DAEE07170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31797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CCF2547-DDBB-4269-BEF2-E6697FBAEBAE}" type="datetimeFigureOut">
              <a:rPr lang="en-ID" smtClean="0"/>
              <a:t>21/01/2023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A5829EA-9BAA-44BE-8681-80DAEE07170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96971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e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A5ECD-8761-358C-F373-8A248F37BF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Threeangular</a:t>
            </a:r>
            <a:r>
              <a:rPr lang="en-US" dirty="0"/>
              <a:t> </a:t>
            </a:r>
            <a:r>
              <a:rPr lang="en-US" dirty="0" err="1"/>
              <a:t>Deteksi</a:t>
            </a:r>
            <a:r>
              <a:rPr lang="en-US" dirty="0"/>
              <a:t> </a:t>
            </a:r>
            <a:r>
              <a:rPr lang="en-US" dirty="0" err="1"/>
              <a:t>Kalimat</a:t>
            </a:r>
            <a:r>
              <a:rPr lang="en-US" dirty="0"/>
              <a:t> Spam SMS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251E3A-E2A2-9C24-5872-16944123A4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r"/>
            <a:r>
              <a:rPr lang="en-US" dirty="0"/>
              <a:t>1194069</a:t>
            </a:r>
          </a:p>
          <a:p>
            <a:pPr algn="r"/>
            <a:r>
              <a:rPr lang="en-US" dirty="0"/>
              <a:t>D4 </a:t>
            </a:r>
            <a:r>
              <a:rPr lang="en-US" dirty="0" err="1"/>
              <a:t>Ti</a:t>
            </a:r>
            <a:r>
              <a:rPr lang="en-US" dirty="0"/>
              <a:t> 4B</a:t>
            </a:r>
          </a:p>
          <a:p>
            <a:pPr algn="r"/>
            <a:r>
              <a:rPr lang="en-US" dirty="0" err="1"/>
              <a:t>Zaky</a:t>
            </a:r>
            <a:r>
              <a:rPr lang="en-US" dirty="0"/>
              <a:t> Muhamad Yusuf</a:t>
            </a:r>
            <a:endParaRPr lang="en-ID" dirty="0"/>
          </a:p>
        </p:txBody>
      </p:sp>
      <p:pic>
        <p:nvPicPr>
          <p:cNvPr id="1032" name="Picture 8" descr="LOGO DIREKTORAT JENDERAL BEA DAN CUKAI - BEA CUKAI TANJUNG EMAS">
            <a:extLst>
              <a:ext uri="{FF2B5EF4-FFF2-40B4-BE49-F238E27FC236}">
                <a16:creationId xmlns:a16="http://schemas.microsoft.com/office/drawing/2014/main" id="{2C75AF01-9512-A34A-3A60-7C4F96101A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8863" y="155315"/>
            <a:ext cx="1514274" cy="1327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KPPBC Tipe Madya Pabean C Ambon">
            <a:extLst>
              <a:ext uri="{FF2B5EF4-FFF2-40B4-BE49-F238E27FC236}">
                <a16:creationId xmlns:a16="http://schemas.microsoft.com/office/drawing/2014/main" id="{26B13F30-28C0-50E7-5EC2-FAF52BF623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3476" y="3561489"/>
            <a:ext cx="3278985" cy="1709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94719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71689F1-540F-B14A-93D2-7FD4E65EB2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018" y="2537909"/>
            <a:ext cx="4583982" cy="3437987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7C8726E-6614-F60A-483B-FF07C1428764}"/>
              </a:ext>
            </a:extLst>
          </p:cNvPr>
          <p:cNvSpPr txBox="1"/>
          <p:nvPr/>
        </p:nvSpPr>
        <p:spPr>
          <a:xfrm>
            <a:off x="6096000" y="2389628"/>
            <a:ext cx="5222789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>
              <a:buNone/>
            </a:pPr>
            <a:r>
              <a:rPr lang="en-ID" sz="2200" dirty="0"/>
              <a:t>	Salah </a:t>
            </a:r>
            <a:r>
              <a:rPr lang="en-ID" sz="2200" dirty="0" err="1"/>
              <a:t>satu</a:t>
            </a:r>
            <a:r>
              <a:rPr lang="en-ID" sz="2200" dirty="0"/>
              <a:t> </a:t>
            </a:r>
            <a:r>
              <a:rPr lang="en-ID" sz="2200" dirty="0" err="1"/>
              <a:t>faktor</a:t>
            </a:r>
            <a:r>
              <a:rPr lang="en-ID" sz="2200" dirty="0"/>
              <a:t> yang </a:t>
            </a:r>
            <a:r>
              <a:rPr lang="en-ID" sz="2200" dirty="0" err="1"/>
              <a:t>menyebabkan</a:t>
            </a:r>
            <a:r>
              <a:rPr lang="en-ID" sz="2200" dirty="0"/>
              <a:t> </a:t>
            </a:r>
            <a:r>
              <a:rPr lang="en-ID" sz="2200" dirty="0" err="1"/>
              <a:t>terjadinya</a:t>
            </a:r>
            <a:r>
              <a:rPr lang="en-ID" sz="2200" dirty="0"/>
              <a:t> </a:t>
            </a:r>
            <a:r>
              <a:rPr lang="en-ID" sz="2200" dirty="0" err="1"/>
              <a:t>pelanggaran</a:t>
            </a:r>
            <a:r>
              <a:rPr lang="en-ID" sz="2200" dirty="0"/>
              <a:t> </a:t>
            </a:r>
            <a:r>
              <a:rPr lang="en-ID" sz="2200" dirty="0" err="1"/>
              <a:t>informasi</a:t>
            </a:r>
            <a:r>
              <a:rPr lang="en-ID" sz="2200" dirty="0"/>
              <a:t> dan </a:t>
            </a:r>
            <a:r>
              <a:rPr lang="en-ID" sz="2200" dirty="0" err="1"/>
              <a:t>privasi</a:t>
            </a:r>
            <a:r>
              <a:rPr lang="en-ID" sz="2200" dirty="0"/>
              <a:t> </a:t>
            </a:r>
            <a:r>
              <a:rPr lang="en-ID" sz="2200" dirty="0" err="1"/>
              <a:t>adalah</a:t>
            </a:r>
            <a:r>
              <a:rPr lang="en-ID" sz="2200" dirty="0"/>
              <a:t> </a:t>
            </a:r>
            <a:r>
              <a:rPr lang="en-ID" sz="2200" dirty="0" err="1"/>
              <a:t>karena</a:t>
            </a:r>
            <a:r>
              <a:rPr lang="en-ID" sz="2200" dirty="0"/>
              <a:t> para </a:t>
            </a:r>
            <a:r>
              <a:rPr lang="en-ID" sz="2200" dirty="0" err="1"/>
              <a:t>pengguna</a:t>
            </a:r>
            <a:r>
              <a:rPr lang="en-ID" sz="2200" dirty="0"/>
              <a:t> smartphone </a:t>
            </a:r>
            <a:r>
              <a:rPr lang="en-ID" sz="2200" dirty="0" err="1"/>
              <a:t>memiliki</a:t>
            </a:r>
            <a:r>
              <a:rPr lang="en-ID" sz="2200" dirty="0"/>
              <a:t> security awareness </a:t>
            </a:r>
            <a:r>
              <a:rPr lang="en-ID" sz="2200" dirty="0" err="1"/>
              <a:t>atau</a:t>
            </a:r>
            <a:r>
              <a:rPr lang="en-ID" sz="2200" dirty="0"/>
              <a:t> </a:t>
            </a:r>
            <a:r>
              <a:rPr lang="en-ID" sz="2200" dirty="0" err="1"/>
              <a:t>kurangnya</a:t>
            </a:r>
            <a:r>
              <a:rPr lang="en-ID" sz="2200" dirty="0"/>
              <a:t> </a:t>
            </a:r>
            <a:r>
              <a:rPr lang="en-ID" sz="2200" dirty="0" err="1"/>
              <a:t>tingkat</a:t>
            </a:r>
            <a:r>
              <a:rPr lang="en-ID" sz="2200" dirty="0"/>
              <a:t> </a:t>
            </a:r>
            <a:r>
              <a:rPr lang="en-ID" sz="2200" dirty="0" err="1"/>
              <a:t>kesadaran</a:t>
            </a:r>
            <a:r>
              <a:rPr lang="en-ID" sz="2200" dirty="0"/>
              <a:t> </a:t>
            </a:r>
            <a:r>
              <a:rPr lang="en-ID" sz="2200" dirty="0" err="1"/>
              <a:t>keamanan</a:t>
            </a:r>
            <a:r>
              <a:rPr lang="en-ID" sz="2200" dirty="0"/>
              <a:t> </a:t>
            </a:r>
            <a:r>
              <a:rPr lang="en-ID" sz="2200" dirty="0" err="1"/>
              <a:t>dalam</a:t>
            </a:r>
            <a:r>
              <a:rPr lang="en-ID" sz="2200" dirty="0"/>
              <a:t> </a:t>
            </a:r>
            <a:r>
              <a:rPr lang="en-ID" sz="2200" dirty="0" err="1"/>
              <a:t>menggunakan</a:t>
            </a:r>
            <a:r>
              <a:rPr lang="en-ID" sz="2200" dirty="0"/>
              <a:t> smartphone yang </a:t>
            </a:r>
            <a:r>
              <a:rPr lang="en-ID" sz="2200" dirty="0" err="1"/>
              <a:t>baik</a:t>
            </a:r>
            <a:r>
              <a:rPr lang="en-ID" sz="2200" dirty="0"/>
              <a:t> dan </a:t>
            </a:r>
            <a:r>
              <a:rPr lang="en-ID" sz="2200" dirty="0" err="1"/>
              <a:t>aman</a:t>
            </a:r>
            <a:r>
              <a:rPr lang="en-ID" sz="2200" dirty="0"/>
              <a:t>. </a:t>
            </a:r>
            <a:r>
              <a:rPr lang="en-ID" sz="2200" dirty="0" err="1"/>
              <a:t>Sehingga</a:t>
            </a:r>
            <a:r>
              <a:rPr lang="en-ID" sz="2200" dirty="0"/>
              <a:t> </a:t>
            </a:r>
            <a:r>
              <a:rPr lang="en-ID" sz="2200" dirty="0" err="1"/>
              <a:t>dengan</a:t>
            </a:r>
            <a:r>
              <a:rPr lang="en-ID" sz="2200" dirty="0"/>
              <a:t> </a:t>
            </a:r>
            <a:r>
              <a:rPr lang="en-ID" sz="2200" dirty="0" err="1"/>
              <a:t>adanya</a:t>
            </a:r>
            <a:r>
              <a:rPr lang="en-ID" sz="2200" dirty="0"/>
              <a:t> </a:t>
            </a:r>
            <a:r>
              <a:rPr lang="en-ID" sz="2200" dirty="0" err="1"/>
              <a:t>faktor</a:t>
            </a:r>
            <a:r>
              <a:rPr lang="en-ID" sz="2200" dirty="0"/>
              <a:t> </a:t>
            </a:r>
            <a:r>
              <a:rPr lang="en-ID" sz="2200" dirty="0" err="1"/>
              <a:t>tersebut</a:t>
            </a:r>
            <a:r>
              <a:rPr lang="en-ID" sz="2200" dirty="0"/>
              <a:t> </a:t>
            </a:r>
            <a:r>
              <a:rPr lang="en-ID" sz="2200" dirty="0" err="1"/>
              <a:t>dapat</a:t>
            </a:r>
            <a:r>
              <a:rPr lang="en-ID" sz="2200" dirty="0"/>
              <a:t> </a:t>
            </a:r>
            <a:r>
              <a:rPr lang="en-ID" sz="2200" dirty="0" err="1"/>
              <a:t>menimbulkan</a:t>
            </a:r>
            <a:r>
              <a:rPr lang="en-ID" sz="2200" dirty="0"/>
              <a:t> </a:t>
            </a:r>
            <a:r>
              <a:rPr lang="en-ID" sz="2200" dirty="0" err="1"/>
              <a:t>indikasi</a:t>
            </a:r>
            <a:r>
              <a:rPr lang="en-ID" sz="2200" dirty="0"/>
              <a:t> </a:t>
            </a:r>
            <a:r>
              <a:rPr lang="en-ID" sz="2200" dirty="0" err="1"/>
              <a:t>atau</a:t>
            </a:r>
            <a:r>
              <a:rPr lang="en-ID" sz="2200" dirty="0"/>
              <a:t> </a:t>
            </a:r>
            <a:r>
              <a:rPr lang="en-ID" sz="2200" dirty="0" err="1"/>
              <a:t>peluang</a:t>
            </a:r>
            <a:r>
              <a:rPr lang="en-ID" sz="2200" dirty="0"/>
              <a:t> </a:t>
            </a:r>
            <a:r>
              <a:rPr lang="en-ID" sz="2200" dirty="0" err="1"/>
              <a:t>terjadinya</a:t>
            </a:r>
            <a:r>
              <a:rPr lang="en-ID" sz="2200" dirty="0"/>
              <a:t> </a:t>
            </a:r>
            <a:r>
              <a:rPr lang="en-ID" sz="2200" dirty="0" err="1"/>
              <a:t>tindak</a:t>
            </a:r>
            <a:r>
              <a:rPr lang="en-ID" sz="2200" dirty="0"/>
              <a:t> </a:t>
            </a:r>
            <a:r>
              <a:rPr lang="en-ID" sz="2200" dirty="0" err="1"/>
              <a:t>kejahatan</a:t>
            </a:r>
            <a:r>
              <a:rPr lang="en-ID" sz="2200" dirty="0"/>
              <a:t> oleh </a:t>
            </a:r>
            <a:r>
              <a:rPr lang="en-ID" sz="2200" dirty="0" err="1"/>
              <a:t>pihak</a:t>
            </a:r>
            <a:r>
              <a:rPr lang="en-ID" sz="2200" dirty="0"/>
              <a:t> yang </a:t>
            </a:r>
            <a:r>
              <a:rPr lang="en-ID" sz="2200" dirty="0" err="1"/>
              <a:t>tidak</a:t>
            </a:r>
            <a:r>
              <a:rPr lang="en-ID" sz="2200" dirty="0"/>
              <a:t> </a:t>
            </a:r>
            <a:r>
              <a:rPr lang="en-ID" sz="2200" dirty="0" err="1"/>
              <a:t>bertanggung</a:t>
            </a:r>
            <a:r>
              <a:rPr lang="en-ID" sz="2200" dirty="0"/>
              <a:t> </a:t>
            </a:r>
            <a:r>
              <a:rPr lang="en-ID" sz="2200" dirty="0" err="1"/>
              <a:t>jawab</a:t>
            </a:r>
            <a:r>
              <a:rPr lang="en-ID" sz="2200" dirty="0"/>
              <a:t>, salah </a:t>
            </a:r>
            <a:r>
              <a:rPr lang="en-ID" sz="2200" dirty="0" err="1"/>
              <a:t>satunya</a:t>
            </a:r>
            <a:r>
              <a:rPr lang="en-ID" sz="2200" dirty="0"/>
              <a:t> </a:t>
            </a:r>
            <a:r>
              <a:rPr lang="en-ID" sz="2200" dirty="0" err="1"/>
              <a:t>melalui</a:t>
            </a:r>
            <a:r>
              <a:rPr lang="en-ID" sz="2200" dirty="0"/>
              <a:t> 	</a:t>
            </a:r>
            <a:r>
              <a:rPr lang="en-ID" sz="2200" dirty="0" err="1"/>
              <a:t>pesan</a:t>
            </a:r>
            <a:r>
              <a:rPr lang="en-ID" sz="2200" dirty="0"/>
              <a:t> spam.</a:t>
            </a:r>
          </a:p>
          <a:p>
            <a:pPr algn="just"/>
            <a:endParaRPr lang="en-ID" sz="220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FA8736B-9629-6C2E-7120-90576A8CA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/>
          <a:lstStyle/>
          <a:p>
            <a:r>
              <a:rPr lang="en-US" dirty="0" err="1"/>
              <a:t>Korelasi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8787339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Dari Dalam Penjara, Penipu Mengatasnamakan Pejabat Bea Cukai Beraksi, Modusnya Lelang Mobil">
            <a:extLst>
              <a:ext uri="{FF2B5EF4-FFF2-40B4-BE49-F238E27FC236}">
                <a16:creationId xmlns:a16="http://schemas.microsoft.com/office/drawing/2014/main" id="{7C1811BB-CD1D-EEDC-3827-B2F4AC93B6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924" y="2566986"/>
            <a:ext cx="4196264" cy="3578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Official Website Direktorat Jenderal Bea dan Cukai">
            <a:extLst>
              <a:ext uri="{FF2B5EF4-FFF2-40B4-BE49-F238E27FC236}">
                <a16:creationId xmlns:a16="http://schemas.microsoft.com/office/drawing/2014/main" id="{ADEE8D1C-58F1-4DC1-ECA6-949AEBDFC9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3408" y="432313"/>
            <a:ext cx="3265184" cy="2363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Kantor Pengawasan dan Pelayanan Bea dan Cukai (KPPBC) Purwakarta">
            <a:extLst>
              <a:ext uri="{FF2B5EF4-FFF2-40B4-BE49-F238E27FC236}">
                <a16:creationId xmlns:a16="http://schemas.microsoft.com/office/drawing/2014/main" id="{72CFEB59-894F-DB40-6856-43B065023A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3188" y="2566986"/>
            <a:ext cx="256032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Waspadalah! Penipuan Ganda dengan Modus Barang Ditahan Pihak Bea dan Cukai  - Cekresi.com">
            <a:extLst>
              <a:ext uri="{FF2B5EF4-FFF2-40B4-BE49-F238E27FC236}">
                <a16:creationId xmlns:a16="http://schemas.microsoft.com/office/drawing/2014/main" id="{C2165105-B871-0D0C-E299-1666FA4EF2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3508" y="3139839"/>
            <a:ext cx="4007617" cy="3005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23031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31506-1343-049C-F365-181DB5C14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Bayes Classifier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F14BCB-4F33-2DB3-4407-59F5929E03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ID" dirty="0"/>
              <a:t>	Pada </a:t>
            </a:r>
            <a:r>
              <a:rPr lang="en-ID" dirty="0" err="1"/>
              <a:t>pembelajaran</a:t>
            </a:r>
            <a:r>
              <a:rPr lang="en-ID" dirty="0"/>
              <a:t> machine learning </a:t>
            </a:r>
            <a:r>
              <a:rPr lang="en-ID" dirty="0" err="1"/>
              <a:t>terdapat</a:t>
            </a:r>
            <a:r>
              <a:rPr lang="en-ID" dirty="0"/>
              <a:t> </a:t>
            </a:r>
            <a:r>
              <a:rPr lang="en-ID" dirty="0" err="1"/>
              <a:t>metode</a:t>
            </a:r>
            <a:r>
              <a:rPr lang="en-ID" dirty="0"/>
              <a:t> yang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mengklasifikasi</a:t>
            </a:r>
            <a:r>
              <a:rPr lang="en-ID" dirty="0"/>
              <a:t> </a:t>
            </a:r>
            <a:r>
              <a:rPr lang="en-ID" dirty="0" err="1"/>
              <a:t>sebuah</a:t>
            </a:r>
            <a:r>
              <a:rPr lang="en-ID" dirty="0"/>
              <a:t> text yang </a:t>
            </a:r>
            <a:r>
              <a:rPr lang="en-ID" dirty="0" err="1"/>
              <a:t>sebelumnya</a:t>
            </a:r>
            <a:r>
              <a:rPr lang="en-ID" dirty="0"/>
              <a:t> </a:t>
            </a:r>
            <a:r>
              <a:rPr lang="en-ID" dirty="0" err="1"/>
              <a:t>telah</a:t>
            </a:r>
            <a:r>
              <a:rPr lang="en-ID" dirty="0"/>
              <a:t> </a:t>
            </a:r>
            <a:r>
              <a:rPr lang="en-ID" dirty="0" err="1"/>
              <a:t>dipelajari</a:t>
            </a:r>
            <a:r>
              <a:rPr lang="en-ID" dirty="0"/>
              <a:t> oleh </a:t>
            </a:r>
            <a:r>
              <a:rPr lang="en-ID" dirty="0" err="1"/>
              <a:t>sebuah</a:t>
            </a:r>
            <a:r>
              <a:rPr lang="en-ID" dirty="0"/>
              <a:t> program </a:t>
            </a:r>
            <a:r>
              <a:rPr lang="en-ID" dirty="0" err="1"/>
              <a:t>tersebut</a:t>
            </a:r>
            <a:r>
              <a:rPr lang="en-ID" dirty="0"/>
              <a:t>, </a:t>
            </a:r>
            <a:r>
              <a:rPr lang="en-ID" dirty="0" err="1"/>
              <a:t>yaitu</a:t>
            </a:r>
            <a:r>
              <a:rPr lang="en-ID" dirty="0"/>
              <a:t> </a:t>
            </a:r>
            <a:r>
              <a:rPr lang="en-ID" dirty="0" err="1"/>
              <a:t>menggunakan</a:t>
            </a:r>
            <a:r>
              <a:rPr lang="en-ID" dirty="0"/>
              <a:t> </a:t>
            </a:r>
            <a:r>
              <a:rPr lang="en-ID" dirty="0" err="1"/>
              <a:t>teknik</a:t>
            </a:r>
            <a:r>
              <a:rPr lang="en-ID" dirty="0"/>
              <a:t> naive bayes classifier.</a:t>
            </a:r>
          </a:p>
          <a:p>
            <a:pPr algn="just"/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8118516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91306F2-7820-FF5D-D8A9-C666F45669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915" y="1126494"/>
            <a:ext cx="8986170" cy="4605012"/>
          </a:xfrm>
        </p:spPr>
      </p:pic>
    </p:spTree>
    <p:extLst>
      <p:ext uri="{BB962C8B-B14F-4D97-AF65-F5344CB8AC3E}">
        <p14:creationId xmlns:p14="http://schemas.microsoft.com/office/powerpoint/2010/main" val="5802323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9326C-9EA5-5603-FF5E-572AF058B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Hasil </a:t>
            </a:r>
            <a:r>
              <a:rPr lang="en-US" dirty="0" err="1"/>
              <a:t>Pengujian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1DE243-0F1B-D60E-C6E0-86F34C47E0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ID" dirty="0"/>
              <a:t>	</a:t>
            </a:r>
            <a:r>
              <a:rPr lang="en-ID" dirty="0" err="1"/>
              <a:t>Berdasarkan</a:t>
            </a:r>
            <a:r>
              <a:rPr lang="en-ID" dirty="0"/>
              <a:t> </a:t>
            </a:r>
            <a:r>
              <a:rPr lang="en-ID" dirty="0" err="1"/>
              <a:t>pengujian</a:t>
            </a:r>
            <a:r>
              <a:rPr lang="en-ID" dirty="0"/>
              <a:t> </a:t>
            </a:r>
            <a:r>
              <a:rPr lang="en-ID" dirty="0" err="1"/>
              <a:t>sistem</a:t>
            </a:r>
            <a:r>
              <a:rPr lang="en-ID" dirty="0"/>
              <a:t> </a:t>
            </a:r>
            <a:r>
              <a:rPr lang="en-ID" dirty="0" err="1"/>
              <a:t>menggunakan</a:t>
            </a:r>
            <a:r>
              <a:rPr lang="en-ID" dirty="0"/>
              <a:t> </a:t>
            </a:r>
            <a:r>
              <a:rPr lang="en-ID" dirty="0" err="1"/>
              <a:t>metode</a:t>
            </a:r>
            <a:r>
              <a:rPr lang="en-ID" dirty="0"/>
              <a:t> Multinomial Naïve Bayes (MNB) pada </a:t>
            </a:r>
            <a:r>
              <a:rPr lang="en-ID" dirty="0" err="1"/>
              <a:t>identifikasi</a:t>
            </a:r>
            <a:r>
              <a:rPr lang="en-ID" dirty="0"/>
              <a:t> SMS </a:t>
            </a:r>
            <a:r>
              <a:rPr lang="en-ID" dirty="0" err="1"/>
              <a:t>berbahasa</a:t>
            </a:r>
            <a:r>
              <a:rPr lang="en-ID" dirty="0"/>
              <a:t> </a:t>
            </a:r>
            <a:r>
              <a:rPr lang="en-ID" dirty="0" err="1"/>
              <a:t>Indoensia</a:t>
            </a:r>
            <a:r>
              <a:rPr lang="en-ID" dirty="0"/>
              <a:t> yang </a:t>
            </a:r>
            <a:r>
              <a:rPr lang="en-ID" dirty="0" err="1"/>
              <a:t>mengandung</a:t>
            </a:r>
            <a:r>
              <a:rPr lang="en-ID" dirty="0"/>
              <a:t> spam dan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mengandung</a:t>
            </a:r>
            <a:r>
              <a:rPr lang="en-ID" dirty="0"/>
              <a:t> spam </a:t>
            </a:r>
            <a:r>
              <a:rPr lang="en-ID" dirty="0" err="1"/>
              <a:t>didapatkan</a:t>
            </a:r>
            <a:r>
              <a:rPr lang="en-ID" dirty="0"/>
              <a:t> </a:t>
            </a:r>
            <a:r>
              <a:rPr lang="en-ID" dirty="0" err="1"/>
              <a:t>kesimpulan</a:t>
            </a:r>
            <a:r>
              <a:rPr lang="en-ID" dirty="0"/>
              <a:t> model optimal yang </a:t>
            </a:r>
            <a:r>
              <a:rPr lang="en-ID" dirty="0" err="1"/>
              <a:t>didapatkan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algoritma</a:t>
            </a:r>
            <a:r>
              <a:rPr lang="en-ID" dirty="0"/>
              <a:t> Multinomial Naïve Bayes (MNB)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partisi</a:t>
            </a:r>
            <a:r>
              <a:rPr lang="en-ID" dirty="0"/>
              <a:t> </a:t>
            </a:r>
            <a:r>
              <a:rPr lang="en-ID" i="1" u="sng" dirty="0"/>
              <a:t>20:80</a:t>
            </a:r>
            <a:r>
              <a:rPr lang="en-ID" dirty="0"/>
              <a:t>, </a:t>
            </a:r>
            <a:r>
              <a:rPr lang="en-ID" dirty="0" err="1"/>
              <a:t>nilai</a:t>
            </a:r>
            <a:r>
              <a:rPr lang="en-ID" dirty="0"/>
              <a:t> rata – rata </a:t>
            </a:r>
            <a:r>
              <a:rPr lang="en-ID" dirty="0" err="1"/>
              <a:t>hasil</a:t>
            </a:r>
            <a:r>
              <a:rPr lang="en-ID" dirty="0"/>
              <a:t> </a:t>
            </a:r>
            <a:r>
              <a:rPr lang="en-ID" dirty="0" err="1"/>
              <a:t>evaluasi</a:t>
            </a:r>
            <a:r>
              <a:rPr lang="en-ID" dirty="0"/>
              <a:t> </a:t>
            </a:r>
            <a:r>
              <a:rPr lang="en-ID" dirty="0" err="1"/>
              <a:t>mendapatkan</a:t>
            </a:r>
            <a:r>
              <a:rPr lang="en-ID" dirty="0"/>
              <a:t> accuracy </a:t>
            </a:r>
            <a:r>
              <a:rPr lang="en-ID" dirty="0" err="1"/>
              <a:t>sebesar</a:t>
            </a:r>
            <a:r>
              <a:rPr lang="en-ID" dirty="0"/>
              <a:t> 0.9565 </a:t>
            </a:r>
            <a:r>
              <a:rPr lang="en-ID" dirty="0" err="1"/>
              <a:t>atau</a:t>
            </a:r>
            <a:r>
              <a:rPr lang="en-ID" dirty="0"/>
              <a:t> 95%.</a:t>
            </a:r>
          </a:p>
        </p:txBody>
      </p:sp>
    </p:spTree>
    <p:extLst>
      <p:ext uri="{BB962C8B-B14F-4D97-AF65-F5344CB8AC3E}">
        <p14:creationId xmlns:p14="http://schemas.microsoft.com/office/powerpoint/2010/main" val="19735204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9326C-9EA5-5603-FF5E-572AF058B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Kesimpulan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1DE243-0F1B-D60E-C6E0-86F34C47E0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D" dirty="0"/>
              <a:t>	</a:t>
            </a:r>
            <a:r>
              <a:rPr lang="en-ID" dirty="0" err="1"/>
              <a:t>Berdasarkan</a:t>
            </a:r>
            <a:r>
              <a:rPr lang="en-ID" dirty="0"/>
              <a:t> </a:t>
            </a:r>
            <a:r>
              <a:rPr lang="en-ID" dirty="0" err="1"/>
              <a:t>analisis</a:t>
            </a:r>
            <a:r>
              <a:rPr lang="en-ID" dirty="0"/>
              <a:t> data yang </a:t>
            </a:r>
            <a:r>
              <a:rPr lang="en-ID" dirty="0" err="1"/>
              <a:t>telah</a:t>
            </a:r>
            <a:r>
              <a:rPr lang="en-ID" dirty="0"/>
              <a:t> </a:t>
            </a:r>
            <a:r>
              <a:rPr lang="en-ID" dirty="0" err="1"/>
              <a:t>dilakukan</a:t>
            </a:r>
            <a:r>
              <a:rPr lang="en-ID" dirty="0"/>
              <a:t>, </a:t>
            </a:r>
            <a:r>
              <a:rPr lang="en-ID" dirty="0" err="1"/>
              <a:t>diperoleh</a:t>
            </a:r>
            <a:r>
              <a:rPr lang="en-ID" dirty="0"/>
              <a:t> </a:t>
            </a:r>
            <a:r>
              <a:rPr lang="en-ID" dirty="0" err="1"/>
              <a:t>beberapa</a:t>
            </a:r>
            <a:r>
              <a:rPr lang="en-ID" dirty="0"/>
              <a:t> </a:t>
            </a:r>
            <a:r>
              <a:rPr lang="en-ID" dirty="0" err="1"/>
              <a:t>kesimpulan</a:t>
            </a:r>
            <a:r>
              <a:rPr lang="en-ID" dirty="0"/>
              <a:t> </a:t>
            </a:r>
            <a:r>
              <a:rPr lang="en-ID" dirty="0" err="1"/>
              <a:t>sebagai</a:t>
            </a:r>
            <a:r>
              <a:rPr lang="en-ID" dirty="0"/>
              <a:t> </a:t>
            </a:r>
            <a:r>
              <a:rPr lang="en-ID" dirty="0" err="1"/>
              <a:t>berikut</a:t>
            </a:r>
            <a:r>
              <a:rPr lang="en-ID" dirty="0"/>
              <a:t>, </a:t>
            </a:r>
            <a:r>
              <a:rPr lang="en-ID" dirty="0" err="1"/>
              <a:t>antara</a:t>
            </a:r>
            <a:r>
              <a:rPr lang="en-ID" dirty="0"/>
              <a:t> lain; data </a:t>
            </a:r>
            <a:r>
              <a:rPr lang="en-ID" dirty="0" err="1"/>
              <a:t>diperoleh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crawling data </a:t>
            </a:r>
            <a:r>
              <a:rPr lang="en-ID" dirty="0" err="1"/>
              <a:t>kaggle</a:t>
            </a:r>
            <a:r>
              <a:rPr lang="en-ID" dirty="0"/>
              <a:t>, </a:t>
            </a:r>
            <a:r>
              <a:rPr lang="en-ID" dirty="0" err="1"/>
              <a:t>preprocessing</a:t>
            </a:r>
            <a:r>
              <a:rPr lang="en-ID" dirty="0"/>
              <a:t> data yang </a:t>
            </a:r>
            <a:r>
              <a:rPr lang="en-ID" dirty="0" err="1"/>
              <a:t>terdiri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tokenization, filtering </a:t>
            </a:r>
            <a:r>
              <a:rPr lang="en-ID" dirty="0" err="1"/>
              <a:t>stopwords</a:t>
            </a:r>
            <a:r>
              <a:rPr lang="en-ID" dirty="0"/>
              <a:t>, training, dan testing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mengubah</a:t>
            </a:r>
            <a:r>
              <a:rPr lang="en-ID" dirty="0"/>
              <a:t> data </a:t>
            </a:r>
            <a:r>
              <a:rPr lang="en-ID" dirty="0" err="1"/>
              <a:t>mentah</a:t>
            </a:r>
            <a:r>
              <a:rPr lang="en-ID" dirty="0"/>
              <a:t> </a:t>
            </a:r>
            <a:r>
              <a:rPr lang="en-ID" dirty="0" err="1"/>
              <a:t>menjadi</a:t>
            </a:r>
            <a:r>
              <a:rPr lang="en-ID" dirty="0"/>
              <a:t> data yang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bermakna</a:t>
            </a:r>
            <a:r>
              <a:rPr lang="en-ID" dirty="0"/>
              <a:t> </a:t>
            </a:r>
            <a:r>
              <a:rPr lang="en-ID" dirty="0" err="1"/>
              <a:t>sehingga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dipahami</a:t>
            </a:r>
            <a:r>
              <a:rPr lang="en-ID" dirty="0"/>
              <a:t> oleh </a:t>
            </a:r>
            <a:r>
              <a:rPr lang="en-ID" dirty="0" err="1"/>
              <a:t>algoritma</a:t>
            </a:r>
            <a:r>
              <a:rPr lang="en-ID" dirty="0"/>
              <a:t> yang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digunakan</a:t>
            </a:r>
            <a:r>
              <a:rPr lang="en-ID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8159909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798A545A-20AA-09A8-257B-D0F4E0C709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8000" dirty="0"/>
              <a:t>TERIMAKASIH </a:t>
            </a:r>
            <a:endParaRPr lang="en-ID" sz="8000" dirty="0"/>
          </a:p>
        </p:txBody>
      </p:sp>
    </p:spTree>
    <p:extLst>
      <p:ext uri="{BB962C8B-B14F-4D97-AF65-F5344CB8AC3E}">
        <p14:creationId xmlns:p14="http://schemas.microsoft.com/office/powerpoint/2010/main" val="1035114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DFDD6-394A-AC8E-11DE-F25B34A48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Pendahuluan</a:t>
            </a:r>
            <a:r>
              <a:rPr lang="en-US" dirty="0"/>
              <a:t> 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CE395-1057-35CA-E398-8D3606970E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643430"/>
            <a:ext cx="9601196" cy="331893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D" spc="-30" dirty="0">
                <a:effectLst/>
                <a:latin typeface="+mj-lt"/>
                <a:ea typeface="Times New Roman" panose="02020603050405020304" pitchFamily="18" charset="0"/>
              </a:rPr>
              <a:t>	</a:t>
            </a:r>
            <a:r>
              <a:rPr lang="en-ID" spc="-30" dirty="0" err="1">
                <a:effectLst/>
                <a:latin typeface="+mj-lt"/>
                <a:ea typeface="Times New Roman" panose="02020603050405020304" pitchFamily="18" charset="0"/>
              </a:rPr>
              <a:t>Berdasarkan</a:t>
            </a:r>
            <a:r>
              <a:rPr lang="en-ID" spc="-3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ID" spc="-30" dirty="0" err="1">
                <a:effectLst/>
                <a:latin typeface="+mj-lt"/>
                <a:ea typeface="Times New Roman" panose="02020603050405020304" pitchFamily="18" charset="0"/>
              </a:rPr>
              <a:t>permasalahan</a:t>
            </a:r>
            <a:r>
              <a:rPr lang="en-ID" spc="-3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ID" spc="-30" dirty="0" err="1">
                <a:effectLst/>
                <a:latin typeface="+mj-lt"/>
                <a:ea typeface="Times New Roman" panose="02020603050405020304" pitchFamily="18" charset="0"/>
              </a:rPr>
              <a:t>diperusahaan</a:t>
            </a:r>
            <a:r>
              <a:rPr lang="en-ID" spc="-3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ID" spc="-30" dirty="0" err="1">
                <a:effectLst/>
                <a:latin typeface="+mj-lt"/>
                <a:ea typeface="Times New Roman" panose="02020603050405020304" pitchFamily="18" charset="0"/>
              </a:rPr>
              <a:t>maka</a:t>
            </a:r>
            <a:r>
              <a:rPr lang="en-ID" spc="-3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ID" spc="-30" dirty="0" err="1">
                <a:effectLst/>
                <a:latin typeface="+mj-lt"/>
                <a:ea typeface="Times New Roman" panose="02020603050405020304" pitchFamily="18" charset="0"/>
              </a:rPr>
              <a:t>dilakukan</a:t>
            </a:r>
            <a:r>
              <a:rPr lang="en-ID" spc="-3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ID" spc="-30" dirty="0" err="1">
                <a:effectLst/>
                <a:latin typeface="+mj-lt"/>
                <a:ea typeface="Times New Roman" panose="02020603050405020304" pitchFamily="18" charset="0"/>
              </a:rPr>
              <a:t>analisis</a:t>
            </a:r>
            <a:r>
              <a:rPr lang="en-ID" spc="-3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ID" spc="-30" dirty="0" err="1">
                <a:effectLst/>
                <a:latin typeface="+mj-lt"/>
                <a:ea typeface="Times New Roman" panose="02020603050405020304" pitchFamily="18" charset="0"/>
              </a:rPr>
              <a:t>ada</a:t>
            </a:r>
            <a:r>
              <a:rPr lang="en-ID" spc="-30" dirty="0">
                <a:effectLst/>
                <a:latin typeface="+mj-lt"/>
                <a:ea typeface="Times New Roman" panose="02020603050405020304" pitchFamily="18" charset="0"/>
              </a:rPr>
              <a:t> dua </a:t>
            </a:r>
            <a:r>
              <a:rPr lang="en-ID" spc="-30" dirty="0" err="1">
                <a:effectLst/>
                <a:latin typeface="+mj-lt"/>
                <a:ea typeface="Times New Roman" panose="02020603050405020304" pitchFamily="18" charset="0"/>
              </a:rPr>
              <a:t>cara</a:t>
            </a:r>
            <a:r>
              <a:rPr lang="en-ID" spc="-3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ID" spc="-30" dirty="0" err="1">
                <a:effectLst/>
                <a:latin typeface="+mj-lt"/>
                <a:ea typeface="Times New Roman" panose="02020603050405020304" pitchFamily="18" charset="0"/>
              </a:rPr>
              <a:t>untuk</a:t>
            </a:r>
            <a:r>
              <a:rPr lang="en-ID" spc="-3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ID" spc="-30" dirty="0" err="1">
                <a:effectLst/>
                <a:latin typeface="+mj-lt"/>
                <a:ea typeface="Times New Roman" panose="02020603050405020304" pitchFamily="18" charset="0"/>
              </a:rPr>
              <a:t>mengatasi</a:t>
            </a:r>
            <a:r>
              <a:rPr lang="en-ID" spc="-30" dirty="0">
                <a:effectLst/>
                <a:latin typeface="+mj-lt"/>
                <a:ea typeface="Times New Roman" panose="02020603050405020304" pitchFamily="18" charset="0"/>
              </a:rPr>
              <a:t> spam </a:t>
            </a:r>
            <a:r>
              <a:rPr lang="en-ID" spc="-30" dirty="0" err="1">
                <a:effectLst/>
                <a:latin typeface="+mj-lt"/>
                <a:ea typeface="Times New Roman" panose="02020603050405020304" pitchFamily="18" charset="0"/>
              </a:rPr>
              <a:t>yaitu</a:t>
            </a:r>
            <a:r>
              <a:rPr lang="en-ID" spc="-30" dirty="0">
                <a:effectLst/>
                <a:latin typeface="+mj-lt"/>
                <a:ea typeface="Times New Roman" panose="02020603050405020304" pitchFamily="18" charset="0"/>
              </a:rPr>
              <a:t>; </a:t>
            </a:r>
            <a:r>
              <a:rPr lang="en-ID" spc="-30" dirty="0" err="1">
                <a:effectLst/>
                <a:latin typeface="+mj-lt"/>
                <a:ea typeface="Times New Roman" panose="02020603050405020304" pitchFamily="18" charset="0"/>
              </a:rPr>
              <a:t>menggunakan</a:t>
            </a:r>
            <a:r>
              <a:rPr lang="en-ID" spc="-30" dirty="0">
                <a:effectLst/>
                <a:latin typeface="+mj-lt"/>
                <a:ea typeface="Times New Roman" panose="02020603050405020304" pitchFamily="18" charset="0"/>
              </a:rPr>
              <a:t> blacklist </a:t>
            </a:r>
            <a:r>
              <a:rPr lang="en-ID" spc="-30" dirty="0" err="1">
                <a:effectLst/>
                <a:latin typeface="+mj-lt"/>
                <a:ea typeface="Times New Roman" panose="02020603050405020304" pitchFamily="18" charset="0"/>
              </a:rPr>
              <a:t>kontak</a:t>
            </a:r>
            <a:r>
              <a:rPr lang="en-ID" spc="-30" dirty="0">
                <a:effectLst/>
                <a:latin typeface="+mj-lt"/>
                <a:ea typeface="Times New Roman" panose="02020603050405020304" pitchFamily="18" charset="0"/>
              </a:rPr>
              <a:t> dan </a:t>
            </a:r>
            <a:r>
              <a:rPr lang="en-ID" spc="-30" dirty="0" err="1">
                <a:effectLst/>
                <a:latin typeface="+mj-lt"/>
                <a:ea typeface="Times New Roman" panose="02020603050405020304" pitchFamily="18" charset="0"/>
              </a:rPr>
              <a:t>menggunakan</a:t>
            </a:r>
            <a:r>
              <a:rPr lang="en-ID" spc="-3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ID" spc="-30" dirty="0" err="1">
                <a:effectLst/>
                <a:latin typeface="+mj-lt"/>
                <a:ea typeface="Times New Roman" panose="02020603050405020304" pitchFamily="18" charset="0"/>
              </a:rPr>
              <a:t>metode</a:t>
            </a:r>
            <a:r>
              <a:rPr lang="en-ID" spc="-3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ID" spc="-30" dirty="0" err="1">
                <a:effectLst/>
                <a:latin typeface="+mj-lt"/>
                <a:ea typeface="Times New Roman" panose="02020603050405020304" pitchFamily="18" charset="0"/>
              </a:rPr>
              <a:t>pengklasifikasian</a:t>
            </a:r>
            <a:r>
              <a:rPr lang="en-ID" spc="-3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ID" spc="-30" dirty="0" err="1">
                <a:effectLst/>
                <a:latin typeface="+mj-lt"/>
                <a:ea typeface="Times New Roman" panose="02020603050405020304" pitchFamily="18" charset="0"/>
              </a:rPr>
              <a:t>teks</a:t>
            </a:r>
            <a:r>
              <a:rPr lang="en-ID" spc="-30" dirty="0">
                <a:latin typeface="+mj-lt"/>
                <a:ea typeface="Times New Roman" panose="02020603050405020304" pitchFamily="18" charset="0"/>
              </a:rPr>
              <a:t>. </a:t>
            </a:r>
            <a:r>
              <a:rPr lang="en-ID" spc="-30" dirty="0">
                <a:effectLst/>
                <a:latin typeface="+mj-lt"/>
                <a:ea typeface="Times New Roman" panose="02020603050405020304" pitchFamily="18" charset="0"/>
              </a:rPr>
              <a:t>Pada </a:t>
            </a:r>
            <a:r>
              <a:rPr lang="en-ID" spc="-30" dirty="0" err="1">
                <a:effectLst/>
                <a:latin typeface="+mj-lt"/>
                <a:ea typeface="Times New Roman" panose="02020603050405020304" pitchFamily="18" charset="0"/>
              </a:rPr>
              <a:t>penelitian</a:t>
            </a:r>
            <a:r>
              <a:rPr lang="en-ID" spc="-30" dirty="0">
                <a:effectLst/>
                <a:latin typeface="+mj-lt"/>
                <a:ea typeface="Times New Roman" panose="02020603050405020304" pitchFamily="18" charset="0"/>
              </a:rPr>
              <a:t> kali </a:t>
            </a:r>
            <a:r>
              <a:rPr lang="en-ID" spc="-30" dirty="0" err="1">
                <a:effectLst/>
                <a:latin typeface="+mj-lt"/>
                <a:ea typeface="Times New Roman" panose="02020603050405020304" pitchFamily="18" charset="0"/>
              </a:rPr>
              <a:t>ini</a:t>
            </a:r>
            <a:r>
              <a:rPr lang="en-ID" spc="-3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ID" spc="-30" dirty="0" err="1">
                <a:effectLst/>
                <a:latin typeface="+mj-lt"/>
                <a:ea typeface="Times New Roman" panose="02020603050405020304" pitchFamily="18" charset="0"/>
              </a:rPr>
              <a:t>yaitu</a:t>
            </a:r>
            <a:r>
              <a:rPr lang="en-ID" spc="-3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ID" spc="-30" dirty="0" err="1">
                <a:effectLst/>
                <a:latin typeface="+mj-lt"/>
                <a:ea typeface="Times New Roman" panose="02020603050405020304" pitchFamily="18" charset="0"/>
              </a:rPr>
              <a:t>membahas</a:t>
            </a:r>
            <a:r>
              <a:rPr lang="en-ID" spc="-3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ID" spc="-30" dirty="0" err="1">
                <a:effectLst/>
                <a:latin typeface="+mj-lt"/>
                <a:ea typeface="Times New Roman" panose="02020603050405020304" pitchFamily="18" charset="0"/>
              </a:rPr>
              <a:t>cara</a:t>
            </a:r>
            <a:r>
              <a:rPr lang="en-ID" spc="-3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ID" spc="-30" dirty="0" err="1">
                <a:effectLst/>
                <a:latin typeface="+mj-lt"/>
                <a:ea typeface="Times New Roman" panose="02020603050405020304" pitchFamily="18" charset="0"/>
              </a:rPr>
              <a:t>identifikasi</a:t>
            </a:r>
            <a:r>
              <a:rPr lang="en-ID" spc="-30" dirty="0">
                <a:effectLst/>
                <a:latin typeface="+mj-lt"/>
                <a:ea typeface="Times New Roman" panose="02020603050405020304" pitchFamily="18" charset="0"/>
              </a:rPr>
              <a:t> SMS spam </a:t>
            </a:r>
            <a:r>
              <a:rPr lang="en-ID" spc="-30" dirty="0" err="1">
                <a:effectLst/>
                <a:latin typeface="+mj-lt"/>
                <a:ea typeface="Times New Roman" panose="02020603050405020304" pitchFamily="18" charset="0"/>
              </a:rPr>
              <a:t>menggunakan</a:t>
            </a:r>
            <a:r>
              <a:rPr lang="en-ID" spc="-3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ID" spc="-30" dirty="0" err="1">
                <a:effectLst/>
                <a:latin typeface="+mj-lt"/>
                <a:ea typeface="Times New Roman" panose="02020603050405020304" pitchFamily="18" charset="0"/>
              </a:rPr>
              <a:t>metode</a:t>
            </a:r>
            <a:r>
              <a:rPr lang="en-ID" spc="-3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ID" spc="-30" dirty="0" err="1">
                <a:effectLst/>
                <a:latin typeface="+mj-lt"/>
                <a:ea typeface="Times New Roman" panose="02020603050405020304" pitchFamily="18" charset="0"/>
              </a:rPr>
              <a:t>klasifikasi</a:t>
            </a:r>
            <a:r>
              <a:rPr lang="en-ID" spc="-30" dirty="0">
                <a:effectLst/>
                <a:latin typeface="+mj-lt"/>
                <a:ea typeface="Times New Roman" panose="02020603050405020304" pitchFamily="18" charset="0"/>
              </a:rPr>
              <a:t> bayes di mana </a:t>
            </a:r>
            <a:r>
              <a:rPr lang="en-ID" spc="-30" dirty="0" err="1">
                <a:effectLst/>
                <a:latin typeface="+mj-lt"/>
                <a:ea typeface="Times New Roman" panose="02020603050405020304" pitchFamily="18" charset="0"/>
              </a:rPr>
              <a:t>pengklasifikasian</a:t>
            </a:r>
            <a:r>
              <a:rPr lang="en-ID" spc="-3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ID" spc="-30" dirty="0" err="1">
                <a:effectLst/>
                <a:latin typeface="+mj-lt"/>
                <a:ea typeface="Times New Roman" panose="02020603050405020304" pitchFamily="18" charset="0"/>
              </a:rPr>
              <a:t>teks</a:t>
            </a:r>
            <a:r>
              <a:rPr lang="en-ID" spc="-3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ID" spc="-30" dirty="0" err="1">
                <a:effectLst/>
                <a:latin typeface="+mj-lt"/>
                <a:ea typeface="Times New Roman" panose="02020603050405020304" pitchFamily="18" charset="0"/>
              </a:rPr>
              <a:t>berdasarkan</a:t>
            </a:r>
            <a:r>
              <a:rPr lang="en-ID" spc="-3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ID" spc="-30" dirty="0" err="1">
                <a:effectLst/>
                <a:latin typeface="+mj-lt"/>
                <a:ea typeface="Times New Roman" panose="02020603050405020304" pitchFamily="18" charset="0"/>
              </a:rPr>
              <a:t>kemungkinan</a:t>
            </a:r>
            <a:r>
              <a:rPr lang="en-ID" spc="-30" dirty="0">
                <a:effectLst/>
                <a:latin typeface="+mj-lt"/>
                <a:ea typeface="Times New Roman" panose="02020603050405020304" pitchFamily="18" charset="0"/>
              </a:rPr>
              <a:t> kata </a:t>
            </a:r>
            <a:r>
              <a:rPr lang="en-ID" spc="-30" dirty="0" err="1">
                <a:effectLst/>
                <a:latin typeface="+mj-lt"/>
                <a:ea typeface="Times New Roman" panose="02020603050405020304" pitchFamily="18" charset="0"/>
              </a:rPr>
              <a:t>kunci</a:t>
            </a:r>
            <a:r>
              <a:rPr lang="en-ID" spc="-30" dirty="0">
                <a:effectLst/>
                <a:latin typeface="+mj-lt"/>
                <a:ea typeface="Times New Roman" panose="02020603050405020304" pitchFamily="18" charset="0"/>
              </a:rPr>
              <a:t> yang </a:t>
            </a:r>
            <a:r>
              <a:rPr lang="en-ID" spc="-30" dirty="0" err="1">
                <a:effectLst/>
                <a:latin typeface="+mj-lt"/>
                <a:ea typeface="Times New Roman" panose="02020603050405020304" pitchFamily="18" charset="0"/>
              </a:rPr>
              <a:t>digunakan</a:t>
            </a:r>
            <a:r>
              <a:rPr lang="en-ID" spc="-30" dirty="0">
                <a:effectLst/>
                <a:latin typeface="+mj-lt"/>
                <a:ea typeface="Times New Roman" panose="02020603050405020304" pitchFamily="18" charset="0"/>
              </a:rPr>
              <a:t> pada </a:t>
            </a:r>
            <a:r>
              <a:rPr lang="en-ID" spc="-30" dirty="0" err="1">
                <a:effectLst/>
                <a:latin typeface="+mj-lt"/>
                <a:ea typeface="Times New Roman" panose="02020603050405020304" pitchFamily="18" charset="0"/>
              </a:rPr>
              <a:t>dokumen</a:t>
            </a:r>
            <a:r>
              <a:rPr lang="en-ID" spc="-3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ID" spc="-30" dirty="0" err="1">
                <a:effectLst/>
                <a:latin typeface="+mj-lt"/>
                <a:ea typeface="Times New Roman" panose="02020603050405020304" pitchFamily="18" charset="0"/>
              </a:rPr>
              <a:t>latih</a:t>
            </a:r>
            <a:r>
              <a:rPr lang="en-ID" spc="-3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ID" spc="-30" dirty="0" err="1">
                <a:effectLst/>
                <a:latin typeface="+mj-lt"/>
                <a:ea typeface="Times New Roman" panose="02020603050405020304" pitchFamily="18" charset="0"/>
              </a:rPr>
              <a:t>kemudian</a:t>
            </a:r>
            <a:r>
              <a:rPr lang="en-ID" spc="-3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ID" spc="-30" dirty="0" err="1">
                <a:effectLst/>
                <a:latin typeface="+mj-lt"/>
                <a:ea typeface="Times New Roman" panose="02020603050405020304" pitchFamily="18" charset="0"/>
              </a:rPr>
              <a:t>membandingkan</a:t>
            </a:r>
            <a:r>
              <a:rPr lang="en-ID" spc="-3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ID" spc="-30" dirty="0" err="1">
                <a:effectLst/>
                <a:latin typeface="+mj-lt"/>
                <a:ea typeface="Times New Roman" panose="02020603050405020304" pitchFamily="18" charset="0"/>
              </a:rPr>
              <a:t>dokumen</a:t>
            </a:r>
            <a:r>
              <a:rPr lang="en-ID" spc="-3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ID" spc="-30" dirty="0" err="1">
                <a:effectLst/>
                <a:latin typeface="+mj-lt"/>
                <a:ea typeface="Times New Roman" panose="02020603050405020304" pitchFamily="18" charset="0"/>
              </a:rPr>
              <a:t>latih</a:t>
            </a:r>
            <a:r>
              <a:rPr lang="en-ID" spc="-3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ID" spc="-30" dirty="0" err="1">
                <a:effectLst/>
                <a:latin typeface="+mj-lt"/>
                <a:ea typeface="Times New Roman" panose="02020603050405020304" pitchFamily="18" charset="0"/>
              </a:rPr>
              <a:t>dengan</a:t>
            </a:r>
            <a:r>
              <a:rPr lang="en-ID" spc="-3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ID" spc="-30" dirty="0" err="1">
                <a:effectLst/>
                <a:latin typeface="+mj-lt"/>
                <a:ea typeface="Times New Roman" panose="02020603050405020304" pitchFamily="18" charset="0"/>
              </a:rPr>
              <a:t>dokumen</a:t>
            </a:r>
            <a:r>
              <a:rPr lang="en-ID" spc="-30" dirty="0">
                <a:effectLst/>
                <a:latin typeface="+mj-lt"/>
                <a:ea typeface="Times New Roman" panose="02020603050405020304" pitchFamily="18" charset="0"/>
              </a:rPr>
              <a:t> uji. yang </a:t>
            </a:r>
            <a:r>
              <a:rPr lang="en-ID" spc="-30" dirty="0" err="1">
                <a:effectLst/>
                <a:latin typeface="+mj-lt"/>
                <a:ea typeface="Times New Roman" panose="02020603050405020304" pitchFamily="18" charset="0"/>
              </a:rPr>
              <a:t>menjadi</a:t>
            </a:r>
            <a:r>
              <a:rPr lang="en-ID" spc="-3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ID" spc="-30" dirty="0" err="1">
                <a:effectLst/>
                <a:latin typeface="+mj-lt"/>
                <a:ea typeface="Times New Roman" panose="02020603050405020304" pitchFamily="18" charset="0"/>
              </a:rPr>
              <a:t>dasar</a:t>
            </a:r>
            <a:r>
              <a:rPr lang="en-ID" spc="-30" dirty="0">
                <a:effectLst/>
                <a:latin typeface="+mj-lt"/>
                <a:ea typeface="Times New Roman" panose="02020603050405020304" pitchFamily="18" charset="0"/>
              </a:rPr>
              <a:t> pada </a:t>
            </a:r>
            <a:r>
              <a:rPr lang="en-ID" spc="-30" dirty="0" err="1">
                <a:effectLst/>
                <a:latin typeface="+mj-lt"/>
                <a:ea typeface="Times New Roman" panose="02020603050405020304" pitchFamily="18" charset="0"/>
              </a:rPr>
              <a:t>algoritma</a:t>
            </a:r>
            <a:r>
              <a:rPr lang="en-ID" spc="-30" dirty="0">
                <a:effectLst/>
                <a:latin typeface="+mj-lt"/>
                <a:ea typeface="Times New Roman" panose="02020603050405020304" pitchFamily="18" charset="0"/>
              </a:rPr>
              <a:t> Bayes </a:t>
            </a:r>
            <a:r>
              <a:rPr lang="en-ID" spc="-30" dirty="0" err="1">
                <a:effectLst/>
                <a:latin typeface="+mj-lt"/>
                <a:ea typeface="Times New Roman" panose="02020603050405020304" pitchFamily="18" charset="0"/>
              </a:rPr>
              <a:t>yaitu</a:t>
            </a:r>
            <a:r>
              <a:rPr lang="en-ID" spc="-3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ID" spc="-30" dirty="0" err="1">
                <a:effectLst/>
                <a:latin typeface="+mj-lt"/>
                <a:ea typeface="Times New Roman" panose="02020603050405020304" pitchFamily="18" charset="0"/>
              </a:rPr>
              <a:t>dengan</a:t>
            </a:r>
            <a:r>
              <a:rPr lang="en-ID" spc="-3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ID" spc="-30" dirty="0" err="1">
                <a:effectLst/>
                <a:latin typeface="+mj-lt"/>
                <a:ea typeface="Times New Roman" panose="02020603050405020304" pitchFamily="18" charset="0"/>
              </a:rPr>
              <a:t>asumsi</a:t>
            </a:r>
            <a:r>
              <a:rPr lang="en-ID" spc="-3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ID" spc="-30" dirty="0" err="1">
                <a:effectLst/>
                <a:latin typeface="+mj-lt"/>
                <a:ea typeface="Times New Roman" panose="02020603050405020304" pitchFamily="18" charset="0"/>
              </a:rPr>
              <a:t>independensi</a:t>
            </a:r>
            <a:r>
              <a:rPr lang="en-ID" spc="-30" dirty="0">
                <a:effectLst/>
                <a:latin typeface="+mj-lt"/>
                <a:ea typeface="Times New Roman" panose="02020603050405020304" pitchFamily="18" charset="0"/>
              </a:rPr>
              <a:t> yang </a:t>
            </a:r>
            <a:r>
              <a:rPr lang="en-ID" spc="-30" dirty="0" err="1">
                <a:effectLst/>
                <a:latin typeface="+mj-lt"/>
                <a:ea typeface="Times New Roman" panose="02020603050405020304" pitchFamily="18" charset="0"/>
              </a:rPr>
              <a:t>kuat</a:t>
            </a:r>
            <a:r>
              <a:rPr lang="en-ID" spc="-30" dirty="0">
                <a:effectLst/>
                <a:latin typeface="+mj-lt"/>
                <a:ea typeface="Times New Roman" panose="02020603050405020304" pitchFamily="18" charset="0"/>
              </a:rPr>
              <a:t>. </a:t>
            </a:r>
            <a:endParaRPr lang="en-ID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6700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CE395-1057-35CA-E398-8D3606970E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643430"/>
            <a:ext cx="9601196" cy="331893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D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ID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Sistem</a:t>
            </a:r>
            <a:r>
              <a:rPr lang="en-ID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menyediakan</a:t>
            </a:r>
            <a:r>
              <a:rPr lang="en-ID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fitur</a:t>
            </a:r>
            <a:r>
              <a:rPr lang="en-ID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identifikasi</a:t>
            </a:r>
            <a:r>
              <a:rPr lang="en-ID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bahwa</a:t>
            </a:r>
            <a:r>
              <a:rPr lang="en-ID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Kalimat</a:t>
            </a:r>
            <a:r>
              <a:rPr lang="en-ID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tersebut</a:t>
            </a:r>
            <a:r>
              <a:rPr lang="en-ID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termasuk</a:t>
            </a:r>
            <a:r>
              <a:rPr lang="en-ID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ke</a:t>
            </a:r>
            <a:r>
              <a:rPr lang="en-ID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ID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sms</a:t>
            </a:r>
            <a:r>
              <a:rPr lang="en-ID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penipuan</a:t>
            </a:r>
            <a:r>
              <a:rPr lang="en-ID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atau</a:t>
            </a:r>
            <a:r>
              <a:rPr lang="en-ID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tidak</a:t>
            </a:r>
            <a:r>
              <a:rPr lang="en-ID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, Model </a:t>
            </a:r>
            <a:r>
              <a:rPr lang="en-ID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memiliki</a:t>
            </a:r>
            <a:r>
              <a:rPr lang="en-ID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akurasi</a:t>
            </a:r>
            <a:r>
              <a:rPr lang="en-ID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84 % </a:t>
            </a:r>
            <a:r>
              <a:rPr lang="en-ID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sehingga</a:t>
            </a:r>
            <a:r>
              <a:rPr lang="en-ID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layak</a:t>
            </a:r>
            <a:r>
              <a:rPr lang="en-ID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ID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digunakan</a:t>
            </a:r>
            <a:r>
              <a:rPr lang="en-ID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Sistem</a:t>
            </a:r>
            <a:r>
              <a:rPr lang="en-ID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menggunakan</a:t>
            </a:r>
            <a:r>
              <a:rPr lang="en-ID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bahasa</a:t>
            </a:r>
            <a:r>
              <a:rPr lang="en-ID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pemrograman</a:t>
            </a:r>
            <a:r>
              <a:rPr lang="en-ID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Python </a:t>
            </a:r>
            <a:r>
              <a:rPr lang="en-ID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ID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framework Flask, dan </a:t>
            </a:r>
            <a:r>
              <a:rPr lang="en-ID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menggunakan</a:t>
            </a:r>
            <a:r>
              <a:rPr lang="en-ID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metode</a:t>
            </a:r>
            <a:r>
              <a:rPr lang="en-ID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Multinomial Naïve Bayes </a:t>
            </a:r>
            <a:r>
              <a:rPr lang="en-ID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serta</a:t>
            </a:r>
            <a:r>
              <a:rPr lang="en-ID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interface </a:t>
            </a:r>
            <a:r>
              <a:rPr lang="en-ID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Jupyter</a:t>
            </a:r>
            <a:r>
              <a:rPr lang="en-ID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Notebook, </a:t>
            </a:r>
            <a:r>
              <a:rPr lang="en-US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Analisis</a:t>
            </a:r>
            <a:r>
              <a:rPr lang="en-US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melewati</a:t>
            </a:r>
            <a:r>
              <a:rPr lang="en-US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beberapa</a:t>
            </a:r>
            <a:r>
              <a:rPr lang="en-US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tahapan</a:t>
            </a:r>
            <a:r>
              <a:rPr lang="en-US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proses </a:t>
            </a:r>
            <a:r>
              <a:rPr lang="en-US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yaitu</a:t>
            </a:r>
            <a:r>
              <a:rPr lang="en-US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download data di platform </a:t>
            </a:r>
            <a:r>
              <a:rPr lang="en-US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kaggle</a:t>
            </a:r>
            <a:r>
              <a:rPr lang="en-US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, preprocessing, labeling, data training dan testing, modeling, </a:t>
            </a:r>
            <a:r>
              <a:rPr lang="en-US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perancangan</a:t>
            </a:r>
            <a:r>
              <a:rPr lang="en-US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graphic user interface </a:t>
            </a:r>
            <a:r>
              <a:rPr lang="en-US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sederhana</a:t>
            </a:r>
            <a:r>
              <a:rPr lang="en-US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, dan Tutorial-tutorial yang </a:t>
            </a:r>
            <a:r>
              <a:rPr lang="en-US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dapat</a:t>
            </a:r>
            <a:r>
              <a:rPr lang="en-US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diikuti</a:t>
            </a:r>
            <a:r>
              <a:rPr lang="en-US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sebelum</a:t>
            </a:r>
            <a:r>
              <a:rPr lang="en-US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melakukan</a:t>
            </a:r>
            <a:r>
              <a:rPr lang="en-US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analisis</a:t>
            </a:r>
            <a:r>
              <a:rPr lang="en-US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data</a:t>
            </a:r>
            <a:r>
              <a:rPr lang="en-ID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15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Official Website Direktorat Jenderal Bea dan Cukai">
            <a:extLst>
              <a:ext uri="{FF2B5EF4-FFF2-40B4-BE49-F238E27FC236}">
                <a16:creationId xmlns:a16="http://schemas.microsoft.com/office/drawing/2014/main" id="{9467E37D-4CF5-08CD-2A92-7244E269E2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705" y="596293"/>
            <a:ext cx="10002590" cy="1928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Official Website Direktorat Jenderal Bea dan Cukai">
            <a:extLst>
              <a:ext uri="{FF2B5EF4-FFF2-40B4-BE49-F238E27FC236}">
                <a16:creationId xmlns:a16="http://schemas.microsoft.com/office/drawing/2014/main" id="{283B4B22-406A-632F-C922-206E26AAAA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5452" y="697338"/>
            <a:ext cx="2131843" cy="1726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Dirjen Bea Cukai | General Directorate of Customs head offic… | Flickr">
            <a:extLst>
              <a:ext uri="{FF2B5EF4-FFF2-40B4-BE49-F238E27FC236}">
                <a16:creationId xmlns:a16="http://schemas.microsoft.com/office/drawing/2014/main" id="{95C29B56-8059-4407-7CF2-58959599B3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8119" y="2454657"/>
            <a:ext cx="5898524" cy="3807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Kantor Pusat Direktorat Jenderal Bea dan Cukai - Pulogadung - 39 tips">
            <a:extLst>
              <a:ext uri="{FF2B5EF4-FFF2-40B4-BE49-F238E27FC236}">
                <a16:creationId xmlns:a16="http://schemas.microsoft.com/office/drawing/2014/main" id="{54388D08-4FB2-59C2-0193-72B311AA9F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7887" y="2454657"/>
            <a:ext cx="3807050" cy="380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7629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7999D-109F-E6D8-961D-5D0E862B2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Direktorat</a:t>
            </a:r>
            <a:r>
              <a:rPr lang="en-US" dirty="0"/>
              <a:t> </a:t>
            </a:r>
            <a:r>
              <a:rPr lang="en-US" dirty="0" err="1"/>
              <a:t>Jendral</a:t>
            </a:r>
            <a:r>
              <a:rPr lang="en-US" dirty="0"/>
              <a:t> Bea dan </a:t>
            </a:r>
            <a:r>
              <a:rPr lang="en-US" dirty="0" err="1"/>
              <a:t>Cukai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B9E61-7FCF-F2F2-1632-22910F2F5E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D" dirty="0"/>
              <a:t>CUSTOMS (</a:t>
            </a:r>
            <a:r>
              <a:rPr lang="en-ID" dirty="0" err="1"/>
              <a:t>Instansi</a:t>
            </a:r>
            <a:r>
              <a:rPr lang="en-ID" dirty="0"/>
              <a:t> </a:t>
            </a:r>
            <a:r>
              <a:rPr lang="en-ID" dirty="0" err="1"/>
              <a:t>Kepabeanan</a:t>
            </a:r>
            <a:r>
              <a:rPr lang="en-ID" dirty="0"/>
              <a:t>) di mana pun di dunia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suatu</a:t>
            </a:r>
            <a:r>
              <a:rPr lang="en-ID" dirty="0"/>
              <a:t> </a:t>
            </a:r>
            <a:r>
              <a:rPr lang="en-ID" dirty="0" err="1"/>
              <a:t>organisasi</a:t>
            </a:r>
            <a:r>
              <a:rPr lang="en-ID" dirty="0"/>
              <a:t> yang </a:t>
            </a:r>
            <a:r>
              <a:rPr lang="en-ID" dirty="0" err="1"/>
              <a:t>keberadaannya</a:t>
            </a:r>
            <a:r>
              <a:rPr lang="en-ID" dirty="0"/>
              <a:t> sangat </a:t>
            </a:r>
            <a:r>
              <a:rPr lang="en-ID" dirty="0" err="1"/>
              <a:t>essensial</a:t>
            </a:r>
            <a:r>
              <a:rPr lang="en-ID" dirty="0"/>
              <a:t> </a:t>
            </a:r>
            <a:r>
              <a:rPr lang="en-ID" dirty="0" err="1"/>
              <a:t>bagi</a:t>
            </a:r>
            <a:r>
              <a:rPr lang="en-ID" dirty="0"/>
              <a:t> </a:t>
            </a:r>
            <a:r>
              <a:rPr lang="en-ID" dirty="0" err="1"/>
              <a:t>suatu</a:t>
            </a:r>
            <a:r>
              <a:rPr lang="en-ID" dirty="0"/>
              <a:t> negara, </a:t>
            </a:r>
            <a:r>
              <a:rPr lang="en-ID" dirty="0" err="1"/>
              <a:t>demikian</a:t>
            </a:r>
            <a:r>
              <a:rPr lang="en-ID" dirty="0"/>
              <a:t> pula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Direktorat</a:t>
            </a:r>
            <a:r>
              <a:rPr lang="en-ID" dirty="0"/>
              <a:t> </a:t>
            </a:r>
            <a:r>
              <a:rPr lang="en-ID" dirty="0" err="1"/>
              <a:t>Jenderal</a:t>
            </a:r>
            <a:r>
              <a:rPr lang="en-ID" dirty="0"/>
              <a:t> Bea dan </a:t>
            </a:r>
            <a:r>
              <a:rPr lang="en-ID" dirty="0" err="1"/>
              <a:t>Cukai</a:t>
            </a:r>
            <a:r>
              <a:rPr lang="en-ID" dirty="0"/>
              <a:t> (</a:t>
            </a:r>
            <a:r>
              <a:rPr lang="en-ID" dirty="0" err="1"/>
              <a:t>Instansi</a:t>
            </a:r>
            <a:r>
              <a:rPr lang="en-ID" dirty="0"/>
              <a:t> </a:t>
            </a:r>
            <a:r>
              <a:rPr lang="en-ID" dirty="0" err="1"/>
              <a:t>Kepabeanan</a:t>
            </a:r>
            <a:r>
              <a:rPr lang="en-ID" dirty="0"/>
              <a:t> Indonesia)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suatu</a:t>
            </a:r>
            <a:r>
              <a:rPr lang="en-ID" dirty="0"/>
              <a:t> </a:t>
            </a:r>
            <a:r>
              <a:rPr lang="en-ID" dirty="0" err="1"/>
              <a:t>instansi</a:t>
            </a:r>
            <a:r>
              <a:rPr lang="en-ID" dirty="0"/>
              <a:t> yang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peran</a:t>
            </a:r>
            <a:r>
              <a:rPr lang="en-ID" dirty="0"/>
              <a:t> yang </a:t>
            </a:r>
            <a:r>
              <a:rPr lang="en-ID" dirty="0" err="1"/>
              <a:t>cukup</a:t>
            </a:r>
            <a:r>
              <a:rPr lang="en-ID" dirty="0"/>
              <a:t> </a:t>
            </a:r>
            <a:r>
              <a:rPr lang="en-ID" dirty="0" err="1"/>
              <a:t>penting</a:t>
            </a:r>
            <a:r>
              <a:rPr lang="en-ID" dirty="0"/>
              <a:t> pada </a:t>
            </a:r>
            <a:r>
              <a:rPr lang="en-ID" dirty="0" err="1"/>
              <a:t>suatu</a:t>
            </a:r>
            <a:r>
              <a:rPr lang="en-ID" dirty="0"/>
              <a:t> negara.</a:t>
            </a:r>
          </a:p>
          <a:p>
            <a:pPr algn="just"/>
            <a:r>
              <a:rPr lang="en-ID" dirty="0"/>
              <a:t>Lembaga Bea </a:t>
            </a:r>
            <a:r>
              <a:rPr lang="en-ID" dirty="0" err="1"/>
              <a:t>Cukai</a:t>
            </a:r>
            <a:r>
              <a:rPr lang="en-ID" dirty="0"/>
              <a:t> </a:t>
            </a:r>
            <a:r>
              <a:rPr lang="en-ID" dirty="0" err="1"/>
              <a:t>setelah</a:t>
            </a:r>
            <a:r>
              <a:rPr lang="en-ID" dirty="0"/>
              <a:t> Indonesia </a:t>
            </a:r>
            <a:r>
              <a:rPr lang="en-ID" dirty="0" err="1"/>
              <a:t>merdeka</a:t>
            </a:r>
            <a:r>
              <a:rPr lang="en-ID" dirty="0"/>
              <a:t>, </a:t>
            </a:r>
            <a:r>
              <a:rPr lang="en-ID" dirty="0" err="1"/>
              <a:t>dibentuk</a:t>
            </a:r>
            <a:r>
              <a:rPr lang="en-ID" dirty="0"/>
              <a:t> pada </a:t>
            </a:r>
            <a:r>
              <a:rPr lang="en-ID" dirty="0" err="1"/>
              <a:t>tanggal</a:t>
            </a:r>
            <a:r>
              <a:rPr lang="en-ID" dirty="0"/>
              <a:t> 01 </a:t>
            </a:r>
            <a:r>
              <a:rPr lang="en-ID" dirty="0" err="1"/>
              <a:t>Oktober</a:t>
            </a:r>
            <a:r>
              <a:rPr lang="en-ID" dirty="0"/>
              <a:t> 1946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nama</a:t>
            </a:r>
            <a:r>
              <a:rPr lang="en-ID" dirty="0"/>
              <a:t> </a:t>
            </a:r>
            <a:r>
              <a:rPr lang="en-ID" dirty="0" err="1"/>
              <a:t>Pejabatan</a:t>
            </a:r>
            <a:r>
              <a:rPr lang="en-ID" dirty="0"/>
              <a:t> Bea dan </a:t>
            </a:r>
            <a:r>
              <a:rPr lang="en-ID" dirty="0" err="1"/>
              <a:t>Cukai</a:t>
            </a:r>
            <a:r>
              <a:rPr lang="en-ID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33566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BB78B-3785-4EC8-4F15-2FA056032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Kepabeanan</a:t>
            </a:r>
            <a:r>
              <a:rPr lang="en-US" dirty="0"/>
              <a:t> dan </a:t>
            </a:r>
            <a:r>
              <a:rPr lang="en-US" dirty="0" err="1"/>
              <a:t>Cukai</a:t>
            </a:r>
            <a:r>
              <a:rPr lang="en-US" dirty="0"/>
              <a:t> (IKC)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CE3AA-13A9-64F1-C029-D6F540BFB4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D" dirty="0" err="1"/>
              <a:t>Organisasi</a:t>
            </a:r>
            <a:r>
              <a:rPr lang="en-ID" dirty="0"/>
              <a:t> </a:t>
            </a:r>
            <a:r>
              <a:rPr lang="en-ID" dirty="0" err="1"/>
              <a:t>Kepabeanan</a:t>
            </a:r>
            <a:r>
              <a:rPr lang="en-ID" dirty="0"/>
              <a:t> </a:t>
            </a:r>
            <a:r>
              <a:rPr lang="en-ID" dirty="0" err="1"/>
              <a:t>Internasional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World Customs Organization </a:t>
            </a:r>
            <a:r>
              <a:rPr lang="en-ID" dirty="0" err="1"/>
              <a:t>telah</a:t>
            </a:r>
            <a:r>
              <a:rPr lang="en-ID" dirty="0"/>
              <a:t> </a:t>
            </a:r>
            <a:r>
              <a:rPr lang="en-ID" dirty="0" err="1"/>
              <a:t>mendedikasikan</a:t>
            </a:r>
            <a:r>
              <a:rPr lang="en-ID" dirty="0"/>
              <a:t> </a:t>
            </a:r>
            <a:r>
              <a:rPr lang="en-ID" dirty="0" err="1"/>
              <a:t>tahun</a:t>
            </a:r>
            <a:r>
              <a:rPr lang="en-ID" dirty="0"/>
              <a:t> 2019 </a:t>
            </a:r>
            <a:r>
              <a:rPr lang="en-ID" dirty="0" err="1"/>
              <a:t>sebagai</a:t>
            </a:r>
            <a:r>
              <a:rPr lang="en-ID" dirty="0"/>
              <a:t> </a:t>
            </a:r>
            <a:r>
              <a:rPr lang="en-ID" dirty="0" err="1"/>
              <a:t>tahun</a:t>
            </a:r>
            <a:r>
              <a:rPr lang="en-ID" dirty="0"/>
              <a:t> </a:t>
            </a:r>
            <a:r>
              <a:rPr lang="en-ID" dirty="0" err="1"/>
              <a:t>perubahan</a:t>
            </a:r>
            <a:r>
              <a:rPr lang="en-ID" dirty="0"/>
              <a:t> </a:t>
            </a:r>
            <a:r>
              <a:rPr lang="en-ID" dirty="0" err="1"/>
              <a:t>menuju</a:t>
            </a:r>
            <a:r>
              <a:rPr lang="en-ID" dirty="0"/>
              <a:t> SMART border yang </a:t>
            </a:r>
            <a:r>
              <a:rPr lang="en-ID" dirty="0" err="1"/>
              <a:t>mengedepankan</a:t>
            </a:r>
            <a:r>
              <a:rPr lang="en-ID" dirty="0"/>
              <a:t> IT </a:t>
            </a:r>
            <a:r>
              <a:rPr lang="en-ID" dirty="0" err="1"/>
              <a:t>sebagai</a:t>
            </a:r>
            <a:r>
              <a:rPr lang="en-ID" dirty="0"/>
              <a:t> </a:t>
            </a:r>
            <a:r>
              <a:rPr lang="en-ID" dirty="0" err="1"/>
              <a:t>kunci</a:t>
            </a:r>
            <a:r>
              <a:rPr lang="en-ID" dirty="0"/>
              <a:t> </a:t>
            </a:r>
            <a:r>
              <a:rPr lang="en-ID" dirty="0" err="1"/>
              <a:t>penggerak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roda</a:t>
            </a:r>
            <a:r>
              <a:rPr lang="en-ID" dirty="0"/>
              <a:t> </a:t>
            </a:r>
            <a:r>
              <a:rPr lang="en-ID" dirty="0" err="1"/>
              <a:t>ekonomi</a:t>
            </a:r>
            <a:r>
              <a:rPr lang="en-ID" dirty="0"/>
              <a:t>. </a:t>
            </a:r>
          </a:p>
          <a:p>
            <a:pPr algn="just"/>
            <a:r>
              <a:rPr lang="en-ID" dirty="0" err="1"/>
              <a:t>Saat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Indonesia </a:t>
            </a:r>
            <a:r>
              <a:rPr lang="en-ID" dirty="0" err="1"/>
              <a:t>telah</a:t>
            </a:r>
            <a:r>
              <a:rPr lang="en-ID" dirty="0"/>
              <a:t> </a:t>
            </a:r>
            <a:r>
              <a:rPr lang="en-ID" dirty="0" err="1"/>
              <a:t>memasuki</a:t>
            </a:r>
            <a:r>
              <a:rPr lang="en-ID" dirty="0"/>
              <a:t> era </a:t>
            </a:r>
            <a:r>
              <a:rPr lang="en-ID" dirty="0" err="1"/>
              <a:t>revolusi</a:t>
            </a:r>
            <a:r>
              <a:rPr lang="en-ID" dirty="0"/>
              <a:t> </a:t>
            </a:r>
            <a:r>
              <a:rPr lang="en-ID" dirty="0" err="1"/>
              <a:t>industri</a:t>
            </a:r>
            <a:r>
              <a:rPr lang="en-ID" dirty="0"/>
              <a:t> 4.0, </a:t>
            </a:r>
            <a:r>
              <a:rPr lang="en-ID" dirty="0" err="1"/>
              <a:t>pemerintah</a:t>
            </a:r>
            <a:r>
              <a:rPr lang="en-ID" dirty="0"/>
              <a:t> Indonesia </a:t>
            </a:r>
            <a:r>
              <a:rPr lang="en-ID" dirty="0" err="1"/>
              <a:t>telah</a:t>
            </a:r>
            <a:r>
              <a:rPr lang="en-ID" dirty="0"/>
              <a:t> </a:t>
            </a:r>
            <a:r>
              <a:rPr lang="en-ID" dirty="0" err="1"/>
              <a:t>mempersiapkan</a:t>
            </a:r>
            <a:r>
              <a:rPr lang="en-ID" dirty="0"/>
              <a:t> dan </a:t>
            </a:r>
            <a:r>
              <a:rPr lang="en-ID" dirty="0" err="1"/>
              <a:t>memberi</a:t>
            </a:r>
            <a:r>
              <a:rPr lang="en-ID" dirty="0"/>
              <a:t> </a:t>
            </a:r>
            <a:r>
              <a:rPr lang="en-ID" dirty="0" err="1"/>
              <a:t>perhatian</a:t>
            </a:r>
            <a:r>
              <a:rPr lang="en-ID" dirty="0"/>
              <a:t> </a:t>
            </a:r>
            <a:r>
              <a:rPr lang="en-ID" dirty="0" err="1"/>
              <a:t>secara</a:t>
            </a:r>
            <a:r>
              <a:rPr lang="en-ID" dirty="0"/>
              <a:t> </a:t>
            </a:r>
            <a:r>
              <a:rPr lang="en-ID" dirty="0" err="1"/>
              <a:t>khusus</a:t>
            </a:r>
            <a:r>
              <a:rPr lang="en-ID" dirty="0"/>
              <a:t> </a:t>
            </a:r>
            <a:r>
              <a:rPr lang="en-ID" dirty="0" err="1"/>
              <a:t>atas</a:t>
            </a:r>
            <a:r>
              <a:rPr lang="en-ID" dirty="0"/>
              <a:t> </a:t>
            </a:r>
            <a:r>
              <a:rPr lang="en-ID" dirty="0" err="1"/>
              <a:t>perubahan</a:t>
            </a:r>
            <a:r>
              <a:rPr lang="en-ID" dirty="0"/>
              <a:t> </a:t>
            </a:r>
            <a:r>
              <a:rPr lang="en-ID" dirty="0" err="1"/>
              <a:t>tersebut</a:t>
            </a:r>
            <a:r>
              <a:rPr lang="en-ID" dirty="0"/>
              <a:t>.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terkecuali</a:t>
            </a:r>
            <a:r>
              <a:rPr lang="en-ID" dirty="0"/>
              <a:t> di </a:t>
            </a:r>
            <a:r>
              <a:rPr lang="en-ID" dirty="0" err="1"/>
              <a:t>Direktorat</a:t>
            </a:r>
            <a:r>
              <a:rPr lang="en-ID" dirty="0"/>
              <a:t> </a:t>
            </a:r>
            <a:r>
              <a:rPr lang="en-ID" dirty="0" err="1"/>
              <a:t>Jenderal</a:t>
            </a:r>
            <a:r>
              <a:rPr lang="en-ID" dirty="0"/>
              <a:t> Bea dan </a:t>
            </a:r>
            <a:r>
              <a:rPr lang="en-ID" dirty="0" err="1"/>
              <a:t>Cukai</a:t>
            </a:r>
            <a:r>
              <a:rPr lang="en-ID" dirty="0"/>
              <a:t> </a:t>
            </a:r>
            <a:r>
              <a:rPr lang="en-ID" dirty="0" err="1"/>
              <a:t>khususnya</a:t>
            </a:r>
            <a:r>
              <a:rPr lang="en-ID" dirty="0"/>
              <a:t> di </a:t>
            </a:r>
            <a:r>
              <a:rPr lang="en-ID" dirty="0" err="1"/>
              <a:t>Direktorat</a:t>
            </a:r>
            <a:r>
              <a:rPr lang="en-ID" dirty="0"/>
              <a:t> </a:t>
            </a:r>
            <a:r>
              <a:rPr lang="en-ID" dirty="0" err="1"/>
              <a:t>Informasi</a:t>
            </a:r>
            <a:r>
              <a:rPr lang="en-ID" dirty="0"/>
              <a:t> </a:t>
            </a:r>
            <a:r>
              <a:rPr lang="en-ID" dirty="0" err="1"/>
              <a:t>Kepabeanan</a:t>
            </a:r>
            <a:r>
              <a:rPr lang="en-ID" dirty="0"/>
              <a:t> dan </a:t>
            </a:r>
            <a:r>
              <a:rPr lang="en-ID" dirty="0" err="1"/>
              <a:t>Cukai</a:t>
            </a:r>
            <a:r>
              <a:rPr lang="en-ID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960720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80CE9-45AB-6486-D0B1-A3C37CCAE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Kasus</a:t>
            </a:r>
            <a:r>
              <a:rPr lang="en-US" dirty="0"/>
              <a:t> </a:t>
            </a:r>
            <a:r>
              <a:rPr lang="en-US" dirty="0" err="1"/>
              <a:t>Penipuan</a:t>
            </a:r>
            <a:r>
              <a:rPr lang="en-US" dirty="0"/>
              <a:t> </a:t>
            </a:r>
            <a:r>
              <a:rPr lang="en-US" dirty="0" err="1"/>
              <a:t>Mengatasnamakan</a:t>
            </a:r>
            <a:r>
              <a:rPr lang="en-US" dirty="0"/>
              <a:t> Bea </a:t>
            </a:r>
            <a:r>
              <a:rPr lang="en-US" dirty="0" err="1"/>
              <a:t>Cukai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37013-6BEE-F777-0213-99E1F50A0D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D" dirty="0" err="1"/>
              <a:t>Penipu</a:t>
            </a:r>
            <a:r>
              <a:rPr lang="en-ID" dirty="0"/>
              <a:t> </a:t>
            </a:r>
            <a:r>
              <a:rPr lang="en-ID" dirty="0" err="1"/>
              <a:t>biasanya</a:t>
            </a:r>
            <a:r>
              <a:rPr lang="en-ID" dirty="0"/>
              <a:t> </a:t>
            </a:r>
            <a:r>
              <a:rPr lang="en-ID" dirty="0" err="1"/>
              <a:t>menawarkan</a:t>
            </a:r>
            <a:r>
              <a:rPr lang="en-ID" dirty="0"/>
              <a:t> </a:t>
            </a:r>
            <a:r>
              <a:rPr lang="en-ID" dirty="0" err="1"/>
              <a:t>barang-barang</a:t>
            </a:r>
            <a:r>
              <a:rPr lang="en-ID" dirty="0"/>
              <a:t> </a:t>
            </a:r>
            <a:r>
              <a:rPr lang="en-ID" dirty="0" err="1"/>
              <a:t>lelang</a:t>
            </a:r>
            <a:r>
              <a:rPr lang="en-ID" dirty="0"/>
              <a:t> </a:t>
            </a:r>
            <a:r>
              <a:rPr lang="en-ID" dirty="0" err="1"/>
              <a:t>sitaan</a:t>
            </a:r>
            <a:r>
              <a:rPr lang="en-ID" dirty="0"/>
              <a:t> Bea </a:t>
            </a:r>
            <a:r>
              <a:rPr lang="en-ID" dirty="0" err="1"/>
              <a:t>Cukai</a:t>
            </a:r>
            <a:r>
              <a:rPr lang="en-ID" dirty="0"/>
              <a:t>  </a:t>
            </a:r>
            <a:r>
              <a:rPr lang="en-ID" dirty="0" err="1"/>
              <a:t>harga</a:t>
            </a:r>
            <a:r>
              <a:rPr lang="en-ID" dirty="0"/>
              <a:t> </a:t>
            </a:r>
            <a:r>
              <a:rPr lang="en-ID" dirty="0" err="1"/>
              <a:t>murah</a:t>
            </a:r>
            <a:r>
              <a:rPr lang="en-ID" dirty="0"/>
              <a:t> </a:t>
            </a:r>
            <a:r>
              <a:rPr lang="en-ID" dirty="0" err="1"/>
              <a:t>melalui</a:t>
            </a:r>
            <a:r>
              <a:rPr lang="en-ID" dirty="0"/>
              <a:t> </a:t>
            </a:r>
            <a:r>
              <a:rPr lang="en-ID" dirty="0" err="1"/>
              <a:t>beberapa</a:t>
            </a:r>
            <a:r>
              <a:rPr lang="en-ID" dirty="0"/>
              <a:t> </a:t>
            </a:r>
            <a:r>
              <a:rPr lang="en-ID" dirty="0" err="1"/>
              <a:t>saluran</a:t>
            </a:r>
            <a:r>
              <a:rPr lang="en-ID" dirty="0"/>
              <a:t> </a:t>
            </a:r>
            <a:r>
              <a:rPr lang="en-ID" dirty="0" err="1"/>
              <a:t>komunikasi</a:t>
            </a:r>
            <a:r>
              <a:rPr lang="en-ID" dirty="0"/>
              <a:t>, </a:t>
            </a:r>
            <a:r>
              <a:rPr lang="en-ID" dirty="0" err="1"/>
              <a:t>seperti</a:t>
            </a:r>
            <a:r>
              <a:rPr lang="en-ID" dirty="0"/>
              <a:t> </a:t>
            </a:r>
            <a:r>
              <a:rPr lang="en-ID" dirty="0" err="1"/>
              <a:t>telepon</a:t>
            </a:r>
            <a:r>
              <a:rPr lang="en-ID" dirty="0"/>
              <a:t>, WhatsApp, media </a:t>
            </a:r>
            <a:r>
              <a:rPr lang="en-ID" dirty="0" err="1"/>
              <a:t>sosial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SMS.</a:t>
            </a:r>
          </a:p>
          <a:p>
            <a:pPr algn="just"/>
            <a:r>
              <a:rPr lang="en-ID" dirty="0" err="1"/>
              <a:t>Kemudian</a:t>
            </a:r>
            <a:r>
              <a:rPr lang="en-ID" dirty="0"/>
              <a:t>, </a:t>
            </a:r>
            <a:r>
              <a:rPr lang="en-ID" dirty="0" err="1"/>
              <a:t>pelaku</a:t>
            </a:r>
            <a:r>
              <a:rPr lang="en-ID" dirty="0"/>
              <a:t> </a:t>
            </a:r>
            <a:r>
              <a:rPr lang="en-ID" dirty="0" err="1"/>
              <a:t>meminta</a:t>
            </a:r>
            <a:r>
              <a:rPr lang="en-ID" dirty="0"/>
              <a:t> </a:t>
            </a:r>
            <a:r>
              <a:rPr lang="en-ID" dirty="0" err="1"/>
              <a:t>sejumlah</a:t>
            </a:r>
            <a:r>
              <a:rPr lang="en-ID" dirty="0"/>
              <a:t> uang </a:t>
            </a:r>
            <a:r>
              <a:rPr lang="en-ID" dirty="0" err="1"/>
              <a:t>muka</a:t>
            </a:r>
            <a:r>
              <a:rPr lang="en-ID" dirty="0"/>
              <a:t> </a:t>
            </a:r>
            <a:r>
              <a:rPr lang="en-ID" dirty="0" err="1"/>
              <a:t>kepada</a:t>
            </a:r>
            <a:r>
              <a:rPr lang="en-ID" dirty="0"/>
              <a:t> </a:t>
            </a:r>
            <a:r>
              <a:rPr lang="en-ID" dirty="0" err="1"/>
              <a:t>berbagai</a:t>
            </a:r>
            <a:r>
              <a:rPr lang="en-ID" dirty="0"/>
              <a:t> </a:t>
            </a:r>
            <a:r>
              <a:rPr lang="en-ID" dirty="0" err="1"/>
              <a:t>pihak</a:t>
            </a:r>
            <a:r>
              <a:rPr lang="en-ID" dirty="0"/>
              <a:t> </a:t>
            </a:r>
            <a:r>
              <a:rPr lang="en-ID" dirty="0" err="1"/>
              <a:t>melalui</a:t>
            </a:r>
            <a:r>
              <a:rPr lang="en-ID" dirty="0"/>
              <a:t> </a:t>
            </a:r>
            <a:r>
              <a:rPr lang="en-ID" dirty="0" err="1"/>
              <a:t>telepon</a:t>
            </a:r>
            <a:r>
              <a:rPr lang="en-ID" dirty="0"/>
              <a:t>.</a:t>
            </a:r>
          </a:p>
          <a:p>
            <a:pPr algn="just"/>
            <a:endParaRPr lang="en-ID" dirty="0"/>
          </a:p>
          <a:p>
            <a:pPr marL="0" indent="0" algn="just">
              <a:buNone/>
            </a:pPr>
            <a:r>
              <a:rPr lang="en-ID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https://www.jpnn.com/news/dari-dalam-penjara-penipu-mengatasnamakan-pejabat-bea-cukai-beraksi-modusnya-lelang-mobil</a:t>
            </a:r>
          </a:p>
        </p:txBody>
      </p:sp>
    </p:spTree>
    <p:extLst>
      <p:ext uri="{BB962C8B-B14F-4D97-AF65-F5344CB8AC3E}">
        <p14:creationId xmlns:p14="http://schemas.microsoft.com/office/powerpoint/2010/main" val="8840339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75FB7-2887-F599-50C2-E6750E1D4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FF02A-25F6-7A08-B4BD-46A14273FE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 dirty="0"/>
          </a:p>
        </p:txBody>
      </p:sp>
      <p:pic>
        <p:nvPicPr>
          <p:cNvPr id="2060" name="Picture 12">
            <a:extLst>
              <a:ext uri="{FF2B5EF4-FFF2-40B4-BE49-F238E27FC236}">
                <a16:creationId xmlns:a16="http://schemas.microsoft.com/office/drawing/2014/main" id="{7A61333E-9F54-E4E4-62CD-EFEC9C55A9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14313"/>
            <a:ext cx="11430000" cy="642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56567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1EB95-5AF8-3400-D623-FDD1B6F72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CEISA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C0E810-63BA-43F3-61DA-6BDD8CF961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ID" dirty="0" err="1"/>
              <a:t>Terkait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hal</a:t>
            </a:r>
            <a:r>
              <a:rPr lang="en-ID" dirty="0"/>
              <a:t> </a:t>
            </a:r>
            <a:r>
              <a:rPr lang="en-ID" dirty="0" err="1"/>
              <a:t>itu</a:t>
            </a:r>
            <a:r>
              <a:rPr lang="en-ID" dirty="0"/>
              <a:t> Bea dan </a:t>
            </a:r>
            <a:r>
              <a:rPr lang="en-ID" dirty="0" err="1"/>
              <a:t>Cukai</a:t>
            </a:r>
            <a:r>
              <a:rPr lang="en-ID" dirty="0"/>
              <a:t> </a:t>
            </a:r>
            <a:r>
              <a:rPr lang="en-ID" dirty="0" err="1"/>
              <a:t>telah</a:t>
            </a:r>
            <a:r>
              <a:rPr lang="en-ID" dirty="0"/>
              <a:t> </a:t>
            </a:r>
            <a:r>
              <a:rPr lang="en-ID" dirty="0" err="1"/>
              <a:t>melakukan</a:t>
            </a:r>
            <a:r>
              <a:rPr lang="en-ID" dirty="0"/>
              <a:t> </a:t>
            </a:r>
            <a:r>
              <a:rPr lang="en-ID" dirty="0" err="1"/>
              <a:t>transformasi</a:t>
            </a:r>
            <a:r>
              <a:rPr lang="en-ID" dirty="0"/>
              <a:t> </a:t>
            </a:r>
            <a:r>
              <a:rPr lang="en-ID" dirty="0" err="1"/>
              <a:t>menuju</a:t>
            </a:r>
            <a:r>
              <a:rPr lang="en-ID" dirty="0"/>
              <a:t> CEISA 4.0 yang </a:t>
            </a:r>
            <a:r>
              <a:rPr lang="en-ID" dirty="0" err="1"/>
              <a:t>telah</a:t>
            </a:r>
            <a:r>
              <a:rPr lang="en-ID" dirty="0"/>
              <a:t> </a:t>
            </a:r>
            <a:r>
              <a:rPr lang="en-ID" dirty="0" err="1"/>
              <a:t>berorientasi</a:t>
            </a:r>
            <a:r>
              <a:rPr lang="en-ID" dirty="0"/>
              <a:t> </a:t>
            </a:r>
            <a:r>
              <a:rPr lang="en-ID" dirty="0" err="1"/>
              <a:t>kepada</a:t>
            </a:r>
            <a:r>
              <a:rPr lang="en-ID" dirty="0"/>
              <a:t> SMART Border. </a:t>
            </a:r>
          </a:p>
          <a:p>
            <a:pPr algn="just"/>
            <a:r>
              <a:rPr lang="sv-SE" dirty="0"/>
              <a:t>CEISA 4.0 kedepannya memiliki insight terhadap data sebaran banyaknya importasi atas barang / komoditi tertentu. Menggabungkan dua data internal dan external akan memberikan rekomendasi atas potensi terjadinya pelanggaran atau penyimpangan lainnya.</a:t>
            </a:r>
          </a:p>
          <a:p>
            <a:pPr algn="just"/>
            <a:r>
              <a:rPr lang="en-ID" dirty="0" err="1"/>
              <a:t>Selain</a:t>
            </a:r>
            <a:r>
              <a:rPr lang="en-ID" dirty="0"/>
              <a:t> </a:t>
            </a:r>
            <a:r>
              <a:rPr lang="en-ID" dirty="0" err="1"/>
              <a:t>itu</a:t>
            </a:r>
            <a:r>
              <a:rPr lang="en-ID" dirty="0"/>
              <a:t> CEISA 4.0 juga </a:t>
            </a:r>
            <a:r>
              <a:rPr lang="en-ID" dirty="0" err="1"/>
              <a:t>mengadopsi</a:t>
            </a:r>
            <a:r>
              <a:rPr lang="en-ID" dirty="0"/>
              <a:t> </a:t>
            </a:r>
            <a:r>
              <a:rPr lang="en-ID" dirty="0" err="1"/>
              <a:t>kemajuan</a:t>
            </a:r>
            <a:r>
              <a:rPr lang="en-ID" dirty="0"/>
              <a:t> </a:t>
            </a:r>
            <a:r>
              <a:rPr lang="en-ID" dirty="0" err="1"/>
              <a:t>teknologi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menyederhanakan</a:t>
            </a:r>
            <a:r>
              <a:rPr lang="en-ID" dirty="0"/>
              <a:t> proses </a:t>
            </a:r>
            <a:r>
              <a:rPr lang="en-ID" dirty="0" err="1"/>
              <a:t>bisnis</a:t>
            </a:r>
            <a:r>
              <a:rPr lang="en-ID" dirty="0"/>
              <a:t>, </a:t>
            </a:r>
            <a:r>
              <a:rPr lang="en-ID" dirty="0" err="1"/>
              <a:t>mengurangi</a:t>
            </a:r>
            <a:r>
              <a:rPr lang="en-ID" dirty="0"/>
              <a:t> human error, </a:t>
            </a:r>
            <a:r>
              <a:rPr lang="en-ID" dirty="0" err="1"/>
              <a:t>serta</a:t>
            </a:r>
            <a:r>
              <a:rPr lang="en-ID" dirty="0"/>
              <a:t> </a:t>
            </a:r>
            <a:r>
              <a:rPr lang="en-ID" dirty="0" err="1"/>
              <a:t>memudahkan</a:t>
            </a:r>
            <a:r>
              <a:rPr lang="en-ID" dirty="0"/>
              <a:t> user </a:t>
            </a:r>
            <a:r>
              <a:rPr lang="en-ID" dirty="0" err="1"/>
              <a:t>penggunanya</a:t>
            </a:r>
            <a:r>
              <a:rPr lang="en-ID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013633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1546</TotalTime>
  <Words>652</Words>
  <Application>Microsoft Office PowerPoint</Application>
  <PresentationFormat>Widescreen</PresentationFormat>
  <Paragraphs>31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Garamond</vt:lpstr>
      <vt:lpstr>Organic</vt:lpstr>
      <vt:lpstr>Threeangular Deteksi Kalimat Spam SMS</vt:lpstr>
      <vt:lpstr>Pendahuluan </vt:lpstr>
      <vt:lpstr>PowerPoint Presentation</vt:lpstr>
      <vt:lpstr>PowerPoint Presentation</vt:lpstr>
      <vt:lpstr>Direktorat Jendral Bea dan Cukai</vt:lpstr>
      <vt:lpstr>Informasi Kepabeanan dan Cukai (IKC)</vt:lpstr>
      <vt:lpstr>Kasus Penipuan Mengatasnamakan Bea Cukai</vt:lpstr>
      <vt:lpstr>PowerPoint Presentation</vt:lpstr>
      <vt:lpstr>CEISA</vt:lpstr>
      <vt:lpstr>Korelasi</vt:lpstr>
      <vt:lpstr>PowerPoint Presentation</vt:lpstr>
      <vt:lpstr>Naïve Bayes Classifier</vt:lpstr>
      <vt:lpstr>PowerPoint Presentation</vt:lpstr>
      <vt:lpstr>Hasil Pengujian</vt:lpstr>
      <vt:lpstr>Kesimpulan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Threeangular Deteksi Kalimat Spam SMS</dc:title>
  <dc:creator>AKU</dc:creator>
  <cp:lastModifiedBy>AKU</cp:lastModifiedBy>
  <cp:revision>20</cp:revision>
  <dcterms:created xsi:type="dcterms:W3CDTF">2023-01-21T15:31:18Z</dcterms:created>
  <dcterms:modified xsi:type="dcterms:W3CDTF">2023-01-22T17:18:10Z</dcterms:modified>
</cp:coreProperties>
</file>