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7" r:id="rId3"/>
    <p:sldId id="268" r:id="rId4"/>
    <p:sldId id="262" r:id="rId5"/>
    <p:sldId id="257" r:id="rId6"/>
    <p:sldId id="258" r:id="rId7"/>
    <p:sldId id="259" r:id="rId8"/>
    <p:sldId id="261" r:id="rId9"/>
    <p:sldId id="260" r:id="rId10"/>
    <p:sldId id="273" r:id="rId11"/>
    <p:sldId id="263" r:id="rId12"/>
    <p:sldId id="265" r:id="rId13"/>
    <p:sldId id="266" r:id="rId14"/>
    <p:sldId id="271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CCF2547-DDBB-4269-BEF2-E6697FBAEBAE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65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2547-DDBB-4269-BEF2-E6697FBAEBAE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384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2547-DDBB-4269-BEF2-E6697FBAEBAE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986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2547-DDBB-4269-BEF2-E6697FBAEBAE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89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2547-DDBB-4269-BEF2-E6697FBAEBAE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1733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2547-DDBB-4269-BEF2-E6697FBAEBAE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478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2547-DDBB-4269-BEF2-E6697FBAEBAE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715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2547-DDBB-4269-BEF2-E6697FBAEBAE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435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2547-DDBB-4269-BEF2-E6697FBAEBAE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17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2547-DDBB-4269-BEF2-E6697FBAEBAE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381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2547-DDBB-4269-BEF2-E6697FBAEBAE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58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2547-DDBB-4269-BEF2-E6697FBAEBAE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76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2547-DDBB-4269-BEF2-E6697FBAEBAE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1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2547-DDBB-4269-BEF2-E6697FBAEBAE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19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2547-DDBB-4269-BEF2-E6697FBAEBAE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002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2547-DDBB-4269-BEF2-E6697FBAEBAE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04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2547-DDBB-4269-BEF2-E6697FBAEBAE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179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CF2547-DDBB-4269-BEF2-E6697FBAEBAE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697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5ECD-8761-358C-F373-8A248F37B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Threeangular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Spam SMS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51E3A-E2A2-9C24-5872-16944123A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/>
              <a:t>1194069</a:t>
            </a:r>
          </a:p>
          <a:p>
            <a:pPr algn="r"/>
            <a:r>
              <a:rPr lang="en-US" dirty="0"/>
              <a:t>D4 </a:t>
            </a:r>
            <a:r>
              <a:rPr lang="en-US" dirty="0" err="1"/>
              <a:t>Ti</a:t>
            </a:r>
            <a:r>
              <a:rPr lang="en-US" dirty="0"/>
              <a:t> 4B</a:t>
            </a:r>
          </a:p>
          <a:p>
            <a:pPr algn="r"/>
            <a:r>
              <a:rPr lang="en-US" dirty="0" err="1"/>
              <a:t>Zaky</a:t>
            </a:r>
            <a:r>
              <a:rPr lang="en-US" dirty="0"/>
              <a:t> Muhamad Yusuf</a:t>
            </a:r>
            <a:endParaRPr lang="en-ID" dirty="0"/>
          </a:p>
        </p:txBody>
      </p:sp>
      <p:pic>
        <p:nvPicPr>
          <p:cNvPr id="1032" name="Picture 8" descr="LOGO DIREKTORAT JENDERAL BEA DAN CUKAI - BEA CUKAI TANJUNG EMAS">
            <a:extLst>
              <a:ext uri="{FF2B5EF4-FFF2-40B4-BE49-F238E27FC236}">
                <a16:creationId xmlns:a16="http://schemas.microsoft.com/office/drawing/2014/main" id="{2C75AF01-9512-A34A-3A60-7C4F96101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863" y="155315"/>
            <a:ext cx="1514274" cy="132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PPBC Tipe Madya Pabean C Ambon">
            <a:extLst>
              <a:ext uri="{FF2B5EF4-FFF2-40B4-BE49-F238E27FC236}">
                <a16:creationId xmlns:a16="http://schemas.microsoft.com/office/drawing/2014/main" id="{26B13F30-28C0-50E7-5EC2-FAF52BF62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476" y="3561489"/>
            <a:ext cx="3278985" cy="170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47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1689F1-540F-B14A-93D2-7FD4E65EB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18" y="2537909"/>
            <a:ext cx="4583982" cy="34379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C8726E-6614-F60A-483B-FF07C1428764}"/>
              </a:ext>
            </a:extLst>
          </p:cNvPr>
          <p:cNvSpPr txBox="1"/>
          <p:nvPr/>
        </p:nvSpPr>
        <p:spPr>
          <a:xfrm>
            <a:off x="6096000" y="2389628"/>
            <a:ext cx="522278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ID" sz="2200" dirty="0"/>
              <a:t>	Salah </a:t>
            </a:r>
            <a:r>
              <a:rPr lang="en-ID" sz="2200" dirty="0" err="1"/>
              <a:t>satu</a:t>
            </a:r>
            <a:r>
              <a:rPr lang="en-ID" sz="2200" dirty="0"/>
              <a:t> </a:t>
            </a:r>
            <a:r>
              <a:rPr lang="en-ID" sz="2200" dirty="0" err="1"/>
              <a:t>faktor</a:t>
            </a:r>
            <a:r>
              <a:rPr lang="en-ID" sz="2200" dirty="0"/>
              <a:t> yang </a:t>
            </a:r>
            <a:r>
              <a:rPr lang="en-ID" sz="2200" dirty="0" err="1"/>
              <a:t>menyebabkan</a:t>
            </a:r>
            <a:r>
              <a:rPr lang="en-ID" sz="2200" dirty="0"/>
              <a:t> </a:t>
            </a:r>
            <a:r>
              <a:rPr lang="en-ID" sz="2200" dirty="0" err="1"/>
              <a:t>terjadinya</a:t>
            </a:r>
            <a:r>
              <a:rPr lang="en-ID" sz="2200" dirty="0"/>
              <a:t> </a:t>
            </a:r>
            <a:r>
              <a:rPr lang="en-ID" sz="2200" dirty="0" err="1"/>
              <a:t>pelanggaran</a:t>
            </a:r>
            <a:r>
              <a:rPr lang="en-ID" sz="2200" dirty="0"/>
              <a:t> </a:t>
            </a:r>
            <a:r>
              <a:rPr lang="en-ID" sz="2200" dirty="0" err="1"/>
              <a:t>informasi</a:t>
            </a:r>
            <a:r>
              <a:rPr lang="en-ID" sz="2200" dirty="0"/>
              <a:t> dan </a:t>
            </a:r>
            <a:r>
              <a:rPr lang="en-ID" sz="2200" dirty="0" err="1"/>
              <a:t>privasi</a:t>
            </a:r>
            <a:r>
              <a:rPr lang="en-ID" sz="2200" dirty="0"/>
              <a:t> </a:t>
            </a:r>
            <a:r>
              <a:rPr lang="en-ID" sz="2200" dirty="0" err="1"/>
              <a:t>adalah</a:t>
            </a:r>
            <a:r>
              <a:rPr lang="en-ID" sz="2200" dirty="0"/>
              <a:t> </a:t>
            </a:r>
            <a:r>
              <a:rPr lang="en-ID" sz="2200" dirty="0" err="1"/>
              <a:t>karena</a:t>
            </a:r>
            <a:r>
              <a:rPr lang="en-ID" sz="2200" dirty="0"/>
              <a:t> para </a:t>
            </a:r>
            <a:r>
              <a:rPr lang="en-ID" sz="2200" dirty="0" err="1"/>
              <a:t>pengguna</a:t>
            </a:r>
            <a:r>
              <a:rPr lang="en-ID" sz="2200" dirty="0"/>
              <a:t> smartphone </a:t>
            </a:r>
            <a:r>
              <a:rPr lang="en-ID" sz="2200" dirty="0" err="1"/>
              <a:t>memiliki</a:t>
            </a:r>
            <a:r>
              <a:rPr lang="en-ID" sz="2200" dirty="0"/>
              <a:t> security awareness </a:t>
            </a:r>
            <a:r>
              <a:rPr lang="en-ID" sz="2200" dirty="0" err="1"/>
              <a:t>atau</a:t>
            </a:r>
            <a:r>
              <a:rPr lang="en-ID" sz="2200" dirty="0"/>
              <a:t> </a:t>
            </a:r>
            <a:r>
              <a:rPr lang="en-ID" sz="2200" dirty="0" err="1"/>
              <a:t>kurangnya</a:t>
            </a:r>
            <a:r>
              <a:rPr lang="en-ID" sz="2200" dirty="0"/>
              <a:t> </a:t>
            </a:r>
            <a:r>
              <a:rPr lang="en-ID" sz="2200" dirty="0" err="1"/>
              <a:t>tingkat</a:t>
            </a:r>
            <a:r>
              <a:rPr lang="en-ID" sz="2200" dirty="0"/>
              <a:t> </a:t>
            </a:r>
            <a:r>
              <a:rPr lang="en-ID" sz="2200" dirty="0" err="1"/>
              <a:t>kesadaran</a:t>
            </a:r>
            <a:r>
              <a:rPr lang="en-ID" sz="2200" dirty="0"/>
              <a:t> </a:t>
            </a:r>
            <a:r>
              <a:rPr lang="en-ID" sz="2200" dirty="0" err="1"/>
              <a:t>keamanan</a:t>
            </a:r>
            <a:r>
              <a:rPr lang="en-ID" sz="2200" dirty="0"/>
              <a:t> </a:t>
            </a:r>
            <a:r>
              <a:rPr lang="en-ID" sz="2200" dirty="0" err="1"/>
              <a:t>dalam</a:t>
            </a:r>
            <a:r>
              <a:rPr lang="en-ID" sz="2200" dirty="0"/>
              <a:t> </a:t>
            </a:r>
            <a:r>
              <a:rPr lang="en-ID" sz="2200" dirty="0" err="1"/>
              <a:t>menggunakan</a:t>
            </a:r>
            <a:r>
              <a:rPr lang="en-ID" sz="2200" dirty="0"/>
              <a:t> smartphone yang </a:t>
            </a:r>
            <a:r>
              <a:rPr lang="en-ID" sz="2200" dirty="0" err="1"/>
              <a:t>baik</a:t>
            </a:r>
            <a:r>
              <a:rPr lang="en-ID" sz="2200" dirty="0"/>
              <a:t> dan </a:t>
            </a:r>
            <a:r>
              <a:rPr lang="en-ID" sz="2200" dirty="0" err="1"/>
              <a:t>aman</a:t>
            </a:r>
            <a:r>
              <a:rPr lang="en-ID" sz="2200" dirty="0"/>
              <a:t>. </a:t>
            </a:r>
            <a:r>
              <a:rPr lang="en-ID" sz="2200" dirty="0" err="1"/>
              <a:t>Sehingga</a:t>
            </a:r>
            <a:r>
              <a:rPr lang="en-ID" sz="2200" dirty="0"/>
              <a:t> </a:t>
            </a:r>
            <a:r>
              <a:rPr lang="en-ID" sz="2200" dirty="0" err="1"/>
              <a:t>dengan</a:t>
            </a:r>
            <a:r>
              <a:rPr lang="en-ID" sz="2200" dirty="0"/>
              <a:t> </a:t>
            </a:r>
            <a:r>
              <a:rPr lang="en-ID" sz="2200" dirty="0" err="1"/>
              <a:t>adanya</a:t>
            </a:r>
            <a:r>
              <a:rPr lang="en-ID" sz="2200" dirty="0"/>
              <a:t> </a:t>
            </a:r>
            <a:r>
              <a:rPr lang="en-ID" sz="2200" dirty="0" err="1"/>
              <a:t>faktor</a:t>
            </a:r>
            <a:r>
              <a:rPr lang="en-ID" sz="2200" dirty="0"/>
              <a:t> </a:t>
            </a:r>
            <a:r>
              <a:rPr lang="en-ID" sz="2200" dirty="0" err="1"/>
              <a:t>tersebut</a:t>
            </a:r>
            <a:r>
              <a:rPr lang="en-ID" sz="2200" dirty="0"/>
              <a:t> </a:t>
            </a:r>
            <a:r>
              <a:rPr lang="en-ID" sz="2200" dirty="0" err="1"/>
              <a:t>dapat</a:t>
            </a:r>
            <a:r>
              <a:rPr lang="en-ID" sz="2200" dirty="0"/>
              <a:t> </a:t>
            </a:r>
            <a:r>
              <a:rPr lang="en-ID" sz="2200" dirty="0" err="1"/>
              <a:t>menimbulkan</a:t>
            </a:r>
            <a:r>
              <a:rPr lang="en-ID" sz="2200" dirty="0"/>
              <a:t> </a:t>
            </a:r>
            <a:r>
              <a:rPr lang="en-ID" sz="2200" dirty="0" err="1"/>
              <a:t>indikasi</a:t>
            </a:r>
            <a:r>
              <a:rPr lang="en-ID" sz="2200" dirty="0"/>
              <a:t> </a:t>
            </a:r>
            <a:r>
              <a:rPr lang="en-ID" sz="2200" dirty="0" err="1"/>
              <a:t>atau</a:t>
            </a:r>
            <a:r>
              <a:rPr lang="en-ID" sz="2200" dirty="0"/>
              <a:t> </a:t>
            </a:r>
            <a:r>
              <a:rPr lang="en-ID" sz="2200" dirty="0" err="1"/>
              <a:t>peluang</a:t>
            </a:r>
            <a:r>
              <a:rPr lang="en-ID" sz="2200" dirty="0"/>
              <a:t> </a:t>
            </a:r>
            <a:r>
              <a:rPr lang="en-ID" sz="2200" dirty="0" err="1"/>
              <a:t>terjadinya</a:t>
            </a:r>
            <a:r>
              <a:rPr lang="en-ID" sz="2200" dirty="0"/>
              <a:t> </a:t>
            </a:r>
            <a:r>
              <a:rPr lang="en-ID" sz="2200" dirty="0" err="1"/>
              <a:t>tindak</a:t>
            </a:r>
            <a:r>
              <a:rPr lang="en-ID" sz="2200" dirty="0"/>
              <a:t> </a:t>
            </a:r>
            <a:r>
              <a:rPr lang="en-ID" sz="2200" dirty="0" err="1"/>
              <a:t>kejahatan</a:t>
            </a:r>
            <a:r>
              <a:rPr lang="en-ID" sz="2200" dirty="0"/>
              <a:t> oleh </a:t>
            </a:r>
            <a:r>
              <a:rPr lang="en-ID" sz="2200" dirty="0" err="1"/>
              <a:t>pihak</a:t>
            </a:r>
            <a:r>
              <a:rPr lang="en-ID" sz="2200" dirty="0"/>
              <a:t> yang </a:t>
            </a:r>
            <a:r>
              <a:rPr lang="en-ID" sz="2200" dirty="0" err="1"/>
              <a:t>tidak</a:t>
            </a:r>
            <a:r>
              <a:rPr lang="en-ID" sz="2200" dirty="0"/>
              <a:t> </a:t>
            </a:r>
            <a:r>
              <a:rPr lang="en-ID" sz="2200" dirty="0" err="1"/>
              <a:t>bertanggung</a:t>
            </a:r>
            <a:r>
              <a:rPr lang="en-ID" sz="2200" dirty="0"/>
              <a:t> </a:t>
            </a:r>
            <a:r>
              <a:rPr lang="en-ID" sz="2200" dirty="0" err="1"/>
              <a:t>jawab</a:t>
            </a:r>
            <a:r>
              <a:rPr lang="en-ID" sz="2200" dirty="0"/>
              <a:t>, salah </a:t>
            </a:r>
            <a:r>
              <a:rPr lang="en-ID" sz="2200" dirty="0" err="1"/>
              <a:t>satunya</a:t>
            </a:r>
            <a:r>
              <a:rPr lang="en-ID" sz="2200" dirty="0"/>
              <a:t> </a:t>
            </a:r>
            <a:r>
              <a:rPr lang="en-ID" sz="2200" dirty="0" err="1"/>
              <a:t>melalui</a:t>
            </a:r>
            <a:r>
              <a:rPr lang="en-ID" sz="2200" dirty="0"/>
              <a:t> 	</a:t>
            </a:r>
            <a:r>
              <a:rPr lang="en-ID" sz="2200" dirty="0" err="1"/>
              <a:t>pesan</a:t>
            </a:r>
            <a:r>
              <a:rPr lang="en-ID" sz="2200" dirty="0"/>
              <a:t> spam.</a:t>
            </a:r>
          </a:p>
          <a:p>
            <a:pPr algn="just"/>
            <a:endParaRPr lang="en-ID" sz="2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A8736B-9629-6C2E-7120-90576A8C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 err="1"/>
              <a:t>Korelasi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78733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ari Dalam Penjara, Penipu Mengatasnamakan Pejabat Bea Cukai Beraksi, Modusnya Lelang Mobil">
            <a:extLst>
              <a:ext uri="{FF2B5EF4-FFF2-40B4-BE49-F238E27FC236}">
                <a16:creationId xmlns:a16="http://schemas.microsoft.com/office/drawing/2014/main" id="{7C1811BB-CD1D-EEDC-3827-B2F4AC93B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24" y="2566986"/>
            <a:ext cx="4196264" cy="357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Official Website Direktorat Jenderal Bea dan Cukai">
            <a:extLst>
              <a:ext uri="{FF2B5EF4-FFF2-40B4-BE49-F238E27FC236}">
                <a16:creationId xmlns:a16="http://schemas.microsoft.com/office/drawing/2014/main" id="{ADEE8D1C-58F1-4DC1-ECA6-949AEBDFC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408" y="432313"/>
            <a:ext cx="3265184" cy="236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Kantor Pengawasan dan Pelayanan Bea dan Cukai (KPPBC) Purwakarta">
            <a:extLst>
              <a:ext uri="{FF2B5EF4-FFF2-40B4-BE49-F238E27FC236}">
                <a16:creationId xmlns:a16="http://schemas.microsoft.com/office/drawing/2014/main" id="{72CFEB59-894F-DB40-6856-43B065023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188" y="2566986"/>
            <a:ext cx="256032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Waspadalah! Penipuan Ganda dengan Modus Barang Ditahan Pihak Bea dan Cukai  - Cekresi.com">
            <a:extLst>
              <a:ext uri="{FF2B5EF4-FFF2-40B4-BE49-F238E27FC236}">
                <a16:creationId xmlns:a16="http://schemas.microsoft.com/office/drawing/2014/main" id="{C2165105-B871-0D0C-E299-1666FA4EF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508" y="3139839"/>
            <a:ext cx="4007617" cy="300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30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1506-1343-049C-F365-181DB5C1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14BCB-4F33-2DB3-4407-59F5929E0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/>
              <a:t>	Pada </a:t>
            </a:r>
            <a:r>
              <a:rPr lang="en-ID" dirty="0" err="1"/>
              <a:t>pembelajaran</a:t>
            </a:r>
            <a:r>
              <a:rPr lang="en-ID" dirty="0"/>
              <a:t> machine learning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mengklasifikasi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text yang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dipelajari</a:t>
            </a:r>
            <a:r>
              <a:rPr lang="en-ID" dirty="0"/>
              <a:t> oleh </a:t>
            </a:r>
            <a:r>
              <a:rPr lang="en-ID" dirty="0" err="1"/>
              <a:t>sebuah</a:t>
            </a:r>
            <a:r>
              <a:rPr lang="en-ID" dirty="0"/>
              <a:t> program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naive bayes classifier.</a:t>
            </a:r>
          </a:p>
          <a:p>
            <a:pPr algn="just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11851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1306F2-7820-FF5D-D8A9-C666F4566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915" y="1126494"/>
            <a:ext cx="8986170" cy="4605012"/>
          </a:xfrm>
        </p:spPr>
      </p:pic>
    </p:spTree>
    <p:extLst>
      <p:ext uri="{BB962C8B-B14F-4D97-AF65-F5344CB8AC3E}">
        <p14:creationId xmlns:p14="http://schemas.microsoft.com/office/powerpoint/2010/main" val="58023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326C-9EA5-5603-FF5E-572AF058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Pengujian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DE243-0F1B-D60E-C6E0-86F34C47E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/>
              <a:t>	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Multinomial Naïve Bayes (MNB) pada </a:t>
            </a:r>
            <a:r>
              <a:rPr lang="en-ID" dirty="0" err="1"/>
              <a:t>identifikasi</a:t>
            </a:r>
            <a:r>
              <a:rPr lang="en-ID" dirty="0"/>
              <a:t> SMS </a:t>
            </a:r>
            <a:r>
              <a:rPr lang="en-ID" dirty="0" err="1"/>
              <a:t>berbahasa</a:t>
            </a:r>
            <a:r>
              <a:rPr lang="en-ID" dirty="0"/>
              <a:t> </a:t>
            </a:r>
            <a:r>
              <a:rPr lang="en-ID" dirty="0" err="1"/>
              <a:t>Indoensia</a:t>
            </a:r>
            <a:r>
              <a:rPr lang="en-ID" dirty="0"/>
              <a:t> yang </a:t>
            </a:r>
            <a:r>
              <a:rPr lang="en-ID" dirty="0" err="1"/>
              <a:t>mengandung</a:t>
            </a:r>
            <a:r>
              <a:rPr lang="en-ID" dirty="0"/>
              <a:t> spam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mengandung</a:t>
            </a:r>
            <a:r>
              <a:rPr lang="en-ID" dirty="0"/>
              <a:t> spam </a:t>
            </a:r>
            <a:r>
              <a:rPr lang="en-ID" dirty="0" err="1"/>
              <a:t>didapatkan</a:t>
            </a:r>
            <a:r>
              <a:rPr lang="en-ID" dirty="0"/>
              <a:t> </a:t>
            </a:r>
            <a:r>
              <a:rPr lang="en-ID" dirty="0" err="1"/>
              <a:t>kesimpulan</a:t>
            </a:r>
            <a:r>
              <a:rPr lang="en-ID" dirty="0"/>
              <a:t> model optimal yang </a:t>
            </a:r>
            <a:r>
              <a:rPr lang="en-ID" dirty="0" err="1"/>
              <a:t>didapatkan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Multinomial Naïve Bayes (MNB)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partisi</a:t>
            </a:r>
            <a:r>
              <a:rPr lang="en-ID" dirty="0"/>
              <a:t> </a:t>
            </a:r>
            <a:r>
              <a:rPr lang="en-ID" i="1" u="sng" dirty="0"/>
              <a:t>20:80</a:t>
            </a:r>
            <a:r>
              <a:rPr lang="en-ID" dirty="0"/>
              <a:t>, </a:t>
            </a:r>
            <a:r>
              <a:rPr lang="en-ID" dirty="0" err="1"/>
              <a:t>nilai</a:t>
            </a:r>
            <a:r>
              <a:rPr lang="en-ID" dirty="0"/>
              <a:t> rata – rata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accuracy </a:t>
            </a:r>
            <a:r>
              <a:rPr lang="en-ID" dirty="0" err="1"/>
              <a:t>sebesar</a:t>
            </a:r>
            <a:r>
              <a:rPr lang="en-ID" dirty="0"/>
              <a:t> 0. 9751 </a:t>
            </a:r>
            <a:r>
              <a:rPr lang="en-ID" dirty="0" err="1"/>
              <a:t>atau</a:t>
            </a:r>
            <a:r>
              <a:rPr lang="en-ID"/>
              <a:t> 97%.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73520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326C-9EA5-5603-FF5E-572AF058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DE243-0F1B-D60E-C6E0-86F34C47E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dirty="0"/>
              <a:t>	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data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, </a:t>
            </a:r>
            <a:r>
              <a:rPr lang="en-ID" dirty="0" err="1"/>
              <a:t>diperoleh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kesimpulan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, </a:t>
            </a:r>
            <a:r>
              <a:rPr lang="en-ID" dirty="0" err="1"/>
              <a:t>antara</a:t>
            </a:r>
            <a:r>
              <a:rPr lang="en-ID" dirty="0"/>
              <a:t> lain; data </a:t>
            </a:r>
            <a:r>
              <a:rPr lang="en-ID" dirty="0" err="1"/>
              <a:t>diperoleh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crawling data </a:t>
            </a:r>
            <a:r>
              <a:rPr lang="en-ID" dirty="0" err="1"/>
              <a:t>kaggle</a:t>
            </a:r>
            <a:r>
              <a:rPr lang="en-ID" dirty="0"/>
              <a:t>, </a:t>
            </a:r>
            <a:r>
              <a:rPr lang="en-ID" dirty="0" err="1"/>
              <a:t>preprocessing</a:t>
            </a:r>
            <a:r>
              <a:rPr lang="en-ID" dirty="0"/>
              <a:t> data yang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tokenization, filtering </a:t>
            </a:r>
            <a:r>
              <a:rPr lang="en-ID" dirty="0" err="1"/>
              <a:t>stopwords</a:t>
            </a:r>
            <a:r>
              <a:rPr lang="en-ID" dirty="0"/>
              <a:t>, training, dan testing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data </a:t>
            </a:r>
            <a:r>
              <a:rPr lang="en-ID" dirty="0" err="1"/>
              <a:t>mentah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data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bermakna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dipahami</a:t>
            </a:r>
            <a:r>
              <a:rPr lang="en-ID" dirty="0"/>
              <a:t> oleh </a:t>
            </a:r>
            <a:r>
              <a:rPr lang="en-ID" dirty="0" err="1"/>
              <a:t>algoritma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15990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8A545A-20AA-09A8-257B-D0F4E0C70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TERIMAKASIH </a:t>
            </a:r>
            <a:endParaRPr lang="en-ID" sz="8000" dirty="0"/>
          </a:p>
        </p:txBody>
      </p:sp>
    </p:spTree>
    <p:extLst>
      <p:ext uri="{BB962C8B-B14F-4D97-AF65-F5344CB8AC3E}">
        <p14:creationId xmlns:p14="http://schemas.microsoft.com/office/powerpoint/2010/main" val="103511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FDD6-394A-AC8E-11DE-F25B34A4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Pendahuluan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CE395-1057-35CA-E398-8D3606970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43430"/>
            <a:ext cx="9601196" cy="33189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	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Berdasarkan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permasalahan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diperusahaan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maka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dilakukan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analisis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ada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dua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cara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untuk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mengatasi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spam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yaitu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;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menggunakan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blacklist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kontak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dan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menggunakan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metode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pengklasifikasian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teks</a:t>
            </a:r>
            <a:r>
              <a:rPr lang="en-ID" spc="-30" dirty="0">
                <a:latin typeface="+mj-lt"/>
                <a:ea typeface="Times New Roman" panose="02020603050405020304" pitchFamily="18" charset="0"/>
              </a:rPr>
              <a:t>. 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Pada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penelitian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kali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ini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yaitu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membahas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cara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identifikasi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SMS spam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menggunakan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metode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klasifikasi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bayes di mana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pengklasifikasian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teks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berdasarkan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kemungkinan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kata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kunci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yang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digunakan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pada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dokumen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latih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kemudian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membandingkan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dokumen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latih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dengan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dokumen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uji. yang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menjadi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dasar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pada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algoritma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Bayes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yaitu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dengan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asumsi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independensi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yang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kuat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. </a:t>
            </a:r>
            <a:endParaRPr lang="en-ID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0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CE395-1057-35CA-E398-8D3606970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43430"/>
            <a:ext cx="9601196" cy="33189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menyediakan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identifikasi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Kalimat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termasuk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sms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penipuan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Model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84 %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layak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pemrograman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Python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framework Flask, dan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Multinomial Naïve Bayes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interface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Notebook,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melewati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tahapan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download data di platform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preprocessing, labeling, data training dan testing, modeling,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perancangan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graphic user interface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sederhana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dan Tutorial-tutorial yang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diikuti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sebelum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data</a:t>
            </a:r>
            <a:r>
              <a:rPr lang="en-ID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fficial Website Direktorat Jenderal Bea dan Cukai">
            <a:extLst>
              <a:ext uri="{FF2B5EF4-FFF2-40B4-BE49-F238E27FC236}">
                <a16:creationId xmlns:a16="http://schemas.microsoft.com/office/drawing/2014/main" id="{9467E37D-4CF5-08CD-2A92-7244E269E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05" y="596293"/>
            <a:ext cx="10002590" cy="192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fficial Website Direktorat Jenderal Bea dan Cukai">
            <a:extLst>
              <a:ext uri="{FF2B5EF4-FFF2-40B4-BE49-F238E27FC236}">
                <a16:creationId xmlns:a16="http://schemas.microsoft.com/office/drawing/2014/main" id="{283B4B22-406A-632F-C922-206E26AAA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452" y="697338"/>
            <a:ext cx="2131843" cy="172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irjen Bea Cukai | General Directorate of Customs head offic… | Flickr">
            <a:extLst>
              <a:ext uri="{FF2B5EF4-FFF2-40B4-BE49-F238E27FC236}">
                <a16:creationId xmlns:a16="http://schemas.microsoft.com/office/drawing/2014/main" id="{95C29B56-8059-4407-7CF2-58959599B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119" y="2454657"/>
            <a:ext cx="5898524" cy="380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Kantor Pusat Direktorat Jenderal Bea dan Cukai - Pulogadung - 39 tips">
            <a:extLst>
              <a:ext uri="{FF2B5EF4-FFF2-40B4-BE49-F238E27FC236}">
                <a16:creationId xmlns:a16="http://schemas.microsoft.com/office/drawing/2014/main" id="{54388D08-4FB2-59C2-0193-72B311AA9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87" y="2454657"/>
            <a:ext cx="3807050" cy="380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62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999D-109F-E6D8-961D-5D0E862B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Direktorat</a:t>
            </a:r>
            <a:r>
              <a:rPr lang="en-US" dirty="0"/>
              <a:t> </a:t>
            </a:r>
            <a:r>
              <a:rPr lang="en-US" dirty="0" err="1"/>
              <a:t>Jendral</a:t>
            </a:r>
            <a:r>
              <a:rPr lang="en-US" dirty="0"/>
              <a:t> Bea dan </a:t>
            </a:r>
            <a:r>
              <a:rPr lang="en-US" dirty="0" err="1"/>
              <a:t>Cukai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9E61-7FCF-F2F2-1632-22910F2F5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/>
              <a:t>CUSTOMS (</a:t>
            </a:r>
            <a:r>
              <a:rPr lang="en-ID" dirty="0" err="1"/>
              <a:t>Instansi</a:t>
            </a:r>
            <a:r>
              <a:rPr lang="en-ID" dirty="0"/>
              <a:t> </a:t>
            </a:r>
            <a:r>
              <a:rPr lang="en-ID" dirty="0" err="1"/>
              <a:t>Kepabeanan</a:t>
            </a:r>
            <a:r>
              <a:rPr lang="en-ID" dirty="0"/>
              <a:t>) di mana pun di dunia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 yang </a:t>
            </a:r>
            <a:r>
              <a:rPr lang="en-ID" dirty="0" err="1"/>
              <a:t>keberadaannya</a:t>
            </a:r>
            <a:r>
              <a:rPr lang="en-ID" dirty="0"/>
              <a:t> sangat </a:t>
            </a:r>
            <a:r>
              <a:rPr lang="en-ID" dirty="0" err="1"/>
              <a:t>essensial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negara, </a:t>
            </a:r>
            <a:r>
              <a:rPr lang="en-ID" dirty="0" err="1"/>
              <a:t>demikian</a:t>
            </a:r>
            <a:r>
              <a:rPr lang="en-ID" dirty="0"/>
              <a:t> pula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Direktorat</a:t>
            </a:r>
            <a:r>
              <a:rPr lang="en-ID" dirty="0"/>
              <a:t> </a:t>
            </a:r>
            <a:r>
              <a:rPr lang="en-ID" dirty="0" err="1"/>
              <a:t>Jenderal</a:t>
            </a:r>
            <a:r>
              <a:rPr lang="en-ID" dirty="0"/>
              <a:t> Bea dan </a:t>
            </a:r>
            <a:r>
              <a:rPr lang="en-ID" dirty="0" err="1"/>
              <a:t>Cukai</a:t>
            </a:r>
            <a:r>
              <a:rPr lang="en-ID" dirty="0"/>
              <a:t> (</a:t>
            </a:r>
            <a:r>
              <a:rPr lang="en-ID" dirty="0" err="1"/>
              <a:t>Instansi</a:t>
            </a:r>
            <a:r>
              <a:rPr lang="en-ID" dirty="0"/>
              <a:t> </a:t>
            </a:r>
            <a:r>
              <a:rPr lang="en-ID" dirty="0" err="1"/>
              <a:t>Kepabeanan</a:t>
            </a:r>
            <a:r>
              <a:rPr lang="en-ID" dirty="0"/>
              <a:t> Indonesia)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instansi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peran</a:t>
            </a:r>
            <a:r>
              <a:rPr lang="en-ID" dirty="0"/>
              <a:t> yang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pada </a:t>
            </a:r>
            <a:r>
              <a:rPr lang="en-ID" dirty="0" err="1"/>
              <a:t>suatu</a:t>
            </a:r>
            <a:r>
              <a:rPr lang="en-ID" dirty="0"/>
              <a:t> negara.</a:t>
            </a:r>
          </a:p>
          <a:p>
            <a:pPr algn="just"/>
            <a:r>
              <a:rPr lang="en-ID" dirty="0"/>
              <a:t>Lembaga Bea </a:t>
            </a:r>
            <a:r>
              <a:rPr lang="en-ID" dirty="0" err="1"/>
              <a:t>Cukai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Indonesia </a:t>
            </a:r>
            <a:r>
              <a:rPr lang="en-ID" dirty="0" err="1"/>
              <a:t>merdeka</a:t>
            </a:r>
            <a:r>
              <a:rPr lang="en-ID" dirty="0"/>
              <a:t>, </a:t>
            </a:r>
            <a:r>
              <a:rPr lang="en-ID" dirty="0" err="1"/>
              <a:t>dibentuk</a:t>
            </a:r>
            <a:r>
              <a:rPr lang="en-ID" dirty="0"/>
              <a:t> pada </a:t>
            </a:r>
            <a:r>
              <a:rPr lang="en-ID" dirty="0" err="1"/>
              <a:t>tanggal</a:t>
            </a:r>
            <a:r>
              <a:rPr lang="en-ID" dirty="0"/>
              <a:t> 01 </a:t>
            </a:r>
            <a:r>
              <a:rPr lang="en-ID" dirty="0" err="1"/>
              <a:t>Oktober</a:t>
            </a:r>
            <a:r>
              <a:rPr lang="en-ID" dirty="0"/>
              <a:t> 1946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Pejabatan</a:t>
            </a:r>
            <a:r>
              <a:rPr lang="en-ID" dirty="0"/>
              <a:t> Bea dan </a:t>
            </a:r>
            <a:r>
              <a:rPr lang="en-ID" dirty="0" err="1"/>
              <a:t>Cukai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356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B78B-3785-4EC8-4F15-2FA05603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Kepabeanan</a:t>
            </a:r>
            <a:r>
              <a:rPr lang="en-US" dirty="0"/>
              <a:t> dan </a:t>
            </a:r>
            <a:r>
              <a:rPr lang="en-US" dirty="0" err="1"/>
              <a:t>Cukai</a:t>
            </a:r>
            <a:r>
              <a:rPr lang="en-US" dirty="0"/>
              <a:t> (IKC)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E3AA-13A9-64F1-C029-D6F540BFB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Kepabeanan</a:t>
            </a:r>
            <a:r>
              <a:rPr lang="en-ID" dirty="0"/>
              <a:t> </a:t>
            </a:r>
            <a:r>
              <a:rPr lang="en-ID" dirty="0" err="1"/>
              <a:t>Internasional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World Customs Organization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mendedikasikan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2019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menuju</a:t>
            </a:r>
            <a:r>
              <a:rPr lang="en-ID" dirty="0"/>
              <a:t> SMART border yang </a:t>
            </a:r>
            <a:r>
              <a:rPr lang="en-ID" dirty="0" err="1"/>
              <a:t>mengedepankan</a:t>
            </a:r>
            <a:r>
              <a:rPr lang="en-ID" dirty="0"/>
              <a:t> IT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kunci</a:t>
            </a:r>
            <a:r>
              <a:rPr lang="en-ID" dirty="0"/>
              <a:t> </a:t>
            </a:r>
            <a:r>
              <a:rPr lang="en-ID" dirty="0" err="1"/>
              <a:t>penggerak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roda</a:t>
            </a:r>
            <a:r>
              <a:rPr lang="en-ID" dirty="0"/>
              <a:t> </a:t>
            </a:r>
            <a:r>
              <a:rPr lang="en-ID" dirty="0" err="1"/>
              <a:t>ekonomi</a:t>
            </a:r>
            <a:r>
              <a:rPr lang="en-ID" dirty="0"/>
              <a:t>. </a:t>
            </a:r>
          </a:p>
          <a:p>
            <a:pPr algn="just"/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Indonesia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memasuki</a:t>
            </a:r>
            <a:r>
              <a:rPr lang="en-ID" dirty="0"/>
              <a:t> era </a:t>
            </a:r>
            <a:r>
              <a:rPr lang="en-ID" dirty="0" err="1"/>
              <a:t>revolusi</a:t>
            </a:r>
            <a:r>
              <a:rPr lang="en-ID" dirty="0"/>
              <a:t> </a:t>
            </a:r>
            <a:r>
              <a:rPr lang="en-ID" dirty="0" err="1"/>
              <a:t>industri</a:t>
            </a:r>
            <a:r>
              <a:rPr lang="en-ID" dirty="0"/>
              <a:t> 4.0, </a:t>
            </a:r>
            <a:r>
              <a:rPr lang="en-ID" dirty="0" err="1"/>
              <a:t>pemerintah</a:t>
            </a:r>
            <a:r>
              <a:rPr lang="en-ID" dirty="0"/>
              <a:t> Indonesia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mempersiapkan</a:t>
            </a:r>
            <a:r>
              <a:rPr lang="en-ID" dirty="0"/>
              <a:t> dan </a:t>
            </a:r>
            <a:r>
              <a:rPr lang="en-ID" dirty="0" err="1"/>
              <a:t>memberi</a:t>
            </a:r>
            <a:r>
              <a:rPr lang="en-ID" dirty="0"/>
              <a:t> </a:t>
            </a:r>
            <a:r>
              <a:rPr lang="en-ID" dirty="0" err="1"/>
              <a:t>perhatian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terkecuali</a:t>
            </a:r>
            <a:r>
              <a:rPr lang="en-ID" dirty="0"/>
              <a:t> di </a:t>
            </a:r>
            <a:r>
              <a:rPr lang="en-ID" dirty="0" err="1"/>
              <a:t>Direktorat</a:t>
            </a:r>
            <a:r>
              <a:rPr lang="en-ID" dirty="0"/>
              <a:t> </a:t>
            </a:r>
            <a:r>
              <a:rPr lang="en-ID" dirty="0" err="1"/>
              <a:t>Jenderal</a:t>
            </a:r>
            <a:r>
              <a:rPr lang="en-ID" dirty="0"/>
              <a:t> Bea dan </a:t>
            </a:r>
            <a:r>
              <a:rPr lang="en-ID" dirty="0" err="1"/>
              <a:t>Cukai</a:t>
            </a:r>
            <a:r>
              <a:rPr lang="en-ID" dirty="0"/>
              <a:t> </a:t>
            </a:r>
            <a:r>
              <a:rPr lang="en-ID" dirty="0" err="1"/>
              <a:t>khususnya</a:t>
            </a:r>
            <a:r>
              <a:rPr lang="en-ID" dirty="0"/>
              <a:t> di </a:t>
            </a:r>
            <a:r>
              <a:rPr lang="en-ID" dirty="0" err="1"/>
              <a:t>Direktorat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Kepabeanan</a:t>
            </a:r>
            <a:r>
              <a:rPr lang="en-ID" dirty="0"/>
              <a:t> dan </a:t>
            </a:r>
            <a:r>
              <a:rPr lang="en-ID" dirty="0" err="1"/>
              <a:t>Cukai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072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0CE9-45AB-6486-D0B1-A3C37CCA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Penipuan</a:t>
            </a:r>
            <a:r>
              <a:rPr lang="en-US" dirty="0"/>
              <a:t> </a:t>
            </a:r>
            <a:r>
              <a:rPr lang="en-US" dirty="0" err="1"/>
              <a:t>Mengatasnamakan</a:t>
            </a:r>
            <a:r>
              <a:rPr lang="en-US" dirty="0"/>
              <a:t> Bea </a:t>
            </a:r>
            <a:r>
              <a:rPr lang="en-US" dirty="0" err="1"/>
              <a:t>Cukai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37013-6BEE-F777-0213-99E1F50A0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dirty="0" err="1"/>
              <a:t>Penipu</a:t>
            </a:r>
            <a:r>
              <a:rPr lang="en-ID" dirty="0"/>
              <a:t>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menawarkan</a:t>
            </a:r>
            <a:r>
              <a:rPr lang="en-ID" dirty="0"/>
              <a:t> </a:t>
            </a:r>
            <a:r>
              <a:rPr lang="en-ID" dirty="0" err="1"/>
              <a:t>barang-barang</a:t>
            </a:r>
            <a:r>
              <a:rPr lang="en-ID" dirty="0"/>
              <a:t> </a:t>
            </a:r>
            <a:r>
              <a:rPr lang="en-ID" dirty="0" err="1"/>
              <a:t>lelang</a:t>
            </a:r>
            <a:r>
              <a:rPr lang="en-ID" dirty="0"/>
              <a:t> </a:t>
            </a:r>
            <a:r>
              <a:rPr lang="en-ID" dirty="0" err="1"/>
              <a:t>sitaan</a:t>
            </a:r>
            <a:r>
              <a:rPr lang="en-ID" dirty="0"/>
              <a:t> Bea </a:t>
            </a:r>
            <a:r>
              <a:rPr lang="en-ID" dirty="0" err="1"/>
              <a:t>Cukai</a:t>
            </a:r>
            <a:r>
              <a:rPr lang="en-ID" dirty="0"/>
              <a:t> 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murah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saluran</a:t>
            </a:r>
            <a:r>
              <a:rPr lang="en-ID" dirty="0"/>
              <a:t> </a:t>
            </a:r>
            <a:r>
              <a:rPr lang="en-ID" dirty="0" err="1"/>
              <a:t>komunikasi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telepon</a:t>
            </a:r>
            <a:r>
              <a:rPr lang="en-ID" dirty="0"/>
              <a:t>, WhatsApp, media </a:t>
            </a:r>
            <a:r>
              <a:rPr lang="en-ID" dirty="0" err="1"/>
              <a:t>sosial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SMS.</a:t>
            </a:r>
          </a:p>
          <a:p>
            <a:pPr algn="just"/>
            <a:r>
              <a:rPr lang="en-ID" dirty="0" err="1"/>
              <a:t>Kemudian</a:t>
            </a:r>
            <a:r>
              <a:rPr lang="en-ID" dirty="0"/>
              <a:t>, </a:t>
            </a:r>
            <a:r>
              <a:rPr lang="en-ID" dirty="0" err="1"/>
              <a:t>pelaku</a:t>
            </a:r>
            <a:r>
              <a:rPr lang="en-ID" dirty="0"/>
              <a:t> </a:t>
            </a:r>
            <a:r>
              <a:rPr lang="en-ID" dirty="0" err="1"/>
              <a:t>meminta</a:t>
            </a:r>
            <a:r>
              <a:rPr lang="en-ID" dirty="0"/>
              <a:t> </a:t>
            </a:r>
            <a:r>
              <a:rPr lang="en-ID" dirty="0" err="1"/>
              <a:t>sejumlah</a:t>
            </a:r>
            <a:r>
              <a:rPr lang="en-ID" dirty="0"/>
              <a:t> uang </a:t>
            </a:r>
            <a:r>
              <a:rPr lang="en-ID" dirty="0" err="1"/>
              <a:t>muka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telepon</a:t>
            </a:r>
            <a:r>
              <a:rPr lang="en-ID" dirty="0"/>
              <a:t>.</a:t>
            </a:r>
          </a:p>
          <a:p>
            <a:pPr algn="just"/>
            <a:endParaRPr lang="en-ID" dirty="0"/>
          </a:p>
          <a:p>
            <a:pPr marL="0" indent="0" algn="just">
              <a:buNone/>
            </a:pPr>
            <a:r>
              <a:rPr lang="en-ID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https://www.jpnn.com/news/dari-dalam-penjara-penipu-mengatasnamakan-pejabat-bea-cukai-beraksi-modusnya-lelang-mobil</a:t>
            </a:r>
          </a:p>
        </p:txBody>
      </p:sp>
    </p:spTree>
    <p:extLst>
      <p:ext uri="{BB962C8B-B14F-4D97-AF65-F5344CB8AC3E}">
        <p14:creationId xmlns:p14="http://schemas.microsoft.com/office/powerpoint/2010/main" val="88403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5FB7-2887-F599-50C2-E6750E1D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FF02A-25F6-7A08-B4BD-46A14273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7A61333E-9F54-E4E4-62CD-EFEC9C55A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313"/>
            <a:ext cx="114300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65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EB95-5AF8-3400-D623-FDD1B6F72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CEISA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0E810-63BA-43F3-61DA-6BDD8CF96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Bea dan </a:t>
            </a:r>
            <a:r>
              <a:rPr lang="en-ID" dirty="0" err="1"/>
              <a:t>Cukai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transformasi</a:t>
            </a:r>
            <a:r>
              <a:rPr lang="en-ID" dirty="0"/>
              <a:t> </a:t>
            </a:r>
            <a:r>
              <a:rPr lang="en-ID" dirty="0" err="1"/>
              <a:t>menuju</a:t>
            </a:r>
            <a:r>
              <a:rPr lang="en-ID" dirty="0"/>
              <a:t> CEISA 4.0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SMART Border. </a:t>
            </a:r>
          </a:p>
          <a:p>
            <a:pPr algn="just"/>
            <a:r>
              <a:rPr lang="sv-SE" dirty="0"/>
              <a:t>CEISA 4.0 kedepannya memiliki insight terhadap data sebaran banyaknya importasi atas barang / komoditi tertentu. Menggabungkan dua data internal dan external akan memberikan rekomendasi atas potensi terjadinya pelanggaran atau penyimpangan lainnya.</a:t>
            </a:r>
          </a:p>
          <a:p>
            <a:pPr algn="just"/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CEISA 4.0 juga </a:t>
            </a:r>
            <a:r>
              <a:rPr lang="en-ID" dirty="0" err="1"/>
              <a:t>mengadopsi</a:t>
            </a:r>
            <a:r>
              <a:rPr lang="en-ID" dirty="0"/>
              <a:t> </a:t>
            </a:r>
            <a:r>
              <a:rPr lang="en-ID" dirty="0" err="1"/>
              <a:t>kemajuan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menyederhanakan</a:t>
            </a:r>
            <a:r>
              <a:rPr lang="en-ID" dirty="0"/>
              <a:t> proses </a:t>
            </a:r>
            <a:r>
              <a:rPr lang="en-ID" dirty="0" err="1"/>
              <a:t>bisnis</a:t>
            </a:r>
            <a:r>
              <a:rPr lang="en-ID" dirty="0"/>
              <a:t>, </a:t>
            </a:r>
            <a:r>
              <a:rPr lang="en-ID" dirty="0" err="1"/>
              <a:t>mengurangi</a:t>
            </a:r>
            <a:r>
              <a:rPr lang="en-ID" dirty="0"/>
              <a:t> human error,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memudahkan</a:t>
            </a:r>
            <a:r>
              <a:rPr lang="en-ID" dirty="0"/>
              <a:t> user </a:t>
            </a:r>
            <a:r>
              <a:rPr lang="en-ID" dirty="0" err="1"/>
              <a:t>penggunanya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1363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1547</TotalTime>
  <Words>654</Words>
  <Application>Microsoft Office PowerPoint</Application>
  <PresentationFormat>Widescreen</PresentationFormat>
  <Paragraphs>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Organic</vt:lpstr>
      <vt:lpstr>Threeangular Deteksi Kalimat Spam SMS</vt:lpstr>
      <vt:lpstr>Pendahuluan </vt:lpstr>
      <vt:lpstr>PowerPoint Presentation</vt:lpstr>
      <vt:lpstr>PowerPoint Presentation</vt:lpstr>
      <vt:lpstr>Direktorat Jendral Bea dan Cukai</vt:lpstr>
      <vt:lpstr>Informasi Kepabeanan dan Cukai (IKC)</vt:lpstr>
      <vt:lpstr>Kasus Penipuan Mengatasnamakan Bea Cukai</vt:lpstr>
      <vt:lpstr>PowerPoint Presentation</vt:lpstr>
      <vt:lpstr>CEISA</vt:lpstr>
      <vt:lpstr>Korelasi</vt:lpstr>
      <vt:lpstr>PowerPoint Presentation</vt:lpstr>
      <vt:lpstr>Naïve Bayes Classifier</vt:lpstr>
      <vt:lpstr>PowerPoint Presentation</vt:lpstr>
      <vt:lpstr>Hasil Pengujian</vt:lpstr>
      <vt:lpstr>Kesimpulan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Threeangular Deteksi Kalimat Spam SMS</dc:title>
  <dc:creator>AKU</dc:creator>
  <cp:lastModifiedBy>AKU</cp:lastModifiedBy>
  <cp:revision>21</cp:revision>
  <dcterms:created xsi:type="dcterms:W3CDTF">2023-01-21T15:31:18Z</dcterms:created>
  <dcterms:modified xsi:type="dcterms:W3CDTF">2023-01-25T02:32:28Z</dcterms:modified>
</cp:coreProperties>
</file>