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1F092D9-2AEF-4A99-9418-9A631BDB6042}">
          <p14:sldIdLst>
            <p14:sldId id="256"/>
            <p14:sldId id="257"/>
            <p14:sldId id="259"/>
            <p14:sldId id="260"/>
            <p14:sldId id="261"/>
            <p14:sldId id="262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58DBE-1C8C-49FE-91FF-5806CB1A9E9D}" type="datetimeFigureOut">
              <a:rPr lang="sl-SI" smtClean="0"/>
              <a:t>12.1.2014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2EE8E-8E90-4452-894C-79AC3E6F7EF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89249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E644-5CA7-4EB5-91FD-D7EA96D10207}" type="datetimeFigureOut">
              <a:rPr lang="sl-SI" smtClean="0"/>
              <a:t>12.1.2014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EB1E-EAC4-4301-92DA-B16B1667966B}" type="slidenum">
              <a:rPr lang="sl-SI" smtClean="0"/>
              <a:t>‹#›</a:t>
            </a:fld>
            <a:endParaRPr lang="sl-SI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E644-5CA7-4EB5-91FD-D7EA96D10207}" type="datetimeFigureOut">
              <a:rPr lang="sl-SI" smtClean="0"/>
              <a:t>12.1.2014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EB1E-EAC4-4301-92DA-B16B1667966B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E644-5CA7-4EB5-91FD-D7EA96D10207}" type="datetimeFigureOut">
              <a:rPr lang="sl-SI" smtClean="0"/>
              <a:t>12.1.2014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EB1E-EAC4-4301-92DA-B16B1667966B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E644-5CA7-4EB5-91FD-D7EA96D10207}" type="datetimeFigureOut">
              <a:rPr lang="sl-SI" smtClean="0"/>
              <a:t>12.1.2014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EB1E-EAC4-4301-92DA-B16B1667966B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E644-5CA7-4EB5-91FD-D7EA96D10207}" type="datetimeFigureOut">
              <a:rPr lang="sl-SI" smtClean="0"/>
              <a:t>12.1.2014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EB1E-EAC4-4301-92DA-B16B1667966B}" type="slidenum">
              <a:rPr lang="sl-SI" smtClean="0"/>
              <a:t>‹#›</a:t>
            </a:fld>
            <a:endParaRPr lang="sl-SI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E644-5CA7-4EB5-91FD-D7EA96D10207}" type="datetimeFigureOut">
              <a:rPr lang="sl-SI" smtClean="0"/>
              <a:t>12.1.2014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EB1E-EAC4-4301-92DA-B16B1667966B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E644-5CA7-4EB5-91FD-D7EA96D10207}" type="datetimeFigureOut">
              <a:rPr lang="sl-SI" smtClean="0"/>
              <a:t>12.1.2014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EB1E-EAC4-4301-92DA-B16B1667966B}" type="slidenum">
              <a:rPr lang="sl-SI" smtClean="0"/>
              <a:t>‹#›</a:t>
            </a:fld>
            <a:endParaRPr lang="sl-SI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E644-5CA7-4EB5-91FD-D7EA96D10207}" type="datetimeFigureOut">
              <a:rPr lang="sl-SI" smtClean="0"/>
              <a:t>12.1.2014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EB1E-EAC4-4301-92DA-B16B1667966B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E644-5CA7-4EB5-91FD-D7EA96D10207}" type="datetimeFigureOut">
              <a:rPr lang="sl-SI" smtClean="0"/>
              <a:t>12.1.2014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EB1E-EAC4-4301-92DA-B16B1667966B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E644-5CA7-4EB5-91FD-D7EA96D10207}" type="datetimeFigureOut">
              <a:rPr lang="sl-SI" smtClean="0"/>
              <a:t>12.1.2014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EB1E-EAC4-4301-92DA-B16B1667966B}" type="slidenum">
              <a:rPr lang="sl-SI" smtClean="0"/>
              <a:t>‹#›</a:t>
            </a:fld>
            <a:endParaRPr lang="sl-SI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E644-5CA7-4EB5-91FD-D7EA96D10207}" type="datetimeFigureOut">
              <a:rPr lang="sl-SI" smtClean="0"/>
              <a:t>12.1.2014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EB1E-EAC4-4301-92DA-B16B1667966B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B46E644-5CA7-4EB5-91FD-D7EA96D10207}" type="datetimeFigureOut">
              <a:rPr lang="sl-SI" smtClean="0"/>
              <a:t>12.1.2014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0BEB1E-EAC4-4301-92DA-B16B1667966B}" type="slidenum">
              <a:rPr lang="sl-SI" smtClean="0"/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848600" cy="1927225"/>
          </a:xfrm>
        </p:spPr>
        <p:txBody>
          <a:bodyPr/>
          <a:lstStyle/>
          <a:p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>NAIVNI BAYESOV KLASIFIKATOR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501008"/>
            <a:ext cx="7992888" cy="2952328"/>
          </a:xfrm>
        </p:spPr>
        <p:txBody>
          <a:bodyPr>
            <a:normAutofit/>
          </a:bodyPr>
          <a:lstStyle/>
          <a:p>
            <a:r>
              <a:rPr lang="sl-SI" sz="1400" dirty="0" smtClean="0"/>
              <a:t>			Matematika z računalnikom</a:t>
            </a:r>
          </a:p>
          <a:p>
            <a:endParaRPr lang="sl-SI" dirty="0"/>
          </a:p>
          <a:p>
            <a:r>
              <a:rPr lang="sl-SI" dirty="0" smtClean="0"/>
              <a:t>						</a:t>
            </a:r>
          </a:p>
          <a:p>
            <a:r>
              <a:rPr lang="sl-SI" dirty="0"/>
              <a:t>	</a:t>
            </a:r>
            <a:r>
              <a:rPr lang="sl-SI" dirty="0" smtClean="0"/>
              <a:t>				Avtor: Zala Jamšek</a:t>
            </a:r>
          </a:p>
          <a:p>
            <a:r>
              <a:rPr lang="sl-SI" dirty="0"/>
              <a:t>	</a:t>
            </a:r>
            <a:r>
              <a:rPr lang="sl-SI" dirty="0" smtClean="0"/>
              <a:t>				Mentor: Vid Podpečan,</a:t>
            </a:r>
          </a:p>
          <a:p>
            <a:r>
              <a:rPr lang="sl-SI" dirty="0"/>
              <a:t>	</a:t>
            </a:r>
            <a:r>
              <a:rPr lang="sl-SI" dirty="0" smtClean="0"/>
              <a:t>					   Andrej Bauer</a:t>
            </a:r>
          </a:p>
          <a:p>
            <a:r>
              <a:rPr lang="sl-SI" dirty="0" smtClean="0"/>
              <a:t>			</a:t>
            </a:r>
            <a:r>
              <a:rPr lang="sl-SI" sz="1400" dirty="0" smtClean="0"/>
              <a:t>Ljubljana, 17.1.2013</a:t>
            </a:r>
            <a:endParaRPr lang="sl-SI" sz="1400" dirty="0"/>
          </a:p>
        </p:txBody>
      </p:sp>
    </p:spTree>
    <p:extLst>
      <p:ext uri="{BB962C8B-B14F-4D97-AF65-F5344CB8AC3E}">
        <p14:creationId xmlns:p14="http://schemas.microsoft.com/office/powerpoint/2010/main" val="68372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575556" y="4024118"/>
            <a:ext cx="3240360" cy="10474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Bayesovo pravilo</a:t>
            </a:r>
            <a:endParaRPr lang="sl-SI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l-SI" dirty="0" smtClean="0"/>
                  <a:t>P(X|Y)=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l-SI" i="1"/>
                        </m:ctrlPr>
                      </m:fPr>
                      <m:num>
                        <m:r>
                          <a:rPr lang="sl-SI" i="1"/>
                          <m:t>𝑃</m:t>
                        </m:r>
                        <m:r>
                          <a:rPr lang="sl-SI" i="1"/>
                          <m:t>(</m:t>
                        </m:r>
                        <m:r>
                          <a:rPr lang="sl-SI" i="1"/>
                          <m:t>𝑋</m:t>
                        </m:r>
                        <m:r>
                          <a:rPr lang="sl-SI" i="1"/>
                          <m:t>,</m:t>
                        </m:r>
                        <m:r>
                          <a:rPr lang="sl-SI" i="1"/>
                          <m:t>𝑌</m:t>
                        </m:r>
                        <m:r>
                          <a:rPr lang="sl-SI" i="1"/>
                          <m:t>)</m:t>
                        </m:r>
                      </m:num>
                      <m:den>
                        <m:r>
                          <a:rPr lang="sl-SI" i="1"/>
                          <m:t>𝑃</m:t>
                        </m:r>
                        <m:r>
                          <a:rPr lang="sl-SI" i="1"/>
                          <m:t>(</m:t>
                        </m:r>
                        <m:r>
                          <a:rPr lang="sl-SI" i="1"/>
                          <m:t>𝑌</m:t>
                        </m:r>
                        <m:r>
                          <a:rPr lang="sl-SI" i="1"/>
                          <m:t>)</m:t>
                        </m:r>
                      </m:den>
                    </m:f>
                    <m:r>
                      <a:rPr lang="sl-SI" i="1"/>
                      <m:t>  </m:t>
                    </m:r>
                  </m:oMath>
                </a14:m>
                <a:r>
                  <a:rPr lang="sl-SI" dirty="0"/>
                  <a:t>		P(Y|X) =</a:t>
                </a:r>
                <a:r>
                  <a:rPr lang="sl-SI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l-SI" i="1"/>
                        </m:ctrlPr>
                      </m:fPr>
                      <m:num>
                        <m:r>
                          <a:rPr lang="sl-SI" i="1"/>
                          <m:t>𝑃</m:t>
                        </m:r>
                        <m:r>
                          <a:rPr lang="sl-SI" i="1"/>
                          <m:t>(</m:t>
                        </m:r>
                        <m:r>
                          <a:rPr lang="sl-SI" i="1"/>
                          <m:t>𝑋</m:t>
                        </m:r>
                        <m:r>
                          <a:rPr lang="sl-SI" i="1"/>
                          <m:t>,</m:t>
                        </m:r>
                        <m:r>
                          <a:rPr lang="sl-SI" i="1"/>
                          <m:t>𝑌</m:t>
                        </m:r>
                        <m:r>
                          <a:rPr lang="sl-SI" i="1"/>
                          <m:t>)</m:t>
                        </m:r>
                      </m:num>
                      <m:den>
                        <m:r>
                          <a:rPr lang="sl-SI" i="1"/>
                          <m:t>𝑃</m:t>
                        </m:r>
                        <m:r>
                          <a:rPr lang="sl-SI" i="1"/>
                          <m:t>(</m:t>
                        </m:r>
                        <m:r>
                          <a:rPr lang="sl-SI" i="1"/>
                          <m:t>𝑋</m:t>
                        </m:r>
                        <m:r>
                          <a:rPr lang="sl-SI" i="1"/>
                          <m:t>)</m:t>
                        </m:r>
                      </m:den>
                    </m:f>
                  </m:oMath>
                </a14:m>
                <a:endParaRPr lang="sl-SI" dirty="0"/>
              </a:p>
              <a:p>
                <a:pPr marL="0" indent="0">
                  <a:buNone/>
                </a:pPr>
                <a:endParaRPr lang="sl-SI" dirty="0" smtClean="0"/>
              </a:p>
              <a:p>
                <a:pPr marL="0" indent="0">
                  <a:buNone/>
                </a:pPr>
                <a:r>
                  <a:rPr lang="sl-SI" dirty="0" smtClean="0"/>
                  <a:t>P(X,Y) = </a:t>
                </a:r>
                <a:r>
                  <a:rPr lang="sl-SI" dirty="0"/>
                  <a:t>P(X|Y</a:t>
                </a:r>
                <a:r>
                  <a:rPr lang="sl-SI" dirty="0" smtClean="0"/>
                  <a:t>) * P(Y) = </a:t>
                </a:r>
                <a:r>
                  <a:rPr lang="sl-SI" dirty="0"/>
                  <a:t>P(Y|X) </a:t>
                </a:r>
                <a:r>
                  <a:rPr lang="sl-SI" dirty="0" smtClean="0"/>
                  <a:t>* P (X)</a:t>
                </a:r>
              </a:p>
              <a:p>
                <a:pPr marL="1737360" lvl="8" indent="0">
                  <a:buNone/>
                </a:pPr>
                <a:endParaRPr lang="sl-SI" dirty="0" smtClean="0"/>
              </a:p>
              <a:p>
                <a:pPr marL="1737360" lvl="8" indent="0">
                  <a:buNone/>
                </a:pPr>
                <a:endParaRPr lang="sl-SI" dirty="0" smtClean="0"/>
              </a:p>
              <a:p>
                <a:pPr marL="1188720" lvl="5" indent="0">
                  <a:buNone/>
                </a:pPr>
                <a:r>
                  <a:rPr lang="sl-SI" sz="1200" i="1" dirty="0" smtClean="0"/>
                  <a:t>Porazdelitev podatkov</a:t>
                </a:r>
                <a:endParaRPr lang="sl-SI" sz="1200" i="1" dirty="0"/>
              </a:p>
              <a:p>
                <a:pPr marL="1737360" lvl="8" indent="0">
                  <a:buNone/>
                </a:pPr>
                <a:r>
                  <a:rPr lang="sl-SI" dirty="0" smtClean="0"/>
                  <a:t>		                  </a:t>
                </a:r>
                <a:r>
                  <a:rPr lang="sl-SI" sz="1200" i="1" dirty="0" smtClean="0"/>
                  <a:t>Priorna porazdelitev</a:t>
                </a:r>
                <a:endParaRPr lang="sl-SI" sz="1200" i="1" dirty="0"/>
              </a:p>
              <a:p>
                <a:pPr marL="0" indent="0">
                  <a:buNone/>
                </a:pPr>
                <a:r>
                  <a:rPr lang="sl-SI" b="1" dirty="0" smtClean="0"/>
                  <a:t>  P(Y|X)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l-SI" b="1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sl-SI" b="1" dirty="0"/>
                          <m:t>P</m:t>
                        </m:r>
                        <m:r>
                          <m:rPr>
                            <m:nor/>
                          </m:rPr>
                          <a:rPr lang="sl-SI" b="1" dirty="0"/>
                          <m:t>(</m:t>
                        </m:r>
                        <m:r>
                          <m:rPr>
                            <m:nor/>
                          </m:rPr>
                          <a:rPr lang="sl-SI" b="1" dirty="0"/>
                          <m:t>X</m:t>
                        </m:r>
                        <m:r>
                          <m:rPr>
                            <m:nor/>
                          </m:rPr>
                          <a:rPr lang="sl-SI" b="1" dirty="0"/>
                          <m:t>|</m:t>
                        </m:r>
                        <m:r>
                          <m:rPr>
                            <m:nor/>
                          </m:rPr>
                          <a:rPr lang="sl-SI" b="1" dirty="0"/>
                          <m:t>Y</m:t>
                        </m:r>
                        <m:r>
                          <m:rPr>
                            <m:nor/>
                          </m:rPr>
                          <a:rPr lang="sl-SI" b="1" dirty="0"/>
                          <m:t>) * </m:t>
                        </m:r>
                        <m:r>
                          <m:rPr>
                            <m:nor/>
                          </m:rPr>
                          <a:rPr lang="sl-SI" b="1" dirty="0"/>
                          <m:t>P</m:t>
                        </m:r>
                        <m:r>
                          <m:rPr>
                            <m:nor/>
                          </m:rPr>
                          <a:rPr lang="sl-SI" b="1" dirty="0"/>
                          <m:t>(</m:t>
                        </m:r>
                        <m:r>
                          <m:rPr>
                            <m:nor/>
                          </m:rPr>
                          <a:rPr lang="sl-SI" b="1" dirty="0"/>
                          <m:t>Y</m:t>
                        </m:r>
                        <m:r>
                          <m:rPr>
                            <m:nor/>
                          </m:rPr>
                          <a:rPr lang="sl-SI" b="1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sl-SI" b="1" dirty="0"/>
                          <m:t>P</m:t>
                        </m:r>
                        <m:r>
                          <m:rPr>
                            <m:nor/>
                          </m:rPr>
                          <a:rPr lang="sl-SI" b="1" dirty="0"/>
                          <m:t> (</m:t>
                        </m:r>
                        <m:r>
                          <m:rPr>
                            <m:nor/>
                          </m:rPr>
                          <a:rPr lang="sl-SI" b="1" dirty="0"/>
                          <m:t>X</m:t>
                        </m:r>
                        <m:r>
                          <m:rPr>
                            <m:nor/>
                          </m:rPr>
                          <a:rPr lang="sl-SI" b="1" dirty="0"/>
                          <m:t>) </m:t>
                        </m:r>
                      </m:den>
                    </m:f>
                    <m:r>
                      <a:rPr lang="sl-SI" b="1" i="1">
                        <a:latin typeface="Cambria Math"/>
                      </a:rPr>
                      <m:t> </m:t>
                    </m:r>
                  </m:oMath>
                </a14:m>
                <a:endParaRPr lang="sl-SI" b="1" dirty="0" smtClean="0"/>
              </a:p>
              <a:p>
                <a:pPr marL="0" indent="0">
                  <a:buNone/>
                </a:pPr>
                <a:endParaRPr lang="sl-SI" b="1" dirty="0"/>
              </a:p>
              <a:p>
                <a:pPr marL="0" indent="0">
                  <a:buNone/>
                </a:pPr>
                <a:r>
                  <a:rPr lang="sl-SI" sz="1200" i="1" dirty="0" smtClean="0"/>
                  <a:t>Posteriorna gostota</a:t>
                </a:r>
              </a:p>
              <a:p>
                <a:pPr marL="0" indent="0">
                  <a:buNone/>
                </a:pPr>
                <a:endParaRPr lang="sl-SI" sz="18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743402"/>
            <a:ext cx="2520898" cy="2520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>
            <a:off x="1187624" y="4818917"/>
            <a:ext cx="0" cy="5052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195736" y="3754088"/>
            <a:ext cx="98590" cy="4047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635896" y="3960529"/>
            <a:ext cx="360040" cy="225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72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/>
              <a:t>Klasifikacija z uporabo bayesovega pravila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243" y="16288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sl-SI" sz="1600" dirty="0" smtClean="0"/>
              <a:t>Podatki portugalskih bank iz leta 2011 o tem, ali bodo njihove stranke sklenile vezani depozit ali ne (učna </a:t>
            </a:r>
            <a:r>
              <a:rPr lang="sl-SI" sz="1600" dirty="0"/>
              <a:t>množica </a:t>
            </a:r>
            <a:r>
              <a:rPr lang="sl-SI" sz="1600" dirty="0" smtClean="0"/>
              <a:t>podatkov):</a:t>
            </a:r>
          </a:p>
          <a:p>
            <a:pPr marL="0" indent="0">
              <a:buNone/>
            </a:pPr>
            <a:endParaRPr lang="sl-SI" sz="1600" dirty="0" smtClean="0"/>
          </a:p>
          <a:p>
            <a:pPr marL="0" indent="0">
              <a:buNone/>
            </a:pPr>
            <a:r>
              <a:rPr lang="sl-SI" sz="1600" dirty="0" smtClean="0"/>
              <a:t>:</a:t>
            </a:r>
          </a:p>
          <a:p>
            <a:pPr marL="0" indent="0">
              <a:buNone/>
            </a:pPr>
            <a:endParaRPr lang="sl-SI" sz="1600" dirty="0"/>
          </a:p>
          <a:p>
            <a:pPr marL="0" indent="0">
              <a:buNone/>
            </a:pPr>
            <a:endParaRPr lang="sl-SI" sz="1600" dirty="0" smtClean="0"/>
          </a:p>
          <a:p>
            <a:pPr marL="0" indent="0">
              <a:buNone/>
            </a:pPr>
            <a:endParaRPr lang="sl-SI" sz="1600" dirty="0"/>
          </a:p>
          <a:p>
            <a:pPr marL="0" indent="0">
              <a:buNone/>
            </a:pPr>
            <a:endParaRPr lang="sl-SI" sz="1600" dirty="0" smtClean="0"/>
          </a:p>
          <a:p>
            <a:pPr marL="0" indent="0">
              <a:buNone/>
            </a:pPr>
            <a:endParaRPr lang="sl-SI" sz="1600" dirty="0"/>
          </a:p>
          <a:p>
            <a:pPr marL="0" indent="0">
              <a:buNone/>
            </a:pPr>
            <a:endParaRPr lang="sl-SI" sz="1600" dirty="0" smtClean="0"/>
          </a:p>
          <a:p>
            <a:pPr marL="0" indent="0">
              <a:buNone/>
            </a:pPr>
            <a:r>
              <a:rPr lang="sl-SI" sz="1600" dirty="0" smtClean="0"/>
              <a:t>Ali bo stranska z lastnostmi </a:t>
            </a:r>
          </a:p>
          <a:p>
            <a:pPr marL="274320" lvl="1" indent="0">
              <a:buNone/>
            </a:pPr>
            <a:r>
              <a:rPr lang="sl-SI" sz="1600" i="1" dirty="0" smtClean="0"/>
              <a:t>X = (age=40, job=management, marital=married, education=secondary, balance=2000, housing=yes, loan=no, duration=40)</a:t>
            </a:r>
          </a:p>
          <a:p>
            <a:pPr marL="0" indent="0">
              <a:buNone/>
            </a:pPr>
            <a:r>
              <a:rPr lang="sl-SI" sz="1600" dirty="0"/>
              <a:t>s</a:t>
            </a:r>
            <a:r>
              <a:rPr lang="sl-SI" sz="1600" dirty="0" smtClean="0"/>
              <a:t>klenil vezani depozit ali ne?</a:t>
            </a:r>
            <a:endParaRPr lang="sl-SI" sz="1600" dirty="0"/>
          </a:p>
          <a:p>
            <a:pPr marL="0" indent="0">
              <a:buNone/>
            </a:pPr>
            <a:endParaRPr lang="sl-SI" sz="1800" dirty="0" smtClean="0"/>
          </a:p>
          <a:p>
            <a:pPr marL="0" indent="0">
              <a:buNone/>
            </a:pPr>
            <a:endParaRPr lang="sl-SI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3" y="2420888"/>
            <a:ext cx="8229600" cy="162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2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331640" y="2132856"/>
            <a:ext cx="4248472" cy="7200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Naivni Bayesov klasifikator</a:t>
            </a:r>
            <a:endParaRPr lang="sl-SI" dirty="0"/>
          </a:p>
        </p:txBody>
      </p:sp>
      <p:sp>
        <p:nvSpPr>
          <p:cNvPr id="9" name="Rounded Rectangle 8"/>
          <p:cNvSpPr/>
          <p:nvPr/>
        </p:nvSpPr>
        <p:spPr>
          <a:xfrm>
            <a:off x="1331640" y="4653136"/>
            <a:ext cx="3888432" cy="1080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5184576"/>
              </a:xfr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indent="0">
                  <a:buNone/>
                </a:pPr>
                <a:r>
                  <a:rPr lang="sl-SI" dirty="0" smtClean="0"/>
                  <a:t>predpostavka  pogojne neodvisnosti atributov pri danem razredu:</a:t>
                </a:r>
              </a:p>
              <a:p>
                <a:pPr marL="274320" lvl="1" indent="0">
                  <a:buNone/>
                </a:pPr>
                <a:r>
                  <a:rPr lang="sl-SI" dirty="0" smtClean="0"/>
                  <a:t>	</a:t>
                </a:r>
                <a:r>
                  <a:rPr lang="sl-SI" sz="2400" b="1" dirty="0" smtClean="0"/>
                  <a:t>P(X| Y=y)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sl-SI" sz="2400" b="1"/>
                        </m:ctrlPr>
                      </m:naryPr>
                      <m:sub>
                        <m:r>
                          <a:rPr lang="sl-SI" sz="2400" b="1" i="0"/>
                          <m:t>𝐢</m:t>
                        </m:r>
                        <m:r>
                          <a:rPr lang="sl-SI" sz="2400" b="1" i="0"/>
                          <m:t>=</m:t>
                        </m:r>
                        <m:r>
                          <a:rPr lang="sl-SI" sz="2400" b="1" i="0"/>
                          <m:t>𝟏</m:t>
                        </m:r>
                      </m:sub>
                      <m:sup>
                        <m:r>
                          <a:rPr lang="sl-SI" sz="2400" b="1" i="0"/>
                          <m:t>𝐝</m:t>
                        </m:r>
                      </m:sup>
                      <m:e>
                        <m:r>
                          <a:rPr lang="sl-SI" sz="2400" b="1" i="0"/>
                          <m:t>𝐏</m:t>
                        </m:r>
                        <m:r>
                          <a:rPr lang="sl-SI" sz="2400" b="1" i="0"/>
                          <m:t>(</m:t>
                        </m:r>
                        <m:sSub>
                          <m:sSubPr>
                            <m:ctrlPr>
                              <a:rPr lang="sl-SI" sz="2400" b="1"/>
                            </m:ctrlPr>
                          </m:sSubPr>
                          <m:e>
                            <m:r>
                              <a:rPr lang="sl-SI" sz="2400" b="1" i="0"/>
                              <m:t>𝐗</m:t>
                            </m:r>
                          </m:e>
                          <m:sub>
                            <m:r>
                              <a:rPr lang="sl-SI" sz="2400" b="1" i="0"/>
                              <m:t>𝐢</m:t>
                            </m:r>
                          </m:sub>
                        </m:sSub>
                        <m:r>
                          <a:rPr lang="sl-SI" sz="2400" b="1" i="0"/>
                          <m:t>|</m:t>
                        </m:r>
                        <m:r>
                          <a:rPr lang="sl-SI" sz="2400" b="1" i="0"/>
                          <m:t>𝐘</m:t>
                        </m:r>
                        <m:r>
                          <a:rPr lang="sl-SI" sz="2400" b="1" i="0"/>
                          <m:t>=</m:t>
                        </m:r>
                        <m:r>
                          <a:rPr lang="sl-SI" sz="2400" b="1" i="0"/>
                          <m:t>𝐲</m:t>
                        </m:r>
                        <m:r>
                          <a:rPr lang="sl-SI" sz="2400" b="1" i="0"/>
                          <m:t>)</m:t>
                        </m:r>
                      </m:e>
                    </m:nary>
                  </m:oMath>
                </a14:m>
                <a:endParaRPr lang="sl-SI" b="1" dirty="0" smtClean="0"/>
              </a:p>
              <a:p>
                <a:pPr marL="274320" lvl="1" indent="0">
                  <a:buNone/>
                </a:pPr>
                <a:r>
                  <a:rPr lang="sl-SI" b="1" dirty="0" smtClean="0"/>
                  <a:t>	</a:t>
                </a:r>
              </a:p>
              <a:p>
                <a:pPr marL="274320" lvl="1" indent="0">
                  <a:buNone/>
                </a:pPr>
                <a:r>
                  <a:rPr lang="sl-SI" dirty="0" smtClean="0"/>
                  <a:t>X = (</a:t>
                </a:r>
                <a:r>
                  <a:rPr lang="sl-SI" dirty="0"/>
                  <a:t>X</a:t>
                </a:r>
                <a:r>
                  <a:rPr lang="sl-SI" baseline="-25000" dirty="0"/>
                  <a:t>1</a:t>
                </a:r>
                <a:r>
                  <a:rPr lang="sl-SI" dirty="0"/>
                  <a:t>, X</a:t>
                </a:r>
                <a:r>
                  <a:rPr lang="sl-SI" baseline="-25000" dirty="0"/>
                  <a:t>2</a:t>
                </a:r>
                <a:r>
                  <a:rPr lang="sl-SI" dirty="0"/>
                  <a:t>,...,X</a:t>
                </a:r>
                <a:r>
                  <a:rPr lang="sl-SI" baseline="-25000" dirty="0"/>
                  <a:t>d</a:t>
                </a:r>
                <a:r>
                  <a:rPr lang="sl-SI" dirty="0" smtClean="0"/>
                  <a:t>) </a:t>
                </a:r>
              </a:p>
              <a:p>
                <a:pPr marL="274320" lvl="1" indent="0">
                  <a:buNone/>
                </a:pPr>
                <a:r>
                  <a:rPr lang="sl-SI" dirty="0"/>
                  <a:t>d</a:t>
                </a:r>
                <a:r>
                  <a:rPr lang="sl-SI" dirty="0" smtClean="0"/>
                  <a:t> – št. atributov</a:t>
                </a:r>
                <a:r>
                  <a:rPr lang="sl-SI" b="1" dirty="0" smtClean="0"/>
                  <a:t>	</a:t>
                </a:r>
                <a:endParaRPr lang="sl-SI" b="1" dirty="0"/>
              </a:p>
              <a:p>
                <a:pPr marL="0" indent="0">
                  <a:buNone/>
                </a:pPr>
                <a:endParaRPr lang="sl-SI" sz="1800" dirty="0" smtClean="0"/>
              </a:p>
              <a:p>
                <a:pPr marL="0" indent="0">
                  <a:buNone/>
                </a:pPr>
                <a:endParaRPr lang="sl-SI" sz="1800" dirty="0" smtClean="0"/>
              </a:p>
              <a:p>
                <a:pPr marL="0" indent="0">
                  <a:buNone/>
                </a:pPr>
                <a:r>
                  <a:rPr lang="sl-SI" sz="1800" dirty="0" smtClean="0"/>
                  <a:t>Formula za posteriodno verjetnost:</a:t>
                </a:r>
                <a:endParaRPr lang="sl-SI" sz="1800" dirty="0"/>
              </a:p>
              <a:p>
                <a:pPr marL="0" indent="0">
                  <a:buNone/>
                </a:pPr>
                <a:r>
                  <a:rPr lang="sl-SI" dirty="0"/>
                  <a:t>	</a:t>
                </a:r>
                <a:r>
                  <a:rPr lang="sl-SI" b="1" dirty="0" smtClean="0"/>
                  <a:t>P(Y|X)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l-SI" b="1"/>
                        </m:ctrlPr>
                      </m:fPr>
                      <m:num>
                        <m:nary>
                          <m:naryPr>
                            <m:chr m:val="∏"/>
                            <m:limLoc m:val="undOvr"/>
                            <m:ctrlPr>
                              <a:rPr lang="sl-SI" b="1"/>
                            </m:ctrlPr>
                          </m:naryPr>
                          <m:sub>
                            <m:r>
                              <a:rPr lang="sl-SI" b="1" i="0"/>
                              <m:t>𝐢</m:t>
                            </m:r>
                            <m:r>
                              <a:rPr lang="sl-SI" b="1" i="0"/>
                              <m:t>=</m:t>
                            </m:r>
                            <m:r>
                              <a:rPr lang="sl-SI" b="1" i="0"/>
                              <m:t>𝟏</m:t>
                            </m:r>
                          </m:sub>
                          <m:sup>
                            <m:r>
                              <a:rPr lang="sl-SI" b="1" i="0"/>
                              <m:t>𝐝</m:t>
                            </m:r>
                          </m:sup>
                          <m:e>
                            <m:r>
                              <a:rPr lang="sl-SI" b="1" i="0"/>
                              <m:t>𝐏</m:t>
                            </m:r>
                            <m:r>
                              <a:rPr lang="sl-SI" b="1" i="0"/>
                              <m:t>(</m:t>
                            </m:r>
                            <m:sSub>
                              <m:sSubPr>
                                <m:ctrlPr>
                                  <a:rPr lang="sl-SI" b="1"/>
                                </m:ctrlPr>
                              </m:sSubPr>
                              <m:e>
                                <m:r>
                                  <a:rPr lang="sl-SI" b="1" i="0"/>
                                  <m:t>𝐗</m:t>
                                </m:r>
                              </m:e>
                              <m:sub>
                                <m:r>
                                  <a:rPr lang="sl-SI" b="1" i="0"/>
                                  <m:t>𝐢</m:t>
                                </m:r>
                              </m:sub>
                            </m:sSub>
                            <m:r>
                              <a:rPr lang="sl-SI" b="1" i="0"/>
                              <m:t>|</m:t>
                            </m:r>
                            <m:r>
                              <a:rPr lang="sl-SI" b="1" i="0"/>
                              <m:t>𝐘</m:t>
                            </m:r>
                            <m:r>
                              <a:rPr lang="sl-SI" b="1" i="0"/>
                              <m:t>=</m:t>
                            </m:r>
                            <m:r>
                              <a:rPr lang="sl-SI" b="1" i="0"/>
                              <m:t>𝐲</m:t>
                            </m:r>
                            <m:r>
                              <a:rPr lang="sl-SI" b="1" i="0"/>
                              <m:t>)</m:t>
                            </m:r>
                          </m:e>
                        </m:nary>
                        <m:r>
                          <a:rPr lang="sl-SI" b="1" i="0"/>
                          <m:t>∗ </m:t>
                        </m:r>
                        <m:r>
                          <a:rPr lang="sl-SI" b="1" i="0"/>
                          <m:t>𝐏</m:t>
                        </m:r>
                        <m:r>
                          <a:rPr lang="sl-SI" b="1" i="0"/>
                          <m:t>(</m:t>
                        </m:r>
                        <m:r>
                          <a:rPr lang="sl-SI" b="1" i="0"/>
                          <m:t>𝐘</m:t>
                        </m:r>
                        <m:r>
                          <a:rPr lang="sl-SI" b="1" i="0"/>
                          <m:t>)</m:t>
                        </m:r>
                      </m:num>
                      <m:den>
                        <m:r>
                          <a:rPr lang="sl-SI" b="1" i="0"/>
                          <m:t>𝐏</m:t>
                        </m:r>
                        <m:r>
                          <a:rPr lang="sl-SI" b="1" i="0"/>
                          <m:t> (</m:t>
                        </m:r>
                        <m:r>
                          <a:rPr lang="sl-SI" b="1" i="0"/>
                          <m:t>𝐗</m:t>
                        </m:r>
                        <m:r>
                          <a:rPr lang="sl-SI" b="1" i="0"/>
                          <m:t>) </m:t>
                        </m:r>
                      </m:den>
                    </m:f>
                  </m:oMath>
                </a14:m>
                <a:endParaRPr lang="sl-SI" b="1" dirty="0" smtClean="0"/>
              </a:p>
              <a:p>
                <a:pPr marL="0" indent="0">
                  <a:buNone/>
                </a:pPr>
                <a:endParaRPr lang="sl-SI" sz="1600" dirty="0" smtClean="0"/>
              </a:p>
              <a:p>
                <a:pPr marL="0" indent="0">
                  <a:buNone/>
                </a:pPr>
                <a:r>
                  <a:rPr lang="sl-SI" sz="1600" dirty="0" smtClean="0"/>
                  <a:t>ker P(X) konstantna, jo lahko izpustimo  </a:t>
                </a:r>
              </a:p>
              <a:p>
                <a:pPr marL="0" indent="0">
                  <a:buNone/>
                </a:pPr>
                <a:endParaRPr lang="sl-SI" sz="1600" dirty="0" smtClean="0"/>
              </a:p>
              <a:p>
                <a:pPr marL="0" indent="0">
                  <a:buNone/>
                </a:pPr>
                <a:endParaRPr lang="sl-SI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5184576"/>
              </a:xfrm>
              <a:blipFill rotWithShape="1">
                <a:blip r:embed="rId2"/>
                <a:stretch>
                  <a:fillRect l="-1111" t="-8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33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15616" y="2060848"/>
            <a:ext cx="5544616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4" name="Rounded Rectangle 3"/>
          <p:cNvSpPr/>
          <p:nvPr/>
        </p:nvSpPr>
        <p:spPr>
          <a:xfrm>
            <a:off x="467544" y="5229200"/>
            <a:ext cx="7992888" cy="11521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Kako naivni Bayes deluje	</a:t>
            </a:r>
            <a:endParaRPr lang="sl-SI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sl-SI" b="1" dirty="0"/>
                  <a:t>Naivna bayesova formula:</a:t>
                </a:r>
              </a:p>
              <a:p>
                <a:pPr marL="0" indent="0">
                  <a:buNone/>
                </a:pPr>
                <a:endParaRPr lang="sl-SI" dirty="0"/>
              </a:p>
              <a:p>
                <a:pPr marL="0" indent="0">
                  <a:buNone/>
                </a:pPr>
                <a:r>
                  <a:rPr lang="sl-SI" dirty="0"/>
                  <a:t>	</a:t>
                </a:r>
                <a:r>
                  <a:rPr lang="sl-SI" b="1" dirty="0"/>
                  <a:t> </a:t>
                </a:r>
                <a:r>
                  <a:rPr lang="sl-SI" b="1" dirty="0"/>
                  <a:t>P(Y|X) </a:t>
                </a:r>
                <a14:m>
                  <m:oMath xmlns:m="http://schemas.openxmlformats.org/officeDocument/2006/math">
                    <m:r>
                      <a:rPr lang="sl-SI" b="1">
                        <a:latin typeface="Cambria Math"/>
                      </a:rPr>
                      <m:t>= </m:t>
                    </m:r>
                    <m:nary>
                      <m:naryPr>
                        <m:chr m:val="∏"/>
                        <m:limLoc m:val="undOvr"/>
                        <m:ctrlPr>
                          <a:rPr lang="sl-SI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sl-SI" b="1" i="1">
                            <a:latin typeface="Cambria Math"/>
                          </a:rPr>
                          <m:t>𝒊</m:t>
                        </m:r>
                        <m:r>
                          <a:rPr lang="sl-SI" b="1" i="1">
                            <a:latin typeface="Cambria Math"/>
                          </a:rPr>
                          <m:t>=</m:t>
                        </m:r>
                        <m:r>
                          <a:rPr lang="sl-SI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sl-SI" b="1" i="1">
                            <a:latin typeface="Cambria Math"/>
                          </a:rPr>
                          <m:t>𝒅</m:t>
                        </m:r>
                      </m:sup>
                      <m:e>
                        <m:r>
                          <a:rPr lang="sl-SI" b="1" i="1">
                            <a:latin typeface="Cambria Math"/>
                          </a:rPr>
                          <m:t>𝑷</m:t>
                        </m:r>
                        <m:r>
                          <a:rPr lang="sl-SI" b="1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sl-SI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l-SI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sl-SI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sl-SI" b="1" i="1">
                            <a:latin typeface="Cambria Math"/>
                          </a:rPr>
                          <m:t>|</m:t>
                        </m:r>
                        <m:r>
                          <a:rPr lang="sl-SI" b="1" i="1">
                            <a:latin typeface="Cambria Math"/>
                          </a:rPr>
                          <m:t>𝒀</m:t>
                        </m:r>
                        <m:r>
                          <a:rPr lang="sl-SI" b="1" i="1">
                            <a:latin typeface="Cambria Math"/>
                          </a:rPr>
                          <m:t>=</m:t>
                        </m:r>
                        <m:r>
                          <a:rPr lang="sl-SI" b="1" i="1">
                            <a:latin typeface="Cambria Math"/>
                          </a:rPr>
                          <m:t>𝒚</m:t>
                        </m:r>
                        <m:r>
                          <a:rPr lang="sl-SI" b="1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sl-SI" b="1" i="1">
                        <a:latin typeface="Cambria Math"/>
                      </a:rPr>
                      <m:t>∗ </m:t>
                    </m:r>
                    <m:r>
                      <a:rPr lang="sl-SI" b="1" i="1">
                        <a:latin typeface="Cambria Math"/>
                      </a:rPr>
                      <m:t>𝐏</m:t>
                    </m:r>
                    <m:r>
                      <a:rPr lang="sl-SI" b="1">
                        <a:latin typeface="Cambria Math"/>
                      </a:rPr>
                      <m:t>(</m:t>
                    </m:r>
                    <m:r>
                      <a:rPr lang="sl-SI" b="1" i="1">
                        <a:latin typeface="Cambria Math"/>
                      </a:rPr>
                      <m:t>𝐘</m:t>
                    </m:r>
                    <m:r>
                      <a:rPr lang="sl-SI" b="1">
                        <a:latin typeface="Cambria Math"/>
                      </a:rPr>
                      <m:t>)</m:t>
                    </m:r>
                  </m:oMath>
                </a14:m>
                <a:endParaRPr lang="sl-SI" dirty="0"/>
              </a:p>
              <a:p>
                <a:pPr marL="0" indent="0">
                  <a:buNone/>
                </a:pPr>
                <a:r>
                  <a:rPr lang="sl-SI" dirty="0" smtClean="0"/>
                  <a:t> </a:t>
                </a:r>
              </a:p>
              <a:p>
                <a:pPr marL="0" indent="0">
                  <a:buNone/>
                </a:pPr>
                <a:endParaRPr lang="sl-SI" dirty="0"/>
              </a:p>
              <a:p>
                <a:pPr marL="0" indent="0">
                  <a:buNone/>
                </a:pPr>
                <a:endParaRPr lang="sl-SI" dirty="0" smtClean="0"/>
              </a:p>
              <a:p>
                <a:pPr marL="0" indent="0">
                  <a:buNone/>
                </a:pPr>
                <a:r>
                  <a:rPr lang="sl-SI" dirty="0" smtClean="0"/>
                  <a:t>s pomočjo učne množice podatkov aproksimirati posteriorno verjetnost</a:t>
                </a:r>
              </a:p>
              <a:p>
                <a:pPr marL="0" indent="0">
                  <a:buNone/>
                </a:pPr>
                <a:endParaRPr lang="sl-SI" dirty="0" smtClean="0"/>
              </a:p>
              <a:p>
                <a:endParaRPr lang="sl-SI" dirty="0" smtClean="0"/>
              </a:p>
              <a:p>
                <a:pPr marL="0" indent="0">
                  <a:buNone/>
                </a:pPr>
                <a:r>
                  <a:rPr lang="sl-SI" dirty="0" smtClean="0"/>
                  <a:t>  classify(x</a:t>
                </a:r>
                <a:r>
                  <a:rPr lang="sl-SI" baseline="-25000" dirty="0" smtClean="0"/>
                  <a:t>1</a:t>
                </a:r>
                <a:r>
                  <a:rPr lang="sl-SI" dirty="0"/>
                  <a:t>, </a:t>
                </a:r>
                <a:r>
                  <a:rPr lang="sl-SI" dirty="0" smtClean="0"/>
                  <a:t>x</a:t>
                </a:r>
                <a:r>
                  <a:rPr lang="sl-SI" baseline="-25000" dirty="0" smtClean="0"/>
                  <a:t>2</a:t>
                </a:r>
                <a:r>
                  <a:rPr lang="sl-SI" dirty="0" smtClean="0"/>
                  <a:t>,...,x</a:t>
                </a:r>
                <a:r>
                  <a:rPr lang="sl-SI" baseline="-25000" dirty="0" smtClean="0"/>
                  <a:t>d</a:t>
                </a:r>
                <a:r>
                  <a:rPr lang="sl-SI" dirty="0" smtClean="0"/>
                  <a:t>)= argmax </a:t>
                </a:r>
                <a14:m>
                  <m:oMath xmlns:m="http://schemas.openxmlformats.org/officeDocument/2006/math">
                    <m:r>
                      <a:rPr lang="sl-SI" b="1" i="1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sl-SI" b="1" i="1">
                            <a:latin typeface="Cambria Math"/>
                          </a:rPr>
                        </m:ctrlPr>
                      </m:dPr>
                      <m:e>
                        <m:r>
                          <a:rPr lang="sl-SI" b="1" i="1">
                            <a:latin typeface="Cambria Math"/>
                          </a:rPr>
                          <m:t>𝐘</m:t>
                        </m:r>
                        <m:r>
                          <a:rPr lang="sl-SI" b="1" i="1" smtClean="0">
                            <a:latin typeface="Cambria Math"/>
                          </a:rPr>
                          <m:t>=</m:t>
                        </m:r>
                        <m:r>
                          <a:rPr lang="sl-SI" b="1" i="1" smtClean="0">
                            <a:latin typeface="Cambria Math"/>
                          </a:rPr>
                          <m:t>𝒚</m:t>
                        </m:r>
                      </m:e>
                    </m:d>
                    <m:nary>
                      <m:naryPr>
                        <m:chr m:val="∏"/>
                        <m:limLoc m:val="undOvr"/>
                        <m:ctrlPr>
                          <a:rPr lang="sl-SI" b="1" i="1" smtClean="0"/>
                        </m:ctrlPr>
                      </m:naryPr>
                      <m:sub>
                        <m:r>
                          <a:rPr lang="sl-SI" b="1" i="1"/>
                          <m:t>𝒊</m:t>
                        </m:r>
                        <m:r>
                          <a:rPr lang="sl-SI" b="1" i="1"/>
                          <m:t>=</m:t>
                        </m:r>
                        <m:r>
                          <a:rPr lang="sl-SI" b="1" i="1"/>
                          <m:t>𝟏</m:t>
                        </m:r>
                      </m:sub>
                      <m:sup>
                        <m:r>
                          <a:rPr lang="sl-SI" b="1" i="1"/>
                          <m:t>𝒅</m:t>
                        </m:r>
                      </m:sup>
                      <m:e>
                        <m:r>
                          <a:rPr lang="sl-SI" b="1" i="1"/>
                          <m:t>𝑷</m:t>
                        </m:r>
                        <m:d>
                          <m:dPr>
                            <m:ctrlPr>
                              <a:rPr lang="sl-SI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l-SI" b="1" i="1"/>
                                </m:ctrlPr>
                              </m:sSubPr>
                              <m:e>
                                <m:r>
                                  <a:rPr lang="sl-SI" b="1" i="1"/>
                                  <m:t>𝑿</m:t>
                                </m:r>
                              </m:e>
                              <m:sub>
                                <m:r>
                                  <a:rPr lang="sl-SI" b="1" i="1"/>
                                  <m:t>𝒊</m:t>
                                </m:r>
                              </m:sub>
                            </m:sSub>
                          </m:e>
                          <m:e>
                            <m:r>
                              <a:rPr lang="sl-SI" b="1" i="1"/>
                              <m:t>𝒀</m:t>
                            </m:r>
                            <m:r>
                              <a:rPr lang="sl-SI" b="1" i="1"/>
                              <m:t>=</m:t>
                            </m:r>
                            <m:r>
                              <a:rPr lang="sl-SI" b="1" i="1"/>
                              <m:t>𝒚</m:t>
                            </m:r>
                          </m:e>
                        </m:d>
                      </m:e>
                    </m:nary>
                  </m:oMath>
                </a14:m>
                <a:endParaRPr lang="sl-SI" b="1" dirty="0" smtClean="0"/>
              </a:p>
              <a:p>
                <a:pPr marL="0" indent="0">
                  <a:buNone/>
                </a:pPr>
                <a:r>
                  <a:rPr lang="sl-SI" sz="1400" dirty="0" smtClean="0"/>
                  <a:t>				y ∊ 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625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0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15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547664" y="2708920"/>
                <a:ext cx="5256584" cy="266429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sl-SI" sz="1600" dirty="0" smtClean="0"/>
                  <a:t>P(Y=yes) = 0.16</a:t>
                </a:r>
              </a:p>
              <a:p>
                <a:pPr marL="0" indent="0">
                  <a:buNone/>
                </a:pPr>
                <a:r>
                  <a:rPr lang="sl-SI" sz="1600" dirty="0" smtClean="0"/>
                  <a:t>P(Y=no) = 0.84</a:t>
                </a:r>
              </a:p>
              <a:p>
                <a:endParaRPr lang="sl-SI" sz="2000" dirty="0" smtClean="0"/>
              </a:p>
              <a:p>
                <a:pPr marL="0" indent="0">
                  <a:buNone/>
                </a:pPr>
                <a:r>
                  <a:rPr lang="sl-SI" sz="2000" b="1" i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Kategorični in binarni atributi:</a:t>
                </a:r>
              </a:p>
              <a:p>
                <a:pPr marL="274320" lvl="1" indent="0">
                  <a:buNone/>
                </a:pPr>
                <a:endParaRPr lang="sl-SI" b="1" i="1" dirty="0" smtClean="0"/>
              </a:p>
              <a:p>
                <a:pPr marL="0" indent="0">
                  <a:buNone/>
                </a:pPr>
                <a:r>
                  <a:rPr lang="sl-SI" sz="1600" dirty="0"/>
                  <a:t>P(X=married | Y=yes)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l-SI" sz="1600" i="1"/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sl-SI" sz="1600"/>
                          <m:t>P</m:t>
                        </m:r>
                        <m:d>
                          <m:dPr>
                            <m:ctrlPr>
                              <a:rPr lang="sl-SI" sz="1600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sl-SI" sz="1600"/>
                              <m:t>X</m:t>
                            </m:r>
                            <m:r>
                              <a:rPr lang="sl-SI" sz="1600"/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sl-SI" sz="1600"/>
                              <m:t>married</m:t>
                            </m:r>
                            <m:r>
                              <a:rPr lang="sl-SI" sz="1600"/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sl-SI" sz="1600"/>
                              <m:t>Y</m:t>
                            </m:r>
                            <m:r>
                              <a:rPr lang="sl-SI" sz="1600"/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sl-SI" sz="1600"/>
                              <m:t>yes</m:t>
                            </m:r>
                          </m:e>
                        </m:d>
                      </m:num>
                      <m:den>
                        <m:r>
                          <a:rPr lang="sl-SI" sz="1600" i="1"/>
                          <m:t>𝑃</m:t>
                        </m:r>
                        <m:d>
                          <m:dPr>
                            <m:ctrlPr>
                              <a:rPr lang="sl-SI" sz="1600" i="1"/>
                            </m:ctrlPr>
                          </m:dPr>
                          <m:e>
                            <m:r>
                              <a:rPr lang="sl-SI" sz="1600" i="1"/>
                              <m:t>𝑌</m:t>
                            </m:r>
                            <m:r>
                              <a:rPr lang="sl-SI" sz="1600" i="1"/>
                              <m:t>=</m:t>
                            </m:r>
                            <m:r>
                              <a:rPr lang="sl-SI" sz="1600" i="1"/>
                              <m:t>𝑦𝑒𝑠</m:t>
                            </m:r>
                          </m:e>
                        </m:d>
                      </m:den>
                    </m:f>
                  </m:oMath>
                </a14:m>
                <a:r>
                  <a:rPr lang="sl-SI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l-SI" sz="1600" i="1"/>
                        </m:ctrlPr>
                      </m:fPr>
                      <m:num>
                        <m:r>
                          <a:rPr lang="sl-SI" sz="1600"/>
                          <m:t>2435</m:t>
                        </m:r>
                      </m:num>
                      <m:den>
                        <m:r>
                          <a:rPr lang="sl-SI" sz="1600" i="1"/>
                          <m:t>4663</m:t>
                        </m:r>
                      </m:den>
                    </m:f>
                  </m:oMath>
                </a14:m>
                <a:endParaRPr lang="sl-SI" sz="1600" dirty="0"/>
              </a:p>
              <a:p>
                <a:pPr marL="0" indent="0">
                  <a:buNone/>
                </a:pPr>
                <a:r>
                  <a:rPr lang="sl-SI" sz="1600" dirty="0"/>
                  <a:t>P(X=married | Y=no)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l-SI" sz="1600" i="1"/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sl-SI" sz="1600"/>
                          <m:t>P</m:t>
                        </m:r>
                        <m:r>
                          <a:rPr lang="sl-SI" sz="1600"/>
                          <m:t>(</m:t>
                        </m:r>
                        <m:r>
                          <m:rPr>
                            <m:sty m:val="p"/>
                          </m:rPr>
                          <a:rPr lang="sl-SI" sz="1600"/>
                          <m:t>X</m:t>
                        </m:r>
                        <m:r>
                          <a:rPr lang="sl-SI" sz="1600"/>
                          <m:t>=</m:t>
                        </m:r>
                        <m:r>
                          <m:rPr>
                            <m:sty m:val="p"/>
                          </m:rPr>
                          <a:rPr lang="sl-SI" sz="1600"/>
                          <m:t>married</m:t>
                        </m:r>
                        <m:r>
                          <a:rPr lang="sl-SI" sz="1600"/>
                          <m:t>, </m:t>
                        </m:r>
                        <m:r>
                          <m:rPr>
                            <m:sty m:val="p"/>
                          </m:rPr>
                          <a:rPr lang="sl-SI" sz="1600"/>
                          <m:t>Y</m:t>
                        </m:r>
                        <m:r>
                          <a:rPr lang="sl-SI" sz="1600"/>
                          <m:t>=</m:t>
                        </m:r>
                        <m:r>
                          <m:rPr>
                            <m:sty m:val="p"/>
                          </m:rPr>
                          <a:rPr lang="sl-SI" sz="1600"/>
                          <m:t>no</m:t>
                        </m:r>
                        <m:r>
                          <a:rPr lang="sl-SI" sz="1600"/>
                          <m:t>)</m:t>
                        </m:r>
                      </m:num>
                      <m:den>
                        <m:r>
                          <a:rPr lang="sl-SI" sz="1600" i="1"/>
                          <m:t>𝑃</m:t>
                        </m:r>
                        <m:r>
                          <a:rPr lang="sl-SI" sz="1600" i="1"/>
                          <m:t>(</m:t>
                        </m:r>
                        <m:r>
                          <a:rPr lang="sl-SI" sz="1600" i="1"/>
                          <m:t>𝑌</m:t>
                        </m:r>
                        <m:r>
                          <a:rPr lang="sl-SI" sz="1600" i="1"/>
                          <m:t>=</m:t>
                        </m:r>
                        <m:r>
                          <a:rPr lang="sl-SI" sz="1600" i="1"/>
                          <m:t>𝑛𝑜</m:t>
                        </m:r>
                        <m:r>
                          <a:rPr lang="sl-SI" sz="1600" i="1"/>
                          <m:t>)</m:t>
                        </m:r>
                      </m:den>
                    </m:f>
                  </m:oMath>
                </a14:m>
                <a:r>
                  <a:rPr lang="sl-SI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l-SI" sz="1600" i="1"/>
                        </m:ctrlPr>
                      </m:fPr>
                      <m:num>
                        <m:r>
                          <a:rPr lang="sl-SI" sz="1600"/>
                          <m:t>15270</m:t>
                        </m:r>
                      </m:num>
                      <m:den>
                        <m:r>
                          <a:rPr lang="sl-SI" sz="1600" i="1"/>
                          <m:t>25374</m:t>
                        </m:r>
                      </m:den>
                    </m:f>
                  </m:oMath>
                </a14:m>
                <a:endParaRPr lang="sl-SI" sz="1600" dirty="0"/>
              </a:p>
              <a:p>
                <a:endParaRPr lang="sl-SI" sz="1800" dirty="0" smtClean="0"/>
              </a:p>
              <a:p>
                <a:endParaRPr lang="sl-SI" sz="1800" dirty="0"/>
              </a:p>
              <a:p>
                <a:endParaRPr lang="sl-SI" dirty="0"/>
              </a:p>
            </p:txBody>
          </p:sp>
        </mc:Choice>
        <mc:Fallback>
          <p:sp>
            <p:nvSpPr>
              <p:cNvPr id="16" name="Content Placeholder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547664" y="2708920"/>
                <a:ext cx="5256584" cy="2664296"/>
              </a:xfrm>
              <a:blipFill rotWithShape="1">
                <a:blip r:embed="rId2"/>
                <a:stretch>
                  <a:fillRect l="-1276" t="-686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783683"/>
            <a:ext cx="3181794" cy="177189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19209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sl-SI" sz="2000" b="1" i="1" dirty="0" smtClean="0"/>
              </a:p>
              <a:p>
                <a:endParaRPr lang="sl-SI" sz="2000" b="1" i="1" dirty="0"/>
              </a:p>
              <a:p>
                <a:r>
                  <a:rPr lang="sl-SI" sz="2000" b="1" i="1" dirty="0" smtClean="0"/>
                  <a:t>Zvezni </a:t>
                </a:r>
                <a:r>
                  <a:rPr lang="sl-SI" sz="2000" b="1" i="1" dirty="0"/>
                  <a:t>atributi:</a:t>
                </a:r>
                <a:r>
                  <a:rPr lang="sl-SI" sz="1800" b="1" i="1" dirty="0"/>
                  <a:t/>
                </a:r>
                <a:br>
                  <a:rPr lang="sl-SI" sz="1800" b="1" i="1" dirty="0"/>
                </a:br>
                <a:r>
                  <a:rPr lang="sl-SI" sz="1800" b="1" i="1" dirty="0">
                    <a:solidFill>
                      <a:schemeClr val="accent5">
                        <a:lumMod val="75000"/>
                      </a:schemeClr>
                    </a:solidFill>
                  </a:rPr>
                  <a:t>1.)Diskretizacija:</a:t>
                </a:r>
                <a:r>
                  <a:rPr lang="sl-SI" sz="1800" b="1" i="1" dirty="0"/>
                  <a:t/>
                </a:r>
                <a:br>
                  <a:rPr lang="sl-SI" sz="1800" b="1" i="1" dirty="0"/>
                </a:br>
                <a:r>
                  <a:rPr lang="sl-SI" sz="1800" b="1" i="1" dirty="0"/>
                  <a:t>	</a:t>
                </a:r>
                <a:r>
                  <a:rPr lang="sl-SI" sz="1800" dirty="0"/>
                  <a:t>št. </a:t>
                </a:r>
                <a:r>
                  <a:rPr lang="sl-SI" sz="1800" dirty="0"/>
                  <a:t>Intervalov in način diskretizacije</a:t>
                </a:r>
                <a:br>
                  <a:rPr lang="sl-SI" sz="1800" dirty="0"/>
                </a:br>
                <a:r>
                  <a:rPr lang="sl-SI" sz="1800" b="1" i="1" dirty="0"/>
                  <a:t>	</a:t>
                </a:r>
                <a:r>
                  <a:rPr lang="sl-SI" sz="1800" b="1" i="1" dirty="0"/>
                  <a:t/>
                </a:r>
                <a:br>
                  <a:rPr lang="sl-SI" sz="1800" b="1" i="1" dirty="0"/>
                </a:br>
                <a:r>
                  <a:rPr lang="sl-SI" sz="1800" b="1" i="1" dirty="0">
                    <a:solidFill>
                      <a:schemeClr val="accent5">
                        <a:lumMod val="75000"/>
                      </a:schemeClr>
                    </a:solidFill>
                  </a:rPr>
                  <a:t>2</a:t>
                </a:r>
                <a:r>
                  <a:rPr lang="sl-SI" sz="1800" b="1" i="1" dirty="0">
                    <a:solidFill>
                      <a:schemeClr val="accent5">
                        <a:lumMod val="75000"/>
                      </a:schemeClr>
                    </a:solidFill>
                  </a:rPr>
                  <a:t>.)Privzamemo porazdelitev (npr. </a:t>
                </a:r>
                <a:r>
                  <a:rPr lang="sl-SI" sz="1800" b="1" i="1" dirty="0">
                    <a:solidFill>
                      <a:schemeClr val="accent5">
                        <a:lumMod val="75000"/>
                      </a:schemeClr>
                    </a:solidFill>
                  </a:rPr>
                  <a:t>n</a:t>
                </a:r>
                <a:r>
                  <a:rPr lang="sl-SI" sz="1800" b="1" i="1" dirty="0">
                    <a:solidFill>
                      <a:schemeClr val="accent5">
                        <a:lumMod val="75000"/>
                      </a:schemeClr>
                    </a:solidFill>
                  </a:rPr>
                  <a:t>ormlano):</a:t>
                </a:r>
                <a:br>
                  <a:rPr lang="sl-SI" sz="1800" b="1" i="1" dirty="0">
                    <a:solidFill>
                      <a:schemeClr val="accent5">
                        <a:lumMod val="75000"/>
                      </a:schemeClr>
                    </a:solidFill>
                  </a:rPr>
                </a:br>
                <a:r>
                  <a:rPr lang="sl-SI" sz="2000" b="1" i="1" dirty="0">
                    <a:solidFill>
                      <a:schemeClr val="accent5">
                        <a:lumMod val="75000"/>
                      </a:schemeClr>
                    </a:solidFill>
                  </a:rPr>
                  <a:t>	</a:t>
                </a:r>
                <a:r>
                  <a:rPr lang="sl-SI" sz="1800" dirty="0"/>
                  <a:t> </a:t>
                </a:r>
                <a:r>
                  <a:rPr lang="sl-SI" sz="1800" dirty="0" smtClean="0"/>
                  <a:t>P(X=x</a:t>
                </a:r>
                <a:r>
                  <a:rPr lang="sl-SI" sz="1800" baseline="-25000" dirty="0" smtClean="0"/>
                  <a:t>i</a:t>
                </a:r>
                <a:r>
                  <a:rPr lang="sl-SI" sz="1800" dirty="0" smtClean="0"/>
                  <a:t> </a:t>
                </a:r>
                <a:r>
                  <a:rPr lang="sl-SI" sz="1800" dirty="0"/>
                  <a:t>| Y=y</a:t>
                </a:r>
                <a:r>
                  <a:rPr lang="sl-SI" sz="1800" baseline="-25000" dirty="0"/>
                  <a:t>i</a:t>
                </a:r>
                <a:r>
                  <a:rPr lang="sl-SI" sz="18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l-SI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sl-SI" sz="1800" i="1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sl-SI" sz="18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sl-SI" sz="1800" i="1">
                                <a:latin typeface="Cambria Math"/>
                              </a:rPr>
                              <m:t>2</m:t>
                            </m:r>
                            <m:r>
                              <a:rPr lang="sl-SI" sz="1800" i="1">
                                <a:latin typeface="Cambria Math"/>
                              </a:rPr>
                              <m:t>𝜋</m:t>
                            </m:r>
                          </m:e>
                        </m:rad>
                        <m:sSub>
                          <m:sSubPr>
                            <m:ctrlPr>
                              <a:rPr lang="sl-SI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l-SI" sz="18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sl-SI" sz="18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sl-SI" sz="1800" dirty="0"/>
                  <a:t>exp(</a:t>
                </a:r>
                <a14:m>
                  <m:oMath xmlns:m="http://schemas.openxmlformats.org/officeDocument/2006/math">
                    <m:r>
                      <a:rPr lang="sl-SI" sz="18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sl-SI" sz="18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l-SI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sl-SI" sz="18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sl-SI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sl-SI" sz="1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l-SI" sz="18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sl-SI" sz="1800" i="1">
                                    <a:latin typeface="Cambria Math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sl-SI" sz="1800" i="1">
                                <a:latin typeface="Cambria Math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sl-SI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sl-SI" sz="1800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sl-SI" sz="1800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sl-SI" sz="18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sl-SI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sl-SI" sz="1800" i="1">
                            <a:latin typeface="Cambria Math"/>
                          </a:rPr>
                          <m:t>2</m:t>
                        </m:r>
                        <m:sSubSup>
                          <m:sSubSupPr>
                            <m:ctrlPr>
                              <a:rPr lang="sl-SI" sz="18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sl-SI" sz="18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sl-SI" sz="1800" i="1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sl-SI" sz="18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sl-SI" sz="1800" dirty="0"/>
                  <a:t>)</a:t>
                </a:r>
                <a:r>
                  <a:rPr lang="sl-SI" sz="1800" dirty="0"/>
                  <a:t/>
                </a:r>
                <a:br>
                  <a:rPr lang="sl-SI" sz="1800" dirty="0"/>
                </a:br>
                <a:r>
                  <a:rPr lang="sl-SI" sz="1800" dirty="0"/>
                  <a:t/>
                </a:r>
                <a:br>
                  <a:rPr lang="sl-SI" sz="1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sl-SI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sl-SI" sz="1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sl-SI" sz="14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sl-SI" sz="1400" dirty="0"/>
                  <a:t> - povprečje </a:t>
                </a:r>
                <a:r>
                  <a:rPr lang="sl-SI" sz="1400" dirty="0" smtClean="0"/>
                  <a:t>vzorca: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l-SI" sz="1400" i="1"/>
                        </m:ctrlPr>
                      </m:accPr>
                      <m:e>
                        <m:r>
                          <a:rPr lang="sl-SI" sz="1400" i="1"/>
                          <m:t>𝑋</m:t>
                        </m:r>
                      </m:e>
                    </m:acc>
                    <m:r>
                      <a:rPr lang="sl-SI" sz="1400" i="1"/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sl-SI" sz="1400" i="1"/>
                        </m:ctrlPr>
                      </m:naryPr>
                      <m:sub>
                        <m:r>
                          <a:rPr lang="sl-SI" sz="1400" i="1"/>
                          <m:t>𝑖</m:t>
                        </m:r>
                        <m:r>
                          <a:rPr lang="sl-SI" sz="1400" i="1"/>
                          <m:t>=1</m:t>
                        </m:r>
                      </m:sub>
                      <m:sup>
                        <m:r>
                          <a:rPr lang="sl-SI" sz="1400" i="1"/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sl-SI" sz="1400" i="1"/>
                            </m:ctrlPr>
                          </m:fPr>
                          <m:num>
                            <m:r>
                              <a:rPr lang="sl-SI" sz="1400" i="1"/>
                              <m:t>1</m:t>
                            </m:r>
                          </m:num>
                          <m:den>
                            <m:r>
                              <a:rPr lang="sl-SI" sz="1400" i="1"/>
                              <m:t>𝑛</m:t>
                            </m:r>
                          </m:den>
                        </m:f>
                      </m:e>
                    </m:nary>
                    <m:sSub>
                      <m:sSubPr>
                        <m:ctrlPr>
                          <a:rPr lang="sl-SI" sz="1400" i="1"/>
                        </m:ctrlPr>
                      </m:sSubPr>
                      <m:e>
                        <m:r>
                          <a:rPr lang="sl-SI" sz="1400" i="1"/>
                          <m:t>𝑋</m:t>
                        </m:r>
                      </m:e>
                      <m:sub>
                        <m:r>
                          <a:rPr lang="sl-SI" sz="1400" i="1"/>
                          <m:t>𝑖</m:t>
                        </m:r>
                      </m:sub>
                    </m:sSub>
                  </m:oMath>
                </a14:m>
                <a:endParaRPr lang="sl-SI" sz="1400" dirty="0"/>
              </a:p>
              <a:p>
                <a:endParaRPr lang="sl-SI" sz="1400" dirty="0" smtClean="0"/>
              </a:p>
              <a:p>
                <a:pPr marL="0" indent="0">
                  <a:buNone/>
                </a:pPr>
                <a:r>
                  <a:rPr lang="sl-SI" sz="1400" dirty="0" smtClean="0"/>
                  <a:t>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l-SI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sl-SI" sz="1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sl-SI" sz="1400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sl-SI" sz="14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sl-SI" sz="1400" dirty="0"/>
                  <a:t>  - </a:t>
                </a:r>
                <a:r>
                  <a:rPr lang="sl-SI" sz="1400" dirty="0" smtClean="0"/>
                  <a:t>varianco vzorca: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l-SI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sl-SI" sz="1400" i="1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sl-SI" sz="14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sl-SI" sz="1800" dirty="0" smtClean="0"/>
                  <a:t> </a:t>
                </a:r>
                <a:r>
                  <a:rPr lang="sl-SI" sz="1400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sl-SI" sz="1100" i="1">
                            <a:latin typeface="Cambria Math"/>
                          </a:rPr>
                        </m:ctrlPr>
                      </m:naryPr>
                      <m:sub>
                        <m:r>
                          <a:rPr lang="sl-SI" sz="1100" i="1">
                            <a:latin typeface="Cambria Math"/>
                          </a:rPr>
                          <m:t>𝑖</m:t>
                        </m:r>
                        <m:r>
                          <a:rPr lang="sl-SI" sz="11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sl-SI" sz="1100" i="1">
                            <a:latin typeface="Cambria Math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sl-SI" sz="11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sl-SI" sz="11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sl-SI" sz="1100" i="1">
                                <a:latin typeface="Cambria Math"/>
                              </a:rPr>
                              <m:t>𝑛</m:t>
                            </m:r>
                            <m:r>
                              <a:rPr lang="sl-SI" sz="1100" b="0" i="1" smtClean="0">
                                <a:latin typeface="Cambria Math"/>
                              </a:rPr>
                              <m:t>−1</m:t>
                            </m:r>
                          </m:den>
                        </m:f>
                      </m:e>
                    </m:nary>
                    <m:sSup>
                      <m:sSupPr>
                        <m:ctrlPr>
                          <a:rPr lang="sl-SI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sl-SI" sz="14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sl-SI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l-SI" sz="14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sl-SI" sz="1400" i="1">
                                <a:latin typeface="Cambria Math"/>
                              </a:rPr>
                              <m:t>𝑖</m:t>
                            </m:r>
                            <m:r>
                              <a:rPr lang="sl-SI" sz="1400" i="1">
                                <a:latin typeface="Cambria Math"/>
                              </a:rPr>
                              <m:t> </m:t>
                            </m:r>
                          </m:sub>
                        </m:sSub>
                        <m:r>
                          <a:rPr lang="sl-SI" sz="1400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sl-SI" sz="1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sl-SI" sz="1400" i="1">
                                <a:latin typeface="Cambria Math"/>
                              </a:rPr>
                              <m:t>𝑋</m:t>
                            </m:r>
                          </m:e>
                        </m:acc>
                        <m:r>
                          <a:rPr lang="sl-SI" sz="14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sl-SI" sz="14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sl-SI" sz="1400" dirty="0" smtClean="0"/>
              </a:p>
              <a:p>
                <a:endParaRPr lang="sl-SI" sz="1800" dirty="0"/>
              </a:p>
              <a:p>
                <a:endParaRPr lang="sl-SI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04664"/>
            <a:ext cx="2791215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76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Laplacova </a:t>
            </a:r>
            <a:r>
              <a:rPr lang="sl-SI" dirty="0" smtClean="0">
                <a:solidFill>
                  <a:srgbClr val="FF0000"/>
                </a:solidFill>
              </a:rPr>
              <a:t>XXX</a:t>
            </a:r>
            <a:endParaRPr lang="sl-SI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P(X=x</a:t>
            </a:r>
            <a:r>
              <a:rPr lang="sl-SI" baseline="-25000" dirty="0"/>
              <a:t>i</a:t>
            </a:r>
            <a:r>
              <a:rPr lang="sl-SI" dirty="0"/>
              <a:t> | Y=y</a:t>
            </a:r>
            <a:r>
              <a:rPr lang="sl-SI" baseline="-25000" dirty="0"/>
              <a:t>i</a:t>
            </a:r>
            <a:r>
              <a:rPr lang="sl-SI" dirty="0" smtClean="0"/>
              <a:t>) = 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03968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M-metoda	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167332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689</TotalTime>
  <Words>163</Words>
  <Application>Microsoft Office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 NAIVNI BAYESOV KLASIFIKATOR</vt:lpstr>
      <vt:lpstr>Bayesovo pravilo</vt:lpstr>
      <vt:lpstr>Klasifikacija z uporabo bayesovega pravila</vt:lpstr>
      <vt:lpstr>Naivni Bayesov klasifikator</vt:lpstr>
      <vt:lpstr>Kako naivni Bayes deluje </vt:lpstr>
      <vt:lpstr>PowerPoint Presentation</vt:lpstr>
      <vt:lpstr>PowerPoint Presentation</vt:lpstr>
      <vt:lpstr>Laplacova XXX</vt:lpstr>
      <vt:lpstr>M-metoda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NAIVNI BAYESOV KLASIFIKATOR</dc:title>
  <dc:creator>Zali</dc:creator>
  <cp:lastModifiedBy>Zali</cp:lastModifiedBy>
  <cp:revision>24</cp:revision>
  <dcterms:created xsi:type="dcterms:W3CDTF">2014-01-12T08:50:31Z</dcterms:created>
  <dcterms:modified xsi:type="dcterms:W3CDTF">2014-01-12T20:19:50Z</dcterms:modified>
</cp:coreProperties>
</file>